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3" r:id="rId5"/>
    <p:sldId id="260" r:id="rId6"/>
    <p:sldId id="261" r:id="rId7"/>
    <p:sldId id="262" r:id="rId8"/>
    <p:sldId id="264" r:id="rId9"/>
    <p:sldId id="265" r:id="rId10"/>
    <p:sldId id="267" r:id="rId11"/>
    <p:sldId id="258"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48BFFEA-29E1-4D32-9C48-C04C256A0DCA}">
          <p14:sldIdLst>
            <p14:sldId id="256"/>
            <p14:sldId id="257"/>
            <p14:sldId id="259"/>
            <p14:sldId id="263"/>
            <p14:sldId id="260"/>
            <p14:sldId id="261"/>
            <p14:sldId id="262"/>
            <p14:sldId id="264"/>
            <p14:sldId id="265"/>
            <p14:sldId id="267"/>
            <p14:sldId id="258"/>
            <p14:sldId id="266"/>
            <p14:sldId id="268"/>
            <p14:sldId id="269"/>
            <p14:sldId id="270"/>
            <p14:sldId id="271"/>
            <p14:sldId id="272"/>
            <p14:sldId id="273"/>
            <p14:sldId id="274"/>
            <p14:sldId id="275"/>
            <p14:sldId id="276"/>
            <p14:sldId id="277"/>
            <p14:sldId id="278"/>
            <p14:sldId id="279"/>
            <p14:sldId id="280"/>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B4F2"/>
    <a:srgbClr val="07F9BA"/>
    <a:srgbClr val="EA1808"/>
    <a:srgbClr val="D94909"/>
    <a:srgbClr val="004620"/>
    <a:srgbClr val="005035"/>
    <a:srgbClr val="1F3763"/>
    <a:srgbClr val="381A56"/>
    <a:srgbClr val="0046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3C21-743C-41FB-BB1D-3E68498BD5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5D99AF-8BEB-4CA3-BE82-C74AEF787B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BA0C4F-221A-47DB-A6EA-F3F9990759EF}"/>
              </a:ext>
            </a:extLst>
          </p:cNvPr>
          <p:cNvSpPr>
            <a:spLocks noGrp="1"/>
          </p:cNvSpPr>
          <p:nvPr>
            <p:ph type="dt" sz="half" idx="10"/>
          </p:nvPr>
        </p:nvSpPr>
        <p:spPr/>
        <p:txBody>
          <a:bodyPr/>
          <a:lstStyle/>
          <a:p>
            <a:fld id="{717E28D2-72E9-48AD-9D89-F5F00CD7DC98}" type="datetimeFigureOut">
              <a:rPr lang="en-US" smtClean="0"/>
              <a:t>18-Jun-20</a:t>
            </a:fld>
            <a:endParaRPr lang="en-US"/>
          </a:p>
        </p:txBody>
      </p:sp>
      <p:sp>
        <p:nvSpPr>
          <p:cNvPr id="5" name="Footer Placeholder 4">
            <a:extLst>
              <a:ext uri="{FF2B5EF4-FFF2-40B4-BE49-F238E27FC236}">
                <a16:creationId xmlns:a16="http://schemas.microsoft.com/office/drawing/2014/main" id="{006EF77E-2910-49A7-AE8D-6E4AD43B6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ECC4AA-DEE8-4801-B928-25B459D32007}"/>
              </a:ext>
            </a:extLst>
          </p:cNvPr>
          <p:cNvSpPr>
            <a:spLocks noGrp="1"/>
          </p:cNvSpPr>
          <p:nvPr>
            <p:ph type="sldNum" sz="quarter" idx="12"/>
          </p:nvPr>
        </p:nvSpPr>
        <p:spPr/>
        <p:txBody>
          <a:bodyPr/>
          <a:lstStyle/>
          <a:p>
            <a:fld id="{4F2BBB03-8FC5-416B-9466-1BFB994D12AB}" type="slidenum">
              <a:rPr lang="en-US" smtClean="0"/>
              <a:t>‹#›</a:t>
            </a:fld>
            <a:endParaRPr lang="en-US"/>
          </a:p>
        </p:txBody>
      </p:sp>
    </p:spTree>
    <p:extLst>
      <p:ext uri="{BB962C8B-B14F-4D97-AF65-F5344CB8AC3E}">
        <p14:creationId xmlns:p14="http://schemas.microsoft.com/office/powerpoint/2010/main" val="97004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56A7-B7FD-4F10-9EAA-09F679BCEE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80D029-1F5E-443E-BC8F-1C7F58145C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428B57-A4C3-4AF2-A586-54CAA6430D66}"/>
              </a:ext>
            </a:extLst>
          </p:cNvPr>
          <p:cNvSpPr>
            <a:spLocks noGrp="1"/>
          </p:cNvSpPr>
          <p:nvPr>
            <p:ph type="dt" sz="half" idx="10"/>
          </p:nvPr>
        </p:nvSpPr>
        <p:spPr/>
        <p:txBody>
          <a:bodyPr/>
          <a:lstStyle/>
          <a:p>
            <a:fld id="{717E28D2-72E9-48AD-9D89-F5F00CD7DC98}" type="datetimeFigureOut">
              <a:rPr lang="en-US" smtClean="0"/>
              <a:t>18-Jun-20</a:t>
            </a:fld>
            <a:endParaRPr lang="en-US"/>
          </a:p>
        </p:txBody>
      </p:sp>
      <p:sp>
        <p:nvSpPr>
          <p:cNvPr id="5" name="Footer Placeholder 4">
            <a:extLst>
              <a:ext uri="{FF2B5EF4-FFF2-40B4-BE49-F238E27FC236}">
                <a16:creationId xmlns:a16="http://schemas.microsoft.com/office/drawing/2014/main" id="{0E6BEF62-DC7E-41DA-9761-E40ADCC7D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98B75-64D8-4114-8B42-1EA64CC4BE40}"/>
              </a:ext>
            </a:extLst>
          </p:cNvPr>
          <p:cNvSpPr>
            <a:spLocks noGrp="1"/>
          </p:cNvSpPr>
          <p:nvPr>
            <p:ph type="sldNum" sz="quarter" idx="12"/>
          </p:nvPr>
        </p:nvSpPr>
        <p:spPr/>
        <p:txBody>
          <a:bodyPr/>
          <a:lstStyle/>
          <a:p>
            <a:fld id="{4F2BBB03-8FC5-416B-9466-1BFB994D12AB}" type="slidenum">
              <a:rPr lang="en-US" smtClean="0"/>
              <a:t>‹#›</a:t>
            </a:fld>
            <a:endParaRPr lang="en-US"/>
          </a:p>
        </p:txBody>
      </p:sp>
    </p:spTree>
    <p:extLst>
      <p:ext uri="{BB962C8B-B14F-4D97-AF65-F5344CB8AC3E}">
        <p14:creationId xmlns:p14="http://schemas.microsoft.com/office/powerpoint/2010/main" val="255147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8D4DD5-C146-4E8A-9D3E-B7B64BF4BB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241C2D-7702-4A25-9ADC-9D4BB161AA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CDB7E-67FE-40AA-A952-72FB7F793448}"/>
              </a:ext>
            </a:extLst>
          </p:cNvPr>
          <p:cNvSpPr>
            <a:spLocks noGrp="1"/>
          </p:cNvSpPr>
          <p:nvPr>
            <p:ph type="dt" sz="half" idx="10"/>
          </p:nvPr>
        </p:nvSpPr>
        <p:spPr/>
        <p:txBody>
          <a:bodyPr/>
          <a:lstStyle/>
          <a:p>
            <a:fld id="{717E28D2-72E9-48AD-9D89-F5F00CD7DC98}" type="datetimeFigureOut">
              <a:rPr lang="en-US" smtClean="0"/>
              <a:t>18-Jun-20</a:t>
            </a:fld>
            <a:endParaRPr lang="en-US"/>
          </a:p>
        </p:txBody>
      </p:sp>
      <p:sp>
        <p:nvSpPr>
          <p:cNvPr id="5" name="Footer Placeholder 4">
            <a:extLst>
              <a:ext uri="{FF2B5EF4-FFF2-40B4-BE49-F238E27FC236}">
                <a16:creationId xmlns:a16="http://schemas.microsoft.com/office/drawing/2014/main" id="{FB659B4F-EEA6-4AB0-AE1D-A0311345D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4F5CE-0FD4-43BE-8DBC-1D26B9013DBB}"/>
              </a:ext>
            </a:extLst>
          </p:cNvPr>
          <p:cNvSpPr>
            <a:spLocks noGrp="1"/>
          </p:cNvSpPr>
          <p:nvPr>
            <p:ph type="sldNum" sz="quarter" idx="12"/>
          </p:nvPr>
        </p:nvSpPr>
        <p:spPr/>
        <p:txBody>
          <a:bodyPr/>
          <a:lstStyle/>
          <a:p>
            <a:fld id="{4F2BBB03-8FC5-416B-9466-1BFB994D12AB}" type="slidenum">
              <a:rPr lang="en-US" smtClean="0"/>
              <a:t>‹#›</a:t>
            </a:fld>
            <a:endParaRPr lang="en-US"/>
          </a:p>
        </p:txBody>
      </p:sp>
    </p:spTree>
    <p:extLst>
      <p:ext uri="{BB962C8B-B14F-4D97-AF65-F5344CB8AC3E}">
        <p14:creationId xmlns:p14="http://schemas.microsoft.com/office/powerpoint/2010/main" val="97920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0102B-71AA-4DB9-9054-625714230B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83B87-28C5-442B-83D2-4AA03B485D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5D926A-DD20-4638-B5E5-966E8EB877B3}"/>
              </a:ext>
            </a:extLst>
          </p:cNvPr>
          <p:cNvSpPr>
            <a:spLocks noGrp="1"/>
          </p:cNvSpPr>
          <p:nvPr>
            <p:ph type="dt" sz="half" idx="10"/>
          </p:nvPr>
        </p:nvSpPr>
        <p:spPr/>
        <p:txBody>
          <a:bodyPr/>
          <a:lstStyle/>
          <a:p>
            <a:fld id="{717E28D2-72E9-48AD-9D89-F5F00CD7DC98}" type="datetimeFigureOut">
              <a:rPr lang="en-US" smtClean="0"/>
              <a:t>18-Jun-20</a:t>
            </a:fld>
            <a:endParaRPr lang="en-US"/>
          </a:p>
        </p:txBody>
      </p:sp>
      <p:sp>
        <p:nvSpPr>
          <p:cNvPr id="5" name="Footer Placeholder 4">
            <a:extLst>
              <a:ext uri="{FF2B5EF4-FFF2-40B4-BE49-F238E27FC236}">
                <a16:creationId xmlns:a16="http://schemas.microsoft.com/office/drawing/2014/main" id="{958CB2E2-FC2C-4691-9631-6CB05FC02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EC374-BCFF-4821-B390-6C4DCDBDE4A9}"/>
              </a:ext>
            </a:extLst>
          </p:cNvPr>
          <p:cNvSpPr>
            <a:spLocks noGrp="1"/>
          </p:cNvSpPr>
          <p:nvPr>
            <p:ph type="sldNum" sz="quarter" idx="12"/>
          </p:nvPr>
        </p:nvSpPr>
        <p:spPr/>
        <p:txBody>
          <a:bodyPr/>
          <a:lstStyle/>
          <a:p>
            <a:fld id="{4F2BBB03-8FC5-416B-9466-1BFB994D12AB}" type="slidenum">
              <a:rPr lang="en-US" smtClean="0"/>
              <a:t>‹#›</a:t>
            </a:fld>
            <a:endParaRPr lang="en-US"/>
          </a:p>
        </p:txBody>
      </p:sp>
    </p:spTree>
    <p:extLst>
      <p:ext uri="{BB962C8B-B14F-4D97-AF65-F5344CB8AC3E}">
        <p14:creationId xmlns:p14="http://schemas.microsoft.com/office/powerpoint/2010/main" val="277672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1C69-AC57-4025-8911-43688A4E42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7BE16C-1754-4EA7-8EDD-D39EE79CEF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14DE60-0BDE-42DC-89DB-B3DFAEDD9FE0}"/>
              </a:ext>
            </a:extLst>
          </p:cNvPr>
          <p:cNvSpPr>
            <a:spLocks noGrp="1"/>
          </p:cNvSpPr>
          <p:nvPr>
            <p:ph type="dt" sz="half" idx="10"/>
          </p:nvPr>
        </p:nvSpPr>
        <p:spPr/>
        <p:txBody>
          <a:bodyPr/>
          <a:lstStyle/>
          <a:p>
            <a:fld id="{717E28D2-72E9-48AD-9D89-F5F00CD7DC98}" type="datetimeFigureOut">
              <a:rPr lang="en-US" smtClean="0"/>
              <a:t>18-Jun-20</a:t>
            </a:fld>
            <a:endParaRPr lang="en-US"/>
          </a:p>
        </p:txBody>
      </p:sp>
      <p:sp>
        <p:nvSpPr>
          <p:cNvPr id="5" name="Footer Placeholder 4">
            <a:extLst>
              <a:ext uri="{FF2B5EF4-FFF2-40B4-BE49-F238E27FC236}">
                <a16:creationId xmlns:a16="http://schemas.microsoft.com/office/drawing/2014/main" id="{73B1422A-491B-4F90-9894-8764DE342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92E18-47AF-43F9-B8D7-55DF28BA44BF}"/>
              </a:ext>
            </a:extLst>
          </p:cNvPr>
          <p:cNvSpPr>
            <a:spLocks noGrp="1"/>
          </p:cNvSpPr>
          <p:nvPr>
            <p:ph type="sldNum" sz="quarter" idx="12"/>
          </p:nvPr>
        </p:nvSpPr>
        <p:spPr/>
        <p:txBody>
          <a:bodyPr/>
          <a:lstStyle/>
          <a:p>
            <a:fld id="{4F2BBB03-8FC5-416B-9466-1BFB994D12AB}" type="slidenum">
              <a:rPr lang="en-US" smtClean="0"/>
              <a:t>‹#›</a:t>
            </a:fld>
            <a:endParaRPr lang="en-US"/>
          </a:p>
        </p:txBody>
      </p:sp>
    </p:spTree>
    <p:extLst>
      <p:ext uri="{BB962C8B-B14F-4D97-AF65-F5344CB8AC3E}">
        <p14:creationId xmlns:p14="http://schemas.microsoft.com/office/powerpoint/2010/main" val="4169291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1D5E1-9E65-4A5F-9D00-2259E75395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9667E9-9759-47EF-A11F-3C879F477F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538EE0-835B-429A-8D03-3C898AC220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7B701F-0858-4879-B600-C68A68E36FEB}"/>
              </a:ext>
            </a:extLst>
          </p:cNvPr>
          <p:cNvSpPr>
            <a:spLocks noGrp="1"/>
          </p:cNvSpPr>
          <p:nvPr>
            <p:ph type="dt" sz="half" idx="10"/>
          </p:nvPr>
        </p:nvSpPr>
        <p:spPr/>
        <p:txBody>
          <a:bodyPr/>
          <a:lstStyle/>
          <a:p>
            <a:fld id="{717E28D2-72E9-48AD-9D89-F5F00CD7DC98}" type="datetimeFigureOut">
              <a:rPr lang="en-US" smtClean="0"/>
              <a:t>18-Jun-20</a:t>
            </a:fld>
            <a:endParaRPr lang="en-US"/>
          </a:p>
        </p:txBody>
      </p:sp>
      <p:sp>
        <p:nvSpPr>
          <p:cNvPr id="6" name="Footer Placeholder 5">
            <a:extLst>
              <a:ext uri="{FF2B5EF4-FFF2-40B4-BE49-F238E27FC236}">
                <a16:creationId xmlns:a16="http://schemas.microsoft.com/office/drawing/2014/main" id="{FF0F4CAF-5214-452F-85DF-2EE429428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DFE861-CAE1-4D8A-B561-F1C2D0F58C7A}"/>
              </a:ext>
            </a:extLst>
          </p:cNvPr>
          <p:cNvSpPr>
            <a:spLocks noGrp="1"/>
          </p:cNvSpPr>
          <p:nvPr>
            <p:ph type="sldNum" sz="quarter" idx="12"/>
          </p:nvPr>
        </p:nvSpPr>
        <p:spPr/>
        <p:txBody>
          <a:bodyPr/>
          <a:lstStyle/>
          <a:p>
            <a:fld id="{4F2BBB03-8FC5-416B-9466-1BFB994D12AB}" type="slidenum">
              <a:rPr lang="en-US" smtClean="0"/>
              <a:t>‹#›</a:t>
            </a:fld>
            <a:endParaRPr lang="en-US"/>
          </a:p>
        </p:txBody>
      </p:sp>
    </p:spTree>
    <p:extLst>
      <p:ext uri="{BB962C8B-B14F-4D97-AF65-F5344CB8AC3E}">
        <p14:creationId xmlns:p14="http://schemas.microsoft.com/office/powerpoint/2010/main" val="396334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E6413-2283-4ED1-9FD5-ACB2D3A45A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7E97DF-CCAA-4438-BFC8-8690081EB4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1D97F0-06B6-4F14-8D85-40E014989C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B9A290-5606-47C6-914E-3F535739E3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430F95-C680-461C-ADC9-EE9C7BB3AE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0A088A-7D38-4C2B-8FB4-7A3E9016F1DA}"/>
              </a:ext>
            </a:extLst>
          </p:cNvPr>
          <p:cNvSpPr>
            <a:spLocks noGrp="1"/>
          </p:cNvSpPr>
          <p:nvPr>
            <p:ph type="dt" sz="half" idx="10"/>
          </p:nvPr>
        </p:nvSpPr>
        <p:spPr/>
        <p:txBody>
          <a:bodyPr/>
          <a:lstStyle/>
          <a:p>
            <a:fld id="{717E28D2-72E9-48AD-9D89-F5F00CD7DC98}" type="datetimeFigureOut">
              <a:rPr lang="en-US" smtClean="0"/>
              <a:t>18-Jun-20</a:t>
            </a:fld>
            <a:endParaRPr lang="en-US"/>
          </a:p>
        </p:txBody>
      </p:sp>
      <p:sp>
        <p:nvSpPr>
          <p:cNvPr id="8" name="Footer Placeholder 7">
            <a:extLst>
              <a:ext uri="{FF2B5EF4-FFF2-40B4-BE49-F238E27FC236}">
                <a16:creationId xmlns:a16="http://schemas.microsoft.com/office/drawing/2014/main" id="{447405D5-210A-47CF-B2B1-DD7DB5F161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09FB13-1FCE-4FE3-A146-13F9A9421593}"/>
              </a:ext>
            </a:extLst>
          </p:cNvPr>
          <p:cNvSpPr>
            <a:spLocks noGrp="1"/>
          </p:cNvSpPr>
          <p:nvPr>
            <p:ph type="sldNum" sz="quarter" idx="12"/>
          </p:nvPr>
        </p:nvSpPr>
        <p:spPr/>
        <p:txBody>
          <a:bodyPr/>
          <a:lstStyle/>
          <a:p>
            <a:fld id="{4F2BBB03-8FC5-416B-9466-1BFB994D12AB}" type="slidenum">
              <a:rPr lang="en-US" smtClean="0"/>
              <a:t>‹#›</a:t>
            </a:fld>
            <a:endParaRPr lang="en-US"/>
          </a:p>
        </p:txBody>
      </p:sp>
    </p:spTree>
    <p:extLst>
      <p:ext uri="{BB962C8B-B14F-4D97-AF65-F5344CB8AC3E}">
        <p14:creationId xmlns:p14="http://schemas.microsoft.com/office/powerpoint/2010/main" val="521165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52496-EC35-454B-A46C-A2D4856FF5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D5DD33-B2AE-40B3-98BC-59FFB771ADC9}"/>
              </a:ext>
            </a:extLst>
          </p:cNvPr>
          <p:cNvSpPr>
            <a:spLocks noGrp="1"/>
          </p:cNvSpPr>
          <p:nvPr>
            <p:ph type="dt" sz="half" idx="10"/>
          </p:nvPr>
        </p:nvSpPr>
        <p:spPr/>
        <p:txBody>
          <a:bodyPr/>
          <a:lstStyle/>
          <a:p>
            <a:fld id="{717E28D2-72E9-48AD-9D89-F5F00CD7DC98}" type="datetimeFigureOut">
              <a:rPr lang="en-US" smtClean="0"/>
              <a:t>18-Jun-20</a:t>
            </a:fld>
            <a:endParaRPr lang="en-US"/>
          </a:p>
        </p:txBody>
      </p:sp>
      <p:sp>
        <p:nvSpPr>
          <p:cNvPr id="4" name="Footer Placeholder 3">
            <a:extLst>
              <a:ext uri="{FF2B5EF4-FFF2-40B4-BE49-F238E27FC236}">
                <a16:creationId xmlns:a16="http://schemas.microsoft.com/office/drawing/2014/main" id="{66E76C46-CBA9-4090-BEF1-974FF70700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DEB740-E5A5-4F46-A823-03637F4424E6}"/>
              </a:ext>
            </a:extLst>
          </p:cNvPr>
          <p:cNvSpPr>
            <a:spLocks noGrp="1"/>
          </p:cNvSpPr>
          <p:nvPr>
            <p:ph type="sldNum" sz="quarter" idx="12"/>
          </p:nvPr>
        </p:nvSpPr>
        <p:spPr/>
        <p:txBody>
          <a:bodyPr/>
          <a:lstStyle/>
          <a:p>
            <a:fld id="{4F2BBB03-8FC5-416B-9466-1BFB994D12AB}" type="slidenum">
              <a:rPr lang="en-US" smtClean="0"/>
              <a:t>‹#›</a:t>
            </a:fld>
            <a:endParaRPr lang="en-US"/>
          </a:p>
        </p:txBody>
      </p:sp>
    </p:spTree>
    <p:extLst>
      <p:ext uri="{BB962C8B-B14F-4D97-AF65-F5344CB8AC3E}">
        <p14:creationId xmlns:p14="http://schemas.microsoft.com/office/powerpoint/2010/main" val="2804536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3CBF61-4892-4828-90F2-D29C04B19B67}"/>
              </a:ext>
            </a:extLst>
          </p:cNvPr>
          <p:cNvSpPr>
            <a:spLocks noGrp="1"/>
          </p:cNvSpPr>
          <p:nvPr>
            <p:ph type="dt" sz="half" idx="10"/>
          </p:nvPr>
        </p:nvSpPr>
        <p:spPr/>
        <p:txBody>
          <a:bodyPr/>
          <a:lstStyle/>
          <a:p>
            <a:fld id="{717E28D2-72E9-48AD-9D89-F5F00CD7DC98}" type="datetimeFigureOut">
              <a:rPr lang="en-US" smtClean="0"/>
              <a:t>18-Jun-20</a:t>
            </a:fld>
            <a:endParaRPr lang="en-US"/>
          </a:p>
        </p:txBody>
      </p:sp>
      <p:sp>
        <p:nvSpPr>
          <p:cNvPr id="3" name="Footer Placeholder 2">
            <a:extLst>
              <a:ext uri="{FF2B5EF4-FFF2-40B4-BE49-F238E27FC236}">
                <a16:creationId xmlns:a16="http://schemas.microsoft.com/office/drawing/2014/main" id="{8F4A21FD-5B50-4F29-B758-B9C0195FFA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27C236-3571-4929-AEB0-A6446A08538B}"/>
              </a:ext>
            </a:extLst>
          </p:cNvPr>
          <p:cNvSpPr>
            <a:spLocks noGrp="1"/>
          </p:cNvSpPr>
          <p:nvPr>
            <p:ph type="sldNum" sz="quarter" idx="12"/>
          </p:nvPr>
        </p:nvSpPr>
        <p:spPr/>
        <p:txBody>
          <a:bodyPr/>
          <a:lstStyle/>
          <a:p>
            <a:fld id="{4F2BBB03-8FC5-416B-9466-1BFB994D12AB}" type="slidenum">
              <a:rPr lang="en-US" smtClean="0"/>
              <a:t>‹#›</a:t>
            </a:fld>
            <a:endParaRPr lang="en-US"/>
          </a:p>
        </p:txBody>
      </p:sp>
    </p:spTree>
    <p:extLst>
      <p:ext uri="{BB962C8B-B14F-4D97-AF65-F5344CB8AC3E}">
        <p14:creationId xmlns:p14="http://schemas.microsoft.com/office/powerpoint/2010/main" val="2103013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2B3E-00A6-48A4-A7B7-A7A796DB2C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291913-A952-4A25-A943-6C95AFF00B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A1242-604E-4AFF-A5F3-9C259884C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9EFB37-1C6B-4DBF-A5D9-4BAE0124117C}"/>
              </a:ext>
            </a:extLst>
          </p:cNvPr>
          <p:cNvSpPr>
            <a:spLocks noGrp="1"/>
          </p:cNvSpPr>
          <p:nvPr>
            <p:ph type="dt" sz="half" idx="10"/>
          </p:nvPr>
        </p:nvSpPr>
        <p:spPr/>
        <p:txBody>
          <a:bodyPr/>
          <a:lstStyle/>
          <a:p>
            <a:fld id="{717E28D2-72E9-48AD-9D89-F5F00CD7DC98}" type="datetimeFigureOut">
              <a:rPr lang="en-US" smtClean="0"/>
              <a:t>18-Jun-20</a:t>
            </a:fld>
            <a:endParaRPr lang="en-US"/>
          </a:p>
        </p:txBody>
      </p:sp>
      <p:sp>
        <p:nvSpPr>
          <p:cNvPr id="6" name="Footer Placeholder 5">
            <a:extLst>
              <a:ext uri="{FF2B5EF4-FFF2-40B4-BE49-F238E27FC236}">
                <a16:creationId xmlns:a16="http://schemas.microsoft.com/office/drawing/2014/main" id="{4F546FEA-B533-4540-9B8B-4275CC2529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B13797-6FBE-4721-8AF1-BE0F56CAE759}"/>
              </a:ext>
            </a:extLst>
          </p:cNvPr>
          <p:cNvSpPr>
            <a:spLocks noGrp="1"/>
          </p:cNvSpPr>
          <p:nvPr>
            <p:ph type="sldNum" sz="quarter" idx="12"/>
          </p:nvPr>
        </p:nvSpPr>
        <p:spPr/>
        <p:txBody>
          <a:bodyPr/>
          <a:lstStyle/>
          <a:p>
            <a:fld id="{4F2BBB03-8FC5-416B-9466-1BFB994D12AB}" type="slidenum">
              <a:rPr lang="en-US" smtClean="0"/>
              <a:t>‹#›</a:t>
            </a:fld>
            <a:endParaRPr lang="en-US"/>
          </a:p>
        </p:txBody>
      </p:sp>
    </p:spTree>
    <p:extLst>
      <p:ext uri="{BB962C8B-B14F-4D97-AF65-F5344CB8AC3E}">
        <p14:creationId xmlns:p14="http://schemas.microsoft.com/office/powerpoint/2010/main" val="1063395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1514-6D7C-432E-9D72-318920165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8693F2-FC12-4EF4-8897-AA3AAF413C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48F908-20C4-410C-9F17-FA634F1B2B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03CDD1-7273-4DB2-BF8F-FE21A2E88111}"/>
              </a:ext>
            </a:extLst>
          </p:cNvPr>
          <p:cNvSpPr>
            <a:spLocks noGrp="1"/>
          </p:cNvSpPr>
          <p:nvPr>
            <p:ph type="dt" sz="half" idx="10"/>
          </p:nvPr>
        </p:nvSpPr>
        <p:spPr/>
        <p:txBody>
          <a:bodyPr/>
          <a:lstStyle/>
          <a:p>
            <a:fld id="{717E28D2-72E9-48AD-9D89-F5F00CD7DC98}" type="datetimeFigureOut">
              <a:rPr lang="en-US" smtClean="0"/>
              <a:t>18-Jun-20</a:t>
            </a:fld>
            <a:endParaRPr lang="en-US"/>
          </a:p>
        </p:txBody>
      </p:sp>
      <p:sp>
        <p:nvSpPr>
          <p:cNvPr id="6" name="Footer Placeholder 5">
            <a:extLst>
              <a:ext uri="{FF2B5EF4-FFF2-40B4-BE49-F238E27FC236}">
                <a16:creationId xmlns:a16="http://schemas.microsoft.com/office/drawing/2014/main" id="{31036E4F-3B2D-4434-A1B4-115411702E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624432-F0ED-4827-B443-5F3885320C35}"/>
              </a:ext>
            </a:extLst>
          </p:cNvPr>
          <p:cNvSpPr>
            <a:spLocks noGrp="1"/>
          </p:cNvSpPr>
          <p:nvPr>
            <p:ph type="sldNum" sz="quarter" idx="12"/>
          </p:nvPr>
        </p:nvSpPr>
        <p:spPr/>
        <p:txBody>
          <a:bodyPr/>
          <a:lstStyle/>
          <a:p>
            <a:fld id="{4F2BBB03-8FC5-416B-9466-1BFB994D12AB}" type="slidenum">
              <a:rPr lang="en-US" smtClean="0"/>
              <a:t>‹#›</a:t>
            </a:fld>
            <a:endParaRPr lang="en-US"/>
          </a:p>
        </p:txBody>
      </p:sp>
    </p:spTree>
    <p:extLst>
      <p:ext uri="{BB962C8B-B14F-4D97-AF65-F5344CB8AC3E}">
        <p14:creationId xmlns:p14="http://schemas.microsoft.com/office/powerpoint/2010/main" val="2297070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42000">
              <a:srgbClr val="1F3763"/>
            </a:gs>
            <a:gs pos="83000">
              <a:srgbClr val="381A56"/>
            </a:gs>
            <a:gs pos="100000">
              <a:schemeClr val="tx1">
                <a:lumMod val="95000"/>
                <a:lumOff val="5000"/>
              </a:schemeClr>
            </a:gs>
          </a:gsLst>
          <a:lin ang="138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A735C6-B520-4406-9FAB-7F2A80A876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DA07AD-6F48-4462-8C55-73751E9E2D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0998A-A9E3-4A6E-B9AF-EB7065F7A4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E28D2-72E9-48AD-9D89-F5F00CD7DC98}" type="datetimeFigureOut">
              <a:rPr lang="en-US" smtClean="0"/>
              <a:t>18-Jun-20</a:t>
            </a:fld>
            <a:endParaRPr lang="en-US"/>
          </a:p>
        </p:txBody>
      </p:sp>
      <p:sp>
        <p:nvSpPr>
          <p:cNvPr id="5" name="Footer Placeholder 4">
            <a:extLst>
              <a:ext uri="{FF2B5EF4-FFF2-40B4-BE49-F238E27FC236}">
                <a16:creationId xmlns:a16="http://schemas.microsoft.com/office/drawing/2014/main" id="{24DBB93A-09A1-4596-896A-EBFB89379C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6DFB62-D2C9-4AD7-8233-2E5EBE189C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BBB03-8FC5-416B-9466-1BFB994D12AB}" type="slidenum">
              <a:rPr lang="en-US" smtClean="0"/>
              <a:t>‹#›</a:t>
            </a:fld>
            <a:endParaRPr lang="en-US"/>
          </a:p>
        </p:txBody>
      </p:sp>
    </p:spTree>
    <p:extLst>
      <p:ext uri="{BB962C8B-B14F-4D97-AF65-F5344CB8AC3E}">
        <p14:creationId xmlns:p14="http://schemas.microsoft.com/office/powerpoint/2010/main" val="874259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5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5.png"/><Relationship Id="rId3" Type="http://schemas.microsoft.com/office/2007/relationships/media" Target="../media/media2.mp4"/><Relationship Id="rId7" Type="http://schemas.microsoft.com/office/2007/relationships/media" Target="../media/media6.mp4"/><Relationship Id="rId12" Type="http://schemas.openxmlformats.org/officeDocument/2006/relationships/image" Target="../media/image54.png"/><Relationship Id="rId2" Type="http://schemas.microsoft.com/office/2007/relationships/media" Target="../media/media1.mp4"/><Relationship Id="rId1" Type="http://schemas.openxmlformats.org/officeDocument/2006/relationships/video" Target="NULL" TargetMode="External"/><Relationship Id="rId6" Type="http://schemas.microsoft.com/office/2007/relationships/media" Target="../media/media5.mp4"/><Relationship Id="rId11" Type="http://schemas.openxmlformats.org/officeDocument/2006/relationships/image" Target="../media/image53.png"/><Relationship Id="rId5" Type="http://schemas.microsoft.com/office/2007/relationships/media" Target="../media/media4.mp4"/><Relationship Id="rId10" Type="http://schemas.openxmlformats.org/officeDocument/2006/relationships/image" Target="../media/image52.png"/><Relationship Id="rId4" Type="http://schemas.microsoft.com/office/2007/relationships/media" Target="../media/media3.mp4"/><Relationship Id="rId9" Type="http://schemas.openxmlformats.org/officeDocument/2006/relationships/image" Target="../media/image51.png"/><Relationship Id="rId14" Type="http://schemas.openxmlformats.org/officeDocument/2006/relationships/image" Target="../media/image56.png"/></Relationships>
</file>

<file path=ppt/slides/_rels/slide1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png"/></Relationships>
</file>

<file path=ppt/slides/_rels/slide22.xml.rels><?xml version="1.0" encoding="UTF-8" standalone="yes"?>
<Relationships xmlns="http://schemas.openxmlformats.org/package/2006/relationships"><Relationship Id="rId3" Type="http://schemas.openxmlformats.org/officeDocument/2006/relationships/image" Target="../media/image79.JP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2.JPG"/><Relationship Id="rId5" Type="http://schemas.openxmlformats.org/officeDocument/2006/relationships/image" Target="../media/image81.JPG"/><Relationship Id="rId4" Type="http://schemas.openxmlformats.org/officeDocument/2006/relationships/image" Target="../media/image80.JPG"/></Relationships>
</file>

<file path=ppt/slides/_rels/slide23.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9.png"/><Relationship Id="rId4" Type="http://schemas.openxmlformats.org/officeDocument/2006/relationships/image" Target="../media/image88.pn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8.png"/><Relationship Id="rId5" Type="http://schemas.openxmlformats.org/officeDocument/2006/relationships/image" Target="../media/image29.png"/><Relationship Id="rId10" Type="http://schemas.openxmlformats.org/officeDocument/2006/relationships/image" Target="../media/image37.png"/><Relationship Id="rId4" Type="http://schemas.openxmlformats.org/officeDocument/2006/relationships/image" Target="../media/image28.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4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29.png"/><Relationship Id="rId10" Type="http://schemas.openxmlformats.org/officeDocument/2006/relationships/image" Target="../media/image38.png"/><Relationship Id="rId4" Type="http://schemas.openxmlformats.org/officeDocument/2006/relationships/image" Target="../media/image28.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d Curtains Stock Footage Video (100% Royalty-free) 4744526 ...">
            <a:extLst>
              <a:ext uri="{FF2B5EF4-FFF2-40B4-BE49-F238E27FC236}">
                <a16:creationId xmlns:a16="http://schemas.microsoft.com/office/drawing/2014/main" id="{50E1C30F-3AF7-4AD1-A2DF-386A30D5F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12172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233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B549B09-133D-420A-95FF-40CDC17B9FFE}"/>
                  </a:ext>
                </a:extLst>
              </p:cNvPr>
              <p:cNvSpPr txBox="1"/>
              <p:nvPr/>
            </p:nvSpPr>
            <p:spPr>
              <a:xfrm>
                <a:off x="688273" y="41178"/>
                <a:ext cx="4356577" cy="584775"/>
              </a:xfrm>
              <a:prstGeom prst="rect">
                <a:avLst/>
              </a:prstGeom>
              <a:noFill/>
            </p:spPr>
            <p:txBody>
              <a:bodyPr wrap="none" rtlCol="0">
                <a:spAutoFit/>
              </a:bodyPr>
              <a:lstStyle/>
              <a:p>
                <a14:m>
                  <m:oMath xmlns:m="http://schemas.openxmlformats.org/officeDocument/2006/math">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𝑌</m:t>
                        </m:r>
                      </m:e>
                      <m:sub>
                        <m:r>
                          <a:rPr lang="en-US" sz="3200" b="0" i="1" smtClean="0">
                            <a:solidFill>
                              <a:schemeClr val="bg1"/>
                            </a:solidFill>
                            <a:latin typeface="Cambria Math" panose="02040503050406030204" pitchFamily="18" charset="0"/>
                          </a:rPr>
                          <m:t>𝑒</m:t>
                        </m:r>
                      </m:sub>
                    </m:sSub>
                    <m:r>
                      <a:rPr lang="en-US" sz="3200">
                        <a:solidFill>
                          <a:schemeClr val="bg1"/>
                        </a:solidFill>
                        <a:latin typeface="Cambria Math" panose="02040503050406030204" pitchFamily="18" charset="0"/>
                        <a:ea typeface="Cambria Math" panose="02040503050406030204" pitchFamily="18" charset="0"/>
                      </a:rPr>
                      <m:t>∼</m:t>
                    </m:r>
                    <m:r>
                      <m:rPr>
                        <m:sty m:val="p"/>
                      </m:rPr>
                      <a:rPr lang="en-US" sz="3200" b="0" i="0" smtClean="0">
                        <a:solidFill>
                          <a:schemeClr val="bg1"/>
                        </a:solidFill>
                        <a:latin typeface="Cambria Math" panose="02040503050406030204" pitchFamily="18" charset="0"/>
                        <a:ea typeface="Cambria Math" panose="02040503050406030204" pitchFamily="18" charset="0"/>
                      </a:rPr>
                      <m:t>iid</m:t>
                    </m:r>
                    <m:r>
                      <a:rPr lang="en-US" sz="3200" b="0" i="0" smtClean="0">
                        <a:solidFill>
                          <a:schemeClr val="bg1"/>
                        </a:solidFill>
                        <a:latin typeface="Cambria Math" panose="02040503050406030204" pitchFamily="18" charset="0"/>
                        <a:ea typeface="Cambria Math" panose="02040503050406030204" pitchFamily="18" charset="0"/>
                      </a:rPr>
                      <m:t> </m:t>
                    </m:r>
                    <m:r>
                      <m:rPr>
                        <m:sty m:val="p"/>
                      </m:rPr>
                      <a:rPr lang="en-US" sz="3200" b="0" i="0" smtClean="0">
                        <a:solidFill>
                          <a:schemeClr val="bg1"/>
                        </a:solidFill>
                        <a:latin typeface="Cambria Math" panose="02040503050406030204" pitchFamily="18" charset="0"/>
                        <a:ea typeface="Cambria Math" panose="02040503050406030204" pitchFamily="18" charset="0"/>
                      </a:rPr>
                      <m:t>Ber</m:t>
                    </m:r>
                    <m:d>
                      <m:dPr>
                        <m:ctrlPr>
                          <a:rPr lang="en-US" sz="3200" b="0" i="1" smtClean="0">
                            <a:solidFill>
                              <a:schemeClr val="bg1"/>
                            </a:solidFill>
                            <a:latin typeface="Cambria Math" panose="02040503050406030204" pitchFamily="18" charset="0"/>
                            <a:ea typeface="Cambria Math" panose="02040503050406030204" pitchFamily="18" charset="0"/>
                          </a:rPr>
                        </m:ctrlPr>
                      </m:dPr>
                      <m:e>
                        <m:sSub>
                          <m:sSubPr>
                            <m:ctrlPr>
                              <a:rPr lang="en-US" sz="3200" b="0" i="1" smtClean="0">
                                <a:solidFill>
                                  <a:schemeClr val="bg1"/>
                                </a:solidFill>
                                <a:latin typeface="Cambria Math" panose="02040503050406030204" pitchFamily="18" charset="0"/>
                                <a:ea typeface="Cambria Math" panose="02040503050406030204" pitchFamily="18" charset="0"/>
                              </a:rPr>
                            </m:ctrlPr>
                          </m:sSubPr>
                          <m:e>
                            <m:r>
                              <a:rPr lang="en-US" sz="3200" b="0" i="1" smtClean="0">
                                <a:solidFill>
                                  <a:schemeClr val="bg1"/>
                                </a:solidFill>
                                <a:latin typeface="Cambria Math" panose="02040503050406030204" pitchFamily="18" charset="0"/>
                                <a:ea typeface="Cambria Math" panose="02040503050406030204" pitchFamily="18" charset="0"/>
                              </a:rPr>
                              <m:t>𝑝</m:t>
                            </m:r>
                          </m:e>
                          <m:sub>
                            <m:r>
                              <a:rPr lang="en-US" sz="3200" b="0" i="1" smtClean="0">
                                <a:solidFill>
                                  <a:schemeClr val="bg1"/>
                                </a:solidFill>
                                <a:latin typeface="Cambria Math" panose="02040503050406030204" pitchFamily="18" charset="0"/>
                                <a:ea typeface="Cambria Math" panose="02040503050406030204" pitchFamily="18" charset="0"/>
                              </a:rPr>
                              <m:t>𝑛</m:t>
                            </m:r>
                          </m:sub>
                        </m:sSub>
                      </m:e>
                    </m:d>
                    <m:r>
                      <a:rPr lang="en-US" sz="3200" b="0" i="0" smtClean="0">
                        <a:solidFill>
                          <a:schemeClr val="bg1"/>
                        </a:solidFill>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b="0" i="1" dirty="0" smtClean="0">
                        <a:solidFill>
                          <a:schemeClr val="bg1"/>
                        </a:solidFill>
                        <a:latin typeface="Cambria Math" panose="02040503050406030204" pitchFamily="18" charset="0"/>
                      </a:rPr>
                      <m:t>𝑒</m:t>
                    </m:r>
                    <m:r>
                      <a:rPr lang="en-US" sz="3200" b="0" i="1" dirty="0" smtClean="0">
                        <a:solidFill>
                          <a:schemeClr val="bg1"/>
                        </a:solidFill>
                        <a:latin typeface="Cambria Math" panose="02040503050406030204" pitchFamily="18" charset="0"/>
                        <a:ea typeface="Cambria Math" panose="02040503050406030204" pitchFamily="18" charset="0"/>
                      </a:rPr>
                      <m:t>∈</m:t>
                    </m:r>
                    <m:sSub>
                      <m:sSubPr>
                        <m:ctrlPr>
                          <a:rPr lang="en-US" sz="3200" b="0" i="1" dirty="0" smtClean="0">
                            <a:solidFill>
                              <a:schemeClr val="bg1"/>
                            </a:solidFill>
                            <a:latin typeface="Cambria Math" panose="02040503050406030204" pitchFamily="18" charset="0"/>
                            <a:ea typeface="Cambria Math" panose="02040503050406030204" pitchFamily="18" charset="0"/>
                          </a:rPr>
                        </m:ctrlPr>
                      </m:sSubPr>
                      <m:e>
                        <m:r>
                          <a:rPr lang="en-US" sz="3200" b="0" i="1" dirty="0" smtClean="0">
                            <a:solidFill>
                              <a:schemeClr val="bg1"/>
                            </a:solidFill>
                            <a:latin typeface="Cambria Math" panose="02040503050406030204" pitchFamily="18" charset="0"/>
                            <a:ea typeface="Cambria Math" panose="02040503050406030204" pitchFamily="18" charset="0"/>
                          </a:rPr>
                          <m:t>ℰ</m:t>
                        </m:r>
                      </m:e>
                      <m:sub>
                        <m:r>
                          <a:rPr lang="en-US" sz="3200" b="0" i="1" dirty="0" smtClean="0">
                            <a:solidFill>
                              <a:schemeClr val="bg1"/>
                            </a:solidFill>
                            <a:latin typeface="Cambria Math" panose="02040503050406030204" pitchFamily="18" charset="0"/>
                            <a:ea typeface="Cambria Math" panose="02040503050406030204" pitchFamily="18" charset="0"/>
                          </a:rPr>
                          <m:t>𝑛</m:t>
                        </m:r>
                      </m:sub>
                    </m:sSub>
                  </m:oMath>
                </a14:m>
                <a:endParaRPr lang="en-US" sz="3200" dirty="0"/>
              </a:p>
            </p:txBody>
          </p:sp>
        </mc:Choice>
        <mc:Fallback xmlns="">
          <p:sp>
            <p:nvSpPr>
              <p:cNvPr id="2" name="TextBox 1">
                <a:extLst>
                  <a:ext uri="{FF2B5EF4-FFF2-40B4-BE49-F238E27FC236}">
                    <a16:creationId xmlns:a16="http://schemas.microsoft.com/office/drawing/2014/main" id="{2B549B09-133D-420A-95FF-40CDC17B9FFE}"/>
                  </a:ext>
                </a:extLst>
              </p:cNvPr>
              <p:cNvSpPr txBox="1">
                <a:spLocks noRot="1" noChangeAspect="1" noMove="1" noResize="1" noEditPoints="1" noAdjustHandles="1" noChangeArrowheads="1" noChangeShapeType="1" noTextEdit="1"/>
              </p:cNvSpPr>
              <p:nvPr/>
            </p:nvSpPr>
            <p:spPr>
              <a:xfrm>
                <a:off x="688273" y="41178"/>
                <a:ext cx="4356577"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9B675B8-64C6-439E-B264-E4E7A10259B3}"/>
                  </a:ext>
                </a:extLst>
              </p:cNvPr>
              <p:cNvSpPr txBox="1"/>
              <p:nvPr/>
            </p:nvSpPr>
            <p:spPr>
              <a:xfrm>
                <a:off x="5111792" y="1335102"/>
                <a:ext cx="7080208" cy="1077218"/>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US" sz="3200" b="0" i="1" smtClean="0">
                          <a:solidFill>
                            <a:schemeClr val="bg1"/>
                          </a:solidFill>
                          <a:latin typeface="Cambria Math" panose="02040503050406030204" pitchFamily="18" charset="0"/>
                        </a:rPr>
                        <m:t>𝐸</m:t>
                      </m:r>
                      <m:d>
                        <m:dPr>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𝐺</m:t>
                          </m:r>
                        </m:e>
                      </m:d>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𝑒</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𝑢</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𝑒</m:t>
                      </m:r>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ℰ</m:t>
                          </m:r>
                        </m:e>
                        <m:sub>
                          <m:r>
                            <a:rPr lang="en-US" sz="3200" b="0" i="1" smtClean="0">
                              <a:solidFill>
                                <a:schemeClr val="bg1"/>
                              </a:solidFill>
                              <a:latin typeface="Cambria Math" panose="02040503050406030204" pitchFamily="18" charset="0"/>
                            </a:rPr>
                            <m:t>𝑛</m:t>
                          </m:r>
                        </m:sub>
                      </m:sSub>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𝑌</m:t>
                          </m:r>
                        </m:e>
                        <m:sub>
                          <m:r>
                            <a:rPr lang="en-US" sz="3200" b="0" i="1" smtClean="0">
                              <a:solidFill>
                                <a:schemeClr val="bg1"/>
                              </a:solidFill>
                              <a:latin typeface="Cambria Math" panose="02040503050406030204" pitchFamily="18" charset="0"/>
                            </a:rPr>
                            <m:t>𝑒</m:t>
                          </m:r>
                        </m:sub>
                      </m:sSub>
                      <m:r>
                        <a:rPr lang="en-US" sz="3200" b="0" i="1" smtClean="0">
                          <a:solidFill>
                            <a:schemeClr val="bg1"/>
                          </a:solidFill>
                          <a:latin typeface="Cambria Math" panose="02040503050406030204" pitchFamily="18" charset="0"/>
                        </a:rPr>
                        <m:t> =1,</m:t>
                      </m:r>
                    </m:oMath>
                  </m:oMathPara>
                </a14:m>
                <a:endParaRPr lang="en-US" sz="3200" b="0" i="1" dirty="0">
                  <a:solidFill>
                    <a:schemeClr val="bg1"/>
                  </a:solidFill>
                  <a:latin typeface="Cambria Math" panose="02040503050406030204" pitchFamily="18" charset="0"/>
                </a:endParaRPr>
              </a:p>
              <a:p>
                <a:pPr/>
                <a14:m>
                  <m:oMathPara xmlns:m="http://schemas.openxmlformats.org/officeDocument/2006/math">
                    <m:oMathParaPr>
                      <m:jc m:val="right"/>
                    </m:oMathParaPr>
                    <m:oMath xmlns:m="http://schemas.openxmlformats.org/officeDocument/2006/math">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𝑢</m:t>
                          </m:r>
                        </m:sub>
                      </m:sSub>
                      <m:r>
                        <a:rPr lang="en-US" sz="3200" b="0" i="1" smtClean="0">
                          <a:solidFill>
                            <a:schemeClr val="bg1"/>
                          </a:solidFill>
                          <a:latin typeface="Cambria Math" panose="02040503050406030204" pitchFamily="18" charset="0"/>
                        </a:rPr>
                        <m:t>=1,</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𝑣</m:t>
                          </m:r>
                        </m:sub>
                      </m:sSub>
                      <m:r>
                        <a:rPr lang="en-US" sz="3200" b="0" i="1" smtClean="0">
                          <a:solidFill>
                            <a:schemeClr val="bg1"/>
                          </a:solidFill>
                          <a:latin typeface="Cambria Math" panose="02040503050406030204" pitchFamily="18" charset="0"/>
                        </a:rPr>
                        <m:t>=1}</m:t>
                      </m:r>
                    </m:oMath>
                  </m:oMathPara>
                </a14:m>
                <a:endParaRPr lang="en-US" sz="3200" dirty="0"/>
              </a:p>
            </p:txBody>
          </p:sp>
        </mc:Choice>
        <mc:Fallback xmlns="">
          <p:sp>
            <p:nvSpPr>
              <p:cNvPr id="3" name="TextBox 2">
                <a:extLst>
                  <a:ext uri="{FF2B5EF4-FFF2-40B4-BE49-F238E27FC236}">
                    <a16:creationId xmlns:a16="http://schemas.microsoft.com/office/drawing/2014/main" id="{89B675B8-64C6-439E-B264-E4E7A10259B3}"/>
                  </a:ext>
                </a:extLst>
              </p:cNvPr>
              <p:cNvSpPr txBox="1">
                <a:spLocks noRot="1" noChangeAspect="1" noMove="1" noResize="1" noEditPoints="1" noAdjustHandles="1" noChangeArrowheads="1" noChangeShapeType="1" noTextEdit="1"/>
              </p:cNvSpPr>
              <p:nvPr/>
            </p:nvSpPr>
            <p:spPr>
              <a:xfrm>
                <a:off x="5111792" y="1335102"/>
                <a:ext cx="7080208" cy="107721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1A4762E-6149-4369-91E9-A02FCA7595D3}"/>
                  </a:ext>
                </a:extLst>
              </p:cNvPr>
              <p:cNvSpPr txBox="1"/>
              <p:nvPr/>
            </p:nvSpPr>
            <p:spPr>
              <a:xfrm>
                <a:off x="6096000" y="41178"/>
                <a:ext cx="465101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𝑣</m:t>
                          </m:r>
                        </m:sub>
                      </m:sSub>
                      <m:r>
                        <a:rPr lang="en-US" sz="3200">
                          <a:solidFill>
                            <a:schemeClr val="bg1"/>
                          </a:solidFill>
                          <a:latin typeface="Cambria Math" panose="02040503050406030204" pitchFamily="18" charset="0"/>
                          <a:ea typeface="Cambria Math" panose="02040503050406030204" pitchFamily="18" charset="0"/>
                        </a:rPr>
                        <m:t>∼</m:t>
                      </m:r>
                      <m:r>
                        <m:rPr>
                          <m:sty m:val="p"/>
                        </m:rPr>
                        <a:rPr lang="en-US" sz="3200" b="0" i="0" smtClean="0">
                          <a:solidFill>
                            <a:schemeClr val="bg1"/>
                          </a:solidFill>
                          <a:latin typeface="Cambria Math" panose="02040503050406030204" pitchFamily="18" charset="0"/>
                          <a:ea typeface="Cambria Math" panose="02040503050406030204" pitchFamily="18" charset="0"/>
                        </a:rPr>
                        <m:t>iid</m:t>
                      </m:r>
                      <m:r>
                        <a:rPr lang="en-US" sz="3200" b="0" i="0" smtClean="0">
                          <a:solidFill>
                            <a:schemeClr val="bg1"/>
                          </a:solidFill>
                          <a:latin typeface="Cambria Math" panose="02040503050406030204" pitchFamily="18" charset="0"/>
                          <a:ea typeface="Cambria Math" panose="02040503050406030204" pitchFamily="18" charset="0"/>
                        </a:rPr>
                        <m:t> </m:t>
                      </m:r>
                      <m:r>
                        <m:rPr>
                          <m:sty m:val="p"/>
                        </m:rPr>
                        <a:rPr lang="en-US" sz="3200" b="0" i="0" smtClean="0">
                          <a:solidFill>
                            <a:schemeClr val="bg1"/>
                          </a:solidFill>
                          <a:latin typeface="Cambria Math" panose="02040503050406030204" pitchFamily="18" charset="0"/>
                          <a:ea typeface="Cambria Math" panose="02040503050406030204" pitchFamily="18" charset="0"/>
                        </a:rPr>
                        <m:t>Ber</m:t>
                      </m:r>
                      <m:d>
                        <m:dPr>
                          <m:ctrlPr>
                            <a:rPr lang="en-US" sz="3200" b="0" i="1" smtClean="0">
                              <a:solidFill>
                                <a:schemeClr val="bg1"/>
                              </a:solidFill>
                              <a:latin typeface="Cambria Math" panose="02040503050406030204" pitchFamily="18" charset="0"/>
                              <a:ea typeface="Cambria Math" panose="02040503050406030204" pitchFamily="18" charset="0"/>
                            </a:rPr>
                          </m:ctrlPr>
                        </m:dPr>
                        <m:e>
                          <m:sSub>
                            <m:sSubPr>
                              <m:ctrlPr>
                                <a:rPr lang="en-US" sz="3200" b="0" i="1" smtClean="0">
                                  <a:solidFill>
                                    <a:schemeClr val="bg1"/>
                                  </a:solidFill>
                                  <a:latin typeface="Cambria Math" panose="02040503050406030204" pitchFamily="18" charset="0"/>
                                  <a:ea typeface="Cambria Math" panose="02040503050406030204" pitchFamily="18" charset="0"/>
                                </a:rPr>
                              </m:ctrlPr>
                            </m:sSubPr>
                            <m:e>
                              <m:r>
                                <a:rPr lang="en-US" sz="3200" b="0" i="1" smtClean="0">
                                  <a:solidFill>
                                    <a:schemeClr val="bg1"/>
                                  </a:solidFill>
                                  <a:latin typeface="Cambria Math" panose="02040503050406030204" pitchFamily="18" charset="0"/>
                                  <a:ea typeface="Cambria Math" panose="02040503050406030204" pitchFamily="18" charset="0"/>
                                </a:rPr>
                                <m:t>𝑞</m:t>
                              </m:r>
                            </m:e>
                            <m:sub>
                              <m:r>
                                <a:rPr lang="en-US" sz="3200" b="0" i="1" smtClean="0">
                                  <a:solidFill>
                                    <a:schemeClr val="bg1"/>
                                  </a:solidFill>
                                  <a:latin typeface="Cambria Math" panose="02040503050406030204" pitchFamily="18" charset="0"/>
                                  <a:ea typeface="Cambria Math" panose="02040503050406030204" pitchFamily="18" charset="0"/>
                                </a:rPr>
                                <m:t>𝑛</m:t>
                              </m:r>
                            </m:sub>
                          </m:sSub>
                        </m:e>
                      </m:d>
                      <m:r>
                        <a:rPr lang="en-US" sz="3200" b="0" i="0"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dirty="0" smtClean="0">
                          <a:solidFill>
                            <a:schemeClr val="bg1"/>
                          </a:solidFill>
                          <a:latin typeface="Cambria Math" panose="02040503050406030204" pitchFamily="18" charset="0"/>
                          <a:ea typeface="Cambria Math" panose="02040503050406030204" pitchFamily="18" charset="0"/>
                        </a:rPr>
                        <m:t>∈</m:t>
                      </m:r>
                      <m:sSub>
                        <m:sSubPr>
                          <m:ctrlPr>
                            <a:rPr lang="en-US" sz="3200" b="0" i="1" dirty="0" smtClean="0">
                              <a:solidFill>
                                <a:schemeClr val="bg1"/>
                              </a:solidFill>
                              <a:latin typeface="Cambria Math" panose="02040503050406030204" pitchFamily="18" charset="0"/>
                              <a:ea typeface="Cambria Math" panose="02040503050406030204" pitchFamily="18" charset="0"/>
                            </a:rPr>
                          </m:ctrlPr>
                        </m:sSubPr>
                        <m:e>
                          <m:r>
                            <a:rPr lang="en-US" sz="3200" b="0" i="1" dirty="0" smtClean="0">
                              <a:solidFill>
                                <a:schemeClr val="bg1"/>
                              </a:solidFill>
                              <a:latin typeface="Cambria Math" panose="02040503050406030204" pitchFamily="18" charset="0"/>
                              <a:ea typeface="Cambria Math" panose="02040503050406030204" pitchFamily="18" charset="0"/>
                            </a:rPr>
                            <m:t>ℰ</m:t>
                          </m:r>
                        </m:e>
                        <m:sub>
                          <m:r>
                            <a:rPr lang="en-US" sz="3200" b="0" i="1" dirty="0" smtClean="0">
                              <a:solidFill>
                                <a:schemeClr val="bg1"/>
                              </a:solidFill>
                              <a:latin typeface="Cambria Math" panose="02040503050406030204" pitchFamily="18" charset="0"/>
                              <a:ea typeface="Cambria Math" panose="02040503050406030204" pitchFamily="18" charset="0"/>
                            </a:rPr>
                            <m:t>𝑛</m:t>
                          </m:r>
                        </m:sub>
                      </m:sSub>
                    </m:oMath>
                  </m:oMathPara>
                </a14:m>
                <a:endParaRPr lang="en-US" sz="3200" dirty="0"/>
              </a:p>
            </p:txBody>
          </p:sp>
        </mc:Choice>
        <mc:Fallback xmlns="">
          <p:sp>
            <p:nvSpPr>
              <p:cNvPr id="4" name="TextBox 3">
                <a:extLst>
                  <a:ext uri="{FF2B5EF4-FFF2-40B4-BE49-F238E27FC236}">
                    <a16:creationId xmlns:a16="http://schemas.microsoft.com/office/drawing/2014/main" id="{E1A4762E-6149-4369-91E9-A02FCA7595D3}"/>
                  </a:ext>
                </a:extLst>
              </p:cNvPr>
              <p:cNvSpPr txBox="1">
                <a:spLocks noRot="1" noChangeAspect="1" noMove="1" noResize="1" noEditPoints="1" noAdjustHandles="1" noChangeArrowheads="1" noChangeShapeType="1" noTextEdit="1"/>
              </p:cNvSpPr>
              <p:nvPr/>
            </p:nvSpPr>
            <p:spPr>
              <a:xfrm>
                <a:off x="6096000" y="41178"/>
                <a:ext cx="4651017"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A2D9A5-A7B1-414F-A8EC-B0D6D7D98AAB}"/>
                  </a:ext>
                </a:extLst>
              </p:cNvPr>
              <p:cNvSpPr txBox="1"/>
              <p:nvPr/>
            </p:nvSpPr>
            <p:spPr>
              <a:xfrm>
                <a:off x="-114239" y="1335102"/>
                <a:ext cx="533928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𝑉</m:t>
                      </m:r>
                      <m:d>
                        <m:dPr>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𝐺</m:t>
                          </m:r>
                        </m:e>
                      </m:d>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𝒱</m:t>
                          </m:r>
                        </m:e>
                        <m:sub>
                          <m:r>
                            <a:rPr lang="en-US" sz="3200" b="0" i="1" smtClean="0">
                              <a:solidFill>
                                <a:schemeClr val="bg1"/>
                              </a:solidFill>
                              <a:latin typeface="Cambria Math" panose="02040503050406030204" pitchFamily="18" charset="0"/>
                            </a:rPr>
                            <m:t>𝑛</m:t>
                          </m:r>
                        </m:sub>
                      </m:sSub>
                      <m:r>
                        <a:rPr lang="en-US" sz="3200" b="0" i="1" smtClean="0">
                          <a:solidFill>
                            <a:schemeClr val="bg1"/>
                          </a:solidFill>
                          <a:latin typeface="Cambria Math" panose="02040503050406030204" pitchFamily="18" charset="0"/>
                        </a:rPr>
                        <m:t> &amp; </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𝑣</m:t>
                          </m:r>
                        </m:sub>
                      </m:sSub>
                      <m:r>
                        <a:rPr lang="en-US" sz="3200" b="0" i="1" smtClean="0">
                          <a:solidFill>
                            <a:schemeClr val="bg1"/>
                          </a:solidFill>
                          <a:latin typeface="Cambria Math" panose="02040503050406030204" pitchFamily="18" charset="0"/>
                        </a:rPr>
                        <m:t>=1}</m:t>
                      </m:r>
                    </m:oMath>
                  </m:oMathPara>
                </a14:m>
                <a:endParaRPr lang="en-US" sz="3200" dirty="0"/>
              </a:p>
            </p:txBody>
          </p:sp>
        </mc:Choice>
        <mc:Fallback xmlns="">
          <p:sp>
            <p:nvSpPr>
              <p:cNvPr id="5" name="TextBox 4">
                <a:extLst>
                  <a:ext uri="{FF2B5EF4-FFF2-40B4-BE49-F238E27FC236}">
                    <a16:creationId xmlns:a16="http://schemas.microsoft.com/office/drawing/2014/main" id="{D9A2D9A5-A7B1-414F-A8EC-B0D6D7D98AAB}"/>
                  </a:ext>
                </a:extLst>
              </p:cNvPr>
              <p:cNvSpPr txBox="1">
                <a:spLocks noRot="1" noChangeAspect="1" noMove="1" noResize="1" noEditPoints="1" noAdjustHandles="1" noChangeArrowheads="1" noChangeShapeType="1" noTextEdit="1"/>
              </p:cNvSpPr>
              <p:nvPr/>
            </p:nvSpPr>
            <p:spPr>
              <a:xfrm>
                <a:off x="-114239" y="1335102"/>
                <a:ext cx="5339282"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67907D0-0CBF-4305-ABF6-059F2258E065}"/>
                  </a:ext>
                </a:extLst>
              </p:cNvPr>
              <p:cNvSpPr txBox="1"/>
              <p:nvPr/>
            </p:nvSpPr>
            <p:spPr>
              <a:xfrm>
                <a:off x="3359802" y="688140"/>
                <a:ext cx="5472396"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solidFill>
                                <a:schemeClr val="bg1"/>
                              </a:solidFill>
                              <a:latin typeface="Cambria Math" panose="02040503050406030204" pitchFamily="18" charset="0"/>
                            </a:rPr>
                          </m:ctrlPr>
                        </m:sSubSup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𝑒</m:t>
                          </m:r>
                        </m:sub>
                        <m:sup>
                          <m:r>
                            <a:rPr lang="en-US" sz="3200" b="0" i="1" smtClean="0">
                              <a:solidFill>
                                <a:schemeClr val="bg1"/>
                              </a:solidFill>
                              <a:latin typeface="Cambria Math" panose="02040503050406030204" pitchFamily="18" charset="0"/>
                            </a:rPr>
                            <m:t>′</m:t>
                          </m:r>
                        </m:sup>
                      </m:sSubSup>
                      <m:r>
                        <m:rPr>
                          <m:sty m:val="p"/>
                        </m:rPr>
                        <a:rPr lang="en-US" sz="3200" b="0" i="0" smtClean="0">
                          <a:solidFill>
                            <a:schemeClr val="bg1"/>
                          </a:solidFill>
                          <a:latin typeface="Cambria Math" panose="02040503050406030204" pitchFamily="18" charset="0"/>
                        </a:rPr>
                        <m:t>s</m:t>
                      </m:r>
                      <m:r>
                        <a:rPr lang="en-US" sz="3200" b="0" i="1" smtClean="0">
                          <a:solidFill>
                            <a:schemeClr val="bg1"/>
                          </a:solidFill>
                          <a:latin typeface="Cambria Math" panose="02040503050406030204" pitchFamily="18" charset="0"/>
                        </a:rPr>
                        <m:t> </m:t>
                      </m:r>
                      <m:r>
                        <m:rPr>
                          <m:sty m:val="p"/>
                        </m:rPr>
                        <a:rPr lang="en-US" sz="3200" b="0" i="0" smtClean="0">
                          <a:solidFill>
                            <a:schemeClr val="bg1"/>
                          </a:solidFill>
                          <a:latin typeface="Cambria Math" panose="02040503050406030204" pitchFamily="18" charset="0"/>
                        </a:rPr>
                        <m:t>and</m:t>
                      </m:r>
                      <m:r>
                        <a:rPr lang="en-US" sz="3200" b="0" i="1" smtClean="0">
                          <a:solidFill>
                            <a:schemeClr val="bg1"/>
                          </a:solidFill>
                          <a:latin typeface="Cambria Math" panose="02040503050406030204" pitchFamily="18" charset="0"/>
                        </a:rPr>
                        <m:t> </m:t>
                      </m:r>
                      <m:sSubSup>
                        <m:sSubSupPr>
                          <m:ctrlPr>
                            <a:rPr lang="en-US" sz="3200" b="0" i="1" smtClean="0">
                              <a:solidFill>
                                <a:schemeClr val="bg1"/>
                              </a:solidFill>
                              <a:latin typeface="Cambria Math" panose="02040503050406030204" pitchFamily="18" charset="0"/>
                            </a:rPr>
                          </m:ctrlPr>
                        </m:sSubSupPr>
                        <m:e>
                          <m:r>
                            <a:rPr lang="en-US" sz="3200" b="0" i="1" smtClean="0">
                              <a:solidFill>
                                <a:schemeClr val="bg1"/>
                              </a:solidFill>
                              <a:latin typeface="Cambria Math" panose="02040503050406030204" pitchFamily="18" charset="0"/>
                            </a:rPr>
                            <m:t>𝑌</m:t>
                          </m:r>
                        </m:e>
                        <m:sub>
                          <m:r>
                            <a:rPr lang="en-US" sz="3200" b="0" i="1" smtClean="0">
                              <a:solidFill>
                                <a:schemeClr val="bg1"/>
                              </a:solidFill>
                              <a:latin typeface="Cambria Math" panose="02040503050406030204" pitchFamily="18" charset="0"/>
                            </a:rPr>
                            <m:t>𝑣</m:t>
                          </m:r>
                        </m:sub>
                        <m:sup>
                          <m:r>
                            <a:rPr lang="en-US" sz="3200" b="0" i="1" smtClean="0">
                              <a:solidFill>
                                <a:schemeClr val="bg1"/>
                              </a:solidFill>
                              <a:latin typeface="Cambria Math" panose="02040503050406030204" pitchFamily="18" charset="0"/>
                            </a:rPr>
                            <m:t>′</m:t>
                          </m:r>
                        </m:sup>
                      </m:sSubSup>
                      <m:r>
                        <m:rPr>
                          <m:sty m:val="p"/>
                        </m:rPr>
                        <a:rPr lang="en-US" sz="3200" b="0" i="0" smtClean="0">
                          <a:solidFill>
                            <a:schemeClr val="bg1"/>
                          </a:solidFill>
                          <a:latin typeface="Cambria Math" panose="02040503050406030204" pitchFamily="18" charset="0"/>
                        </a:rPr>
                        <m:t>s</m:t>
                      </m:r>
                      <m:r>
                        <a:rPr lang="en-US" sz="3200" b="0" i="1" smtClean="0">
                          <a:solidFill>
                            <a:schemeClr val="bg1"/>
                          </a:solidFill>
                          <a:latin typeface="Cambria Math" panose="02040503050406030204" pitchFamily="18" charset="0"/>
                        </a:rPr>
                        <m:t> </m:t>
                      </m:r>
                      <m:r>
                        <m:rPr>
                          <m:sty m:val="p"/>
                        </m:rPr>
                        <a:rPr lang="en-US" sz="3200" b="0" i="0" smtClean="0">
                          <a:solidFill>
                            <a:schemeClr val="bg1"/>
                          </a:solidFill>
                          <a:latin typeface="Cambria Math" panose="02040503050406030204" pitchFamily="18" charset="0"/>
                        </a:rPr>
                        <m:t>are</m:t>
                      </m:r>
                      <m:r>
                        <a:rPr lang="en-US" sz="3200" b="0" i="0" smtClean="0">
                          <a:solidFill>
                            <a:schemeClr val="bg1"/>
                          </a:solidFill>
                          <a:latin typeface="Cambria Math" panose="02040503050406030204" pitchFamily="18" charset="0"/>
                        </a:rPr>
                        <m:t> </m:t>
                      </m:r>
                      <m:r>
                        <m:rPr>
                          <m:sty m:val="p"/>
                        </m:rPr>
                        <a:rPr lang="en-US" sz="3200" b="0" i="0" smtClean="0">
                          <a:solidFill>
                            <a:schemeClr val="bg1"/>
                          </a:solidFill>
                          <a:latin typeface="Cambria Math" panose="02040503050406030204" pitchFamily="18" charset="0"/>
                        </a:rPr>
                        <m:t>independent</m:t>
                      </m:r>
                    </m:oMath>
                  </m:oMathPara>
                </a14:m>
                <a:endParaRPr lang="en-US" sz="3200" dirty="0"/>
              </a:p>
            </p:txBody>
          </p:sp>
        </mc:Choice>
        <mc:Fallback xmlns="">
          <p:sp>
            <p:nvSpPr>
              <p:cNvPr id="6" name="TextBox 5">
                <a:extLst>
                  <a:ext uri="{FF2B5EF4-FFF2-40B4-BE49-F238E27FC236}">
                    <a16:creationId xmlns:a16="http://schemas.microsoft.com/office/drawing/2014/main" id="{067907D0-0CBF-4305-ABF6-059F2258E065}"/>
                  </a:ext>
                </a:extLst>
              </p:cNvPr>
              <p:cNvSpPr txBox="1">
                <a:spLocks noRot="1" noChangeAspect="1" noMove="1" noResize="1" noEditPoints="1" noAdjustHandles="1" noChangeArrowheads="1" noChangeShapeType="1" noTextEdit="1"/>
              </p:cNvSpPr>
              <p:nvPr/>
            </p:nvSpPr>
            <p:spPr>
              <a:xfrm>
                <a:off x="3359802" y="688140"/>
                <a:ext cx="5472396" cy="584775"/>
              </a:xfrm>
              <a:prstGeom prst="rect">
                <a:avLst/>
              </a:prstGeom>
              <a:blipFill>
                <a:blip r:embed="rId6"/>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49726959-04BB-4919-970E-331554538D5E}"/>
              </a:ext>
            </a:extLst>
          </p:cNvPr>
          <p:cNvSpPr txBox="1"/>
          <p:nvPr/>
        </p:nvSpPr>
        <p:spPr>
          <a:xfrm>
            <a:off x="368969" y="3144258"/>
            <a:ext cx="1983107" cy="646331"/>
          </a:xfrm>
          <a:prstGeom prst="rect">
            <a:avLst/>
          </a:prstGeom>
          <a:noFill/>
        </p:spPr>
        <p:txBody>
          <a:bodyPr wrap="none" rtlCol="0">
            <a:spAutoFit/>
          </a:bodyPr>
          <a:lstStyle/>
          <a:p>
            <a:r>
              <a:rPr lang="en-US" sz="3600" dirty="0">
                <a:solidFill>
                  <a:srgbClr val="00B0F0"/>
                </a:solidFill>
              </a:rPr>
              <a:t>Result     :</a:t>
            </a:r>
          </a:p>
        </p:txBody>
      </p:sp>
      <p:sp>
        <p:nvSpPr>
          <p:cNvPr id="8" name="TextBox 7">
            <a:extLst>
              <a:ext uri="{FF2B5EF4-FFF2-40B4-BE49-F238E27FC236}">
                <a16:creationId xmlns:a16="http://schemas.microsoft.com/office/drawing/2014/main" id="{9AE776BA-D9EB-4682-B79A-E63A520ED0C4}"/>
              </a:ext>
            </a:extLst>
          </p:cNvPr>
          <p:cNvSpPr txBox="1"/>
          <p:nvPr/>
        </p:nvSpPr>
        <p:spPr>
          <a:xfrm>
            <a:off x="1707669" y="3144257"/>
            <a:ext cx="418704" cy="646331"/>
          </a:xfrm>
          <a:prstGeom prst="rect">
            <a:avLst/>
          </a:prstGeom>
          <a:noFill/>
        </p:spPr>
        <p:txBody>
          <a:bodyPr wrap="none" rtlCol="0">
            <a:spAutoFit/>
          </a:bodyPr>
          <a:lstStyle/>
          <a:p>
            <a:r>
              <a:rPr lang="en-US" sz="3600" dirty="0">
                <a:solidFill>
                  <a:srgbClr val="00B0F0"/>
                </a:solidFill>
              </a:rPr>
              <a:t>4</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43B0F49-21EC-445B-A01A-65076EA242CD}"/>
                  </a:ext>
                </a:extLst>
              </p:cNvPr>
              <p:cNvSpPr txBox="1"/>
              <p:nvPr/>
            </p:nvSpPr>
            <p:spPr>
              <a:xfrm>
                <a:off x="2336034" y="3160299"/>
                <a:ext cx="5654818" cy="6967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accent6">
                              <a:lumMod val="40000"/>
                              <a:lumOff val="60000"/>
                            </a:schemeClr>
                          </a:solidFill>
                          <a:latin typeface="Cambria Math" panose="02040503050406030204" pitchFamily="18" charset="0"/>
                        </a:rPr>
                        <m:t>𝐺</m:t>
                      </m:r>
                      <m:r>
                        <a:rPr lang="en-US" sz="3600" b="0" i="1" smtClean="0">
                          <a:solidFill>
                            <a:schemeClr val="accent6">
                              <a:lumMod val="40000"/>
                              <a:lumOff val="60000"/>
                            </a:schemeClr>
                          </a:solidFill>
                          <a:latin typeface="Cambria Math" panose="02040503050406030204" pitchFamily="18" charset="0"/>
                        </a:rPr>
                        <m:t>|</m:t>
                      </m:r>
                      <m:sSub>
                        <m:sSubPr>
                          <m:ctrlPr>
                            <a:rPr lang="en-US" sz="3600" b="0" i="1" smtClean="0">
                              <a:solidFill>
                                <a:schemeClr val="accent6">
                                  <a:lumMod val="40000"/>
                                  <a:lumOff val="60000"/>
                                </a:schemeClr>
                              </a:solidFill>
                              <a:latin typeface="Cambria Math" panose="02040503050406030204" pitchFamily="18" charset="0"/>
                            </a:rPr>
                          </m:ctrlPr>
                        </m:sSubPr>
                        <m:e>
                          <m:d>
                            <m:dPr>
                              <m:ctrlPr>
                                <a:rPr lang="en-US" sz="3600" b="0" i="1" smtClean="0">
                                  <a:solidFill>
                                    <a:schemeClr val="accent6">
                                      <a:lumMod val="40000"/>
                                      <a:lumOff val="60000"/>
                                    </a:schemeClr>
                                  </a:solidFill>
                                  <a:latin typeface="Cambria Math" panose="02040503050406030204" pitchFamily="18" charset="0"/>
                                </a:rPr>
                              </m:ctrlPr>
                            </m:dPr>
                            <m:e>
                              <m:sSub>
                                <m:sSubPr>
                                  <m:ctrlPr>
                                    <a:rPr lang="en-US" sz="3600" b="0" i="1" smtClean="0">
                                      <a:solidFill>
                                        <a:schemeClr val="accent6">
                                          <a:lumMod val="40000"/>
                                          <a:lumOff val="60000"/>
                                        </a:schemeClr>
                                      </a:solidFill>
                                      <a:latin typeface="Cambria Math" panose="02040503050406030204" pitchFamily="18" charset="0"/>
                                    </a:rPr>
                                  </m:ctrlPr>
                                </m:sSubPr>
                                <m:e>
                                  <m:r>
                                    <a:rPr lang="en-US" sz="3600" b="0" i="1" smtClean="0">
                                      <a:solidFill>
                                        <a:schemeClr val="accent6">
                                          <a:lumMod val="40000"/>
                                          <a:lumOff val="60000"/>
                                        </a:schemeClr>
                                      </a:solidFill>
                                      <a:latin typeface="Cambria Math" panose="02040503050406030204" pitchFamily="18" charset="0"/>
                                    </a:rPr>
                                    <m:t>𝑋</m:t>
                                  </m:r>
                                </m:e>
                                <m:sub>
                                  <m:r>
                                    <a:rPr lang="en-US" sz="3600" b="0" i="1" smtClean="0">
                                      <a:solidFill>
                                        <a:schemeClr val="accent6">
                                          <a:lumMod val="40000"/>
                                          <a:lumOff val="60000"/>
                                        </a:schemeClr>
                                      </a:solidFill>
                                      <a:latin typeface="Cambria Math" panose="02040503050406030204" pitchFamily="18" charset="0"/>
                                    </a:rPr>
                                    <m:t>𝑣</m:t>
                                  </m:r>
                                </m:sub>
                              </m:sSub>
                            </m:e>
                          </m:d>
                        </m:e>
                        <m:sub>
                          <m:r>
                            <a:rPr lang="en-US" sz="3600" b="0" i="1" smtClean="0">
                              <a:solidFill>
                                <a:schemeClr val="accent6">
                                  <a:lumMod val="40000"/>
                                  <a:lumOff val="60000"/>
                                </a:schemeClr>
                              </a:solidFill>
                              <a:latin typeface="Cambria Math" panose="02040503050406030204" pitchFamily="18" charset="0"/>
                            </a:rPr>
                            <m:t>𝑣</m:t>
                          </m:r>
                          <m:r>
                            <a:rPr lang="en-US" sz="3600" b="0" i="1" smtClean="0">
                              <a:solidFill>
                                <a:schemeClr val="accent6">
                                  <a:lumMod val="40000"/>
                                  <a:lumOff val="60000"/>
                                </a:schemeClr>
                              </a:solidFill>
                              <a:latin typeface="Cambria Math" panose="02040503050406030204" pitchFamily="18" charset="0"/>
                            </a:rPr>
                            <m:t>∈</m:t>
                          </m:r>
                          <m:sSub>
                            <m:sSubPr>
                              <m:ctrlPr>
                                <a:rPr lang="en-US" sz="3600" b="0" i="1" smtClean="0">
                                  <a:solidFill>
                                    <a:schemeClr val="accent6">
                                      <a:lumMod val="40000"/>
                                      <a:lumOff val="60000"/>
                                    </a:schemeClr>
                                  </a:solidFill>
                                  <a:latin typeface="Cambria Math" panose="02040503050406030204" pitchFamily="18" charset="0"/>
                                </a:rPr>
                              </m:ctrlPr>
                            </m:sSubPr>
                            <m:e>
                              <m:r>
                                <a:rPr lang="en-US" sz="3600" b="0" i="1" smtClean="0">
                                  <a:solidFill>
                                    <a:schemeClr val="accent6">
                                      <a:lumMod val="40000"/>
                                      <a:lumOff val="60000"/>
                                    </a:schemeClr>
                                  </a:solidFill>
                                  <a:latin typeface="Cambria Math" panose="02040503050406030204" pitchFamily="18" charset="0"/>
                                </a:rPr>
                                <m:t>𝒱</m:t>
                              </m:r>
                            </m:e>
                            <m:sub>
                              <m:r>
                                <a:rPr lang="en-US" sz="3600" b="0" i="1" smtClean="0">
                                  <a:solidFill>
                                    <a:schemeClr val="accent6">
                                      <a:lumMod val="40000"/>
                                      <a:lumOff val="60000"/>
                                    </a:schemeClr>
                                  </a:solidFill>
                                  <a:latin typeface="Cambria Math" panose="02040503050406030204" pitchFamily="18" charset="0"/>
                                </a:rPr>
                                <m:t>𝑛</m:t>
                              </m:r>
                            </m:sub>
                          </m:sSub>
                        </m:sub>
                      </m:sSub>
                      <m:r>
                        <a:rPr lang="en-US" sz="3600" b="0" i="1" smtClean="0">
                          <a:solidFill>
                            <a:schemeClr val="accent6">
                              <a:lumMod val="40000"/>
                              <a:lumOff val="60000"/>
                            </a:schemeClr>
                          </a:solidFill>
                          <a:latin typeface="Cambria Math" panose="02040503050406030204" pitchFamily="18" charset="0"/>
                        </a:rPr>
                        <m:t>∼</m:t>
                      </m:r>
                      <m:r>
                        <a:rPr lang="en-US" sz="3600" b="0" i="1" smtClean="0">
                          <a:solidFill>
                            <a:schemeClr val="accent6">
                              <a:lumMod val="40000"/>
                              <a:lumOff val="60000"/>
                            </a:schemeClr>
                          </a:solidFill>
                          <a:latin typeface="Cambria Math" panose="02040503050406030204" pitchFamily="18" charset="0"/>
                        </a:rPr>
                        <m:t>𝒢</m:t>
                      </m:r>
                      <m:r>
                        <a:rPr lang="en-US" sz="3600" b="0" i="1" smtClean="0">
                          <a:solidFill>
                            <a:schemeClr val="accent6">
                              <a:lumMod val="40000"/>
                              <a:lumOff val="60000"/>
                            </a:schemeClr>
                          </a:solidFill>
                          <a:latin typeface="Cambria Math" panose="02040503050406030204" pitchFamily="18" charset="0"/>
                        </a:rPr>
                        <m:t>(|</m:t>
                      </m:r>
                      <m:r>
                        <a:rPr lang="en-US" sz="3600" b="0" i="1" smtClean="0">
                          <a:solidFill>
                            <a:schemeClr val="accent6">
                              <a:lumMod val="40000"/>
                              <a:lumOff val="60000"/>
                            </a:schemeClr>
                          </a:solidFill>
                          <a:latin typeface="Cambria Math" panose="02040503050406030204" pitchFamily="18" charset="0"/>
                        </a:rPr>
                        <m:t>𝑉</m:t>
                      </m:r>
                      <m:d>
                        <m:dPr>
                          <m:ctrlPr>
                            <a:rPr lang="en-US" sz="3600" b="0" i="1" smtClean="0">
                              <a:solidFill>
                                <a:schemeClr val="accent6">
                                  <a:lumMod val="40000"/>
                                  <a:lumOff val="60000"/>
                                </a:schemeClr>
                              </a:solidFill>
                              <a:latin typeface="Cambria Math" panose="02040503050406030204" pitchFamily="18" charset="0"/>
                            </a:rPr>
                          </m:ctrlPr>
                        </m:dPr>
                        <m:e>
                          <m:r>
                            <a:rPr lang="en-US" sz="3600" b="0" i="1" smtClean="0">
                              <a:solidFill>
                                <a:schemeClr val="accent6">
                                  <a:lumMod val="40000"/>
                                  <a:lumOff val="60000"/>
                                </a:schemeClr>
                              </a:solidFill>
                              <a:latin typeface="Cambria Math" panose="02040503050406030204" pitchFamily="18" charset="0"/>
                            </a:rPr>
                            <m:t>𝐺</m:t>
                          </m:r>
                        </m:e>
                      </m:d>
                      <m:r>
                        <a:rPr lang="en-US" sz="3600" b="0" i="1" smtClean="0">
                          <a:solidFill>
                            <a:schemeClr val="accent6">
                              <a:lumMod val="40000"/>
                              <a:lumOff val="60000"/>
                            </a:schemeClr>
                          </a:solidFill>
                          <a:latin typeface="Cambria Math" panose="02040503050406030204" pitchFamily="18" charset="0"/>
                        </a:rPr>
                        <m:t>|,</m:t>
                      </m:r>
                      <m:sSub>
                        <m:sSubPr>
                          <m:ctrlPr>
                            <a:rPr lang="en-US" sz="3600" b="0" i="1" smtClean="0">
                              <a:solidFill>
                                <a:schemeClr val="accent6">
                                  <a:lumMod val="40000"/>
                                  <a:lumOff val="60000"/>
                                </a:schemeClr>
                              </a:solidFill>
                              <a:latin typeface="Cambria Math" panose="02040503050406030204" pitchFamily="18" charset="0"/>
                            </a:rPr>
                          </m:ctrlPr>
                        </m:sSubPr>
                        <m:e>
                          <m:r>
                            <a:rPr lang="en-US" sz="3600" b="0" i="1" smtClean="0">
                              <a:solidFill>
                                <a:schemeClr val="accent6">
                                  <a:lumMod val="40000"/>
                                  <a:lumOff val="60000"/>
                                </a:schemeClr>
                              </a:solidFill>
                              <a:latin typeface="Cambria Math" panose="02040503050406030204" pitchFamily="18" charset="0"/>
                            </a:rPr>
                            <m:t>𝑝</m:t>
                          </m:r>
                        </m:e>
                        <m:sub>
                          <m:r>
                            <a:rPr lang="en-US" sz="3600" b="0" i="1" smtClean="0">
                              <a:solidFill>
                                <a:schemeClr val="accent6">
                                  <a:lumMod val="40000"/>
                                  <a:lumOff val="60000"/>
                                </a:schemeClr>
                              </a:solidFill>
                              <a:latin typeface="Cambria Math" panose="02040503050406030204" pitchFamily="18" charset="0"/>
                            </a:rPr>
                            <m:t>𝑛</m:t>
                          </m:r>
                        </m:sub>
                      </m:sSub>
                      <m:r>
                        <a:rPr lang="en-US" sz="3600" b="0" i="1" smtClean="0">
                          <a:solidFill>
                            <a:schemeClr val="accent6">
                              <a:lumMod val="40000"/>
                              <a:lumOff val="60000"/>
                            </a:schemeClr>
                          </a:solidFill>
                          <a:latin typeface="Cambria Math" panose="02040503050406030204" pitchFamily="18" charset="0"/>
                        </a:rPr>
                        <m:t>)</m:t>
                      </m:r>
                    </m:oMath>
                  </m:oMathPara>
                </a14:m>
                <a:endParaRPr lang="en-US" sz="3600" dirty="0">
                  <a:solidFill>
                    <a:schemeClr val="accent6">
                      <a:lumMod val="40000"/>
                      <a:lumOff val="60000"/>
                    </a:schemeClr>
                  </a:solidFill>
                </a:endParaRPr>
              </a:p>
            </p:txBody>
          </p:sp>
        </mc:Choice>
        <mc:Fallback xmlns="">
          <p:sp>
            <p:nvSpPr>
              <p:cNvPr id="9" name="TextBox 8">
                <a:extLst>
                  <a:ext uri="{FF2B5EF4-FFF2-40B4-BE49-F238E27FC236}">
                    <a16:creationId xmlns:a16="http://schemas.microsoft.com/office/drawing/2014/main" id="{543B0F49-21EC-445B-A01A-65076EA242CD}"/>
                  </a:ext>
                </a:extLst>
              </p:cNvPr>
              <p:cNvSpPr txBox="1">
                <a:spLocks noRot="1" noChangeAspect="1" noMove="1" noResize="1" noEditPoints="1" noAdjustHandles="1" noChangeArrowheads="1" noChangeShapeType="1" noTextEdit="1"/>
              </p:cNvSpPr>
              <p:nvPr/>
            </p:nvSpPr>
            <p:spPr>
              <a:xfrm>
                <a:off x="2336034" y="3160299"/>
                <a:ext cx="5654818" cy="696794"/>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9063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0.860.4">
            <a:hlinkClick r:id="" action="ppaction://media"/>
            <a:extLst>
              <a:ext uri="{FF2B5EF4-FFF2-40B4-BE49-F238E27FC236}">
                <a16:creationId xmlns:a16="http://schemas.microsoft.com/office/drawing/2014/main" id="{A3B51998-5FFA-43D0-A525-17097F10BD10}"/>
              </a:ext>
            </a:extLst>
          </p:cNvPr>
          <p:cNvPicPr>
            <a:picLocks noChangeAspect="1"/>
          </p:cNvPicPr>
          <p:nvPr>
            <a:videoFile r:link="rId1"/>
            <p:extLst>
              <p:ext uri="{DAA4B4D4-6D71-4841-9C94-3DE7FCFB9230}">
                <p14:media xmlns:p14="http://schemas.microsoft.com/office/powerpoint/2010/main" r:embed="rId2">
                  <p14:trim st="10500" end="3519"/>
                </p14:media>
              </p:ext>
            </p:extLst>
          </p:nvPr>
        </p:nvPicPr>
        <p:blipFill rotWithShape="1">
          <a:blip r:embed="rId9"/>
          <a:srcRect l="33941" t="20107" r="31356" b="11386"/>
          <a:stretch>
            <a:fillRect/>
          </a:stretch>
        </p:blipFill>
        <p:spPr>
          <a:xfrm>
            <a:off x="2630158" y="-11450"/>
            <a:ext cx="6931682" cy="6880900"/>
          </a:xfrm>
          <a:prstGeom prst="rect">
            <a:avLst/>
          </a:prstGeom>
        </p:spPr>
      </p:pic>
      <p:sp>
        <p:nvSpPr>
          <p:cNvPr id="3" name="Rectangle 2">
            <a:extLst>
              <a:ext uri="{FF2B5EF4-FFF2-40B4-BE49-F238E27FC236}">
                <a16:creationId xmlns:a16="http://schemas.microsoft.com/office/drawing/2014/main" id="{2795D60F-3BA2-4426-9582-A41E4A7436F5}"/>
              </a:ext>
            </a:extLst>
          </p:cNvPr>
          <p:cNvSpPr/>
          <p:nvPr/>
        </p:nvSpPr>
        <p:spPr>
          <a:xfrm>
            <a:off x="598757" y="2967335"/>
            <a:ext cx="10994485"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Sim</a:t>
            </a:r>
            <a:r>
              <a:rPr lang="en-US" sz="5400" b="1" spc="50" dirty="0">
                <a:ln w="0"/>
                <a:solidFill>
                  <a:schemeClr val="bg2"/>
                </a:solidFill>
                <a:effectLst>
                  <a:innerShdw blurRad="63500" dist="50800" dir="13500000">
                    <a:srgbClr val="000000">
                      <a:alpha val="50000"/>
                    </a:srgbClr>
                  </a:innerShdw>
                </a:effectLst>
              </a:rPr>
              <a:t>ulating for n=30, </a:t>
            </a:r>
            <a:r>
              <a:rPr lang="en-US" sz="5400" b="1" spc="50" dirty="0" err="1">
                <a:ln w="0"/>
                <a:solidFill>
                  <a:schemeClr val="bg2"/>
                </a:solidFill>
                <a:effectLst>
                  <a:innerShdw blurRad="63500" dist="50800" dir="13500000">
                    <a:srgbClr val="000000">
                      <a:alpha val="50000"/>
                    </a:srgbClr>
                  </a:innerShdw>
                </a:effectLst>
              </a:rPr>
              <a:t>q</a:t>
            </a:r>
            <a:r>
              <a:rPr lang="en-US" sz="3200" b="1" spc="50" dirty="0" err="1">
                <a:ln w="0"/>
                <a:solidFill>
                  <a:schemeClr val="bg2"/>
                </a:solidFill>
                <a:effectLst>
                  <a:innerShdw blurRad="63500" dist="50800" dir="13500000">
                    <a:srgbClr val="000000">
                      <a:alpha val="50000"/>
                    </a:srgbClr>
                  </a:innerShdw>
                </a:effectLst>
              </a:rPr>
              <a:t>n</a:t>
            </a:r>
            <a:r>
              <a:rPr lang="en-US" sz="5400" b="1" spc="50" dirty="0">
                <a:ln w="0"/>
                <a:solidFill>
                  <a:schemeClr val="bg2"/>
                </a:solidFill>
                <a:effectLst>
                  <a:innerShdw blurRad="63500" dist="50800" dir="13500000">
                    <a:srgbClr val="000000">
                      <a:alpha val="50000"/>
                    </a:srgbClr>
                  </a:innerShdw>
                </a:effectLst>
              </a:rPr>
              <a:t>=0.6, </a:t>
            </a:r>
            <a:r>
              <a:rPr lang="en-US" sz="5400" b="1" spc="50" dirty="0" err="1">
                <a:ln w="0"/>
                <a:solidFill>
                  <a:schemeClr val="bg2"/>
                </a:solidFill>
                <a:effectLst>
                  <a:innerShdw blurRad="63500" dist="50800" dir="13500000">
                    <a:srgbClr val="000000">
                      <a:alpha val="50000"/>
                    </a:srgbClr>
                  </a:innerShdw>
                </a:effectLst>
              </a:rPr>
              <a:t>p</a:t>
            </a:r>
            <a:r>
              <a:rPr lang="en-US" sz="3200" b="1" spc="50" dirty="0" err="1">
                <a:ln w="0"/>
                <a:solidFill>
                  <a:schemeClr val="bg2"/>
                </a:solidFill>
                <a:effectLst>
                  <a:innerShdw blurRad="63500" dist="50800" dir="13500000">
                    <a:srgbClr val="000000">
                      <a:alpha val="50000"/>
                    </a:srgbClr>
                  </a:innerShdw>
                </a:effectLst>
              </a:rPr>
              <a:t>n</a:t>
            </a:r>
            <a:r>
              <a:rPr lang="en-US" sz="5400" b="1" spc="50" dirty="0">
                <a:ln w="0"/>
                <a:solidFill>
                  <a:schemeClr val="bg2"/>
                </a:solidFill>
                <a:effectLst>
                  <a:innerShdw blurRad="63500" dist="50800" dir="13500000">
                    <a:srgbClr val="000000">
                      <a:alpha val="50000"/>
                    </a:srgbClr>
                  </a:innerShdw>
                </a:effectLst>
              </a:rPr>
              <a:t>=0.14</a:t>
            </a:r>
          </a:p>
        </p:txBody>
      </p:sp>
      <p:pic>
        <p:nvPicPr>
          <p:cNvPr id="4" name="Sim2">
            <a:hlinkClick r:id="" action="ppaction://media"/>
            <a:extLst>
              <a:ext uri="{FF2B5EF4-FFF2-40B4-BE49-F238E27FC236}">
                <a16:creationId xmlns:a16="http://schemas.microsoft.com/office/drawing/2014/main" id="{2874970D-4739-4537-8C91-CDCA284B555A}"/>
              </a:ext>
            </a:extLst>
          </p:cNvPr>
          <p:cNvPicPr>
            <a:picLocks noChangeAspect="1"/>
          </p:cNvPicPr>
          <p:nvPr>
            <a:videoFile r:link="rId1"/>
            <p:extLst>
              <p:ext uri="{DAA4B4D4-6D71-4841-9C94-3DE7FCFB9230}">
                <p14:media xmlns:p14="http://schemas.microsoft.com/office/powerpoint/2010/main" r:embed="rId3">
                  <p14:trim st="8500" end="1464"/>
                </p14:media>
              </p:ext>
            </p:extLst>
          </p:nvPr>
        </p:nvPicPr>
        <p:blipFill rotWithShape="1">
          <a:blip r:embed="rId10"/>
          <a:srcRect l="34195" t="19602" r="31229" b="11639"/>
          <a:stretch>
            <a:fillRect/>
          </a:stretch>
        </p:blipFill>
        <p:spPr>
          <a:xfrm>
            <a:off x="1016111" y="43596"/>
            <a:ext cx="2730606" cy="2730606"/>
          </a:xfrm>
          <a:prstGeom prst="rect">
            <a:avLst/>
          </a:prstGeom>
        </p:spPr>
      </p:pic>
      <p:pic>
        <p:nvPicPr>
          <p:cNvPr id="5" name="Sim3">
            <a:hlinkClick r:id="" action="ppaction://media"/>
            <a:extLst>
              <a:ext uri="{FF2B5EF4-FFF2-40B4-BE49-F238E27FC236}">
                <a16:creationId xmlns:a16="http://schemas.microsoft.com/office/drawing/2014/main" id="{C6037555-AB17-4F16-8E22-DF293EC91AE8}"/>
              </a:ext>
            </a:extLst>
          </p:cNvPr>
          <p:cNvPicPr>
            <a:picLocks noChangeAspect="1"/>
          </p:cNvPicPr>
          <p:nvPr>
            <a:videoFile r:link="rId1"/>
            <p:extLst>
              <p:ext uri="{DAA4B4D4-6D71-4841-9C94-3DE7FCFB9230}">
                <p14:media xmlns:p14="http://schemas.microsoft.com/office/powerpoint/2010/main" r:embed="rId4">
                  <p14:trim st="2300" end="4766"/>
                </p14:media>
              </p:ext>
            </p:extLst>
          </p:nvPr>
        </p:nvPicPr>
        <p:blipFill rotWithShape="1">
          <a:blip r:embed="rId11"/>
          <a:srcRect l="34027" t="19096" r="30858" b="11386"/>
          <a:stretch>
            <a:fillRect/>
          </a:stretch>
        </p:blipFill>
        <p:spPr>
          <a:xfrm>
            <a:off x="8445026" y="3459583"/>
            <a:ext cx="2730607" cy="2718374"/>
          </a:xfrm>
          <a:prstGeom prst="rect">
            <a:avLst/>
          </a:prstGeom>
        </p:spPr>
      </p:pic>
      <p:pic>
        <p:nvPicPr>
          <p:cNvPr id="6" name="Sim4">
            <a:hlinkClick r:id="" action="ppaction://media"/>
            <a:extLst>
              <a:ext uri="{FF2B5EF4-FFF2-40B4-BE49-F238E27FC236}">
                <a16:creationId xmlns:a16="http://schemas.microsoft.com/office/drawing/2014/main" id="{F405B987-9464-462C-813D-6EBBB8FB769D}"/>
              </a:ext>
            </a:extLst>
          </p:cNvPr>
          <p:cNvPicPr>
            <a:picLocks noChangeAspect="1"/>
          </p:cNvPicPr>
          <p:nvPr>
            <a:videoFile r:link="rId1"/>
            <p:extLst>
              <p:ext uri="{DAA4B4D4-6D71-4841-9C94-3DE7FCFB9230}">
                <p14:media xmlns:p14="http://schemas.microsoft.com/office/powerpoint/2010/main" r:embed="rId5">
                  <p14:trim st="1500" end="5115"/>
                </p14:media>
              </p:ext>
            </p:extLst>
          </p:nvPr>
        </p:nvPicPr>
        <p:blipFill rotWithShape="1">
          <a:blip r:embed="rId12"/>
          <a:srcRect l="34154" t="19603" r="30731" b="11133"/>
          <a:stretch>
            <a:fillRect/>
          </a:stretch>
        </p:blipFill>
        <p:spPr>
          <a:xfrm>
            <a:off x="1016111" y="3469467"/>
            <a:ext cx="2730606" cy="2708490"/>
          </a:xfrm>
          <a:prstGeom prst="rect">
            <a:avLst/>
          </a:prstGeom>
        </p:spPr>
      </p:pic>
      <p:pic>
        <p:nvPicPr>
          <p:cNvPr id="7" name="Sim5">
            <a:hlinkClick r:id="" action="ppaction://media"/>
            <a:extLst>
              <a:ext uri="{FF2B5EF4-FFF2-40B4-BE49-F238E27FC236}">
                <a16:creationId xmlns:a16="http://schemas.microsoft.com/office/drawing/2014/main" id="{C88DC077-92C0-4924-B1C9-7178727FDF42}"/>
              </a:ext>
            </a:extLst>
          </p:cNvPr>
          <p:cNvPicPr>
            <a:picLocks noChangeAspect="1"/>
          </p:cNvPicPr>
          <p:nvPr>
            <a:videoFile r:link="rId1"/>
            <p:extLst>
              <p:ext uri="{DAA4B4D4-6D71-4841-9C94-3DE7FCFB9230}">
                <p14:media xmlns:p14="http://schemas.microsoft.com/office/powerpoint/2010/main" r:embed="rId6">
                  <p14:trim st="1000" end="2070"/>
                </p14:media>
              </p:ext>
            </p:extLst>
          </p:nvPr>
        </p:nvPicPr>
        <p:blipFill rotWithShape="1">
          <a:blip r:embed="rId13"/>
          <a:srcRect l="34154" t="19602" r="30731" b="11386"/>
          <a:stretch>
            <a:fillRect/>
          </a:stretch>
        </p:blipFill>
        <p:spPr>
          <a:xfrm>
            <a:off x="4725694" y="3469467"/>
            <a:ext cx="2740609" cy="2708490"/>
          </a:xfrm>
          <a:prstGeom prst="rect">
            <a:avLst/>
          </a:prstGeom>
        </p:spPr>
      </p:pic>
      <p:pic>
        <p:nvPicPr>
          <p:cNvPr id="8" name="Sim6">
            <a:hlinkClick r:id="" action="ppaction://media"/>
            <a:extLst>
              <a:ext uri="{FF2B5EF4-FFF2-40B4-BE49-F238E27FC236}">
                <a16:creationId xmlns:a16="http://schemas.microsoft.com/office/drawing/2014/main" id="{91E8C6E8-BAFA-4458-8B31-E857DDAA8215}"/>
              </a:ext>
            </a:extLst>
          </p:cNvPr>
          <p:cNvPicPr>
            <a:picLocks noChangeAspect="1"/>
          </p:cNvPicPr>
          <p:nvPr>
            <a:videoFile r:link="rId1"/>
            <p:extLst>
              <p:ext uri="{DAA4B4D4-6D71-4841-9C94-3DE7FCFB9230}">
                <p14:media xmlns:p14="http://schemas.microsoft.com/office/powerpoint/2010/main" r:embed="rId7">
                  <p14:trim st="1000" end="4536"/>
                </p14:media>
              </p:ext>
            </p:extLst>
          </p:nvPr>
        </p:nvPicPr>
        <p:blipFill rotWithShape="1">
          <a:blip r:embed="rId14"/>
          <a:srcRect l="34154" t="19350" r="29830" b="9617"/>
          <a:stretch>
            <a:fillRect/>
          </a:stretch>
        </p:blipFill>
        <p:spPr>
          <a:xfrm>
            <a:off x="8445026" y="43596"/>
            <a:ext cx="2730861" cy="2708490"/>
          </a:xfrm>
          <a:prstGeom prst="rect">
            <a:avLst/>
          </a:prstGeom>
        </p:spPr>
      </p:pic>
      <p:sp>
        <p:nvSpPr>
          <p:cNvPr id="9" name="TextBox 8">
            <a:extLst>
              <a:ext uri="{FF2B5EF4-FFF2-40B4-BE49-F238E27FC236}">
                <a16:creationId xmlns:a16="http://schemas.microsoft.com/office/drawing/2014/main" id="{49526236-C88C-483D-9820-217C44D47569}"/>
              </a:ext>
            </a:extLst>
          </p:cNvPr>
          <p:cNvSpPr txBox="1"/>
          <p:nvPr/>
        </p:nvSpPr>
        <p:spPr>
          <a:xfrm>
            <a:off x="8692490" y="2782669"/>
            <a:ext cx="2235677" cy="646331"/>
          </a:xfrm>
          <a:prstGeom prst="rect">
            <a:avLst/>
          </a:prstGeom>
          <a:gradFill flip="none" rotWithShape="1">
            <a:gsLst>
              <a:gs pos="0">
                <a:srgbClr val="004620"/>
              </a:gs>
              <a:gs pos="83000">
                <a:srgbClr val="00B050"/>
              </a:gs>
              <a:gs pos="100000">
                <a:srgbClr val="92D050"/>
              </a:gs>
            </a:gsLst>
            <a:lin ang="16200000" scaled="1"/>
            <a:tileRect/>
          </a:gradFill>
          <a:effectLst>
            <a:softEdge rad="63500"/>
          </a:effectLst>
        </p:spPr>
        <p:style>
          <a:lnRef idx="1">
            <a:schemeClr val="dk1"/>
          </a:lnRef>
          <a:fillRef idx="3">
            <a:schemeClr val="dk1"/>
          </a:fillRef>
          <a:effectRef idx="2">
            <a:schemeClr val="dk1"/>
          </a:effectRef>
          <a:fontRef idx="minor">
            <a:schemeClr val="lt1"/>
          </a:fontRef>
        </p:style>
        <p:txBody>
          <a:bodyPr wrap="none" rtlCol="0">
            <a:spAutoFit/>
          </a:bodyPr>
          <a:lstStyle/>
          <a:p>
            <a:r>
              <a:rPr lang="en-US" sz="3600" b="1" dirty="0">
                <a:solidFill>
                  <a:schemeClr val="bg1"/>
                </a:solidFill>
              </a:rPr>
              <a:t>Connected</a:t>
            </a:r>
          </a:p>
        </p:txBody>
      </p:sp>
      <p:sp>
        <p:nvSpPr>
          <p:cNvPr id="10" name="TextBox 9">
            <a:extLst>
              <a:ext uri="{FF2B5EF4-FFF2-40B4-BE49-F238E27FC236}">
                <a16:creationId xmlns:a16="http://schemas.microsoft.com/office/drawing/2014/main" id="{19113B63-3CA7-482D-BF3A-6CDF2257515D}"/>
              </a:ext>
            </a:extLst>
          </p:cNvPr>
          <p:cNvSpPr txBox="1"/>
          <p:nvPr/>
        </p:nvSpPr>
        <p:spPr>
          <a:xfrm>
            <a:off x="4978159" y="6179173"/>
            <a:ext cx="2235677" cy="646331"/>
          </a:xfrm>
          <a:prstGeom prst="rect">
            <a:avLst/>
          </a:prstGeom>
          <a:gradFill flip="none" rotWithShape="1">
            <a:gsLst>
              <a:gs pos="0">
                <a:srgbClr val="004620"/>
              </a:gs>
              <a:gs pos="83000">
                <a:srgbClr val="00B050"/>
              </a:gs>
              <a:gs pos="100000">
                <a:srgbClr val="92D050"/>
              </a:gs>
            </a:gsLst>
            <a:lin ang="16200000" scaled="1"/>
            <a:tileRect/>
          </a:gradFill>
          <a:effectLst>
            <a:softEdge rad="63500"/>
          </a:effectLst>
        </p:spPr>
        <p:style>
          <a:lnRef idx="1">
            <a:schemeClr val="dk1"/>
          </a:lnRef>
          <a:fillRef idx="3">
            <a:schemeClr val="dk1"/>
          </a:fillRef>
          <a:effectRef idx="2">
            <a:schemeClr val="dk1"/>
          </a:effectRef>
          <a:fontRef idx="minor">
            <a:schemeClr val="lt1"/>
          </a:fontRef>
        </p:style>
        <p:txBody>
          <a:bodyPr wrap="none" rtlCol="0">
            <a:spAutoFit/>
          </a:bodyPr>
          <a:lstStyle/>
          <a:p>
            <a:r>
              <a:rPr lang="en-US" sz="3600" b="1" dirty="0">
                <a:solidFill>
                  <a:schemeClr val="bg1"/>
                </a:solidFill>
              </a:rPr>
              <a:t>Connected</a:t>
            </a:r>
          </a:p>
        </p:txBody>
      </p:sp>
      <p:sp>
        <p:nvSpPr>
          <p:cNvPr id="11" name="TextBox 10">
            <a:extLst>
              <a:ext uri="{FF2B5EF4-FFF2-40B4-BE49-F238E27FC236}">
                <a16:creationId xmlns:a16="http://schemas.microsoft.com/office/drawing/2014/main" id="{50A29AE9-0A83-4E79-A231-8156614274E8}"/>
              </a:ext>
            </a:extLst>
          </p:cNvPr>
          <p:cNvSpPr txBox="1"/>
          <p:nvPr/>
        </p:nvSpPr>
        <p:spPr>
          <a:xfrm>
            <a:off x="8283724" y="6179173"/>
            <a:ext cx="3053208" cy="646331"/>
          </a:xfrm>
          <a:prstGeom prst="rect">
            <a:avLst/>
          </a:prstGeom>
          <a:gradFill flip="none" rotWithShape="1">
            <a:gsLst>
              <a:gs pos="0">
                <a:srgbClr val="FF0000"/>
              </a:gs>
              <a:gs pos="78000">
                <a:srgbClr val="D94909"/>
              </a:gs>
              <a:gs pos="100000">
                <a:srgbClr val="FFC000"/>
              </a:gs>
            </a:gsLst>
            <a:lin ang="16200000" scaled="1"/>
            <a:tileRect/>
          </a:gradFill>
          <a:effectLst>
            <a:softEdge rad="63500"/>
          </a:effectLst>
        </p:spPr>
        <p:style>
          <a:lnRef idx="1">
            <a:schemeClr val="dk1"/>
          </a:lnRef>
          <a:fillRef idx="3">
            <a:schemeClr val="dk1"/>
          </a:fillRef>
          <a:effectRef idx="2">
            <a:schemeClr val="dk1"/>
          </a:effectRef>
          <a:fontRef idx="minor">
            <a:schemeClr val="lt1"/>
          </a:fontRef>
        </p:style>
        <p:txBody>
          <a:bodyPr wrap="none" rtlCol="0">
            <a:spAutoFit/>
          </a:bodyPr>
          <a:lstStyle/>
          <a:p>
            <a:r>
              <a:rPr lang="en-US" sz="3600" b="1" dirty="0">
                <a:solidFill>
                  <a:schemeClr val="bg1"/>
                </a:solidFill>
              </a:rPr>
              <a:t>Not Connected</a:t>
            </a:r>
          </a:p>
        </p:txBody>
      </p:sp>
      <p:sp>
        <p:nvSpPr>
          <p:cNvPr id="12" name="TextBox 11">
            <a:extLst>
              <a:ext uri="{FF2B5EF4-FFF2-40B4-BE49-F238E27FC236}">
                <a16:creationId xmlns:a16="http://schemas.microsoft.com/office/drawing/2014/main" id="{D1C9B492-3B99-458A-B6B6-804650877E84}"/>
              </a:ext>
            </a:extLst>
          </p:cNvPr>
          <p:cNvSpPr txBox="1"/>
          <p:nvPr/>
        </p:nvSpPr>
        <p:spPr>
          <a:xfrm>
            <a:off x="855066" y="6179173"/>
            <a:ext cx="3053208" cy="646331"/>
          </a:xfrm>
          <a:prstGeom prst="rect">
            <a:avLst/>
          </a:prstGeom>
          <a:gradFill flip="none" rotWithShape="1">
            <a:gsLst>
              <a:gs pos="0">
                <a:srgbClr val="FF0000"/>
              </a:gs>
              <a:gs pos="78000">
                <a:srgbClr val="D94909"/>
              </a:gs>
              <a:gs pos="100000">
                <a:srgbClr val="FFC000"/>
              </a:gs>
            </a:gsLst>
            <a:lin ang="16200000" scaled="1"/>
            <a:tileRect/>
          </a:gradFill>
          <a:effectLst>
            <a:softEdge rad="63500"/>
          </a:effectLst>
        </p:spPr>
        <p:style>
          <a:lnRef idx="1">
            <a:schemeClr val="dk1"/>
          </a:lnRef>
          <a:fillRef idx="3">
            <a:schemeClr val="dk1"/>
          </a:fillRef>
          <a:effectRef idx="2">
            <a:schemeClr val="dk1"/>
          </a:effectRef>
          <a:fontRef idx="minor">
            <a:schemeClr val="lt1"/>
          </a:fontRef>
        </p:style>
        <p:txBody>
          <a:bodyPr wrap="none" rtlCol="0">
            <a:spAutoFit/>
          </a:bodyPr>
          <a:lstStyle/>
          <a:p>
            <a:r>
              <a:rPr lang="en-US" sz="3600" b="1" dirty="0">
                <a:solidFill>
                  <a:schemeClr val="bg1"/>
                </a:solidFill>
              </a:rPr>
              <a:t>Not Connected</a:t>
            </a:r>
          </a:p>
        </p:txBody>
      </p:sp>
      <p:sp>
        <p:nvSpPr>
          <p:cNvPr id="13" name="TextBox 12">
            <a:extLst>
              <a:ext uri="{FF2B5EF4-FFF2-40B4-BE49-F238E27FC236}">
                <a16:creationId xmlns:a16="http://schemas.microsoft.com/office/drawing/2014/main" id="{3B087FA9-0CAF-4BF7-B15D-E12ACDEEA791}"/>
              </a:ext>
            </a:extLst>
          </p:cNvPr>
          <p:cNvSpPr txBox="1"/>
          <p:nvPr/>
        </p:nvSpPr>
        <p:spPr>
          <a:xfrm>
            <a:off x="834048" y="2782669"/>
            <a:ext cx="3053208" cy="646331"/>
          </a:xfrm>
          <a:prstGeom prst="rect">
            <a:avLst/>
          </a:prstGeom>
          <a:gradFill flip="none" rotWithShape="1">
            <a:gsLst>
              <a:gs pos="0">
                <a:srgbClr val="FF0000"/>
              </a:gs>
              <a:gs pos="78000">
                <a:srgbClr val="D94909"/>
              </a:gs>
              <a:gs pos="100000">
                <a:srgbClr val="FFC000"/>
              </a:gs>
            </a:gsLst>
            <a:lin ang="16200000" scaled="1"/>
            <a:tileRect/>
          </a:gradFill>
          <a:effectLst>
            <a:softEdge rad="63500"/>
          </a:effectLst>
        </p:spPr>
        <p:style>
          <a:lnRef idx="1">
            <a:schemeClr val="dk1"/>
          </a:lnRef>
          <a:fillRef idx="3">
            <a:schemeClr val="dk1"/>
          </a:fillRef>
          <a:effectRef idx="2">
            <a:schemeClr val="dk1"/>
          </a:effectRef>
          <a:fontRef idx="minor">
            <a:schemeClr val="lt1"/>
          </a:fontRef>
        </p:style>
        <p:txBody>
          <a:bodyPr wrap="none" rtlCol="0">
            <a:spAutoFit/>
          </a:bodyPr>
          <a:lstStyle/>
          <a:p>
            <a:r>
              <a:rPr lang="en-US" sz="3600" b="1" dirty="0">
                <a:solidFill>
                  <a:schemeClr val="bg1"/>
                </a:solidFill>
              </a:rPr>
              <a:t>Not Connected</a:t>
            </a:r>
          </a:p>
        </p:txBody>
      </p:sp>
      <p:sp>
        <p:nvSpPr>
          <p:cNvPr id="14" name="TextBox 13">
            <a:extLst>
              <a:ext uri="{FF2B5EF4-FFF2-40B4-BE49-F238E27FC236}">
                <a16:creationId xmlns:a16="http://schemas.microsoft.com/office/drawing/2014/main" id="{376DC59F-9749-425B-B34E-1AD67B0ACF9A}"/>
              </a:ext>
            </a:extLst>
          </p:cNvPr>
          <p:cNvSpPr txBox="1"/>
          <p:nvPr/>
        </p:nvSpPr>
        <p:spPr>
          <a:xfrm>
            <a:off x="4565494" y="2782669"/>
            <a:ext cx="3053208" cy="646331"/>
          </a:xfrm>
          <a:prstGeom prst="rect">
            <a:avLst/>
          </a:prstGeom>
          <a:gradFill flip="none" rotWithShape="1">
            <a:gsLst>
              <a:gs pos="0">
                <a:srgbClr val="FF0000"/>
              </a:gs>
              <a:gs pos="78000">
                <a:srgbClr val="D94909"/>
              </a:gs>
              <a:gs pos="100000">
                <a:srgbClr val="FFC000"/>
              </a:gs>
            </a:gsLst>
            <a:lin ang="16200000" scaled="1"/>
            <a:tileRect/>
          </a:gradFill>
          <a:effectLst>
            <a:softEdge rad="63500"/>
          </a:effectLst>
        </p:spPr>
        <p:style>
          <a:lnRef idx="1">
            <a:schemeClr val="dk1"/>
          </a:lnRef>
          <a:fillRef idx="3">
            <a:schemeClr val="dk1"/>
          </a:fillRef>
          <a:effectRef idx="2">
            <a:schemeClr val="dk1"/>
          </a:effectRef>
          <a:fontRef idx="minor">
            <a:schemeClr val="lt1"/>
          </a:fontRef>
        </p:style>
        <p:txBody>
          <a:bodyPr wrap="none" rtlCol="0">
            <a:spAutoFit/>
          </a:bodyPr>
          <a:lstStyle/>
          <a:p>
            <a:r>
              <a:rPr lang="en-US" sz="3600" b="1" dirty="0">
                <a:solidFill>
                  <a:schemeClr val="bg1"/>
                </a:solidFill>
              </a:rPr>
              <a:t>Not Connected</a:t>
            </a:r>
          </a:p>
        </p:txBody>
      </p:sp>
    </p:spTree>
    <p:extLst>
      <p:ext uri="{BB962C8B-B14F-4D97-AF65-F5344CB8AC3E}">
        <p14:creationId xmlns:p14="http://schemas.microsoft.com/office/powerpoint/2010/main" val="28930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xit" presetSubtype="0" fill="hold" grpId="1" nodeType="clickEffect">
                                  <p:stCondLst>
                                    <p:cond delay="0"/>
                                  </p:stCondLst>
                                  <p:childTnLst>
                                    <p:anim calcmode="lin" valueType="num">
                                      <p:cBhvr>
                                        <p:cTn id="11" dur="1000"/>
                                        <p:tgtEl>
                                          <p:spTgt spid="3"/>
                                        </p:tgtEl>
                                        <p:attrNameLst>
                                          <p:attrName>ppt_w</p:attrName>
                                        </p:attrNameLst>
                                      </p:cBhvr>
                                      <p:tavLst>
                                        <p:tav tm="0">
                                          <p:val>
                                            <p:strVal val="ppt_w"/>
                                          </p:val>
                                        </p:tav>
                                        <p:tav tm="100000">
                                          <p:val>
                                            <p:strVal val="ppt_w*0.70"/>
                                          </p:val>
                                        </p:tav>
                                      </p:tavLst>
                                    </p:anim>
                                    <p:anim calcmode="lin" valueType="num">
                                      <p:cBhvr>
                                        <p:cTn id="12" dur="1000"/>
                                        <p:tgtEl>
                                          <p:spTgt spid="3"/>
                                        </p:tgtEl>
                                        <p:attrNameLst>
                                          <p:attrName>ppt_h</p:attrName>
                                        </p:attrNameLst>
                                      </p:cBhvr>
                                      <p:tavLst>
                                        <p:tav tm="0">
                                          <p:val>
                                            <p:strVal val="ppt_h"/>
                                          </p:val>
                                        </p:tav>
                                        <p:tav tm="100000">
                                          <p:val>
                                            <p:strVal val="ppt_h"/>
                                          </p:val>
                                        </p:tav>
                                      </p:tavLst>
                                    </p:anim>
                                    <p:animEffect transition="out" filter="fade">
                                      <p:cBhvr>
                                        <p:cTn id="13" dur="1000"/>
                                        <p:tgtEl>
                                          <p:spTgt spid="3"/>
                                        </p:tgtEl>
                                      </p:cBhvr>
                                    </p:animEffect>
                                    <p:set>
                                      <p:cBhvr>
                                        <p:cTn id="14" dur="1" fill="hold">
                                          <p:stCondLst>
                                            <p:cond delay="999"/>
                                          </p:stCondLst>
                                        </p:cTn>
                                        <p:tgtEl>
                                          <p:spTgt spid="3"/>
                                        </p:tgtEl>
                                        <p:attrNameLst>
                                          <p:attrName>style.visibility</p:attrName>
                                        </p:attrNameLst>
                                      </p:cBhvr>
                                      <p:to>
                                        <p:strVal val="hidden"/>
                                      </p:to>
                                    </p:se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37600" fill="hold"/>
                                        <p:tgtEl>
                                          <p:spTgt spid="2"/>
                                        </p:tgtEl>
                                      </p:cBhvr>
                                    </p:cmd>
                                  </p:childTnLst>
                                </p:cTn>
                              </p:par>
                            </p:childTnLst>
                          </p:cTn>
                        </p:par>
                        <p:par>
                          <p:cTn id="22" fill="hold">
                            <p:stCondLst>
                              <p:cond delay="37600"/>
                            </p:stCondLst>
                            <p:childTnLst>
                              <p:par>
                                <p:cTn id="23" presetID="2" presetClass="mediacall" presetSubtype="0" fill="hold" nodeType="afterEffect">
                                  <p:stCondLst>
                                    <p:cond delay="0"/>
                                  </p:stCondLst>
                                  <p:childTnLst>
                                    <p:cmd type="call" cmd="togglePause">
                                      <p:cBhvr>
                                        <p:cTn id="24" dur="1" fill="hold"/>
                                        <p:tgtEl>
                                          <p:spTgt spid="2"/>
                                        </p:tgtEl>
                                      </p:cBhvr>
                                    </p:cmd>
                                  </p:childTnLst>
                                </p:cTn>
                              </p:par>
                            </p:childTnLst>
                          </p:cTn>
                        </p:par>
                        <p:par>
                          <p:cTn id="25" fill="hold">
                            <p:stCondLst>
                              <p:cond delay="37600"/>
                            </p:stCondLst>
                            <p:childTnLst>
                              <p:par>
                                <p:cTn id="26" presetID="6" presetClass="emph" presetSubtype="0" fill="hold" nodeType="afterEffect">
                                  <p:stCondLst>
                                    <p:cond delay="0"/>
                                  </p:stCondLst>
                                  <p:childTnLst>
                                    <p:animScale>
                                      <p:cBhvr>
                                        <p:cTn id="27" dur="1500" fill="hold"/>
                                        <p:tgtEl>
                                          <p:spTgt spid="2"/>
                                        </p:tgtEl>
                                      </p:cBhvr>
                                      <p:by x="40000" y="40000"/>
                                    </p:animScale>
                                  </p:childTnLst>
                                </p:cTn>
                              </p:par>
                            </p:childTnLst>
                          </p:cTn>
                        </p:par>
                        <p:par>
                          <p:cTn id="28" fill="hold">
                            <p:stCondLst>
                              <p:cond delay="39100"/>
                            </p:stCondLst>
                            <p:childTnLst>
                              <p:par>
                                <p:cTn id="29" presetID="64" presetClass="path" presetSubtype="0" accel="50000" decel="50000" fill="hold" nodeType="afterEffect">
                                  <p:stCondLst>
                                    <p:cond delay="0"/>
                                  </p:stCondLst>
                                  <p:childTnLst>
                                    <p:animMotion origin="layout" path="M 0 0 L 0.00078 -0.29282 " pathEditMode="relative" rAng="0" ptsTypes="AA">
                                      <p:cBhvr>
                                        <p:cTn id="30" dur="1500" fill="hold"/>
                                        <p:tgtEl>
                                          <p:spTgt spid="2"/>
                                        </p:tgtEl>
                                        <p:attrNameLst>
                                          <p:attrName>ppt_x</p:attrName>
                                          <p:attrName>ppt_y</p:attrName>
                                        </p:attrNameLst>
                                      </p:cBhvr>
                                      <p:rCtr x="39" y="-14653"/>
                                    </p:animMotion>
                                  </p:childTnLst>
                                </p:cTn>
                              </p:par>
                            </p:childTnLst>
                          </p:cTn>
                        </p:par>
                        <p:par>
                          <p:cTn id="31" fill="hold">
                            <p:stCondLst>
                              <p:cond delay="40600"/>
                            </p:stCondLst>
                            <p:childTnLst>
                              <p:par>
                                <p:cTn id="32" presetID="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par>
                          <p:cTn id="42" fill="hold">
                            <p:stCondLst>
                              <p:cond delay="40600"/>
                            </p:stCondLst>
                            <p:childTnLst>
                              <p:par>
                                <p:cTn id="43" presetID="1" presetClass="mediacall" presetSubtype="0" fill="hold" nodeType="afterEffect">
                                  <p:stCondLst>
                                    <p:cond delay="0"/>
                                  </p:stCondLst>
                                  <p:childTnLst>
                                    <p:cmd type="call" cmd="playFrom(0.0)">
                                      <p:cBhvr>
                                        <p:cTn id="44" dur="37250" fill="hold"/>
                                        <p:tgtEl>
                                          <p:spTgt spid="4"/>
                                        </p:tgtEl>
                                      </p:cBhvr>
                                    </p:cmd>
                                  </p:childTnLst>
                                </p:cTn>
                              </p:par>
                              <p:par>
                                <p:cTn id="45" presetID="1" presetClass="mediacall" presetSubtype="0" fill="hold" nodeType="withEffect">
                                  <p:stCondLst>
                                    <p:cond delay="0"/>
                                  </p:stCondLst>
                                  <p:childTnLst>
                                    <p:cmd type="call" cmd="playFrom(0.0)">
                                      <p:cBhvr>
                                        <p:cTn id="46" dur="24900" fill="hold"/>
                                        <p:tgtEl>
                                          <p:spTgt spid="5"/>
                                        </p:tgtEl>
                                      </p:cBhvr>
                                    </p:cmd>
                                  </p:childTnLst>
                                </p:cTn>
                              </p:par>
                              <p:par>
                                <p:cTn id="47" presetID="1" presetClass="mediacall" presetSubtype="0" fill="hold" nodeType="withEffect">
                                  <p:stCondLst>
                                    <p:cond delay="0"/>
                                  </p:stCondLst>
                                  <p:childTnLst>
                                    <p:cmd type="call" cmd="playFrom(0.0)">
                                      <p:cBhvr>
                                        <p:cTn id="48" dur="41100" fill="hold"/>
                                        <p:tgtEl>
                                          <p:spTgt spid="6"/>
                                        </p:tgtEl>
                                      </p:cBhvr>
                                    </p:cmd>
                                  </p:childTnLst>
                                </p:cTn>
                              </p:par>
                              <p:par>
                                <p:cTn id="49" presetID="1" presetClass="mediacall" presetSubtype="0" fill="hold" nodeType="withEffect">
                                  <p:stCondLst>
                                    <p:cond delay="0"/>
                                  </p:stCondLst>
                                  <p:childTnLst>
                                    <p:cmd type="call" cmd="playFrom(0.0)">
                                      <p:cBhvr>
                                        <p:cTn id="50" dur="33600" fill="hold"/>
                                        <p:tgtEl>
                                          <p:spTgt spid="7"/>
                                        </p:tgtEl>
                                      </p:cBhvr>
                                    </p:cmd>
                                  </p:childTnLst>
                                </p:cTn>
                              </p:par>
                              <p:par>
                                <p:cTn id="51" presetID="1" presetClass="mediacall" presetSubtype="0" fill="hold" nodeType="withEffect">
                                  <p:stCondLst>
                                    <p:cond delay="0"/>
                                  </p:stCondLst>
                                  <p:childTnLst>
                                    <p:cmd type="call" cmd="playFrom(0.0)">
                                      <p:cBhvr>
                                        <p:cTn id="52" dur="30500" fill="hold"/>
                                        <p:tgtEl>
                                          <p:spTgt spid="8"/>
                                        </p:tgtEl>
                                      </p:cBhvr>
                                    </p:cmd>
                                  </p:childTnLst>
                                </p:cTn>
                              </p:par>
                            </p:childTnLst>
                          </p:cTn>
                        </p:par>
                        <p:par>
                          <p:cTn id="53" fill="hold">
                            <p:stCondLst>
                              <p:cond delay="81700"/>
                            </p:stCondLst>
                            <p:childTnLst>
                              <p:par>
                                <p:cTn id="54" presetID="1"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66" fill="hold" display="0">
                  <p:stCondLst>
                    <p:cond delay="indefinite"/>
                  </p:stCondLst>
                </p:cTn>
                <p:tgtEl>
                  <p:spTgt spid="2"/>
                </p:tgtEl>
              </p:cMediaNode>
            </p:video>
            <p:video>
              <p:cMediaNode vol="80000" mute="1">
                <p:cTn id="67" fill="hold" display="0">
                  <p:stCondLst>
                    <p:cond delay="indefinite"/>
                  </p:stCondLst>
                </p:cTn>
                <p:tgtEl>
                  <p:spTgt spid="4"/>
                </p:tgtEl>
              </p:cMediaNode>
            </p:video>
            <p:seq concurrent="1" nextAc="seek">
              <p:cTn id="68" restart="whenNotActive" fill="hold" evtFilter="cancelBubble" nodeType="interactiveSeq">
                <p:stCondLst>
                  <p:cond evt="onClick" delay="0">
                    <p:tgtEl>
                      <p:spTgt spid="4"/>
                    </p:tgtEl>
                  </p:cond>
                </p:stCondLst>
                <p:endSync evt="end" delay="0">
                  <p:rtn val="all"/>
                </p:endSync>
                <p:childTnLst>
                  <p:par>
                    <p:cTn id="69" fill="hold">
                      <p:stCondLst>
                        <p:cond delay="0"/>
                      </p:stCondLst>
                      <p:childTnLst>
                        <p:par>
                          <p:cTn id="70" fill="hold">
                            <p:stCondLst>
                              <p:cond delay="0"/>
                            </p:stCondLst>
                            <p:childTnLst>
                              <p:par>
                                <p:cTn id="71" presetID="2" presetClass="mediacall" presetSubtype="0" fill="hold" nodeType="afterEffect">
                                  <p:stCondLst>
                                    <p:cond delay="0"/>
                                  </p:stCondLst>
                                  <p:childTnLst>
                                    <p:cmd type="call" cmd="togglePause">
                                      <p:cBhvr>
                                        <p:cTn id="72" dur="1" fill="hold"/>
                                        <p:tgtEl>
                                          <p:spTgt spid="4"/>
                                        </p:tgtEl>
                                      </p:cBhvr>
                                    </p:cmd>
                                  </p:childTnLst>
                                </p:cTn>
                              </p:par>
                            </p:childTnLst>
                          </p:cTn>
                        </p:par>
                      </p:childTnLst>
                    </p:cTn>
                  </p:par>
                </p:childTnLst>
              </p:cTn>
              <p:nextCondLst>
                <p:cond evt="onClick" delay="0">
                  <p:tgtEl>
                    <p:spTgt spid="4"/>
                  </p:tgtEl>
                </p:cond>
              </p:nextCondLst>
            </p:seq>
            <p:video>
              <p:cMediaNode vol="80000">
                <p:cTn id="73" fill="hold" display="0">
                  <p:stCondLst>
                    <p:cond delay="indefinite"/>
                  </p:stCondLst>
                </p:cTn>
                <p:tgtEl>
                  <p:spTgt spid="5"/>
                </p:tgtEl>
              </p:cMediaNode>
            </p:video>
            <p:seq concurrent="1" nextAc="seek">
              <p:cTn id="74" restart="whenNotActive" fill="hold" evtFilter="cancelBubble" nodeType="interactiveSeq">
                <p:stCondLst>
                  <p:cond evt="onClick" delay="0">
                    <p:tgtEl>
                      <p:spTgt spid="5"/>
                    </p:tgtEl>
                  </p:cond>
                </p:stCondLst>
                <p:endSync evt="end" delay="0">
                  <p:rtn val="all"/>
                </p:endSync>
                <p:childTnLst>
                  <p:par>
                    <p:cTn id="75" fill="hold">
                      <p:stCondLst>
                        <p:cond delay="0"/>
                      </p:stCondLst>
                      <p:childTnLst>
                        <p:par>
                          <p:cTn id="76" fill="hold">
                            <p:stCondLst>
                              <p:cond delay="0"/>
                            </p:stCondLst>
                            <p:childTnLst>
                              <p:par>
                                <p:cTn id="77" presetID="2" presetClass="mediacall" presetSubtype="0" fill="hold" nodeType="afterEffect">
                                  <p:stCondLst>
                                    <p:cond delay="0"/>
                                  </p:stCondLst>
                                  <p:childTnLst>
                                    <p:cmd type="call" cmd="togglePause">
                                      <p:cBhvr>
                                        <p:cTn id="78" dur="1" fill="hold"/>
                                        <p:tgtEl>
                                          <p:spTgt spid="5"/>
                                        </p:tgtEl>
                                      </p:cBhvr>
                                    </p:cmd>
                                  </p:childTnLst>
                                </p:cTn>
                              </p:par>
                            </p:childTnLst>
                          </p:cTn>
                        </p:par>
                      </p:childTnLst>
                    </p:cTn>
                  </p:par>
                </p:childTnLst>
              </p:cTn>
              <p:nextCondLst>
                <p:cond evt="onClick" delay="0">
                  <p:tgtEl>
                    <p:spTgt spid="5"/>
                  </p:tgtEl>
                </p:cond>
              </p:nextCondLst>
            </p:seq>
            <p:video>
              <p:cMediaNode vol="80000">
                <p:cTn id="79" fill="hold" display="0">
                  <p:stCondLst>
                    <p:cond delay="indefinite"/>
                  </p:stCondLst>
                </p:cTn>
                <p:tgtEl>
                  <p:spTgt spid="6"/>
                </p:tgtEl>
              </p:cMediaNode>
            </p:video>
            <p:seq concurrent="1" nextAc="seek">
              <p:cTn id="80" restart="whenNotActive" fill="hold" evtFilter="cancelBubble" nodeType="interactiveSeq">
                <p:stCondLst>
                  <p:cond evt="onClick" delay="0">
                    <p:tgtEl>
                      <p:spTgt spid="6"/>
                    </p:tgtEl>
                  </p:cond>
                </p:stCondLst>
                <p:endSync evt="end" delay="0">
                  <p:rtn val="all"/>
                </p:endSync>
                <p:childTnLst>
                  <p:par>
                    <p:cTn id="81" fill="hold">
                      <p:stCondLst>
                        <p:cond delay="0"/>
                      </p:stCondLst>
                      <p:childTnLst>
                        <p:par>
                          <p:cTn id="82" fill="hold">
                            <p:stCondLst>
                              <p:cond delay="0"/>
                            </p:stCondLst>
                            <p:childTnLst>
                              <p:par>
                                <p:cTn id="83" presetID="2" presetClass="mediacall" presetSubtype="0" fill="hold" nodeType="afterEffect">
                                  <p:stCondLst>
                                    <p:cond delay="0"/>
                                  </p:stCondLst>
                                  <p:childTnLst>
                                    <p:cmd type="call" cmd="togglePause">
                                      <p:cBhvr>
                                        <p:cTn id="84" dur="1" fill="hold"/>
                                        <p:tgtEl>
                                          <p:spTgt spid="6"/>
                                        </p:tgtEl>
                                      </p:cBhvr>
                                    </p:cmd>
                                  </p:childTnLst>
                                </p:cTn>
                              </p:par>
                            </p:childTnLst>
                          </p:cTn>
                        </p:par>
                      </p:childTnLst>
                    </p:cTn>
                  </p:par>
                </p:childTnLst>
              </p:cTn>
              <p:nextCondLst>
                <p:cond evt="onClick" delay="0">
                  <p:tgtEl>
                    <p:spTgt spid="6"/>
                  </p:tgtEl>
                </p:cond>
              </p:nextCondLst>
            </p:seq>
            <p:video>
              <p:cMediaNode vol="80000">
                <p:cTn id="85" fill="hold" display="0">
                  <p:stCondLst>
                    <p:cond delay="indefinite"/>
                  </p:stCondLst>
                </p:cTn>
                <p:tgtEl>
                  <p:spTgt spid="7"/>
                </p:tgtEl>
              </p:cMediaNode>
            </p:video>
            <p:seq concurrent="1" nextAc="seek">
              <p:cTn id="86" restart="whenNotActive" fill="hold" evtFilter="cancelBubble" nodeType="interactiveSeq">
                <p:stCondLst>
                  <p:cond evt="onClick" delay="0">
                    <p:tgtEl>
                      <p:spTgt spid="7"/>
                    </p:tgtEl>
                  </p:cond>
                </p:stCondLst>
                <p:endSync evt="end" delay="0">
                  <p:rtn val="all"/>
                </p:endSync>
                <p:childTnLst>
                  <p:par>
                    <p:cTn id="87" fill="hold">
                      <p:stCondLst>
                        <p:cond delay="0"/>
                      </p:stCondLst>
                      <p:childTnLst>
                        <p:par>
                          <p:cTn id="88" fill="hold">
                            <p:stCondLst>
                              <p:cond delay="0"/>
                            </p:stCondLst>
                            <p:childTnLst>
                              <p:par>
                                <p:cTn id="89" presetID="2" presetClass="mediacall" presetSubtype="0" fill="hold" nodeType="afterEffect">
                                  <p:stCondLst>
                                    <p:cond delay="0"/>
                                  </p:stCondLst>
                                  <p:childTnLst>
                                    <p:cmd type="call" cmd="togglePause">
                                      <p:cBhvr>
                                        <p:cTn id="90" dur="1" fill="hold"/>
                                        <p:tgtEl>
                                          <p:spTgt spid="7"/>
                                        </p:tgtEl>
                                      </p:cBhvr>
                                    </p:cmd>
                                  </p:childTnLst>
                                </p:cTn>
                              </p:par>
                            </p:childTnLst>
                          </p:cTn>
                        </p:par>
                      </p:childTnLst>
                    </p:cTn>
                  </p:par>
                </p:childTnLst>
              </p:cTn>
              <p:nextCondLst>
                <p:cond evt="onClick" delay="0">
                  <p:tgtEl>
                    <p:spTgt spid="7"/>
                  </p:tgtEl>
                </p:cond>
              </p:nextCondLst>
            </p:seq>
            <p:video>
              <p:cMediaNode vol="80000">
                <p:cTn id="91" fill="hold" display="0">
                  <p:stCondLst>
                    <p:cond delay="indefinite"/>
                  </p:stCondLst>
                </p:cTn>
                <p:tgtEl>
                  <p:spTgt spid="8"/>
                </p:tgtEl>
              </p:cMediaNode>
            </p:video>
            <p:seq concurrent="1" nextAc="seek">
              <p:cTn id="92" restart="whenNotActive" fill="hold" evtFilter="cancelBubble" nodeType="interactiveSeq">
                <p:stCondLst>
                  <p:cond evt="onClick" delay="0">
                    <p:tgtEl>
                      <p:spTgt spid="8"/>
                    </p:tgtEl>
                  </p:cond>
                </p:stCondLst>
                <p:endSync evt="end" delay="0">
                  <p:rtn val="all"/>
                </p:endSync>
                <p:childTnLst>
                  <p:par>
                    <p:cTn id="93" fill="hold">
                      <p:stCondLst>
                        <p:cond delay="0"/>
                      </p:stCondLst>
                      <p:childTnLst>
                        <p:par>
                          <p:cTn id="94" fill="hold">
                            <p:stCondLst>
                              <p:cond delay="0"/>
                            </p:stCondLst>
                            <p:childTnLst>
                              <p:par>
                                <p:cTn id="95" presetID="2" presetClass="mediacall" presetSubtype="0" fill="hold" nodeType="afterEffect">
                                  <p:stCondLst>
                                    <p:cond delay="0"/>
                                  </p:stCondLst>
                                  <p:childTnLst>
                                    <p:cmd type="call" cmd="togglePause">
                                      <p:cBhvr>
                                        <p:cTn id="96" dur="1" fill="hold"/>
                                        <p:tgtEl>
                                          <p:spTgt spid="8"/>
                                        </p:tgtEl>
                                      </p:cBhvr>
                                    </p:cmd>
                                  </p:childTnLst>
                                </p:cTn>
                              </p:par>
                            </p:childTnLst>
                          </p:cTn>
                        </p:par>
                      </p:childTnLst>
                    </p:cTn>
                  </p:par>
                </p:childTnLst>
              </p:cTn>
              <p:nextCondLst>
                <p:cond evt="onClick" delay="0">
                  <p:tgtEl>
                    <p:spTgt spid="8"/>
                  </p:tgtEl>
                </p:cond>
              </p:nextCondLst>
            </p:seq>
          </p:childTnLst>
        </p:cTn>
      </p:par>
    </p:tnLst>
    <p:bldLst>
      <p:bldP spid="3" grpId="0"/>
      <p:bldP spid="3" grpId="1"/>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ED34E8-1CC1-46B2-B241-47D4AE5717AC}"/>
              </a:ext>
            </a:extLst>
          </p:cNvPr>
          <p:cNvSpPr/>
          <p:nvPr/>
        </p:nvSpPr>
        <p:spPr>
          <a:xfrm>
            <a:off x="443843" y="817695"/>
            <a:ext cx="11304313"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Estimating the connectivity probability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63698A3-E9CA-4DD4-A75D-B1640C554BE5}"/>
                  </a:ext>
                </a:extLst>
              </p:cNvPr>
              <p:cNvSpPr txBox="1"/>
              <p:nvPr/>
            </p:nvSpPr>
            <p:spPr>
              <a:xfrm>
                <a:off x="133408" y="2844225"/>
                <a:ext cx="11925189" cy="1863908"/>
              </a:xfrm>
              <a:prstGeom prst="rect">
                <a:avLst/>
              </a:prstGeom>
              <a:noFill/>
            </p:spPr>
            <p:txBody>
              <a:bodyPr wrap="none" rtlCol="0">
                <a:spAutoFit/>
              </a:bodyPr>
              <a:lstStyle/>
              <a:p>
                <a:pPr algn="ctr"/>
                <a:r>
                  <a:rPr lang="en-US" sz="3200" dirty="0">
                    <a:solidFill>
                      <a:srgbClr val="07F9BA"/>
                    </a:solidFill>
                  </a:rPr>
                  <a:t>For fixed values of </a:t>
                </a:r>
                <a14:m>
                  <m:oMath xmlns:m="http://schemas.openxmlformats.org/officeDocument/2006/math">
                    <m:sSub>
                      <m:sSubPr>
                        <m:ctrlPr>
                          <a:rPr lang="en-US" sz="3200" b="0" i="1" smtClean="0">
                            <a:solidFill>
                              <a:srgbClr val="07F9BA"/>
                            </a:solidFill>
                            <a:latin typeface="Cambria Math" panose="02040503050406030204" pitchFamily="18" charset="0"/>
                          </a:rPr>
                        </m:ctrlPr>
                      </m:sSubPr>
                      <m:e>
                        <m:r>
                          <a:rPr lang="en-US" sz="3200" b="0" i="1" smtClean="0">
                            <a:solidFill>
                              <a:srgbClr val="07F9BA"/>
                            </a:solidFill>
                            <a:latin typeface="Cambria Math" panose="02040503050406030204" pitchFamily="18" charset="0"/>
                          </a:rPr>
                          <m:t>𝑝</m:t>
                        </m:r>
                      </m:e>
                      <m:sub>
                        <m:r>
                          <a:rPr lang="en-US" sz="3200" b="0" i="1" smtClean="0">
                            <a:solidFill>
                              <a:srgbClr val="07F9BA"/>
                            </a:solidFill>
                            <a:latin typeface="Cambria Math" panose="02040503050406030204" pitchFamily="18" charset="0"/>
                          </a:rPr>
                          <m:t>𝑛</m:t>
                        </m:r>
                      </m:sub>
                    </m:sSub>
                  </m:oMath>
                </a14:m>
                <a:r>
                  <a:rPr lang="en-US" sz="3200" dirty="0">
                    <a:solidFill>
                      <a:srgbClr val="07F9BA"/>
                    </a:solidFill>
                  </a:rPr>
                  <a:t> and </a:t>
                </a:r>
                <a14:m>
                  <m:oMath xmlns:m="http://schemas.openxmlformats.org/officeDocument/2006/math">
                    <m:sSub>
                      <m:sSubPr>
                        <m:ctrlPr>
                          <a:rPr lang="en-US" sz="3200" b="0" i="1" smtClean="0">
                            <a:solidFill>
                              <a:srgbClr val="07F9BA"/>
                            </a:solidFill>
                            <a:latin typeface="Cambria Math" panose="02040503050406030204" pitchFamily="18" charset="0"/>
                          </a:rPr>
                        </m:ctrlPr>
                      </m:sSubPr>
                      <m:e>
                        <m:r>
                          <a:rPr lang="en-US" sz="3200" b="0" i="1" smtClean="0">
                            <a:solidFill>
                              <a:srgbClr val="07F9BA"/>
                            </a:solidFill>
                            <a:latin typeface="Cambria Math" panose="02040503050406030204" pitchFamily="18" charset="0"/>
                          </a:rPr>
                          <m:t>𝑞</m:t>
                        </m:r>
                      </m:e>
                      <m:sub>
                        <m:r>
                          <a:rPr lang="en-US" sz="3200" b="0" i="1" smtClean="0">
                            <a:solidFill>
                              <a:srgbClr val="07F9BA"/>
                            </a:solidFill>
                            <a:latin typeface="Cambria Math" panose="02040503050406030204" pitchFamily="18" charset="0"/>
                          </a:rPr>
                          <m:t>𝑛</m:t>
                        </m:r>
                      </m:sub>
                    </m:sSub>
                  </m:oMath>
                </a14:m>
                <a:r>
                  <a:rPr lang="en-US" sz="3200" dirty="0">
                    <a:solidFill>
                      <a:srgbClr val="07F9BA"/>
                    </a:solidFill>
                  </a:rPr>
                  <a:t>, simulate 1000 graphs</a:t>
                </a:r>
              </a:p>
              <a:p>
                <a:pPr algn="ctr"/>
                <a:endParaRPr lang="en-US" sz="3200" dirty="0">
                  <a:solidFill>
                    <a:srgbClr val="07F9BA"/>
                  </a:solidFill>
                </a:endParaRPr>
              </a:p>
              <a:p>
                <a:pPr algn="ctr"/>
                <a:r>
                  <a:rPr lang="en-US" sz="3200" dirty="0">
                    <a:solidFill>
                      <a:srgbClr val="07F9BA"/>
                    </a:solidFill>
                  </a:rPr>
                  <a:t>Estimate connectivity probability, </a:t>
                </a:r>
                <a14:m>
                  <m:oMath xmlns:m="http://schemas.openxmlformats.org/officeDocument/2006/math">
                    <m:sSub>
                      <m:sSubPr>
                        <m:ctrlPr>
                          <a:rPr lang="en-US" sz="3200" b="0" i="1" smtClean="0">
                            <a:solidFill>
                              <a:srgbClr val="07F9BA"/>
                            </a:solidFill>
                            <a:latin typeface="Cambria Math" panose="02040503050406030204" pitchFamily="18" charset="0"/>
                          </a:rPr>
                        </m:ctrlPr>
                      </m:sSubPr>
                      <m:e>
                        <m:acc>
                          <m:accPr>
                            <m:chr m:val="̂"/>
                            <m:ctrlPr>
                              <a:rPr lang="en-US" sz="3200" i="1" smtClean="0">
                                <a:solidFill>
                                  <a:srgbClr val="07F9BA"/>
                                </a:solidFill>
                                <a:latin typeface="Cambria Math" panose="02040503050406030204" pitchFamily="18" charset="0"/>
                              </a:rPr>
                            </m:ctrlPr>
                          </m:accPr>
                          <m:e>
                            <m:r>
                              <a:rPr lang="en-US" sz="3200" b="0" i="1" smtClean="0">
                                <a:solidFill>
                                  <a:srgbClr val="07F9BA"/>
                                </a:solidFill>
                                <a:latin typeface="Cambria Math" panose="02040503050406030204" pitchFamily="18" charset="0"/>
                              </a:rPr>
                              <m:t>𝑝</m:t>
                            </m:r>
                          </m:e>
                        </m:acc>
                      </m:e>
                      <m:sub>
                        <m:r>
                          <a:rPr lang="en-US" sz="3200" b="0" i="1" smtClean="0">
                            <a:solidFill>
                              <a:srgbClr val="07F9BA"/>
                            </a:solidFill>
                            <a:latin typeface="Cambria Math" panose="02040503050406030204" pitchFamily="18" charset="0"/>
                          </a:rPr>
                          <m:t>𝑐𝑜𝑛</m:t>
                        </m:r>
                        <m:r>
                          <a:rPr lang="en-US" sz="3200" b="0" i="1" smtClean="0">
                            <a:solidFill>
                              <a:srgbClr val="07F9BA"/>
                            </a:solidFill>
                            <a:latin typeface="Cambria Math" panose="02040503050406030204" pitchFamily="18" charset="0"/>
                          </a:rPr>
                          <m:t>.</m:t>
                        </m:r>
                      </m:sub>
                    </m:sSub>
                    <m:r>
                      <a:rPr lang="en-US" sz="3200" b="0" i="1" smtClean="0">
                        <a:solidFill>
                          <a:srgbClr val="07F9BA"/>
                        </a:solidFill>
                        <a:latin typeface="Cambria Math" panose="02040503050406030204" pitchFamily="18" charset="0"/>
                      </a:rPr>
                      <m:t>=</m:t>
                    </m:r>
                    <m:f>
                      <m:fPr>
                        <m:ctrlPr>
                          <a:rPr lang="en-US" sz="3200" b="0" i="1" smtClean="0">
                            <a:solidFill>
                              <a:srgbClr val="07F9BA"/>
                            </a:solidFill>
                            <a:latin typeface="Cambria Math" panose="02040503050406030204" pitchFamily="18" charset="0"/>
                          </a:rPr>
                        </m:ctrlPr>
                      </m:fPr>
                      <m:num>
                        <m:r>
                          <m:rPr>
                            <m:sty m:val="p"/>
                          </m:rPr>
                          <a:rPr lang="en-US" sz="3200" b="0" i="0" smtClean="0">
                            <a:solidFill>
                              <a:srgbClr val="07F9BA"/>
                            </a:solidFill>
                            <a:latin typeface="Cambria Math" panose="02040503050406030204" pitchFamily="18" charset="0"/>
                          </a:rPr>
                          <m:t>Number</m:t>
                        </m:r>
                        <m:r>
                          <a:rPr lang="en-US" sz="3200" b="0" i="0" smtClean="0">
                            <a:solidFill>
                              <a:srgbClr val="07F9BA"/>
                            </a:solidFill>
                            <a:latin typeface="Cambria Math" panose="02040503050406030204" pitchFamily="18" charset="0"/>
                          </a:rPr>
                          <m:t> </m:t>
                        </m:r>
                        <m:r>
                          <m:rPr>
                            <m:sty m:val="p"/>
                          </m:rPr>
                          <a:rPr lang="en-US" sz="3200" b="0" i="0" smtClean="0">
                            <a:solidFill>
                              <a:srgbClr val="07F9BA"/>
                            </a:solidFill>
                            <a:latin typeface="Cambria Math" panose="02040503050406030204" pitchFamily="18" charset="0"/>
                          </a:rPr>
                          <m:t>of</m:t>
                        </m:r>
                        <m:r>
                          <a:rPr lang="en-US" sz="3200" b="0" i="0" smtClean="0">
                            <a:solidFill>
                              <a:srgbClr val="07F9BA"/>
                            </a:solidFill>
                            <a:latin typeface="Cambria Math" panose="02040503050406030204" pitchFamily="18" charset="0"/>
                          </a:rPr>
                          <m:t> </m:t>
                        </m:r>
                        <m:r>
                          <m:rPr>
                            <m:sty m:val="p"/>
                          </m:rPr>
                          <a:rPr lang="en-US" sz="3200" b="0" i="0" smtClean="0">
                            <a:solidFill>
                              <a:srgbClr val="07F9BA"/>
                            </a:solidFill>
                            <a:latin typeface="Cambria Math" panose="02040503050406030204" pitchFamily="18" charset="0"/>
                          </a:rPr>
                          <m:t>connected</m:t>
                        </m:r>
                        <m:r>
                          <a:rPr lang="en-US" sz="3200" b="0" i="0" smtClean="0">
                            <a:solidFill>
                              <a:srgbClr val="07F9BA"/>
                            </a:solidFill>
                            <a:latin typeface="Cambria Math" panose="02040503050406030204" pitchFamily="18" charset="0"/>
                          </a:rPr>
                          <m:t> </m:t>
                        </m:r>
                        <m:r>
                          <m:rPr>
                            <m:sty m:val="p"/>
                          </m:rPr>
                          <a:rPr lang="en-US" sz="3200" b="0" i="0" smtClean="0">
                            <a:solidFill>
                              <a:srgbClr val="07F9BA"/>
                            </a:solidFill>
                            <a:latin typeface="Cambria Math" panose="02040503050406030204" pitchFamily="18" charset="0"/>
                          </a:rPr>
                          <m:t>graphs</m:t>
                        </m:r>
                      </m:num>
                      <m:den>
                        <m:r>
                          <m:rPr>
                            <m:sty m:val="p"/>
                          </m:rPr>
                          <a:rPr lang="en-US" sz="3200" b="0" i="0" smtClean="0">
                            <a:solidFill>
                              <a:srgbClr val="07F9BA"/>
                            </a:solidFill>
                            <a:latin typeface="Cambria Math" panose="02040503050406030204" pitchFamily="18" charset="0"/>
                          </a:rPr>
                          <m:t>Total</m:t>
                        </m:r>
                        <m:r>
                          <a:rPr lang="en-US" sz="3200" b="0" i="0" smtClean="0">
                            <a:solidFill>
                              <a:srgbClr val="07F9BA"/>
                            </a:solidFill>
                            <a:latin typeface="Cambria Math" panose="02040503050406030204" pitchFamily="18" charset="0"/>
                          </a:rPr>
                          <m:t> </m:t>
                        </m:r>
                        <m:r>
                          <m:rPr>
                            <m:sty m:val="p"/>
                          </m:rPr>
                          <a:rPr lang="en-US" sz="3200" b="0" i="0" smtClean="0">
                            <a:solidFill>
                              <a:srgbClr val="07F9BA"/>
                            </a:solidFill>
                            <a:latin typeface="Cambria Math" panose="02040503050406030204" pitchFamily="18" charset="0"/>
                          </a:rPr>
                          <m:t>number</m:t>
                        </m:r>
                        <m:r>
                          <a:rPr lang="en-US" sz="3200" b="0" i="0" smtClean="0">
                            <a:solidFill>
                              <a:srgbClr val="07F9BA"/>
                            </a:solidFill>
                            <a:latin typeface="Cambria Math" panose="02040503050406030204" pitchFamily="18" charset="0"/>
                          </a:rPr>
                          <m:t> </m:t>
                        </m:r>
                        <m:r>
                          <m:rPr>
                            <m:sty m:val="p"/>
                          </m:rPr>
                          <a:rPr lang="en-US" sz="3200" b="0" i="0" smtClean="0">
                            <a:solidFill>
                              <a:srgbClr val="07F9BA"/>
                            </a:solidFill>
                            <a:latin typeface="Cambria Math" panose="02040503050406030204" pitchFamily="18" charset="0"/>
                          </a:rPr>
                          <m:t>of</m:t>
                        </m:r>
                        <m:r>
                          <a:rPr lang="en-US" sz="3200" b="0" i="0" smtClean="0">
                            <a:solidFill>
                              <a:srgbClr val="07F9BA"/>
                            </a:solidFill>
                            <a:latin typeface="Cambria Math" panose="02040503050406030204" pitchFamily="18" charset="0"/>
                          </a:rPr>
                          <m:t> </m:t>
                        </m:r>
                        <m:r>
                          <m:rPr>
                            <m:sty m:val="p"/>
                          </m:rPr>
                          <a:rPr lang="en-US" sz="3200" b="0" i="0" smtClean="0">
                            <a:solidFill>
                              <a:srgbClr val="07F9BA"/>
                            </a:solidFill>
                            <a:latin typeface="Cambria Math" panose="02040503050406030204" pitchFamily="18" charset="0"/>
                          </a:rPr>
                          <m:t>simulaed</m:t>
                        </m:r>
                        <m:r>
                          <a:rPr lang="en-US" sz="3200" b="0" i="0" smtClean="0">
                            <a:solidFill>
                              <a:srgbClr val="07F9BA"/>
                            </a:solidFill>
                            <a:latin typeface="Cambria Math" panose="02040503050406030204" pitchFamily="18" charset="0"/>
                          </a:rPr>
                          <m:t> </m:t>
                        </m:r>
                        <m:r>
                          <m:rPr>
                            <m:sty m:val="p"/>
                          </m:rPr>
                          <a:rPr lang="en-US" sz="3200" b="0" i="0" smtClean="0">
                            <a:solidFill>
                              <a:srgbClr val="07F9BA"/>
                            </a:solidFill>
                            <a:latin typeface="Cambria Math" panose="02040503050406030204" pitchFamily="18" charset="0"/>
                          </a:rPr>
                          <m:t>graphs</m:t>
                        </m:r>
                      </m:den>
                    </m:f>
                  </m:oMath>
                </a14:m>
                <a:endParaRPr lang="en-US" sz="3200" dirty="0">
                  <a:solidFill>
                    <a:srgbClr val="07F9BA"/>
                  </a:solidFill>
                </a:endParaRPr>
              </a:p>
            </p:txBody>
          </p:sp>
        </mc:Choice>
        <mc:Fallback xmlns="">
          <p:sp>
            <p:nvSpPr>
              <p:cNvPr id="4" name="TextBox 3">
                <a:extLst>
                  <a:ext uri="{FF2B5EF4-FFF2-40B4-BE49-F238E27FC236}">
                    <a16:creationId xmlns:a16="http://schemas.microsoft.com/office/drawing/2014/main" id="{A63698A3-E9CA-4DD4-A75D-B1640C554BE5}"/>
                  </a:ext>
                </a:extLst>
              </p:cNvPr>
              <p:cNvSpPr txBox="1">
                <a:spLocks noRot="1" noChangeAspect="1" noMove="1" noResize="1" noEditPoints="1" noAdjustHandles="1" noChangeArrowheads="1" noChangeShapeType="1" noTextEdit="1"/>
              </p:cNvSpPr>
              <p:nvPr/>
            </p:nvSpPr>
            <p:spPr>
              <a:xfrm>
                <a:off x="133408" y="2844225"/>
                <a:ext cx="11925189" cy="1863908"/>
              </a:xfrm>
              <a:prstGeom prst="rect">
                <a:avLst/>
              </a:prstGeom>
              <a:blipFill>
                <a:blip r:embed="rId2"/>
                <a:stretch>
                  <a:fillRect l="-869" t="-3934" b="-1639"/>
                </a:stretch>
              </a:blipFill>
            </p:spPr>
            <p:txBody>
              <a:bodyPr/>
              <a:lstStyle/>
              <a:p>
                <a:r>
                  <a:rPr lang="en-US">
                    <a:noFill/>
                  </a:rPr>
                  <a:t> </a:t>
                </a:r>
              </a:p>
            </p:txBody>
          </p:sp>
        </mc:Fallback>
      </mc:AlternateContent>
    </p:spTree>
    <p:extLst>
      <p:ext uri="{BB962C8B-B14F-4D97-AF65-F5344CB8AC3E}">
        <p14:creationId xmlns:p14="http://schemas.microsoft.com/office/powerpoint/2010/main" val="329645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600466-82F5-4EFC-B37C-B25558F6F631}"/>
              </a:ext>
            </a:extLst>
          </p:cNvPr>
          <p:cNvSpPr/>
          <p:nvPr/>
        </p:nvSpPr>
        <p:spPr>
          <a:xfrm>
            <a:off x="1541227" y="-453"/>
            <a:ext cx="9109545" cy="1754326"/>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Computational Optimization for</a:t>
            </a:r>
          </a:p>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Simulating ‘large’ graphs</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6272875-9AB5-4F25-9A97-2CA7653FCB46}"/>
                  </a:ext>
                </a:extLst>
              </p:cNvPr>
              <p:cNvSpPr txBox="1"/>
              <p:nvPr/>
            </p:nvSpPr>
            <p:spPr>
              <a:xfrm>
                <a:off x="0" y="2294022"/>
                <a:ext cx="12192000" cy="3046988"/>
              </a:xfrm>
              <a:prstGeom prst="rect">
                <a:avLst/>
              </a:prstGeom>
              <a:noFill/>
            </p:spPr>
            <p:txBody>
              <a:bodyPr wrap="square" rtlCol="0">
                <a:spAutoFit/>
              </a:bodyPr>
              <a:lstStyle/>
              <a:p>
                <a:pPr algn="just"/>
                <a:r>
                  <a:rPr lang="en-US" sz="3200" dirty="0">
                    <a:solidFill>
                      <a:srgbClr val="07F9BA"/>
                    </a:solidFill>
                  </a:rPr>
                  <a:t>Even with the above optimization of getting rid of simulating </a:t>
                </a:r>
                <a:r>
                  <a:rPr lang="en-US" sz="3200" b="1" dirty="0">
                    <a:solidFill>
                      <a:srgbClr val="07F9BA"/>
                    </a:solidFill>
                  </a:rPr>
                  <a:t>redundant</a:t>
                </a:r>
                <a:r>
                  <a:rPr lang="en-US" sz="3200" dirty="0">
                    <a:solidFill>
                      <a:srgbClr val="07F9BA"/>
                    </a:solidFill>
                  </a:rPr>
                  <a:t> </a:t>
                </a:r>
                <a14:m>
                  <m:oMath xmlns:m="http://schemas.openxmlformats.org/officeDocument/2006/math">
                    <m:sSub>
                      <m:sSubPr>
                        <m:ctrlPr>
                          <a:rPr lang="en-US" sz="3200" b="0" i="1" smtClean="0">
                            <a:solidFill>
                              <a:srgbClr val="07F9BA"/>
                            </a:solidFill>
                            <a:latin typeface="Cambria Math" panose="02040503050406030204" pitchFamily="18" charset="0"/>
                          </a:rPr>
                        </m:ctrlPr>
                      </m:sSubPr>
                      <m:e>
                        <m:r>
                          <a:rPr lang="en-US" sz="3200" b="0" i="1" smtClean="0">
                            <a:solidFill>
                              <a:srgbClr val="07F9BA"/>
                            </a:solidFill>
                            <a:latin typeface="Cambria Math" panose="02040503050406030204" pitchFamily="18" charset="0"/>
                          </a:rPr>
                          <m:t>𝑌</m:t>
                        </m:r>
                      </m:e>
                      <m:sub>
                        <m:r>
                          <a:rPr lang="en-US" sz="3200" b="0" i="1" smtClean="0">
                            <a:solidFill>
                              <a:srgbClr val="07F9BA"/>
                            </a:solidFill>
                            <a:latin typeface="Cambria Math" panose="02040503050406030204" pitchFamily="18" charset="0"/>
                          </a:rPr>
                          <m:t>𝑒</m:t>
                        </m:r>
                      </m:sub>
                    </m:sSub>
                  </m:oMath>
                </a14:m>
                <a:r>
                  <a:rPr lang="en-US" sz="3200" dirty="0">
                    <a:solidFill>
                      <a:srgbClr val="07F9BA"/>
                    </a:solidFill>
                  </a:rPr>
                  <a:t> values, the computational complexity is huge for all practical purposes as it involves:</a:t>
                </a:r>
              </a:p>
              <a:p>
                <a:pPr marL="1652588" indent="-457200" algn="just">
                  <a:buFont typeface="Arial" panose="020B0604020202020204" pitchFamily="34" charset="0"/>
                  <a:buChar char="•"/>
                </a:pPr>
                <a:r>
                  <a:rPr lang="en-US" sz="3200" dirty="0">
                    <a:solidFill>
                      <a:srgbClr val="07F9BA"/>
                    </a:solidFill>
                  </a:rPr>
                  <a:t>Simulating the </a:t>
                </a:r>
                <a:r>
                  <a:rPr lang="en-US" sz="3200" b="1" dirty="0">
                    <a:solidFill>
                      <a:srgbClr val="07F9BA"/>
                    </a:solidFill>
                  </a:rPr>
                  <a:t>Bernoulli </a:t>
                </a:r>
                <a:r>
                  <a:rPr lang="en-US" sz="3200" dirty="0">
                    <a:solidFill>
                      <a:srgbClr val="07F9BA"/>
                    </a:solidFill>
                  </a:rPr>
                  <a:t>random variables</a:t>
                </a:r>
              </a:p>
              <a:p>
                <a:pPr marL="1652588" indent="-457200" algn="just">
                  <a:buFont typeface="Arial" panose="020B0604020202020204" pitchFamily="34" charset="0"/>
                  <a:buChar char="•"/>
                </a:pPr>
                <a:r>
                  <a:rPr lang="en-US" sz="3200" dirty="0">
                    <a:solidFill>
                      <a:srgbClr val="07F9BA"/>
                    </a:solidFill>
                  </a:rPr>
                  <a:t>Storing the simulated graph</a:t>
                </a:r>
              </a:p>
              <a:p>
                <a:pPr marL="1652588" indent="-457200" algn="just">
                  <a:buFont typeface="Arial" panose="020B0604020202020204" pitchFamily="34" charset="0"/>
                  <a:buChar char="•"/>
                </a:pPr>
                <a:r>
                  <a:rPr lang="en-US" sz="3200" dirty="0">
                    <a:solidFill>
                      <a:srgbClr val="07F9BA"/>
                    </a:solidFill>
                  </a:rPr>
                  <a:t>Performing a graph algorithm to determine connectivity.</a:t>
                </a:r>
              </a:p>
            </p:txBody>
          </p:sp>
        </mc:Choice>
        <mc:Fallback xmlns="">
          <p:sp>
            <p:nvSpPr>
              <p:cNvPr id="3" name="TextBox 2">
                <a:extLst>
                  <a:ext uri="{FF2B5EF4-FFF2-40B4-BE49-F238E27FC236}">
                    <a16:creationId xmlns:a16="http://schemas.microsoft.com/office/drawing/2014/main" id="{26272875-9AB5-4F25-9A97-2CA7653FCB46}"/>
                  </a:ext>
                </a:extLst>
              </p:cNvPr>
              <p:cNvSpPr txBox="1">
                <a:spLocks noRot="1" noChangeAspect="1" noMove="1" noResize="1" noEditPoints="1" noAdjustHandles="1" noChangeArrowheads="1" noChangeShapeType="1" noTextEdit="1"/>
              </p:cNvSpPr>
              <p:nvPr/>
            </p:nvSpPr>
            <p:spPr>
              <a:xfrm>
                <a:off x="0" y="2294022"/>
                <a:ext cx="12192000" cy="3046988"/>
              </a:xfrm>
              <a:prstGeom prst="rect">
                <a:avLst/>
              </a:prstGeom>
              <a:blipFill>
                <a:blip r:embed="rId2"/>
                <a:stretch>
                  <a:fillRect l="-1250" t="-2600" r="-1250" b="-560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60D6B9F-2D0D-43E5-9FFF-0F06E2FD14F5}"/>
              </a:ext>
            </a:extLst>
          </p:cNvPr>
          <p:cNvSpPr txBox="1"/>
          <p:nvPr/>
        </p:nvSpPr>
        <p:spPr>
          <a:xfrm>
            <a:off x="1036889" y="5778613"/>
            <a:ext cx="10118219" cy="584775"/>
          </a:xfrm>
          <a:prstGeom prst="rect">
            <a:avLst/>
          </a:prstGeom>
          <a:noFill/>
        </p:spPr>
        <p:txBody>
          <a:bodyPr wrap="none" rtlCol="0">
            <a:spAutoFit/>
          </a:bodyPr>
          <a:lstStyle/>
          <a:p>
            <a:r>
              <a:rPr lang="en-US" sz="3200" dirty="0">
                <a:solidFill>
                  <a:srgbClr val="FFC000"/>
                </a:solidFill>
              </a:rPr>
              <a:t>A change in perspective brings all of it down to a single step</a:t>
            </a:r>
          </a:p>
        </p:txBody>
      </p:sp>
    </p:spTree>
    <p:extLst>
      <p:ext uri="{BB962C8B-B14F-4D97-AF65-F5344CB8AC3E}">
        <p14:creationId xmlns:p14="http://schemas.microsoft.com/office/powerpoint/2010/main" val="153888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anim calcmode="lin" valueType="num">
                                      <p:cBhvr>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anim calcmode="lin" valueType="num">
                                      <p:cBhvr>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16EFB7-1A73-42C6-ADDC-C9729A91A5AC}"/>
              </a:ext>
            </a:extLst>
          </p:cNvPr>
          <p:cNvSpPr/>
          <p:nvPr/>
        </p:nvSpPr>
        <p:spPr>
          <a:xfrm>
            <a:off x="1541227" y="-453"/>
            <a:ext cx="9109545" cy="1754326"/>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Computational Optimization for</a:t>
            </a:r>
          </a:p>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Simulating ‘large’ graphs</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TextBox 2">
            <a:extLst>
              <a:ext uri="{FF2B5EF4-FFF2-40B4-BE49-F238E27FC236}">
                <a16:creationId xmlns:a16="http://schemas.microsoft.com/office/drawing/2014/main" id="{1A9AB67A-0B75-4A63-84EE-CB4EFD9F0470}"/>
              </a:ext>
            </a:extLst>
          </p:cNvPr>
          <p:cNvSpPr txBox="1"/>
          <p:nvPr/>
        </p:nvSpPr>
        <p:spPr>
          <a:xfrm>
            <a:off x="0" y="2534653"/>
            <a:ext cx="12192001" cy="523220"/>
          </a:xfrm>
          <a:prstGeom prst="rect">
            <a:avLst/>
          </a:prstGeom>
          <a:noFill/>
        </p:spPr>
        <p:txBody>
          <a:bodyPr wrap="square" rtlCol="0">
            <a:spAutoFit/>
          </a:bodyPr>
          <a:lstStyle/>
          <a:p>
            <a:r>
              <a:rPr lang="en-US" sz="2800" dirty="0">
                <a:solidFill>
                  <a:srgbClr val="FFC000"/>
                </a:solidFill>
              </a:rPr>
              <a:t>Observation: </a:t>
            </a:r>
            <a:r>
              <a:rPr lang="en-US" sz="2800" dirty="0">
                <a:solidFill>
                  <a:srgbClr val="07F9BA"/>
                </a:solidFill>
              </a:rPr>
              <a:t>Connectivity is invariant under isomorphism.</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5B73BC3-ACA9-4B03-AEA9-19BE174A86EB}"/>
                  </a:ext>
                </a:extLst>
              </p:cNvPr>
              <p:cNvSpPr txBox="1"/>
              <p:nvPr/>
            </p:nvSpPr>
            <p:spPr>
              <a:xfrm>
                <a:off x="0" y="3204411"/>
                <a:ext cx="12192000" cy="1815882"/>
              </a:xfrm>
              <a:prstGeom prst="rect">
                <a:avLst/>
              </a:prstGeom>
              <a:noFill/>
            </p:spPr>
            <p:txBody>
              <a:bodyPr wrap="square" rtlCol="0">
                <a:spAutoFit/>
              </a:bodyPr>
              <a:lstStyle/>
              <a:p>
                <a:pPr algn="ctr"/>
                <a:r>
                  <a:rPr lang="en-US" sz="2800" dirty="0">
                    <a:solidFill>
                      <a:srgbClr val="07F9BA"/>
                    </a:solidFill>
                  </a:rPr>
                  <a:t>Hence, we may re-label the vertices after simulating </a:t>
                </a:r>
                <a14:m>
                  <m:oMath xmlns:m="http://schemas.openxmlformats.org/officeDocument/2006/math">
                    <m:sSub>
                      <m:sSubPr>
                        <m:ctrlPr>
                          <a:rPr lang="en-US" sz="2800" b="0" i="1" smtClean="0">
                            <a:solidFill>
                              <a:srgbClr val="07F9BA"/>
                            </a:solidFill>
                            <a:latin typeface="Cambria Math" panose="02040503050406030204" pitchFamily="18" charset="0"/>
                          </a:rPr>
                        </m:ctrlPr>
                      </m:sSubPr>
                      <m:e>
                        <m:r>
                          <a:rPr lang="en-US" sz="2800" b="0" i="1" smtClean="0">
                            <a:solidFill>
                              <a:srgbClr val="07F9BA"/>
                            </a:solidFill>
                            <a:latin typeface="Cambria Math" panose="02040503050406030204" pitchFamily="18" charset="0"/>
                          </a:rPr>
                          <m:t>𝑋</m:t>
                        </m:r>
                      </m:e>
                      <m:sub>
                        <m:r>
                          <a:rPr lang="en-US" sz="2800" b="0" i="1" smtClean="0">
                            <a:solidFill>
                              <a:srgbClr val="07F9BA"/>
                            </a:solidFill>
                            <a:latin typeface="Cambria Math" panose="02040503050406030204" pitchFamily="18" charset="0"/>
                          </a:rPr>
                          <m:t>𝑣</m:t>
                        </m:r>
                      </m:sub>
                    </m:sSub>
                  </m:oMath>
                </a14:m>
                <a:r>
                  <a:rPr lang="en-US" sz="2800" dirty="0">
                    <a:solidFill>
                      <a:srgbClr val="07F9BA"/>
                    </a:solidFill>
                  </a:rPr>
                  <a:t>’s by re-labelling the vertices for which </a:t>
                </a:r>
                <a14:m>
                  <m:oMath xmlns:m="http://schemas.openxmlformats.org/officeDocument/2006/math">
                    <m:sSub>
                      <m:sSubPr>
                        <m:ctrlPr>
                          <a:rPr lang="en-US" sz="2800" b="0" i="1" smtClean="0">
                            <a:solidFill>
                              <a:srgbClr val="07F9BA"/>
                            </a:solidFill>
                            <a:latin typeface="Cambria Math" panose="02040503050406030204" pitchFamily="18" charset="0"/>
                          </a:rPr>
                        </m:ctrlPr>
                      </m:sSubPr>
                      <m:e>
                        <m:r>
                          <a:rPr lang="en-US" sz="2800" b="0" i="1" smtClean="0">
                            <a:solidFill>
                              <a:srgbClr val="07F9BA"/>
                            </a:solidFill>
                            <a:latin typeface="Cambria Math" panose="02040503050406030204" pitchFamily="18" charset="0"/>
                          </a:rPr>
                          <m:t>𝑋</m:t>
                        </m:r>
                      </m:e>
                      <m:sub>
                        <m:r>
                          <a:rPr lang="en-US" sz="2800" b="0" i="1" smtClean="0">
                            <a:solidFill>
                              <a:srgbClr val="07F9BA"/>
                            </a:solidFill>
                            <a:latin typeface="Cambria Math" panose="02040503050406030204" pitchFamily="18" charset="0"/>
                          </a:rPr>
                          <m:t>𝑣</m:t>
                        </m:r>
                      </m:sub>
                    </m:sSub>
                    <m:r>
                      <a:rPr lang="en-US" sz="2800" b="0" i="1" smtClean="0">
                        <a:solidFill>
                          <a:srgbClr val="07F9BA"/>
                        </a:solidFill>
                        <a:latin typeface="Cambria Math" panose="02040503050406030204" pitchFamily="18" charset="0"/>
                      </a:rPr>
                      <m:t>=1</m:t>
                    </m:r>
                  </m:oMath>
                </a14:m>
                <a:r>
                  <a:rPr lang="en-US" sz="2800" dirty="0">
                    <a:solidFill>
                      <a:srgbClr val="07F9BA"/>
                    </a:solidFill>
                  </a:rPr>
                  <a:t> as 1, …, </a:t>
                </a:r>
                <a14:m>
                  <m:oMath xmlns:m="http://schemas.openxmlformats.org/officeDocument/2006/math">
                    <m:r>
                      <a:rPr lang="en-US" sz="2800" b="0" i="1" smtClean="0">
                        <a:solidFill>
                          <a:srgbClr val="07F9BA"/>
                        </a:solidFill>
                        <a:latin typeface="Cambria Math" panose="02040503050406030204" pitchFamily="18" charset="0"/>
                      </a:rPr>
                      <m:t>|</m:t>
                    </m:r>
                    <m:r>
                      <a:rPr lang="en-US" sz="2800" b="0" i="1" smtClean="0">
                        <a:solidFill>
                          <a:srgbClr val="07F9BA"/>
                        </a:solidFill>
                        <a:latin typeface="Cambria Math" panose="02040503050406030204" pitchFamily="18" charset="0"/>
                      </a:rPr>
                      <m:t>𝑉</m:t>
                    </m:r>
                    <m:d>
                      <m:dPr>
                        <m:ctrlPr>
                          <a:rPr lang="en-US" sz="2800" b="0" i="1" smtClean="0">
                            <a:solidFill>
                              <a:srgbClr val="07F9BA"/>
                            </a:solidFill>
                            <a:latin typeface="Cambria Math" panose="02040503050406030204" pitchFamily="18" charset="0"/>
                          </a:rPr>
                        </m:ctrlPr>
                      </m:dPr>
                      <m:e>
                        <m:r>
                          <a:rPr lang="en-US" sz="2800" b="0" i="1" smtClean="0">
                            <a:solidFill>
                              <a:srgbClr val="07F9BA"/>
                            </a:solidFill>
                            <a:latin typeface="Cambria Math" panose="02040503050406030204" pitchFamily="18" charset="0"/>
                          </a:rPr>
                          <m:t>𝐺</m:t>
                        </m:r>
                      </m:e>
                    </m:d>
                    <m:r>
                      <a:rPr lang="en-US" sz="2800" b="0" i="1" smtClean="0">
                        <a:solidFill>
                          <a:srgbClr val="07F9BA"/>
                        </a:solidFill>
                        <a:latin typeface="Cambria Math" panose="02040503050406030204" pitchFamily="18" charset="0"/>
                      </a:rPr>
                      <m:t>|</m:t>
                    </m:r>
                  </m:oMath>
                </a14:m>
                <a:r>
                  <a:rPr lang="en-US" sz="2800" dirty="0">
                    <a:solidFill>
                      <a:srgbClr val="07F9BA"/>
                    </a:solidFill>
                  </a:rPr>
                  <a:t> and re-labelling the rest as</a:t>
                </a:r>
              </a:p>
              <a:p>
                <a:pPr algn="ctr"/>
                <a14:m>
                  <m:oMath xmlns:m="http://schemas.openxmlformats.org/officeDocument/2006/math">
                    <m:d>
                      <m:dPr>
                        <m:ctrlPr>
                          <a:rPr lang="en-US" sz="2800" b="0" i="1" smtClean="0">
                            <a:solidFill>
                              <a:srgbClr val="07F9BA"/>
                            </a:solidFill>
                            <a:latin typeface="Cambria Math" panose="02040503050406030204" pitchFamily="18" charset="0"/>
                          </a:rPr>
                        </m:ctrlPr>
                      </m:dPr>
                      <m:e>
                        <m:d>
                          <m:dPr>
                            <m:begChr m:val="|"/>
                            <m:endChr m:val="|"/>
                            <m:ctrlPr>
                              <a:rPr lang="en-US" sz="2800" b="0" i="1" smtClean="0">
                                <a:solidFill>
                                  <a:srgbClr val="07F9BA"/>
                                </a:solidFill>
                                <a:latin typeface="Cambria Math" panose="02040503050406030204" pitchFamily="18" charset="0"/>
                              </a:rPr>
                            </m:ctrlPr>
                          </m:dPr>
                          <m:e>
                            <m:r>
                              <a:rPr lang="en-US" sz="2800" b="0" i="1" smtClean="0">
                                <a:solidFill>
                                  <a:srgbClr val="07F9BA"/>
                                </a:solidFill>
                                <a:latin typeface="Cambria Math" panose="02040503050406030204" pitchFamily="18" charset="0"/>
                              </a:rPr>
                              <m:t>𝑉</m:t>
                            </m:r>
                            <m:d>
                              <m:dPr>
                                <m:ctrlPr>
                                  <a:rPr lang="en-US" sz="2800" b="0" i="1" smtClean="0">
                                    <a:solidFill>
                                      <a:srgbClr val="07F9BA"/>
                                    </a:solidFill>
                                    <a:latin typeface="Cambria Math" panose="02040503050406030204" pitchFamily="18" charset="0"/>
                                  </a:rPr>
                                </m:ctrlPr>
                              </m:dPr>
                              <m:e>
                                <m:r>
                                  <a:rPr lang="en-US" sz="2800" b="0" i="1" smtClean="0">
                                    <a:solidFill>
                                      <a:srgbClr val="07F9BA"/>
                                    </a:solidFill>
                                    <a:latin typeface="Cambria Math" panose="02040503050406030204" pitchFamily="18" charset="0"/>
                                  </a:rPr>
                                  <m:t>𝐺</m:t>
                                </m:r>
                              </m:e>
                            </m:d>
                          </m:e>
                        </m:d>
                        <m:r>
                          <a:rPr lang="en-US" sz="2800" b="0" i="1" smtClean="0">
                            <a:solidFill>
                              <a:srgbClr val="07F9BA"/>
                            </a:solidFill>
                            <a:latin typeface="Cambria Math" panose="02040503050406030204" pitchFamily="18" charset="0"/>
                          </a:rPr>
                          <m:t>+1</m:t>
                        </m:r>
                      </m:e>
                    </m:d>
                    <m:r>
                      <a:rPr lang="en-US" sz="2800" b="0" i="1" smtClean="0">
                        <a:solidFill>
                          <a:srgbClr val="07F9BA"/>
                        </a:solidFill>
                        <a:latin typeface="Cambria Math" panose="02040503050406030204" pitchFamily="18" charset="0"/>
                      </a:rPr>
                      <m:t>,…,</m:t>
                    </m:r>
                    <m:r>
                      <a:rPr lang="en-US" sz="2800" b="0" i="1" smtClean="0">
                        <a:solidFill>
                          <a:srgbClr val="07F9BA"/>
                        </a:solidFill>
                        <a:latin typeface="Cambria Math" panose="02040503050406030204" pitchFamily="18" charset="0"/>
                      </a:rPr>
                      <m:t>𝑛</m:t>
                    </m:r>
                  </m:oMath>
                </a14:m>
                <a:r>
                  <a:rPr lang="en-US" sz="2800" dirty="0">
                    <a:solidFill>
                      <a:srgbClr val="07F9BA"/>
                    </a:solidFill>
                  </a:rPr>
                  <a:t>. </a:t>
                </a:r>
              </a:p>
              <a:p>
                <a:pPr algn="ctr"/>
                <a:endParaRPr lang="en-US" sz="2800" dirty="0"/>
              </a:p>
            </p:txBody>
          </p:sp>
        </mc:Choice>
        <mc:Fallback xmlns="">
          <p:sp>
            <p:nvSpPr>
              <p:cNvPr id="4" name="TextBox 3">
                <a:extLst>
                  <a:ext uri="{FF2B5EF4-FFF2-40B4-BE49-F238E27FC236}">
                    <a16:creationId xmlns:a16="http://schemas.microsoft.com/office/drawing/2014/main" id="{15B73BC3-ACA9-4B03-AEA9-19BE174A86EB}"/>
                  </a:ext>
                </a:extLst>
              </p:cNvPr>
              <p:cNvSpPr txBox="1">
                <a:spLocks noRot="1" noChangeAspect="1" noMove="1" noResize="1" noEditPoints="1" noAdjustHandles="1" noChangeArrowheads="1" noChangeShapeType="1" noTextEdit="1"/>
              </p:cNvSpPr>
              <p:nvPr/>
            </p:nvSpPr>
            <p:spPr>
              <a:xfrm>
                <a:off x="0" y="3204411"/>
                <a:ext cx="12192000" cy="1815882"/>
              </a:xfrm>
              <a:prstGeom prst="rect">
                <a:avLst/>
              </a:prstGeom>
              <a:blipFill>
                <a:blip r:embed="rId2"/>
                <a:stretch>
                  <a:fillRect t="-33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4C546DB-55B1-4B8D-BF00-B99AEE41197F}"/>
                  </a:ext>
                </a:extLst>
              </p:cNvPr>
              <p:cNvSpPr txBox="1"/>
              <p:nvPr/>
            </p:nvSpPr>
            <p:spPr>
              <a:xfrm>
                <a:off x="2363599" y="4643611"/>
                <a:ext cx="7464800" cy="523220"/>
              </a:xfrm>
              <a:prstGeom prst="rect">
                <a:avLst/>
              </a:prstGeom>
              <a:noFill/>
            </p:spPr>
            <p:txBody>
              <a:bodyPr wrap="none" rtlCol="0">
                <a:spAutoFit/>
              </a:bodyPr>
              <a:lstStyle/>
              <a:p>
                <a:r>
                  <a:rPr lang="en-US" sz="2800" dirty="0">
                    <a:solidFill>
                      <a:srgbClr val="E9B4F2"/>
                    </a:solidFill>
                  </a:rPr>
                  <a:t>Also, from Result 4, given </a:t>
                </a:r>
                <a14:m>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𝑋</m:t>
                        </m:r>
                      </m:e>
                      <m:sub>
                        <m:r>
                          <a:rPr lang="en-US" sz="2800" b="0" i="1" smtClean="0">
                            <a:solidFill>
                              <a:srgbClr val="E9B4F2"/>
                            </a:solidFill>
                            <a:latin typeface="Cambria Math" panose="02040503050406030204" pitchFamily="18" charset="0"/>
                          </a:rPr>
                          <m:t>𝑣</m:t>
                        </m:r>
                      </m:sub>
                    </m:sSub>
                  </m:oMath>
                </a14:m>
                <a:r>
                  <a:rPr lang="en-US" sz="2800" dirty="0">
                    <a:solidFill>
                      <a:srgbClr val="E9B4F2"/>
                    </a:solidFill>
                  </a:rPr>
                  <a:t>’s, </a:t>
                </a:r>
                <a14:m>
                  <m:oMath xmlns:m="http://schemas.openxmlformats.org/officeDocument/2006/math">
                    <m:r>
                      <a:rPr lang="en-US" sz="2800" b="0" i="1" smtClean="0">
                        <a:solidFill>
                          <a:srgbClr val="E9B4F2"/>
                        </a:solidFill>
                        <a:latin typeface="Cambria Math" panose="02040503050406030204" pitchFamily="18" charset="0"/>
                      </a:rPr>
                      <m:t>𝐺</m:t>
                    </m:r>
                    <m:r>
                      <a:rPr lang="en-US" sz="2800" b="0" i="1" smtClean="0">
                        <a:solidFill>
                          <a:srgbClr val="E9B4F2"/>
                        </a:solidFill>
                        <a:latin typeface="Cambria Math" panose="02040503050406030204" pitchFamily="18" charset="0"/>
                      </a:rPr>
                      <m:t>∼</m:t>
                    </m:r>
                    <m:r>
                      <a:rPr lang="en-US" sz="2800" b="0" i="1" smtClean="0">
                        <a:solidFill>
                          <a:srgbClr val="E9B4F2"/>
                        </a:solidFill>
                        <a:latin typeface="Cambria Math" panose="02040503050406030204" pitchFamily="18" charset="0"/>
                      </a:rPr>
                      <m:t>𝒢</m:t>
                    </m:r>
                    <m:r>
                      <a:rPr lang="en-US" sz="2800" b="0" i="1" smtClean="0">
                        <a:solidFill>
                          <a:srgbClr val="E9B4F2"/>
                        </a:solidFill>
                        <a:latin typeface="Cambria Math" panose="02040503050406030204" pitchFamily="18" charset="0"/>
                      </a:rPr>
                      <m:t>(</m:t>
                    </m:r>
                    <m:d>
                      <m:dPr>
                        <m:begChr m:val="|"/>
                        <m:endChr m:val="|"/>
                        <m:ctrlPr>
                          <a:rPr lang="en-US" sz="2800" b="0" i="1" smtClean="0">
                            <a:solidFill>
                              <a:srgbClr val="E9B4F2"/>
                            </a:solidFill>
                            <a:latin typeface="Cambria Math" panose="02040503050406030204" pitchFamily="18" charset="0"/>
                          </a:rPr>
                        </m:ctrlPr>
                      </m:dPr>
                      <m:e>
                        <m:r>
                          <a:rPr lang="en-US" sz="2800" b="0" i="1" smtClean="0">
                            <a:solidFill>
                              <a:srgbClr val="E9B4F2"/>
                            </a:solidFill>
                            <a:latin typeface="Cambria Math" panose="02040503050406030204" pitchFamily="18" charset="0"/>
                          </a:rPr>
                          <m:t>𝑉</m:t>
                        </m:r>
                        <m:d>
                          <m:dPr>
                            <m:ctrlPr>
                              <a:rPr lang="en-US" sz="2800" b="0" i="1" smtClean="0">
                                <a:solidFill>
                                  <a:srgbClr val="E9B4F2"/>
                                </a:solidFill>
                                <a:latin typeface="Cambria Math" panose="02040503050406030204" pitchFamily="18" charset="0"/>
                              </a:rPr>
                            </m:ctrlPr>
                          </m:dPr>
                          <m:e>
                            <m:r>
                              <a:rPr lang="en-US" sz="2800" b="0" i="1" smtClean="0">
                                <a:solidFill>
                                  <a:srgbClr val="E9B4F2"/>
                                </a:solidFill>
                                <a:latin typeface="Cambria Math" panose="02040503050406030204" pitchFamily="18" charset="0"/>
                              </a:rPr>
                              <m:t>𝐺</m:t>
                            </m:r>
                          </m:e>
                        </m:d>
                      </m:e>
                    </m:d>
                    <m:r>
                      <a:rPr lang="en-US" sz="2800" b="0" i="1" smtClean="0">
                        <a:solidFill>
                          <a:srgbClr val="E9B4F2"/>
                        </a:solidFill>
                        <a:latin typeface="Cambria Math" panose="02040503050406030204" pitchFamily="18" charset="0"/>
                      </a:rPr>
                      <m:t>,</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𝑝</m:t>
                        </m:r>
                      </m:e>
                      <m:sub>
                        <m:r>
                          <a:rPr lang="en-US" sz="2800" b="0" i="1" smtClean="0">
                            <a:solidFill>
                              <a:srgbClr val="E9B4F2"/>
                            </a:solidFill>
                            <a:latin typeface="Cambria Math" panose="02040503050406030204" pitchFamily="18" charset="0"/>
                          </a:rPr>
                          <m:t>𝑛</m:t>
                        </m:r>
                      </m:sub>
                    </m:sSub>
                    <m:r>
                      <a:rPr lang="en-US" sz="2800" b="0" i="1" smtClean="0">
                        <a:solidFill>
                          <a:srgbClr val="E9B4F2"/>
                        </a:solidFill>
                        <a:latin typeface="Cambria Math" panose="02040503050406030204" pitchFamily="18" charset="0"/>
                      </a:rPr>
                      <m:t>)</m:t>
                    </m:r>
                  </m:oMath>
                </a14:m>
                <a:endParaRPr lang="en-US" sz="2800" dirty="0">
                  <a:solidFill>
                    <a:srgbClr val="E9B4F2"/>
                  </a:solidFill>
                </a:endParaRPr>
              </a:p>
            </p:txBody>
          </p:sp>
        </mc:Choice>
        <mc:Fallback xmlns="">
          <p:sp>
            <p:nvSpPr>
              <p:cNvPr id="5" name="TextBox 4">
                <a:extLst>
                  <a:ext uri="{FF2B5EF4-FFF2-40B4-BE49-F238E27FC236}">
                    <a16:creationId xmlns:a16="http://schemas.microsoft.com/office/drawing/2014/main" id="{F4C546DB-55B1-4B8D-BF00-B99AEE41197F}"/>
                  </a:ext>
                </a:extLst>
              </p:cNvPr>
              <p:cNvSpPr txBox="1">
                <a:spLocks noRot="1" noChangeAspect="1" noMove="1" noResize="1" noEditPoints="1" noAdjustHandles="1" noChangeArrowheads="1" noChangeShapeType="1" noTextEdit="1"/>
              </p:cNvSpPr>
              <p:nvPr/>
            </p:nvSpPr>
            <p:spPr>
              <a:xfrm>
                <a:off x="2363599" y="4643611"/>
                <a:ext cx="7464800" cy="523220"/>
              </a:xfrm>
              <a:prstGeom prst="rect">
                <a:avLst/>
              </a:prstGeom>
              <a:blipFill>
                <a:blip r:embed="rId3"/>
                <a:stretch>
                  <a:fillRect l="-1716" t="-1162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48DF43D-7A2C-4DEA-B833-D9A06822AD20}"/>
                  </a:ext>
                </a:extLst>
              </p:cNvPr>
              <p:cNvSpPr txBox="1"/>
              <p:nvPr/>
            </p:nvSpPr>
            <p:spPr>
              <a:xfrm>
                <a:off x="609625" y="5630779"/>
                <a:ext cx="10972747" cy="574773"/>
              </a:xfrm>
              <a:prstGeom prst="rect">
                <a:avLst/>
              </a:prstGeom>
              <a:noFill/>
            </p:spPr>
            <p:txBody>
              <a:bodyPr wrap="none" rtlCol="0">
                <a:spAutoFit/>
              </a:bodyPr>
              <a:lstStyle/>
              <a:p>
                <a:r>
                  <a:rPr lang="en-US" sz="2800" dirty="0">
                    <a:solidFill>
                      <a:srgbClr val="FFFF00"/>
                    </a:solidFill>
                  </a:rPr>
                  <a:t>It is thus sufficient to know </a:t>
                </a:r>
                <a14:m>
                  <m:oMath xmlns:m="http://schemas.openxmlformats.org/officeDocument/2006/math">
                    <m:d>
                      <m:dPr>
                        <m:begChr m:val="|"/>
                        <m:endChr m:val="|"/>
                        <m:ctrlPr>
                          <a:rPr lang="en-US" sz="2800" b="0" i="1" smtClean="0">
                            <a:solidFill>
                              <a:srgbClr val="FFFF00"/>
                            </a:solidFill>
                            <a:latin typeface="Cambria Math" panose="02040503050406030204" pitchFamily="18" charset="0"/>
                          </a:rPr>
                        </m:ctrlPr>
                      </m:dPr>
                      <m:e>
                        <m:r>
                          <a:rPr lang="en-US" sz="2800" b="0" i="1" smtClean="0">
                            <a:solidFill>
                              <a:srgbClr val="FFFF00"/>
                            </a:solidFill>
                            <a:latin typeface="Cambria Math" panose="02040503050406030204" pitchFamily="18" charset="0"/>
                          </a:rPr>
                          <m:t>𝑉</m:t>
                        </m:r>
                        <m:d>
                          <m:dPr>
                            <m:ctrlPr>
                              <a:rPr lang="en-US" sz="2800" b="0" i="1" smtClean="0">
                                <a:solidFill>
                                  <a:srgbClr val="FFFF00"/>
                                </a:solidFill>
                                <a:latin typeface="Cambria Math" panose="02040503050406030204" pitchFamily="18" charset="0"/>
                              </a:rPr>
                            </m:ctrlPr>
                          </m:dPr>
                          <m:e>
                            <m:r>
                              <a:rPr lang="en-US" sz="2800" b="0" i="1" smtClean="0">
                                <a:solidFill>
                                  <a:srgbClr val="FFFF00"/>
                                </a:solidFill>
                                <a:latin typeface="Cambria Math" panose="02040503050406030204" pitchFamily="18" charset="0"/>
                              </a:rPr>
                              <m:t>𝐺</m:t>
                            </m:r>
                          </m:e>
                        </m:d>
                      </m:e>
                    </m:d>
                    <m:r>
                      <a:rPr lang="en-US" sz="2800" b="0" i="1" smtClean="0">
                        <a:solidFill>
                          <a:srgbClr val="FFFF00"/>
                        </a:solidFill>
                        <a:latin typeface="Cambria Math" panose="02040503050406030204" pitchFamily="18" charset="0"/>
                      </a:rPr>
                      <m:t>=</m:t>
                    </m:r>
                    <m:nary>
                      <m:naryPr>
                        <m:chr m:val="∑"/>
                        <m:supHide m:val="on"/>
                        <m:ctrlPr>
                          <a:rPr lang="en-US" sz="2800" b="0" i="1" smtClean="0">
                            <a:solidFill>
                              <a:srgbClr val="FFFF00"/>
                            </a:solidFill>
                            <a:latin typeface="Cambria Math" panose="02040503050406030204" pitchFamily="18" charset="0"/>
                          </a:rPr>
                        </m:ctrlPr>
                      </m:naryPr>
                      <m:sub>
                        <m:r>
                          <m:rPr>
                            <m:brk m:alnAt="7"/>
                          </m:rPr>
                          <a:rPr lang="en-US" sz="2800" b="0" i="1" smtClean="0">
                            <a:solidFill>
                              <a:srgbClr val="FFFF00"/>
                            </a:solidFill>
                            <a:latin typeface="Cambria Math" panose="02040503050406030204" pitchFamily="18" charset="0"/>
                          </a:rPr>
                          <m:t>𝑣</m:t>
                        </m:r>
                        <m:r>
                          <a:rPr lang="en-US" sz="2800" b="0" i="1" smtClean="0">
                            <a:solidFill>
                              <a:srgbClr val="FFFF00"/>
                            </a:solidFill>
                            <a:latin typeface="Cambria Math" panose="02040503050406030204" pitchFamily="18" charset="0"/>
                          </a:rPr>
                          <m:t>∈</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𝒱</m:t>
                            </m:r>
                          </m:e>
                          <m:sub>
                            <m:r>
                              <a:rPr lang="en-US" sz="2800" b="0" i="1" smtClean="0">
                                <a:solidFill>
                                  <a:srgbClr val="FFFF00"/>
                                </a:solidFill>
                                <a:latin typeface="Cambria Math" panose="02040503050406030204" pitchFamily="18" charset="0"/>
                              </a:rPr>
                              <m:t>𝑛</m:t>
                            </m:r>
                          </m:sub>
                        </m:sSub>
                      </m:sub>
                      <m:sup/>
                      <m:e>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𝑋</m:t>
                            </m:r>
                          </m:e>
                          <m:sub>
                            <m:r>
                              <a:rPr lang="en-US" sz="2800" b="0" i="1" smtClean="0">
                                <a:solidFill>
                                  <a:srgbClr val="FFFF00"/>
                                </a:solidFill>
                                <a:latin typeface="Cambria Math" panose="02040503050406030204" pitchFamily="18" charset="0"/>
                              </a:rPr>
                              <m:t>𝑣</m:t>
                            </m:r>
                          </m:sub>
                        </m:sSub>
                      </m:e>
                    </m:nary>
                  </m:oMath>
                </a14:m>
                <a:r>
                  <a:rPr lang="en-US" sz="2800" dirty="0">
                    <a:solidFill>
                      <a:srgbClr val="FFFF00"/>
                    </a:solidFill>
                  </a:rPr>
                  <a:t>, which follows </a:t>
                </a:r>
                <a14:m>
                  <m:oMath xmlns:m="http://schemas.openxmlformats.org/officeDocument/2006/math">
                    <m:r>
                      <m:rPr>
                        <m:sty m:val="p"/>
                      </m:rPr>
                      <a:rPr lang="en-US" sz="2800" b="0" i="0" smtClean="0">
                        <a:solidFill>
                          <a:srgbClr val="FFFF00"/>
                        </a:solidFill>
                        <a:latin typeface="Cambria Math" panose="02040503050406030204" pitchFamily="18" charset="0"/>
                      </a:rPr>
                      <m:t>Bin</m:t>
                    </m:r>
                    <m:r>
                      <a:rPr lang="en-US" sz="2800" b="0" i="0"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𝑛</m:t>
                    </m:r>
                    <m:r>
                      <a:rPr lang="en-US" sz="2800" b="0" i="1" smtClean="0">
                        <a:solidFill>
                          <a:srgbClr val="FFFF00"/>
                        </a:solidFill>
                        <a:latin typeface="Cambria Math" panose="02040503050406030204" pitchFamily="18" charset="0"/>
                      </a:rPr>
                      <m:t>,</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𝑞</m:t>
                        </m:r>
                      </m:e>
                      <m:sub>
                        <m:r>
                          <a:rPr lang="en-US" sz="2800" b="0" i="1" smtClean="0">
                            <a:solidFill>
                              <a:srgbClr val="FFFF00"/>
                            </a:solidFill>
                            <a:latin typeface="Cambria Math" panose="02040503050406030204" pitchFamily="18" charset="0"/>
                          </a:rPr>
                          <m:t>𝑛</m:t>
                        </m:r>
                      </m:sub>
                    </m:sSub>
                    <m:r>
                      <a:rPr lang="en-US" sz="2800" b="0" i="1" smtClean="0">
                        <a:solidFill>
                          <a:srgbClr val="FFFF00"/>
                        </a:solidFill>
                        <a:latin typeface="Cambria Math" panose="02040503050406030204" pitchFamily="18" charset="0"/>
                      </a:rPr>
                      <m:t>)</m:t>
                    </m:r>
                  </m:oMath>
                </a14:m>
                <a:endParaRPr lang="en-US" sz="2800" dirty="0">
                  <a:solidFill>
                    <a:srgbClr val="FFFF00"/>
                  </a:solidFill>
                </a:endParaRPr>
              </a:p>
            </p:txBody>
          </p:sp>
        </mc:Choice>
        <mc:Fallback xmlns="">
          <p:sp>
            <p:nvSpPr>
              <p:cNvPr id="6" name="TextBox 5">
                <a:extLst>
                  <a:ext uri="{FF2B5EF4-FFF2-40B4-BE49-F238E27FC236}">
                    <a16:creationId xmlns:a16="http://schemas.microsoft.com/office/drawing/2014/main" id="{A48DF43D-7A2C-4DEA-B833-D9A06822AD20}"/>
                  </a:ext>
                </a:extLst>
              </p:cNvPr>
              <p:cNvSpPr txBox="1">
                <a:spLocks noRot="1" noChangeAspect="1" noMove="1" noResize="1" noEditPoints="1" noAdjustHandles="1" noChangeArrowheads="1" noChangeShapeType="1" noTextEdit="1"/>
              </p:cNvSpPr>
              <p:nvPr/>
            </p:nvSpPr>
            <p:spPr>
              <a:xfrm>
                <a:off x="609625" y="5630779"/>
                <a:ext cx="10972747" cy="574773"/>
              </a:xfrm>
              <a:prstGeom prst="rect">
                <a:avLst/>
              </a:prstGeom>
              <a:blipFill>
                <a:blip r:embed="rId4"/>
                <a:stretch>
                  <a:fillRect l="-1111" t="-10638" b="-21277"/>
                </a:stretch>
              </a:blipFill>
            </p:spPr>
            <p:txBody>
              <a:bodyPr/>
              <a:lstStyle/>
              <a:p>
                <a:r>
                  <a:rPr lang="en-US">
                    <a:noFill/>
                  </a:rPr>
                  <a:t> </a:t>
                </a:r>
              </a:p>
            </p:txBody>
          </p:sp>
        </mc:Fallback>
      </mc:AlternateContent>
    </p:spTree>
    <p:extLst>
      <p:ext uri="{BB962C8B-B14F-4D97-AF65-F5344CB8AC3E}">
        <p14:creationId xmlns:p14="http://schemas.microsoft.com/office/powerpoint/2010/main" val="372537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anim calcmode="lin" valueType="num">
                                      <p:cBhvr>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anim calcmode="lin" valueType="num">
                                      <p:cBhvr>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F3ED28C8-F246-44F1-9963-B8ED2E0859B8}"/>
              </a:ext>
            </a:extLst>
          </p:cNvPr>
          <p:cNvCxnSpPr>
            <a:cxnSpLocks/>
          </p:cNvCxnSpPr>
          <p:nvPr/>
        </p:nvCxnSpPr>
        <p:spPr>
          <a:xfrm flipH="1">
            <a:off x="7603956" y="2889739"/>
            <a:ext cx="802104" cy="110734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9B1E075-3F8F-4AA4-9A59-C3C4932CC08A}"/>
              </a:ext>
            </a:extLst>
          </p:cNvPr>
          <p:cNvCxnSpPr>
            <a:cxnSpLocks/>
          </p:cNvCxnSpPr>
          <p:nvPr/>
        </p:nvCxnSpPr>
        <p:spPr>
          <a:xfrm flipH="1">
            <a:off x="8245639" y="2889739"/>
            <a:ext cx="160421" cy="11233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8F5403B-5179-4C92-BC5D-C5133C7B9368}"/>
              </a:ext>
            </a:extLst>
          </p:cNvPr>
          <p:cNvCxnSpPr>
            <a:cxnSpLocks/>
          </p:cNvCxnSpPr>
          <p:nvPr/>
        </p:nvCxnSpPr>
        <p:spPr>
          <a:xfrm>
            <a:off x="8422102" y="2889739"/>
            <a:ext cx="401052" cy="11233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971FC47-4713-49CF-99F2-2DE4405D4346}"/>
              </a:ext>
            </a:extLst>
          </p:cNvPr>
          <p:cNvCxnSpPr>
            <a:cxnSpLocks/>
          </p:cNvCxnSpPr>
          <p:nvPr/>
        </p:nvCxnSpPr>
        <p:spPr>
          <a:xfrm>
            <a:off x="8454187" y="2889739"/>
            <a:ext cx="2470474" cy="11233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C4578F2-3D0D-43EC-8DF9-5A2065A9A43A}"/>
              </a:ext>
            </a:extLst>
          </p:cNvPr>
          <p:cNvSpPr/>
          <p:nvPr/>
        </p:nvSpPr>
        <p:spPr>
          <a:xfrm>
            <a:off x="1541227" y="-453"/>
            <a:ext cx="9109545" cy="1754326"/>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Computational Optimization for</a:t>
            </a:r>
          </a:p>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Simulating ‘large’ graphs</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874CFF6-3E42-43BA-84B7-195B07D75B09}"/>
                  </a:ext>
                </a:extLst>
              </p:cNvPr>
              <p:cNvSpPr txBox="1"/>
              <p:nvPr/>
            </p:nvSpPr>
            <p:spPr>
              <a:xfrm>
                <a:off x="0" y="1753873"/>
                <a:ext cx="12386340" cy="523220"/>
              </a:xfrm>
              <a:prstGeom prst="rect">
                <a:avLst/>
              </a:prstGeom>
              <a:noFill/>
            </p:spPr>
            <p:txBody>
              <a:bodyPr wrap="none" rtlCol="0">
                <a:spAutoFit/>
              </a:bodyPr>
              <a:lstStyle/>
              <a:p>
                <a:r>
                  <a:rPr lang="en-US" sz="2800" dirty="0">
                    <a:solidFill>
                      <a:srgbClr val="07F9BA"/>
                    </a:solidFill>
                  </a:rPr>
                  <a:t>We shall devise an algorithm equivalent to (Breadth First Search) for </a:t>
                </a:r>
                <a14:m>
                  <m:oMath xmlns:m="http://schemas.openxmlformats.org/officeDocument/2006/math">
                    <m:d>
                      <m:dPr>
                        <m:begChr m:val="|"/>
                        <m:endChr m:val="|"/>
                        <m:ctrlPr>
                          <a:rPr lang="en-US" sz="2800" b="0" i="1" smtClean="0">
                            <a:solidFill>
                              <a:srgbClr val="07F9BA"/>
                            </a:solidFill>
                            <a:latin typeface="Cambria Math" panose="02040503050406030204" pitchFamily="18" charset="0"/>
                          </a:rPr>
                        </m:ctrlPr>
                      </m:dPr>
                      <m:e>
                        <m:r>
                          <a:rPr lang="en-US" sz="2800" b="0" i="1" smtClean="0">
                            <a:solidFill>
                              <a:srgbClr val="07F9BA"/>
                            </a:solidFill>
                            <a:latin typeface="Cambria Math" panose="02040503050406030204" pitchFamily="18" charset="0"/>
                          </a:rPr>
                          <m:t>𝑉</m:t>
                        </m:r>
                        <m:d>
                          <m:dPr>
                            <m:ctrlPr>
                              <a:rPr lang="en-US" sz="2800" b="0" i="1" smtClean="0">
                                <a:solidFill>
                                  <a:srgbClr val="07F9BA"/>
                                </a:solidFill>
                                <a:latin typeface="Cambria Math" panose="02040503050406030204" pitchFamily="18" charset="0"/>
                              </a:rPr>
                            </m:ctrlPr>
                          </m:dPr>
                          <m:e>
                            <m:r>
                              <a:rPr lang="en-US" sz="2800" b="0" i="1" smtClean="0">
                                <a:solidFill>
                                  <a:srgbClr val="07F9BA"/>
                                </a:solidFill>
                                <a:latin typeface="Cambria Math" panose="02040503050406030204" pitchFamily="18" charset="0"/>
                              </a:rPr>
                              <m:t>𝐺</m:t>
                            </m:r>
                          </m:e>
                        </m:d>
                      </m:e>
                    </m:d>
                  </m:oMath>
                </a14:m>
                <a:r>
                  <a:rPr lang="en-US" sz="2800" dirty="0">
                    <a:solidFill>
                      <a:srgbClr val="07F9BA"/>
                    </a:solidFill>
                  </a:rPr>
                  <a:t> vertices</a:t>
                </a:r>
              </a:p>
            </p:txBody>
          </p:sp>
        </mc:Choice>
        <mc:Fallback xmlns="">
          <p:sp>
            <p:nvSpPr>
              <p:cNvPr id="3" name="TextBox 2">
                <a:extLst>
                  <a:ext uri="{FF2B5EF4-FFF2-40B4-BE49-F238E27FC236}">
                    <a16:creationId xmlns:a16="http://schemas.microsoft.com/office/drawing/2014/main" id="{E874CFF6-3E42-43BA-84B7-195B07D75B09}"/>
                  </a:ext>
                </a:extLst>
              </p:cNvPr>
              <p:cNvSpPr txBox="1">
                <a:spLocks noRot="1" noChangeAspect="1" noMove="1" noResize="1" noEditPoints="1" noAdjustHandles="1" noChangeArrowheads="1" noChangeShapeType="1" noTextEdit="1"/>
              </p:cNvSpPr>
              <p:nvPr/>
            </p:nvSpPr>
            <p:spPr>
              <a:xfrm>
                <a:off x="0" y="1753873"/>
                <a:ext cx="12386340" cy="523220"/>
              </a:xfrm>
              <a:prstGeom prst="rect">
                <a:avLst/>
              </a:prstGeom>
              <a:blipFill>
                <a:blip r:embed="rId2"/>
                <a:stretch>
                  <a:fillRect l="-984" t="-1162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1CAFDD7-F8F7-40DE-973C-4D68B2F35357}"/>
                  </a:ext>
                </a:extLst>
              </p:cNvPr>
              <p:cNvSpPr txBox="1"/>
              <p:nvPr/>
            </p:nvSpPr>
            <p:spPr>
              <a:xfrm>
                <a:off x="1" y="2296184"/>
                <a:ext cx="7186860" cy="2677656"/>
              </a:xfrm>
              <a:prstGeom prst="rect">
                <a:avLst/>
              </a:prstGeom>
              <a:noFill/>
            </p:spPr>
            <p:txBody>
              <a:bodyPr wrap="square" rtlCol="0">
                <a:spAutoFit/>
              </a:bodyPr>
              <a:lstStyle/>
              <a:p>
                <a:pPr marL="514350" indent="-514350" algn="just">
                  <a:buFont typeface="+mj-lt"/>
                  <a:buAutoNum type="arabicPeriod"/>
                </a:pPr>
                <a:r>
                  <a:rPr lang="en-US" sz="2800" dirty="0">
                    <a:solidFill>
                      <a:srgbClr val="E9B4F2"/>
                    </a:solidFill>
                  </a:rPr>
                  <a:t>Choose a vertex to begin with. Label this as the active vertex and the others as unexplored.</a:t>
                </a:r>
              </a:p>
              <a:p>
                <a:pPr marL="514350" indent="-514350" algn="just">
                  <a:buFont typeface="+mj-lt"/>
                  <a:buAutoNum type="arabicPeriod"/>
                </a:pPr>
                <a:r>
                  <a:rPr lang="en-US" sz="2800" dirty="0">
                    <a:solidFill>
                      <a:srgbClr val="E9B4F2"/>
                    </a:solidFill>
                  </a:rPr>
                  <a:t>It can have an edge with the remaining </a:t>
                </a:r>
                <a14:m>
                  <m:oMath xmlns:m="http://schemas.openxmlformats.org/officeDocument/2006/math">
                    <m:r>
                      <a:rPr lang="en-US" sz="2800" b="0" i="1" smtClean="0">
                        <a:solidFill>
                          <a:srgbClr val="E9B4F2"/>
                        </a:solidFill>
                        <a:latin typeface="Cambria Math" panose="02040503050406030204" pitchFamily="18" charset="0"/>
                      </a:rPr>
                      <m:t>(|</m:t>
                    </m:r>
                    <m:r>
                      <a:rPr lang="en-US" sz="2800" b="0" i="1" smtClean="0">
                        <a:solidFill>
                          <a:srgbClr val="E9B4F2"/>
                        </a:solidFill>
                        <a:latin typeface="Cambria Math" panose="02040503050406030204" pitchFamily="18" charset="0"/>
                      </a:rPr>
                      <m:t>𝑉</m:t>
                    </m:r>
                    <m:d>
                      <m:dPr>
                        <m:ctrlPr>
                          <a:rPr lang="en-US" sz="2800" b="0" i="1" smtClean="0">
                            <a:solidFill>
                              <a:srgbClr val="E9B4F2"/>
                            </a:solidFill>
                            <a:latin typeface="Cambria Math" panose="02040503050406030204" pitchFamily="18" charset="0"/>
                          </a:rPr>
                        </m:ctrlPr>
                      </m:dPr>
                      <m:e>
                        <m:r>
                          <a:rPr lang="en-US" sz="2800" b="0" i="1" smtClean="0">
                            <a:solidFill>
                              <a:srgbClr val="E9B4F2"/>
                            </a:solidFill>
                            <a:latin typeface="Cambria Math" panose="02040503050406030204" pitchFamily="18" charset="0"/>
                          </a:rPr>
                          <m:t>𝐺</m:t>
                        </m:r>
                      </m:e>
                    </m:d>
                    <m:r>
                      <a:rPr lang="en-US" sz="2800" b="0" i="1" smtClean="0">
                        <a:solidFill>
                          <a:srgbClr val="E9B4F2"/>
                        </a:solidFill>
                        <a:latin typeface="Cambria Math" panose="02040503050406030204" pitchFamily="18" charset="0"/>
                      </a:rPr>
                      <m:t>|−1)</m:t>
                    </m:r>
                  </m:oMath>
                </a14:m>
                <a:r>
                  <a:rPr lang="en-US" sz="2800" dirty="0">
                    <a:solidFill>
                      <a:srgbClr val="E9B4F2"/>
                    </a:solidFill>
                  </a:rPr>
                  <a:t> vertices, each </a:t>
                </a:r>
                <a:r>
                  <a:rPr lang="en-US" sz="2800" dirty="0" err="1">
                    <a:solidFill>
                      <a:srgbClr val="E9B4F2"/>
                    </a:solidFill>
                  </a:rPr>
                  <a:t>w.p.</a:t>
                </a:r>
                <a:r>
                  <a:rPr lang="en-US" sz="2800" dirty="0">
                    <a:solidFill>
                      <a:srgbClr val="E9B4F2"/>
                    </a:solidFill>
                  </a:rPr>
                  <a:t> </a:t>
                </a:r>
                <a14:m>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𝑝</m:t>
                        </m:r>
                      </m:e>
                      <m:sub>
                        <m:r>
                          <a:rPr lang="en-US" sz="2800" b="0" i="1" smtClean="0">
                            <a:solidFill>
                              <a:srgbClr val="E9B4F2"/>
                            </a:solidFill>
                            <a:latin typeface="Cambria Math" panose="02040503050406030204" pitchFamily="18" charset="0"/>
                          </a:rPr>
                          <m:t>𝑛</m:t>
                        </m:r>
                      </m:sub>
                    </m:sSub>
                  </m:oMath>
                </a14:m>
                <a:r>
                  <a:rPr lang="en-US" sz="2800" dirty="0">
                    <a:solidFill>
                      <a:srgbClr val="E9B4F2"/>
                    </a:solidFill>
                  </a:rPr>
                  <a:t>. </a:t>
                </a:r>
              </a:p>
              <a:p>
                <a:pPr algn="just"/>
                <a:endParaRPr lang="en-US" sz="2800" dirty="0">
                  <a:solidFill>
                    <a:srgbClr val="E9B4F2"/>
                  </a:solidFill>
                </a:endParaRPr>
              </a:p>
            </p:txBody>
          </p:sp>
        </mc:Choice>
        <mc:Fallback xmlns="">
          <p:sp>
            <p:nvSpPr>
              <p:cNvPr id="4" name="TextBox 3">
                <a:extLst>
                  <a:ext uri="{FF2B5EF4-FFF2-40B4-BE49-F238E27FC236}">
                    <a16:creationId xmlns:a16="http://schemas.microsoft.com/office/drawing/2014/main" id="{41CAFDD7-F8F7-40DE-973C-4D68B2F35357}"/>
                  </a:ext>
                </a:extLst>
              </p:cNvPr>
              <p:cNvSpPr txBox="1">
                <a:spLocks noRot="1" noChangeAspect="1" noMove="1" noResize="1" noEditPoints="1" noAdjustHandles="1" noChangeArrowheads="1" noChangeShapeType="1" noTextEdit="1"/>
              </p:cNvSpPr>
              <p:nvPr/>
            </p:nvSpPr>
            <p:spPr>
              <a:xfrm>
                <a:off x="1" y="2296184"/>
                <a:ext cx="7186860" cy="2677656"/>
              </a:xfrm>
              <a:prstGeom prst="rect">
                <a:avLst/>
              </a:prstGeom>
              <a:blipFill>
                <a:blip r:embed="rId3"/>
                <a:stretch>
                  <a:fillRect l="-1781" t="-2506" r="-1696"/>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82C4160D-AF49-4B9A-8BE8-4D27ED943270}"/>
              </a:ext>
            </a:extLst>
          </p:cNvPr>
          <p:cNvSpPr/>
          <p:nvPr/>
        </p:nvSpPr>
        <p:spPr>
          <a:xfrm>
            <a:off x="8277724" y="2729318"/>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80CDBC1-A1DC-42AB-B32F-57307AB535BD}"/>
              </a:ext>
            </a:extLst>
          </p:cNvPr>
          <p:cNvSpPr/>
          <p:nvPr/>
        </p:nvSpPr>
        <p:spPr>
          <a:xfrm>
            <a:off x="7411450" y="3852702"/>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38C184F-7F34-4282-9C38-9F6F7A8A112D}"/>
              </a:ext>
            </a:extLst>
          </p:cNvPr>
          <p:cNvSpPr/>
          <p:nvPr/>
        </p:nvSpPr>
        <p:spPr>
          <a:xfrm>
            <a:off x="8117303" y="3852702"/>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3D0F7B5-8809-44FD-AD0B-DA4168C2CE88}"/>
              </a:ext>
            </a:extLst>
          </p:cNvPr>
          <p:cNvSpPr/>
          <p:nvPr/>
        </p:nvSpPr>
        <p:spPr>
          <a:xfrm>
            <a:off x="8678776" y="3852702"/>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318C0D4-07F6-4705-A8DF-AFAB9E03D192}"/>
              </a:ext>
            </a:extLst>
          </p:cNvPr>
          <p:cNvSpPr/>
          <p:nvPr/>
        </p:nvSpPr>
        <p:spPr>
          <a:xfrm>
            <a:off x="9240249" y="3852702"/>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ABEB055-6814-4CDE-8DAB-B5333B404869}"/>
              </a:ext>
            </a:extLst>
          </p:cNvPr>
          <p:cNvSpPr/>
          <p:nvPr/>
        </p:nvSpPr>
        <p:spPr>
          <a:xfrm>
            <a:off x="9769637" y="3852702"/>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0C5A028-C9D1-445F-9507-06BA2A091648}"/>
              </a:ext>
            </a:extLst>
          </p:cNvPr>
          <p:cNvSpPr/>
          <p:nvPr/>
        </p:nvSpPr>
        <p:spPr>
          <a:xfrm>
            <a:off x="10299025" y="3852702"/>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F6EC240-32BA-41BD-9102-15DD01E75174}"/>
              </a:ext>
            </a:extLst>
          </p:cNvPr>
          <p:cNvSpPr/>
          <p:nvPr/>
        </p:nvSpPr>
        <p:spPr>
          <a:xfrm>
            <a:off x="10764240" y="3852702"/>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97A59D5-D6D3-4D10-9707-39175E3DD203}"/>
              </a:ext>
            </a:extLst>
          </p:cNvPr>
          <p:cNvSpPr/>
          <p:nvPr/>
        </p:nvSpPr>
        <p:spPr>
          <a:xfrm>
            <a:off x="11276395" y="3852702"/>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13EC39D-D78B-4A31-9D5E-2987F72A711F}"/>
              </a:ext>
            </a:extLst>
          </p:cNvPr>
          <p:cNvSpPr/>
          <p:nvPr/>
        </p:nvSpPr>
        <p:spPr>
          <a:xfrm>
            <a:off x="11788550" y="3852702"/>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393912C-9ABE-44CA-933B-49210325EDB2}"/>
                  </a:ext>
                </a:extLst>
              </p:cNvPr>
              <p:cNvSpPr txBox="1"/>
              <p:nvPr/>
            </p:nvSpPr>
            <p:spPr>
              <a:xfrm>
                <a:off x="1" y="4471940"/>
                <a:ext cx="11085081" cy="2246769"/>
              </a:xfrm>
              <a:prstGeom prst="rect">
                <a:avLst/>
              </a:prstGeom>
              <a:noFill/>
            </p:spPr>
            <p:txBody>
              <a:bodyPr wrap="square" rtlCol="0">
                <a:spAutoFit/>
              </a:bodyPr>
              <a:lstStyle/>
              <a:p>
                <a:pPr marL="514350" indent="-514350" algn="just">
                  <a:buFont typeface="+mj-lt"/>
                  <a:buAutoNum type="arabicPeriod" startAt="3"/>
                </a:pPr>
                <a:r>
                  <a:rPr lang="en-US" sz="2800" dirty="0">
                    <a:solidFill>
                      <a:srgbClr val="E9B4F2"/>
                    </a:solidFill>
                  </a:rPr>
                  <a:t>Re-label to keep the connected ones first and the rest next. Hence, it is sufficient to know how many new vertices got connected from the old vertex. Label the newly connected vertices as active, and the old vertex as explored. Number of new vertices that got connected follows </a:t>
                </a:r>
                <a14:m>
                  <m:oMath xmlns:m="http://schemas.openxmlformats.org/officeDocument/2006/math">
                    <m:r>
                      <m:rPr>
                        <m:sty m:val="p"/>
                      </m:rPr>
                      <a:rPr lang="en-US" sz="2800" b="0" i="0" smtClean="0">
                        <a:solidFill>
                          <a:srgbClr val="E9B4F2"/>
                        </a:solidFill>
                        <a:latin typeface="Cambria Math" panose="02040503050406030204" pitchFamily="18" charset="0"/>
                      </a:rPr>
                      <m:t>Bin</m:t>
                    </m:r>
                    <m:r>
                      <a:rPr lang="en-US" sz="2800" b="0" i="1" smtClean="0">
                        <a:solidFill>
                          <a:srgbClr val="E9B4F2"/>
                        </a:solidFill>
                        <a:latin typeface="Cambria Math" panose="02040503050406030204" pitchFamily="18" charset="0"/>
                      </a:rPr>
                      <m:t>(</m:t>
                    </m:r>
                    <m:d>
                      <m:dPr>
                        <m:begChr m:val="|"/>
                        <m:endChr m:val="|"/>
                        <m:ctrlPr>
                          <a:rPr lang="en-US" sz="2800" b="0" i="1" smtClean="0">
                            <a:solidFill>
                              <a:srgbClr val="E9B4F2"/>
                            </a:solidFill>
                            <a:latin typeface="Cambria Math" panose="02040503050406030204" pitchFamily="18" charset="0"/>
                          </a:rPr>
                        </m:ctrlPr>
                      </m:dPr>
                      <m:e>
                        <m:r>
                          <a:rPr lang="en-US" sz="2800" b="0" i="1" smtClean="0">
                            <a:solidFill>
                              <a:srgbClr val="E9B4F2"/>
                            </a:solidFill>
                            <a:latin typeface="Cambria Math" panose="02040503050406030204" pitchFamily="18" charset="0"/>
                          </a:rPr>
                          <m:t>𝑉</m:t>
                        </m:r>
                        <m:d>
                          <m:dPr>
                            <m:ctrlPr>
                              <a:rPr lang="en-US" sz="2800" b="0" i="1" smtClean="0">
                                <a:solidFill>
                                  <a:srgbClr val="E9B4F2"/>
                                </a:solidFill>
                                <a:latin typeface="Cambria Math" panose="02040503050406030204" pitchFamily="18" charset="0"/>
                              </a:rPr>
                            </m:ctrlPr>
                          </m:dPr>
                          <m:e>
                            <m:r>
                              <a:rPr lang="en-US" sz="2800" b="0" i="1" smtClean="0">
                                <a:solidFill>
                                  <a:srgbClr val="E9B4F2"/>
                                </a:solidFill>
                                <a:latin typeface="Cambria Math" panose="02040503050406030204" pitchFamily="18" charset="0"/>
                              </a:rPr>
                              <m:t>𝐺</m:t>
                            </m:r>
                          </m:e>
                        </m:d>
                      </m:e>
                    </m:d>
                    <m:r>
                      <a:rPr lang="en-US" sz="2800" b="0" i="1" smtClean="0">
                        <a:solidFill>
                          <a:srgbClr val="E9B4F2"/>
                        </a:solidFill>
                        <a:latin typeface="Cambria Math" panose="02040503050406030204" pitchFamily="18" charset="0"/>
                      </a:rPr>
                      <m:t>−</m:t>
                    </m:r>
                    <m:r>
                      <a:rPr lang="en-US" sz="2800" b="0" i="0" smtClean="0">
                        <a:solidFill>
                          <a:srgbClr val="E9B4F2"/>
                        </a:solidFill>
                        <a:latin typeface="Cambria Math" panose="02040503050406030204" pitchFamily="18" charset="0"/>
                      </a:rPr>
                      <m:t>1,</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𝑝</m:t>
                        </m:r>
                      </m:e>
                      <m:sub>
                        <m:r>
                          <a:rPr lang="en-US" sz="2800" b="0" i="1" smtClean="0">
                            <a:solidFill>
                              <a:srgbClr val="E9B4F2"/>
                            </a:solidFill>
                            <a:latin typeface="Cambria Math" panose="02040503050406030204" pitchFamily="18" charset="0"/>
                          </a:rPr>
                          <m:t>𝑛</m:t>
                        </m:r>
                      </m:sub>
                    </m:sSub>
                    <m:r>
                      <a:rPr lang="en-US" sz="2800" b="0" i="1" smtClean="0">
                        <a:solidFill>
                          <a:srgbClr val="E9B4F2"/>
                        </a:solidFill>
                        <a:latin typeface="Cambria Math" panose="02040503050406030204" pitchFamily="18" charset="0"/>
                      </a:rPr>
                      <m:t>)</m:t>
                    </m:r>
                  </m:oMath>
                </a14:m>
                <a:r>
                  <a:rPr lang="en-US" sz="2800" dirty="0">
                    <a:solidFill>
                      <a:srgbClr val="E9B4F2"/>
                    </a:solidFill>
                  </a:rPr>
                  <a:t>.</a:t>
                </a:r>
              </a:p>
            </p:txBody>
          </p:sp>
        </mc:Choice>
        <mc:Fallback xmlns="">
          <p:sp>
            <p:nvSpPr>
              <p:cNvPr id="35" name="TextBox 34">
                <a:extLst>
                  <a:ext uri="{FF2B5EF4-FFF2-40B4-BE49-F238E27FC236}">
                    <a16:creationId xmlns:a16="http://schemas.microsoft.com/office/drawing/2014/main" id="{C393912C-9ABE-44CA-933B-49210325EDB2}"/>
                  </a:ext>
                </a:extLst>
              </p:cNvPr>
              <p:cNvSpPr txBox="1">
                <a:spLocks noRot="1" noChangeAspect="1" noMove="1" noResize="1" noEditPoints="1" noAdjustHandles="1" noChangeArrowheads="1" noChangeShapeType="1" noTextEdit="1"/>
              </p:cNvSpPr>
              <p:nvPr/>
            </p:nvSpPr>
            <p:spPr>
              <a:xfrm>
                <a:off x="1" y="4471940"/>
                <a:ext cx="11085081" cy="2246769"/>
              </a:xfrm>
              <a:prstGeom prst="rect">
                <a:avLst/>
              </a:prstGeom>
              <a:blipFill>
                <a:blip r:embed="rId4"/>
                <a:stretch>
                  <a:fillRect l="-1155" t="-2989" r="-1100" b="-7065"/>
                </a:stretch>
              </a:blipFill>
            </p:spPr>
            <p:txBody>
              <a:bodyPr/>
              <a:lstStyle/>
              <a:p>
                <a:r>
                  <a:rPr lang="en-US">
                    <a:noFill/>
                  </a:rPr>
                  <a:t> </a:t>
                </a:r>
              </a:p>
            </p:txBody>
          </p:sp>
        </mc:Fallback>
      </mc:AlternateContent>
    </p:spTree>
    <p:extLst>
      <p:ext uri="{BB962C8B-B14F-4D97-AF65-F5344CB8AC3E}">
        <p14:creationId xmlns:p14="http://schemas.microsoft.com/office/powerpoint/2010/main" val="216198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anim calcmode="lin" valueType="num">
                                      <p:cBhvr>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anim calcmode="lin" valueType="num">
                                      <p:cBhvr>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2000"/>
                            </p:stCondLst>
                            <p:childTnLst>
                              <p:par>
                                <p:cTn id="49" presetID="22" presetClass="entr" presetSubtype="1"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500"/>
                                        <p:tgtEl>
                                          <p:spTgt spid="16"/>
                                        </p:tgtEl>
                                      </p:cBhvr>
                                    </p:animEffect>
                                  </p:childTnLst>
                                </p:cTn>
                              </p:par>
                              <p:par>
                                <p:cTn id="52" presetID="22" presetClass="entr" presetSubtype="1"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up)">
                                      <p:cBhvr>
                                        <p:cTn id="54" dur="500"/>
                                        <p:tgtEl>
                                          <p:spTgt spid="21"/>
                                        </p:tgtEl>
                                      </p:cBhvr>
                                    </p:animEffect>
                                  </p:childTnLst>
                                </p:cTn>
                              </p:par>
                              <p:par>
                                <p:cTn id="55" presetID="22" presetClass="entr" presetSubtype="1"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5">
                                            <p:txEl>
                                              <p:pRg st="0" end="0"/>
                                            </p:txEl>
                                          </p:spTgt>
                                        </p:tgtEl>
                                        <p:attrNameLst>
                                          <p:attrName>style.visibility</p:attrName>
                                        </p:attrNameLst>
                                      </p:cBhvr>
                                      <p:to>
                                        <p:strVal val="visible"/>
                                      </p:to>
                                    </p:set>
                                    <p:animEffect transition="in" filter="fade">
                                      <p:cBhvr>
                                        <p:cTn id="62" dur="500"/>
                                        <p:tgtEl>
                                          <p:spTgt spid="35">
                                            <p:txEl>
                                              <p:pRg st="0" end="0"/>
                                            </p:txEl>
                                          </p:spTgt>
                                        </p:tgtEl>
                                      </p:cBhvr>
                                    </p:animEffect>
                                    <p:anim calcmode="lin" valueType="num">
                                      <p:cBhvr>
                                        <p:cTn id="6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500"/>
                            </p:stCondLst>
                            <p:childTnLst>
                              <p:par>
                                <p:cTn id="66" presetID="22" presetClass="exit" presetSubtype="4" fill="hold" nodeType="afterEffect">
                                  <p:stCondLst>
                                    <p:cond delay="0"/>
                                  </p:stCondLst>
                                  <p:childTnLst>
                                    <p:animEffect transition="out" filter="wipe(down)">
                                      <p:cBhvr>
                                        <p:cTn id="67" dur="500"/>
                                        <p:tgtEl>
                                          <p:spTgt spid="24"/>
                                        </p:tgtEl>
                                      </p:cBhvr>
                                    </p:animEffect>
                                    <p:set>
                                      <p:cBhvr>
                                        <p:cTn id="68" dur="1" fill="hold">
                                          <p:stCondLst>
                                            <p:cond delay="499"/>
                                          </p:stCondLst>
                                        </p:cTn>
                                        <p:tgtEl>
                                          <p:spTgt spid="24"/>
                                        </p:tgtEl>
                                        <p:attrNameLst>
                                          <p:attrName>style.visibility</p:attrName>
                                        </p:attrNameLst>
                                      </p:cBhvr>
                                      <p:to>
                                        <p:strVal val="hidden"/>
                                      </p:to>
                                    </p:set>
                                  </p:childTnLst>
                                </p:cTn>
                              </p:par>
                            </p:childTnLst>
                          </p:cTn>
                        </p:par>
                        <p:par>
                          <p:cTn id="69" fill="hold">
                            <p:stCondLst>
                              <p:cond delay="1000"/>
                            </p:stCondLst>
                            <p:childTnLst>
                              <p:par>
                                <p:cTn id="70" presetID="22" presetClass="entr" presetSubtype="1"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up)">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3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1112E4-AA60-4BA0-8801-0FC4EEB4F22B}"/>
              </a:ext>
            </a:extLst>
          </p:cNvPr>
          <p:cNvSpPr/>
          <p:nvPr/>
        </p:nvSpPr>
        <p:spPr>
          <a:xfrm>
            <a:off x="1541227" y="-453"/>
            <a:ext cx="9109545" cy="1754326"/>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Computational Optimization for</a:t>
            </a:r>
          </a:p>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Simulating ‘large’ graphs</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5FE615F-E9E6-4869-87D4-293A54CDC83F}"/>
                  </a:ext>
                </a:extLst>
              </p:cNvPr>
              <p:cNvSpPr txBox="1"/>
              <p:nvPr/>
            </p:nvSpPr>
            <p:spPr>
              <a:xfrm>
                <a:off x="0" y="1753873"/>
                <a:ext cx="12386340" cy="523220"/>
              </a:xfrm>
              <a:prstGeom prst="rect">
                <a:avLst/>
              </a:prstGeom>
              <a:noFill/>
            </p:spPr>
            <p:txBody>
              <a:bodyPr wrap="none" rtlCol="0">
                <a:spAutoFit/>
              </a:bodyPr>
              <a:lstStyle/>
              <a:p>
                <a:r>
                  <a:rPr lang="en-US" sz="2800" dirty="0">
                    <a:solidFill>
                      <a:srgbClr val="07F9BA"/>
                    </a:solidFill>
                  </a:rPr>
                  <a:t>We shall devise an algorithm equivalent to (Breadth First Search) for </a:t>
                </a:r>
                <a14:m>
                  <m:oMath xmlns:m="http://schemas.openxmlformats.org/officeDocument/2006/math">
                    <m:d>
                      <m:dPr>
                        <m:begChr m:val="|"/>
                        <m:endChr m:val="|"/>
                        <m:ctrlPr>
                          <a:rPr lang="en-US" sz="2800" b="0" i="1" smtClean="0">
                            <a:solidFill>
                              <a:srgbClr val="07F9BA"/>
                            </a:solidFill>
                            <a:latin typeface="Cambria Math" panose="02040503050406030204" pitchFamily="18" charset="0"/>
                          </a:rPr>
                        </m:ctrlPr>
                      </m:dPr>
                      <m:e>
                        <m:r>
                          <a:rPr lang="en-US" sz="2800" b="0" i="1" smtClean="0">
                            <a:solidFill>
                              <a:srgbClr val="07F9BA"/>
                            </a:solidFill>
                            <a:latin typeface="Cambria Math" panose="02040503050406030204" pitchFamily="18" charset="0"/>
                          </a:rPr>
                          <m:t>𝑉</m:t>
                        </m:r>
                        <m:d>
                          <m:dPr>
                            <m:ctrlPr>
                              <a:rPr lang="en-US" sz="2800" b="0" i="1" smtClean="0">
                                <a:solidFill>
                                  <a:srgbClr val="07F9BA"/>
                                </a:solidFill>
                                <a:latin typeface="Cambria Math" panose="02040503050406030204" pitchFamily="18" charset="0"/>
                              </a:rPr>
                            </m:ctrlPr>
                          </m:dPr>
                          <m:e>
                            <m:r>
                              <a:rPr lang="en-US" sz="2800" b="0" i="1" smtClean="0">
                                <a:solidFill>
                                  <a:srgbClr val="07F9BA"/>
                                </a:solidFill>
                                <a:latin typeface="Cambria Math" panose="02040503050406030204" pitchFamily="18" charset="0"/>
                              </a:rPr>
                              <m:t>𝐺</m:t>
                            </m:r>
                          </m:e>
                        </m:d>
                      </m:e>
                    </m:d>
                  </m:oMath>
                </a14:m>
                <a:r>
                  <a:rPr lang="en-US" sz="2800" dirty="0">
                    <a:solidFill>
                      <a:srgbClr val="07F9BA"/>
                    </a:solidFill>
                  </a:rPr>
                  <a:t> vertices</a:t>
                </a:r>
              </a:p>
            </p:txBody>
          </p:sp>
        </mc:Choice>
        <mc:Fallback xmlns="">
          <p:sp>
            <p:nvSpPr>
              <p:cNvPr id="3" name="TextBox 2">
                <a:extLst>
                  <a:ext uri="{FF2B5EF4-FFF2-40B4-BE49-F238E27FC236}">
                    <a16:creationId xmlns:a16="http://schemas.microsoft.com/office/drawing/2014/main" id="{C5FE615F-E9E6-4869-87D4-293A54CDC83F}"/>
                  </a:ext>
                </a:extLst>
              </p:cNvPr>
              <p:cNvSpPr txBox="1">
                <a:spLocks noRot="1" noChangeAspect="1" noMove="1" noResize="1" noEditPoints="1" noAdjustHandles="1" noChangeArrowheads="1" noChangeShapeType="1" noTextEdit="1"/>
              </p:cNvSpPr>
              <p:nvPr/>
            </p:nvSpPr>
            <p:spPr>
              <a:xfrm>
                <a:off x="0" y="1753873"/>
                <a:ext cx="12386340" cy="523220"/>
              </a:xfrm>
              <a:prstGeom prst="rect">
                <a:avLst/>
              </a:prstGeom>
              <a:blipFill>
                <a:blip r:embed="rId2"/>
                <a:stretch>
                  <a:fillRect l="-984" t="-11628" b="-32558"/>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A79CF14A-BF46-4856-BC6C-634701172CEC}"/>
              </a:ext>
            </a:extLst>
          </p:cNvPr>
          <p:cNvCxnSpPr>
            <a:cxnSpLocks/>
          </p:cNvCxnSpPr>
          <p:nvPr/>
        </p:nvCxnSpPr>
        <p:spPr>
          <a:xfrm flipH="1">
            <a:off x="7603956" y="2889739"/>
            <a:ext cx="802104" cy="110734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09561E3-DB15-4C43-9A27-B5E9706975B3}"/>
              </a:ext>
            </a:extLst>
          </p:cNvPr>
          <p:cNvCxnSpPr>
            <a:cxnSpLocks/>
          </p:cNvCxnSpPr>
          <p:nvPr/>
        </p:nvCxnSpPr>
        <p:spPr>
          <a:xfrm flipH="1">
            <a:off x="8245639" y="2889739"/>
            <a:ext cx="160421" cy="11233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254F8C0-7FF4-4909-8EA5-722DAD721E54}"/>
              </a:ext>
            </a:extLst>
          </p:cNvPr>
          <p:cNvCxnSpPr>
            <a:cxnSpLocks/>
          </p:cNvCxnSpPr>
          <p:nvPr/>
        </p:nvCxnSpPr>
        <p:spPr>
          <a:xfrm>
            <a:off x="8422102" y="2889739"/>
            <a:ext cx="401052" cy="11233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5378D039-3702-4508-BFD7-F778EF51EE2A}"/>
              </a:ext>
            </a:extLst>
          </p:cNvPr>
          <p:cNvSpPr/>
          <p:nvPr/>
        </p:nvSpPr>
        <p:spPr>
          <a:xfrm>
            <a:off x="8277724" y="2729318"/>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A633757-379C-4DDE-9866-865817EC05AB}"/>
              </a:ext>
            </a:extLst>
          </p:cNvPr>
          <p:cNvSpPr/>
          <p:nvPr/>
        </p:nvSpPr>
        <p:spPr>
          <a:xfrm>
            <a:off x="7411450" y="3852702"/>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753B313-6DC7-4960-876A-B8A9C515FAA8}"/>
              </a:ext>
            </a:extLst>
          </p:cNvPr>
          <p:cNvSpPr/>
          <p:nvPr/>
        </p:nvSpPr>
        <p:spPr>
          <a:xfrm>
            <a:off x="8117303" y="3852702"/>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3DDEF14-FA9E-401F-BB2D-962EA3C86BD2}"/>
              </a:ext>
            </a:extLst>
          </p:cNvPr>
          <p:cNvSpPr/>
          <p:nvPr/>
        </p:nvSpPr>
        <p:spPr>
          <a:xfrm>
            <a:off x="8678776" y="3852702"/>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42B693D-44E7-40F5-91FE-292BFE9CE890}"/>
              </a:ext>
            </a:extLst>
          </p:cNvPr>
          <p:cNvSpPr/>
          <p:nvPr/>
        </p:nvSpPr>
        <p:spPr>
          <a:xfrm>
            <a:off x="9240249" y="3852702"/>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F1DD2D4-D990-4070-9398-2961BA6D95F8}"/>
              </a:ext>
            </a:extLst>
          </p:cNvPr>
          <p:cNvSpPr/>
          <p:nvPr/>
        </p:nvSpPr>
        <p:spPr>
          <a:xfrm>
            <a:off x="9769637" y="3852702"/>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243FEC7-CE8A-404B-9C40-4724100C3BC8}"/>
              </a:ext>
            </a:extLst>
          </p:cNvPr>
          <p:cNvSpPr/>
          <p:nvPr/>
        </p:nvSpPr>
        <p:spPr>
          <a:xfrm>
            <a:off x="10299025" y="3852702"/>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F1C0DEB-7270-4ECA-AA57-9B32CBB2177F}"/>
              </a:ext>
            </a:extLst>
          </p:cNvPr>
          <p:cNvSpPr/>
          <p:nvPr/>
        </p:nvSpPr>
        <p:spPr>
          <a:xfrm>
            <a:off x="10764240" y="3852702"/>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8088AB3-ABA4-4C70-8368-047D9CC5FBD8}"/>
              </a:ext>
            </a:extLst>
          </p:cNvPr>
          <p:cNvSpPr/>
          <p:nvPr/>
        </p:nvSpPr>
        <p:spPr>
          <a:xfrm>
            <a:off x="11276395" y="3852702"/>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A36DB77-A1CA-49E3-9CEB-DE3B99336237}"/>
              </a:ext>
            </a:extLst>
          </p:cNvPr>
          <p:cNvSpPr/>
          <p:nvPr/>
        </p:nvSpPr>
        <p:spPr>
          <a:xfrm>
            <a:off x="11788550" y="3852702"/>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1990023-F632-406B-ADED-2A2614020199}"/>
              </a:ext>
            </a:extLst>
          </p:cNvPr>
          <p:cNvSpPr txBox="1"/>
          <p:nvPr/>
        </p:nvSpPr>
        <p:spPr>
          <a:xfrm>
            <a:off x="6128085" y="2650050"/>
            <a:ext cx="1098186" cy="400110"/>
          </a:xfrm>
          <a:prstGeom prst="rect">
            <a:avLst/>
          </a:prstGeom>
          <a:noFill/>
        </p:spPr>
        <p:txBody>
          <a:bodyPr wrap="none" rtlCol="0">
            <a:spAutoFit/>
          </a:bodyPr>
          <a:lstStyle/>
          <a:p>
            <a:r>
              <a:rPr lang="en-US" sz="2000" dirty="0">
                <a:solidFill>
                  <a:srgbClr val="FFC000"/>
                </a:solidFill>
              </a:rPr>
              <a:t>Explored</a:t>
            </a:r>
          </a:p>
        </p:txBody>
      </p:sp>
      <p:sp>
        <p:nvSpPr>
          <p:cNvPr id="19" name="TextBox 18">
            <a:extLst>
              <a:ext uri="{FF2B5EF4-FFF2-40B4-BE49-F238E27FC236}">
                <a16:creationId xmlns:a16="http://schemas.microsoft.com/office/drawing/2014/main" id="{12D40CDF-4304-4E87-839E-CFC04A3749C1}"/>
              </a:ext>
            </a:extLst>
          </p:cNvPr>
          <p:cNvSpPr txBox="1"/>
          <p:nvPr/>
        </p:nvSpPr>
        <p:spPr>
          <a:xfrm>
            <a:off x="6388154" y="3795175"/>
            <a:ext cx="829779" cy="400110"/>
          </a:xfrm>
          <a:prstGeom prst="rect">
            <a:avLst/>
          </a:prstGeom>
          <a:noFill/>
        </p:spPr>
        <p:txBody>
          <a:bodyPr wrap="none" rtlCol="0">
            <a:spAutoFit/>
          </a:bodyPr>
          <a:lstStyle/>
          <a:p>
            <a:r>
              <a:rPr lang="en-US" sz="2000" dirty="0">
                <a:solidFill>
                  <a:srgbClr val="FFC000"/>
                </a:solidFill>
              </a:rPr>
              <a:t>Active</a:t>
            </a:r>
          </a:p>
        </p:txBody>
      </p:sp>
      <p:sp>
        <p:nvSpPr>
          <p:cNvPr id="20" name="TextBox 19">
            <a:extLst>
              <a:ext uri="{FF2B5EF4-FFF2-40B4-BE49-F238E27FC236}">
                <a16:creationId xmlns:a16="http://schemas.microsoft.com/office/drawing/2014/main" id="{37E9E92F-9881-4308-A2A1-78BEAE42342A}"/>
              </a:ext>
            </a:extLst>
          </p:cNvPr>
          <p:cNvSpPr txBox="1"/>
          <p:nvPr/>
        </p:nvSpPr>
        <p:spPr>
          <a:xfrm>
            <a:off x="5845068" y="4940300"/>
            <a:ext cx="1397242" cy="400110"/>
          </a:xfrm>
          <a:prstGeom prst="rect">
            <a:avLst/>
          </a:prstGeom>
          <a:noFill/>
        </p:spPr>
        <p:txBody>
          <a:bodyPr wrap="none" rtlCol="0">
            <a:spAutoFit/>
          </a:bodyPr>
          <a:lstStyle/>
          <a:p>
            <a:r>
              <a:rPr lang="en-US" sz="2000" dirty="0">
                <a:solidFill>
                  <a:srgbClr val="FFC000"/>
                </a:solidFill>
              </a:rPr>
              <a:t>Unexplored</a:t>
            </a:r>
          </a:p>
        </p:txBody>
      </p:sp>
      <p:sp>
        <p:nvSpPr>
          <p:cNvPr id="22" name="TextBox 21">
            <a:extLst>
              <a:ext uri="{FF2B5EF4-FFF2-40B4-BE49-F238E27FC236}">
                <a16:creationId xmlns:a16="http://schemas.microsoft.com/office/drawing/2014/main" id="{4ADD9FF2-B9BE-4CD3-8FAE-0E3F3A4DA1CB}"/>
              </a:ext>
            </a:extLst>
          </p:cNvPr>
          <p:cNvSpPr txBox="1"/>
          <p:nvPr/>
        </p:nvSpPr>
        <p:spPr>
          <a:xfrm>
            <a:off x="1" y="2889739"/>
            <a:ext cx="5742061" cy="3970318"/>
          </a:xfrm>
          <a:prstGeom prst="rect">
            <a:avLst/>
          </a:prstGeom>
          <a:noFill/>
        </p:spPr>
        <p:txBody>
          <a:bodyPr wrap="square" rtlCol="0">
            <a:spAutoFit/>
          </a:bodyPr>
          <a:lstStyle/>
          <a:p>
            <a:pPr marL="514350" indent="-514350" algn="just">
              <a:buFont typeface="+mj-lt"/>
              <a:buAutoNum type="arabicPeriod" startAt="4"/>
            </a:pPr>
            <a:r>
              <a:rPr lang="en-US" sz="2800" dirty="0">
                <a:solidFill>
                  <a:srgbClr val="E9B4F2"/>
                </a:solidFill>
              </a:rPr>
              <a:t>Pick an active vertex and simulate for edges between it and the other vertices, excluding the explored ones.</a:t>
            </a:r>
          </a:p>
          <a:p>
            <a:pPr marL="514350" indent="-514350" algn="just">
              <a:buFont typeface="+mj-lt"/>
              <a:buAutoNum type="arabicPeriod" startAt="4"/>
            </a:pPr>
            <a:r>
              <a:rPr lang="en-US" sz="2800" dirty="0">
                <a:solidFill>
                  <a:srgbClr val="E9B4F2"/>
                </a:solidFill>
              </a:rPr>
              <a:t>It is redundant for the sake of connectivity to simulate for edges between two active vertices as they are already connected to the explored set.</a:t>
            </a:r>
          </a:p>
        </p:txBody>
      </p:sp>
    </p:spTree>
    <p:extLst>
      <p:ext uri="{BB962C8B-B14F-4D97-AF65-F5344CB8AC3E}">
        <p14:creationId xmlns:p14="http://schemas.microsoft.com/office/powerpoint/2010/main" val="112791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1000"/>
                            </p:stCondLst>
                            <p:childTnLst>
                              <p:par>
                                <p:cTn id="22" presetID="49" presetClass="path" presetSubtype="0" accel="50000" decel="50000" fill="hold" grpId="0" nodeType="afterEffect">
                                  <p:stCondLst>
                                    <p:cond delay="0"/>
                                  </p:stCondLst>
                                  <p:childTnLst>
                                    <p:animMotion origin="layout" path="M -3.75E-6 4.81481E-6 L -0.14739 0.16157 " pathEditMode="relative" rAng="0" ptsTypes="AA">
                                      <p:cBhvr>
                                        <p:cTn id="23" dur="500" fill="hold"/>
                                        <p:tgtEl>
                                          <p:spTgt spid="12"/>
                                        </p:tgtEl>
                                        <p:attrNameLst>
                                          <p:attrName>ppt_x</p:attrName>
                                          <p:attrName>ppt_y</p:attrName>
                                        </p:attrNameLst>
                                      </p:cBhvr>
                                      <p:rCtr x="-7370" y="8079"/>
                                    </p:animMotion>
                                  </p:childTnLst>
                                </p:cTn>
                              </p:par>
                              <p:par>
                                <p:cTn id="24" presetID="49" presetClass="path" presetSubtype="0" accel="50000" decel="50000" fill="hold" grpId="0" nodeType="withEffect">
                                  <p:stCondLst>
                                    <p:cond delay="0"/>
                                  </p:stCondLst>
                                  <p:childTnLst>
                                    <p:animMotion origin="layout" path="M -3.125E-6 4.81481E-6 L -0.14869 0.16157 " pathEditMode="relative" rAng="0" ptsTypes="AA">
                                      <p:cBhvr>
                                        <p:cTn id="25" dur="500" fill="hold"/>
                                        <p:tgtEl>
                                          <p:spTgt spid="13"/>
                                        </p:tgtEl>
                                        <p:attrNameLst>
                                          <p:attrName>ppt_x</p:attrName>
                                          <p:attrName>ppt_y</p:attrName>
                                        </p:attrNameLst>
                                      </p:cBhvr>
                                      <p:rCtr x="-7435" y="8079"/>
                                    </p:animMotion>
                                  </p:childTnLst>
                                </p:cTn>
                              </p:par>
                              <p:par>
                                <p:cTn id="26" presetID="49" presetClass="path" presetSubtype="0" accel="50000" decel="50000" fill="hold" grpId="0" nodeType="withEffect">
                                  <p:stCondLst>
                                    <p:cond delay="0"/>
                                  </p:stCondLst>
                                  <p:childTnLst>
                                    <p:animMotion origin="layout" path="M -2.70833E-6 4.81481E-6 L -0.15273 0.16388 " pathEditMode="relative" rAng="0" ptsTypes="AA">
                                      <p:cBhvr>
                                        <p:cTn id="27" dur="500" fill="hold"/>
                                        <p:tgtEl>
                                          <p:spTgt spid="14"/>
                                        </p:tgtEl>
                                        <p:attrNameLst>
                                          <p:attrName>ppt_x</p:attrName>
                                          <p:attrName>ppt_y</p:attrName>
                                        </p:attrNameLst>
                                      </p:cBhvr>
                                      <p:rCtr x="-7643" y="8194"/>
                                    </p:animMotion>
                                  </p:childTnLst>
                                </p:cTn>
                              </p:par>
                              <p:par>
                                <p:cTn id="28" presetID="49" presetClass="path" presetSubtype="0" accel="50000" decel="50000" fill="hold" grpId="0" nodeType="withEffect">
                                  <p:stCondLst>
                                    <p:cond delay="0"/>
                                  </p:stCondLst>
                                  <p:childTnLst>
                                    <p:animMotion origin="layout" path="M -3.75E-6 4.81481E-6 L -0.14218 0.16342 " pathEditMode="relative" rAng="0" ptsTypes="AA">
                                      <p:cBhvr>
                                        <p:cTn id="29" dur="500" fill="hold"/>
                                        <p:tgtEl>
                                          <p:spTgt spid="15"/>
                                        </p:tgtEl>
                                        <p:attrNameLst>
                                          <p:attrName>ppt_x</p:attrName>
                                          <p:attrName>ppt_y</p:attrName>
                                        </p:attrNameLst>
                                      </p:cBhvr>
                                      <p:rCtr x="-7109" y="8171"/>
                                    </p:animMotion>
                                  </p:childTnLst>
                                </p:cTn>
                              </p:par>
                              <p:par>
                                <p:cTn id="30" presetID="49" presetClass="path" presetSubtype="0" accel="50000" decel="50000" fill="hold" grpId="0" nodeType="withEffect">
                                  <p:stCondLst>
                                    <p:cond delay="0"/>
                                  </p:stCondLst>
                                  <p:childTnLst>
                                    <p:animMotion origin="layout" path="M -8.33333E-7 4.81481E-6 L -0.13815 0.16342 " pathEditMode="relative" rAng="0" ptsTypes="AA">
                                      <p:cBhvr>
                                        <p:cTn id="31" dur="500" fill="hold"/>
                                        <p:tgtEl>
                                          <p:spTgt spid="16"/>
                                        </p:tgtEl>
                                        <p:attrNameLst>
                                          <p:attrName>ppt_x</p:attrName>
                                          <p:attrName>ppt_y</p:attrName>
                                        </p:attrNameLst>
                                      </p:cBhvr>
                                      <p:rCtr x="-6914" y="8171"/>
                                    </p:animMotion>
                                  </p:childTnLst>
                                </p:cTn>
                              </p:par>
                              <p:par>
                                <p:cTn id="32" presetID="49" presetClass="path" presetSubtype="0" accel="50000" decel="50000" fill="hold" grpId="0" nodeType="withEffect">
                                  <p:stCondLst>
                                    <p:cond delay="0"/>
                                  </p:stCondLst>
                                  <p:childTnLst>
                                    <p:animMotion origin="layout" path="M 1.875E-6 4.81481E-6 L -0.13529 0.16111 " pathEditMode="relative" rAng="0" ptsTypes="AA">
                                      <p:cBhvr>
                                        <p:cTn id="33" dur="500" fill="hold"/>
                                        <p:tgtEl>
                                          <p:spTgt spid="17"/>
                                        </p:tgtEl>
                                        <p:attrNameLst>
                                          <p:attrName>ppt_x</p:attrName>
                                          <p:attrName>ppt_y</p:attrName>
                                        </p:attrNameLst>
                                      </p:cBhvr>
                                      <p:rCtr x="-6771" y="8056"/>
                                    </p:animMotion>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par>
                          <p:cTn id="38" fill="hold">
                            <p:stCondLst>
                              <p:cond delay="2000"/>
                            </p:stCondLst>
                            <p:childTnLst>
                              <p:par>
                                <p:cTn id="39" presetID="42" presetClass="entr" presetSubtype="0" fill="hold" grpId="0" nodeType="afterEffect">
                                  <p:stCondLst>
                                    <p:cond delay="0"/>
                                  </p:stCondLst>
                                  <p:childTnLst>
                                    <p:set>
                                      <p:cBhvr>
                                        <p:cTn id="40" dur="1" fill="hold">
                                          <p:stCondLst>
                                            <p:cond delay="0"/>
                                          </p:stCondLst>
                                        </p:cTn>
                                        <p:tgtEl>
                                          <p:spTgt spid="22">
                                            <p:txEl>
                                              <p:pRg st="0" end="0"/>
                                            </p:txEl>
                                          </p:spTgt>
                                        </p:tgtEl>
                                        <p:attrNameLst>
                                          <p:attrName>style.visibility</p:attrName>
                                        </p:attrNameLst>
                                      </p:cBhvr>
                                      <p:to>
                                        <p:strVal val="visible"/>
                                      </p:to>
                                    </p:set>
                                    <p:animEffect transition="in" filter="fade">
                                      <p:cBhvr>
                                        <p:cTn id="41" dur="500"/>
                                        <p:tgtEl>
                                          <p:spTgt spid="22">
                                            <p:txEl>
                                              <p:pRg st="0" end="0"/>
                                            </p:txEl>
                                          </p:spTgt>
                                        </p:tgtEl>
                                      </p:cBhvr>
                                    </p:animEffect>
                                    <p:anim calcmode="lin" valueType="num">
                                      <p:cBhvr>
                                        <p:cTn id="42"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42" presetClass="entr" presetSubtype="0" fill="hold" grpId="0" nodeType="afterEffect">
                                  <p:stCondLst>
                                    <p:cond delay="0"/>
                                  </p:stCondLst>
                                  <p:childTnLst>
                                    <p:set>
                                      <p:cBhvr>
                                        <p:cTn id="46" dur="1" fill="hold">
                                          <p:stCondLst>
                                            <p:cond delay="0"/>
                                          </p:stCondLst>
                                        </p:cTn>
                                        <p:tgtEl>
                                          <p:spTgt spid="22">
                                            <p:txEl>
                                              <p:pRg st="1" end="1"/>
                                            </p:txEl>
                                          </p:spTgt>
                                        </p:tgtEl>
                                        <p:attrNameLst>
                                          <p:attrName>style.visibility</p:attrName>
                                        </p:attrNameLst>
                                      </p:cBhvr>
                                      <p:to>
                                        <p:strVal val="visible"/>
                                      </p:to>
                                    </p:set>
                                    <p:animEffect transition="in" filter="fade">
                                      <p:cBhvr>
                                        <p:cTn id="47" dur="500"/>
                                        <p:tgtEl>
                                          <p:spTgt spid="22">
                                            <p:txEl>
                                              <p:pRg st="1" end="1"/>
                                            </p:txEl>
                                          </p:spTgt>
                                        </p:tgtEl>
                                      </p:cBhvr>
                                    </p:animEffect>
                                    <p:anim calcmode="lin" valueType="num">
                                      <p:cBhvr>
                                        <p:cTn id="48"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49"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p:bldP spid="19" grpId="0"/>
      <p:bldP spid="20" grpId="0"/>
      <p:bldP spid="2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528AEB-1152-4BAC-9FF8-8D8582418A1D}"/>
              </a:ext>
            </a:extLst>
          </p:cNvPr>
          <p:cNvSpPr/>
          <p:nvPr/>
        </p:nvSpPr>
        <p:spPr>
          <a:xfrm>
            <a:off x="1541227" y="-453"/>
            <a:ext cx="9109545" cy="1754326"/>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Computational Optimization for</a:t>
            </a:r>
          </a:p>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Simulating ‘large’ graphs</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D2C039A-29B8-4E98-94DC-9889F2B10523}"/>
                  </a:ext>
                </a:extLst>
              </p:cNvPr>
              <p:cNvSpPr txBox="1"/>
              <p:nvPr/>
            </p:nvSpPr>
            <p:spPr>
              <a:xfrm>
                <a:off x="0" y="1753873"/>
                <a:ext cx="12386340" cy="523220"/>
              </a:xfrm>
              <a:prstGeom prst="rect">
                <a:avLst/>
              </a:prstGeom>
              <a:noFill/>
            </p:spPr>
            <p:txBody>
              <a:bodyPr wrap="none" rtlCol="0">
                <a:spAutoFit/>
              </a:bodyPr>
              <a:lstStyle/>
              <a:p>
                <a:r>
                  <a:rPr lang="en-US" sz="2800" dirty="0">
                    <a:solidFill>
                      <a:srgbClr val="07F9BA"/>
                    </a:solidFill>
                  </a:rPr>
                  <a:t>We shall devise an algorithm equivalent to (Breadth First Search) for </a:t>
                </a:r>
                <a14:m>
                  <m:oMath xmlns:m="http://schemas.openxmlformats.org/officeDocument/2006/math">
                    <m:d>
                      <m:dPr>
                        <m:begChr m:val="|"/>
                        <m:endChr m:val="|"/>
                        <m:ctrlPr>
                          <a:rPr lang="en-US" sz="2800" b="0" i="1" smtClean="0">
                            <a:solidFill>
                              <a:srgbClr val="07F9BA"/>
                            </a:solidFill>
                            <a:latin typeface="Cambria Math" panose="02040503050406030204" pitchFamily="18" charset="0"/>
                          </a:rPr>
                        </m:ctrlPr>
                      </m:dPr>
                      <m:e>
                        <m:r>
                          <a:rPr lang="en-US" sz="2800" b="0" i="1" smtClean="0">
                            <a:solidFill>
                              <a:srgbClr val="07F9BA"/>
                            </a:solidFill>
                            <a:latin typeface="Cambria Math" panose="02040503050406030204" pitchFamily="18" charset="0"/>
                          </a:rPr>
                          <m:t>𝑉</m:t>
                        </m:r>
                        <m:d>
                          <m:dPr>
                            <m:ctrlPr>
                              <a:rPr lang="en-US" sz="2800" b="0" i="1" smtClean="0">
                                <a:solidFill>
                                  <a:srgbClr val="07F9BA"/>
                                </a:solidFill>
                                <a:latin typeface="Cambria Math" panose="02040503050406030204" pitchFamily="18" charset="0"/>
                              </a:rPr>
                            </m:ctrlPr>
                          </m:dPr>
                          <m:e>
                            <m:r>
                              <a:rPr lang="en-US" sz="2800" b="0" i="1" smtClean="0">
                                <a:solidFill>
                                  <a:srgbClr val="07F9BA"/>
                                </a:solidFill>
                                <a:latin typeface="Cambria Math" panose="02040503050406030204" pitchFamily="18" charset="0"/>
                              </a:rPr>
                              <m:t>𝐺</m:t>
                            </m:r>
                          </m:e>
                        </m:d>
                      </m:e>
                    </m:d>
                  </m:oMath>
                </a14:m>
                <a:r>
                  <a:rPr lang="en-US" sz="2800" dirty="0">
                    <a:solidFill>
                      <a:srgbClr val="07F9BA"/>
                    </a:solidFill>
                  </a:rPr>
                  <a:t> vertices</a:t>
                </a:r>
              </a:p>
            </p:txBody>
          </p:sp>
        </mc:Choice>
        <mc:Fallback xmlns="">
          <p:sp>
            <p:nvSpPr>
              <p:cNvPr id="3" name="TextBox 2">
                <a:extLst>
                  <a:ext uri="{FF2B5EF4-FFF2-40B4-BE49-F238E27FC236}">
                    <a16:creationId xmlns:a16="http://schemas.microsoft.com/office/drawing/2014/main" id="{9D2C039A-29B8-4E98-94DC-9889F2B10523}"/>
                  </a:ext>
                </a:extLst>
              </p:cNvPr>
              <p:cNvSpPr txBox="1">
                <a:spLocks noRot="1" noChangeAspect="1" noMove="1" noResize="1" noEditPoints="1" noAdjustHandles="1" noChangeArrowheads="1" noChangeShapeType="1" noTextEdit="1"/>
              </p:cNvSpPr>
              <p:nvPr/>
            </p:nvSpPr>
            <p:spPr>
              <a:xfrm>
                <a:off x="0" y="1753873"/>
                <a:ext cx="12386340" cy="523220"/>
              </a:xfrm>
              <a:prstGeom prst="rect">
                <a:avLst/>
              </a:prstGeom>
              <a:blipFill>
                <a:blip r:embed="rId2"/>
                <a:stretch>
                  <a:fillRect l="-984" t="-11628" b="-32558"/>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7B44EB90-94CA-474F-B6A3-1385B0DF971A}"/>
              </a:ext>
            </a:extLst>
          </p:cNvPr>
          <p:cNvSpPr/>
          <p:nvPr/>
        </p:nvSpPr>
        <p:spPr>
          <a:xfrm>
            <a:off x="8277724" y="2344310"/>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9996B4F-1B1A-4219-AAC4-D1385D7244DC}"/>
              </a:ext>
            </a:extLst>
          </p:cNvPr>
          <p:cNvSpPr/>
          <p:nvPr/>
        </p:nvSpPr>
        <p:spPr>
          <a:xfrm>
            <a:off x="8807114" y="2344310"/>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F920E29-78D5-431E-8733-F03B01CA6DFD}"/>
              </a:ext>
            </a:extLst>
          </p:cNvPr>
          <p:cNvSpPr/>
          <p:nvPr/>
        </p:nvSpPr>
        <p:spPr>
          <a:xfrm>
            <a:off x="9336502" y="2344310"/>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EE495F1-7486-401E-B7F5-8DE3CF100B2A}"/>
              </a:ext>
            </a:extLst>
          </p:cNvPr>
          <p:cNvSpPr/>
          <p:nvPr/>
        </p:nvSpPr>
        <p:spPr>
          <a:xfrm>
            <a:off x="9865890" y="2344310"/>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71D2821-8E7E-48FB-8343-0DB305C16FDB}"/>
              </a:ext>
            </a:extLst>
          </p:cNvPr>
          <p:cNvSpPr/>
          <p:nvPr/>
        </p:nvSpPr>
        <p:spPr>
          <a:xfrm>
            <a:off x="8277724" y="3375855"/>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ED6B58E-9FDF-4FB6-8EB3-B45F5AD5FB7C}"/>
              </a:ext>
            </a:extLst>
          </p:cNvPr>
          <p:cNvSpPr/>
          <p:nvPr/>
        </p:nvSpPr>
        <p:spPr>
          <a:xfrm>
            <a:off x="8807114" y="3375855"/>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22F8043-2C83-4F3B-94C8-4BFFAF8A7544}"/>
              </a:ext>
            </a:extLst>
          </p:cNvPr>
          <p:cNvSpPr/>
          <p:nvPr/>
        </p:nvSpPr>
        <p:spPr>
          <a:xfrm>
            <a:off x="9336502" y="3375855"/>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33DD42F-0DD5-492B-ABE4-9DE17B8D8023}"/>
              </a:ext>
            </a:extLst>
          </p:cNvPr>
          <p:cNvSpPr/>
          <p:nvPr/>
        </p:nvSpPr>
        <p:spPr>
          <a:xfrm>
            <a:off x="8277724" y="4407400"/>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4FE007A-E14E-4526-A882-C9959BFB9D28}"/>
              </a:ext>
            </a:extLst>
          </p:cNvPr>
          <p:cNvSpPr/>
          <p:nvPr/>
        </p:nvSpPr>
        <p:spPr>
          <a:xfrm>
            <a:off x="8807114" y="4407400"/>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8CDA72C-3F7D-4E11-8A7F-5B6CD589D4F7}"/>
              </a:ext>
            </a:extLst>
          </p:cNvPr>
          <p:cNvSpPr/>
          <p:nvPr/>
        </p:nvSpPr>
        <p:spPr>
          <a:xfrm>
            <a:off x="9352542" y="4407400"/>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E779567-FC87-4AAC-9CE1-BDF7B6BFF2BE}"/>
              </a:ext>
            </a:extLst>
          </p:cNvPr>
          <p:cNvSpPr/>
          <p:nvPr/>
        </p:nvSpPr>
        <p:spPr>
          <a:xfrm>
            <a:off x="9865890" y="4407400"/>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56BFCAF-5D82-4DAC-8500-AB3A7893FD5D}"/>
              </a:ext>
            </a:extLst>
          </p:cNvPr>
          <p:cNvSpPr/>
          <p:nvPr/>
        </p:nvSpPr>
        <p:spPr>
          <a:xfrm>
            <a:off x="10395278" y="4407400"/>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701BFA8-7B1C-4163-B990-A4413DA53D4A}"/>
              </a:ext>
            </a:extLst>
          </p:cNvPr>
          <p:cNvSpPr/>
          <p:nvPr/>
        </p:nvSpPr>
        <p:spPr>
          <a:xfrm>
            <a:off x="10924660" y="4407400"/>
            <a:ext cx="320842" cy="320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888D0AE-BCBC-4A91-8BC3-AB09EAC94896}"/>
              </a:ext>
            </a:extLst>
          </p:cNvPr>
          <p:cNvSpPr txBox="1"/>
          <p:nvPr/>
        </p:nvSpPr>
        <p:spPr>
          <a:xfrm>
            <a:off x="7058526" y="2265042"/>
            <a:ext cx="1098186" cy="400110"/>
          </a:xfrm>
          <a:prstGeom prst="rect">
            <a:avLst/>
          </a:prstGeom>
          <a:noFill/>
        </p:spPr>
        <p:txBody>
          <a:bodyPr wrap="none" rtlCol="0">
            <a:spAutoFit/>
          </a:bodyPr>
          <a:lstStyle/>
          <a:p>
            <a:r>
              <a:rPr lang="en-US" sz="2000" dirty="0">
                <a:solidFill>
                  <a:srgbClr val="FFC000"/>
                </a:solidFill>
              </a:rPr>
              <a:t>Explored</a:t>
            </a:r>
          </a:p>
        </p:txBody>
      </p:sp>
      <p:sp>
        <p:nvSpPr>
          <p:cNvPr id="21" name="TextBox 20">
            <a:extLst>
              <a:ext uri="{FF2B5EF4-FFF2-40B4-BE49-F238E27FC236}">
                <a16:creationId xmlns:a16="http://schemas.microsoft.com/office/drawing/2014/main" id="{520ABAAC-CE3C-4881-9B6F-1C7C4F3F0683}"/>
              </a:ext>
            </a:extLst>
          </p:cNvPr>
          <p:cNvSpPr txBox="1"/>
          <p:nvPr/>
        </p:nvSpPr>
        <p:spPr>
          <a:xfrm>
            <a:off x="7318595" y="3345999"/>
            <a:ext cx="829779" cy="400110"/>
          </a:xfrm>
          <a:prstGeom prst="rect">
            <a:avLst/>
          </a:prstGeom>
          <a:noFill/>
        </p:spPr>
        <p:txBody>
          <a:bodyPr wrap="none" rtlCol="0">
            <a:spAutoFit/>
          </a:bodyPr>
          <a:lstStyle/>
          <a:p>
            <a:r>
              <a:rPr lang="en-US" sz="2000" dirty="0">
                <a:solidFill>
                  <a:srgbClr val="FFC000"/>
                </a:solidFill>
              </a:rPr>
              <a:t>Active</a:t>
            </a:r>
          </a:p>
        </p:txBody>
      </p:sp>
      <p:sp>
        <p:nvSpPr>
          <p:cNvPr id="22" name="TextBox 21">
            <a:extLst>
              <a:ext uri="{FF2B5EF4-FFF2-40B4-BE49-F238E27FC236}">
                <a16:creationId xmlns:a16="http://schemas.microsoft.com/office/drawing/2014/main" id="{FCC8B770-90C2-4B91-B4CD-AF7DE2547F10}"/>
              </a:ext>
            </a:extLst>
          </p:cNvPr>
          <p:cNvSpPr txBox="1"/>
          <p:nvPr/>
        </p:nvSpPr>
        <p:spPr>
          <a:xfrm>
            <a:off x="6775509" y="4378830"/>
            <a:ext cx="1397242" cy="400110"/>
          </a:xfrm>
          <a:prstGeom prst="rect">
            <a:avLst/>
          </a:prstGeom>
          <a:noFill/>
        </p:spPr>
        <p:txBody>
          <a:bodyPr wrap="none" rtlCol="0">
            <a:spAutoFit/>
          </a:bodyPr>
          <a:lstStyle/>
          <a:p>
            <a:r>
              <a:rPr lang="en-US" sz="2000" dirty="0">
                <a:solidFill>
                  <a:srgbClr val="FFC000"/>
                </a:solidFill>
              </a:rPr>
              <a:t>Unexplored</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D5E1DFB-F3DF-45C8-BCB7-F3E26F384CED}"/>
                  </a:ext>
                </a:extLst>
              </p:cNvPr>
              <p:cNvSpPr txBox="1"/>
              <p:nvPr/>
            </p:nvSpPr>
            <p:spPr>
              <a:xfrm>
                <a:off x="11567616" y="2265042"/>
                <a:ext cx="44428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rgbClr val="FFC000"/>
                              </a:solidFill>
                              <a:latin typeface="Cambria Math" panose="02040503050406030204" pitchFamily="18" charset="0"/>
                            </a:rPr>
                          </m:ctrlPr>
                        </m:sSubPr>
                        <m:e>
                          <m:r>
                            <a:rPr lang="en-US" sz="2000" b="0" i="1" smtClean="0">
                              <a:solidFill>
                                <a:srgbClr val="FFC000"/>
                              </a:solidFill>
                              <a:latin typeface="Cambria Math" panose="02040503050406030204" pitchFamily="18" charset="0"/>
                            </a:rPr>
                            <m:t>𝑒</m:t>
                          </m:r>
                        </m:e>
                        <m:sub>
                          <m:r>
                            <a:rPr lang="en-US" sz="2000" b="0" i="1" smtClean="0">
                              <a:solidFill>
                                <a:srgbClr val="FFC000"/>
                              </a:solidFill>
                              <a:latin typeface="Cambria Math" panose="02040503050406030204" pitchFamily="18" charset="0"/>
                            </a:rPr>
                            <m:t>𝑖</m:t>
                          </m:r>
                        </m:sub>
                      </m:sSub>
                    </m:oMath>
                  </m:oMathPara>
                </a14:m>
                <a:endParaRPr lang="en-US" sz="2000" dirty="0">
                  <a:solidFill>
                    <a:srgbClr val="FFC000"/>
                  </a:solidFill>
                </a:endParaRPr>
              </a:p>
            </p:txBody>
          </p:sp>
        </mc:Choice>
        <mc:Fallback xmlns="">
          <p:sp>
            <p:nvSpPr>
              <p:cNvPr id="23" name="TextBox 22">
                <a:extLst>
                  <a:ext uri="{FF2B5EF4-FFF2-40B4-BE49-F238E27FC236}">
                    <a16:creationId xmlns:a16="http://schemas.microsoft.com/office/drawing/2014/main" id="{ED5E1DFB-F3DF-45C8-BCB7-F3E26F384CED}"/>
                  </a:ext>
                </a:extLst>
              </p:cNvPr>
              <p:cNvSpPr txBox="1">
                <a:spLocks noRot="1" noChangeAspect="1" noMove="1" noResize="1" noEditPoints="1" noAdjustHandles="1" noChangeArrowheads="1" noChangeShapeType="1" noTextEdit="1"/>
              </p:cNvSpPr>
              <p:nvPr/>
            </p:nvSpPr>
            <p:spPr>
              <a:xfrm>
                <a:off x="11567616" y="2265042"/>
                <a:ext cx="444289" cy="400110"/>
              </a:xfrm>
              <a:prstGeom prst="rect">
                <a:avLst/>
              </a:prstGeom>
              <a:blipFill>
                <a:blip r:embed="rId3"/>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435429C-F17F-415A-B5AC-996EA9DEEBAB}"/>
                  </a:ext>
                </a:extLst>
              </p:cNvPr>
              <p:cNvSpPr txBox="1"/>
              <p:nvPr/>
            </p:nvSpPr>
            <p:spPr>
              <a:xfrm>
                <a:off x="11567616" y="3336221"/>
                <a:ext cx="46782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rgbClr val="FFC000"/>
                              </a:solidFill>
                              <a:latin typeface="Cambria Math" panose="02040503050406030204" pitchFamily="18" charset="0"/>
                            </a:rPr>
                          </m:ctrlPr>
                        </m:sSubPr>
                        <m:e>
                          <m:r>
                            <a:rPr lang="en-US" sz="2000" b="0" i="1" smtClean="0">
                              <a:solidFill>
                                <a:srgbClr val="FFC000"/>
                              </a:solidFill>
                              <a:latin typeface="Cambria Math" panose="02040503050406030204" pitchFamily="18" charset="0"/>
                            </a:rPr>
                            <m:t>𝑎</m:t>
                          </m:r>
                        </m:e>
                        <m:sub>
                          <m:r>
                            <a:rPr lang="en-US" sz="2000" b="0" i="1" smtClean="0">
                              <a:solidFill>
                                <a:srgbClr val="FFC000"/>
                              </a:solidFill>
                              <a:latin typeface="Cambria Math" panose="02040503050406030204" pitchFamily="18" charset="0"/>
                            </a:rPr>
                            <m:t>𝑖</m:t>
                          </m:r>
                        </m:sub>
                      </m:sSub>
                    </m:oMath>
                  </m:oMathPara>
                </a14:m>
                <a:endParaRPr lang="en-US" sz="2000" dirty="0">
                  <a:solidFill>
                    <a:srgbClr val="FFC000"/>
                  </a:solidFill>
                </a:endParaRPr>
              </a:p>
            </p:txBody>
          </p:sp>
        </mc:Choice>
        <mc:Fallback xmlns="">
          <p:sp>
            <p:nvSpPr>
              <p:cNvPr id="24" name="TextBox 23">
                <a:extLst>
                  <a:ext uri="{FF2B5EF4-FFF2-40B4-BE49-F238E27FC236}">
                    <a16:creationId xmlns:a16="http://schemas.microsoft.com/office/drawing/2014/main" id="{2435429C-F17F-415A-B5AC-996EA9DEEBAB}"/>
                  </a:ext>
                </a:extLst>
              </p:cNvPr>
              <p:cNvSpPr txBox="1">
                <a:spLocks noRot="1" noChangeAspect="1" noMove="1" noResize="1" noEditPoints="1" noAdjustHandles="1" noChangeArrowheads="1" noChangeShapeType="1" noTextEdit="1"/>
              </p:cNvSpPr>
              <p:nvPr/>
            </p:nvSpPr>
            <p:spPr>
              <a:xfrm>
                <a:off x="11567616" y="3336221"/>
                <a:ext cx="467820" cy="400110"/>
              </a:xfrm>
              <a:prstGeom prst="rect">
                <a:avLst/>
              </a:prstGeom>
              <a:blipFill>
                <a:blip r:embed="rId4"/>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2DF700D-53C4-4963-B518-16DC41CEC6CD}"/>
                  </a:ext>
                </a:extLst>
              </p:cNvPr>
              <p:cNvSpPr txBox="1"/>
              <p:nvPr/>
            </p:nvSpPr>
            <p:spPr>
              <a:xfrm>
                <a:off x="11567616" y="4367766"/>
                <a:ext cx="47423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rgbClr val="FFC000"/>
                              </a:solidFill>
                              <a:latin typeface="Cambria Math" panose="02040503050406030204" pitchFamily="18" charset="0"/>
                            </a:rPr>
                          </m:ctrlPr>
                        </m:sSubPr>
                        <m:e>
                          <m:r>
                            <a:rPr lang="en-US" sz="2000" b="0" i="1" smtClean="0">
                              <a:solidFill>
                                <a:srgbClr val="FFC000"/>
                              </a:solidFill>
                              <a:latin typeface="Cambria Math" panose="02040503050406030204" pitchFamily="18" charset="0"/>
                            </a:rPr>
                            <m:t>𝑑</m:t>
                          </m:r>
                        </m:e>
                        <m:sub>
                          <m:r>
                            <a:rPr lang="en-US" sz="2000" b="0" i="1" smtClean="0">
                              <a:solidFill>
                                <a:srgbClr val="FFC000"/>
                              </a:solidFill>
                              <a:latin typeface="Cambria Math" panose="02040503050406030204" pitchFamily="18" charset="0"/>
                            </a:rPr>
                            <m:t>𝑖</m:t>
                          </m:r>
                        </m:sub>
                      </m:sSub>
                    </m:oMath>
                  </m:oMathPara>
                </a14:m>
                <a:endParaRPr lang="en-US" sz="2000" dirty="0">
                  <a:solidFill>
                    <a:srgbClr val="FFC000"/>
                  </a:solidFill>
                </a:endParaRPr>
              </a:p>
            </p:txBody>
          </p:sp>
        </mc:Choice>
        <mc:Fallback xmlns="">
          <p:sp>
            <p:nvSpPr>
              <p:cNvPr id="25" name="TextBox 24">
                <a:extLst>
                  <a:ext uri="{FF2B5EF4-FFF2-40B4-BE49-F238E27FC236}">
                    <a16:creationId xmlns:a16="http://schemas.microsoft.com/office/drawing/2014/main" id="{52DF700D-53C4-4963-B518-16DC41CEC6CD}"/>
                  </a:ext>
                </a:extLst>
              </p:cNvPr>
              <p:cNvSpPr txBox="1">
                <a:spLocks noRot="1" noChangeAspect="1" noMove="1" noResize="1" noEditPoints="1" noAdjustHandles="1" noChangeArrowheads="1" noChangeShapeType="1" noTextEdit="1"/>
              </p:cNvSpPr>
              <p:nvPr/>
            </p:nvSpPr>
            <p:spPr>
              <a:xfrm>
                <a:off x="11567616" y="4367766"/>
                <a:ext cx="474232" cy="400110"/>
              </a:xfrm>
              <a:prstGeom prst="rect">
                <a:avLst/>
              </a:prstGeom>
              <a:blipFill>
                <a:blip r:embed="rId5"/>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23ADFF0-C8C6-45EF-A9C6-4FF3B6F5DF3B}"/>
                  </a:ext>
                </a:extLst>
              </p:cNvPr>
              <p:cNvSpPr txBox="1"/>
              <p:nvPr/>
            </p:nvSpPr>
            <p:spPr>
              <a:xfrm>
                <a:off x="-31185" y="2309487"/>
                <a:ext cx="6881164" cy="2677656"/>
              </a:xfrm>
              <a:prstGeom prst="rect">
                <a:avLst/>
              </a:prstGeom>
              <a:noFill/>
            </p:spPr>
            <p:txBody>
              <a:bodyPr wrap="square" rtlCol="0">
                <a:spAutoFit/>
              </a:bodyPr>
              <a:lstStyle/>
              <a:p>
                <a:pPr algn="just"/>
                <a:r>
                  <a:rPr lang="en-US" sz="2800" dirty="0">
                    <a:solidFill>
                      <a:srgbClr val="E9B4F2"/>
                    </a:solidFill>
                  </a:rPr>
                  <a:t>At step </a:t>
                </a:r>
                <a14:m>
                  <m:oMath xmlns:m="http://schemas.openxmlformats.org/officeDocument/2006/math">
                    <m:r>
                      <a:rPr lang="en-US" sz="2800" b="0" i="1" smtClean="0">
                        <a:solidFill>
                          <a:srgbClr val="E9B4F2"/>
                        </a:solidFill>
                        <a:latin typeface="Cambria Math" panose="02040503050406030204" pitchFamily="18" charset="0"/>
                      </a:rPr>
                      <m:t>𝑖</m:t>
                    </m:r>
                  </m:oMath>
                </a14:m>
                <a:r>
                  <a:rPr lang="en-US" sz="2800" dirty="0">
                    <a:solidFill>
                      <a:srgbClr val="E9B4F2"/>
                    </a:solidFill>
                  </a:rPr>
                  <a:t>, let number of </a:t>
                </a:r>
                <a:r>
                  <a:rPr lang="en-US" sz="2800" b="1" dirty="0">
                    <a:solidFill>
                      <a:srgbClr val="E9B4F2"/>
                    </a:solidFill>
                  </a:rPr>
                  <a:t>explored</a:t>
                </a:r>
                <a:r>
                  <a:rPr lang="en-US" sz="2800" dirty="0">
                    <a:solidFill>
                      <a:srgbClr val="E9B4F2"/>
                    </a:solidFill>
                  </a:rPr>
                  <a:t>, </a:t>
                </a:r>
                <a:r>
                  <a:rPr lang="en-US" sz="2800" b="1" dirty="0">
                    <a:solidFill>
                      <a:srgbClr val="E9B4F2"/>
                    </a:solidFill>
                  </a:rPr>
                  <a:t>active</a:t>
                </a:r>
                <a:r>
                  <a:rPr lang="en-US" sz="2800" dirty="0">
                    <a:solidFill>
                      <a:srgbClr val="E9B4F2"/>
                    </a:solidFill>
                  </a:rPr>
                  <a:t> and</a:t>
                </a:r>
                <a:r>
                  <a:rPr lang="en-US" sz="2800" b="1" dirty="0">
                    <a:solidFill>
                      <a:srgbClr val="E9B4F2"/>
                    </a:solidFill>
                  </a:rPr>
                  <a:t> unexplored</a:t>
                </a:r>
                <a:r>
                  <a:rPr lang="en-US" sz="2800" dirty="0">
                    <a:solidFill>
                      <a:srgbClr val="E9B4F2"/>
                    </a:solidFill>
                  </a:rPr>
                  <a:t> vertices be </a:t>
                </a:r>
                <a14:m>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𝑒</m:t>
                        </m:r>
                      </m:e>
                      <m:sub>
                        <m:r>
                          <a:rPr lang="en-US" sz="2800" b="0" i="1" smtClean="0">
                            <a:solidFill>
                              <a:srgbClr val="E9B4F2"/>
                            </a:solidFill>
                            <a:latin typeface="Cambria Math" panose="02040503050406030204" pitchFamily="18" charset="0"/>
                          </a:rPr>
                          <m:t>𝑖</m:t>
                        </m:r>
                      </m:sub>
                    </m:sSub>
                    <m:r>
                      <a:rPr lang="en-US" sz="2800" b="0" i="1" smtClean="0">
                        <a:solidFill>
                          <a:srgbClr val="E9B4F2"/>
                        </a:solidFill>
                        <a:latin typeface="Cambria Math" panose="02040503050406030204" pitchFamily="18" charset="0"/>
                      </a:rPr>
                      <m:t>,</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𝑎</m:t>
                        </m:r>
                      </m:e>
                      <m:sub>
                        <m:r>
                          <a:rPr lang="en-US" sz="2800" b="0" i="1" smtClean="0">
                            <a:solidFill>
                              <a:srgbClr val="E9B4F2"/>
                            </a:solidFill>
                            <a:latin typeface="Cambria Math" panose="02040503050406030204" pitchFamily="18" charset="0"/>
                          </a:rPr>
                          <m:t>𝑖</m:t>
                        </m:r>
                      </m:sub>
                    </m:sSub>
                    <m:r>
                      <a:rPr lang="en-US" sz="2800" b="0" i="1" smtClean="0">
                        <a:solidFill>
                          <a:srgbClr val="E9B4F2"/>
                        </a:solidFill>
                        <a:latin typeface="Cambria Math" panose="02040503050406030204" pitchFamily="18" charset="0"/>
                      </a:rPr>
                      <m:t>≠0,</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𝑑</m:t>
                        </m:r>
                      </m:e>
                      <m:sub>
                        <m:r>
                          <a:rPr lang="en-US" sz="2800" b="0" i="1" smtClean="0">
                            <a:solidFill>
                              <a:srgbClr val="E9B4F2"/>
                            </a:solidFill>
                            <a:latin typeface="Cambria Math" panose="02040503050406030204" pitchFamily="18" charset="0"/>
                          </a:rPr>
                          <m:t>𝑖</m:t>
                        </m:r>
                      </m:sub>
                    </m:sSub>
                    <m:r>
                      <a:rPr lang="en-US" sz="2800" b="0" i="1" smtClean="0">
                        <a:solidFill>
                          <a:srgbClr val="E9B4F2"/>
                        </a:solidFill>
                        <a:latin typeface="Cambria Math" panose="02040503050406030204" pitchFamily="18" charset="0"/>
                      </a:rPr>
                      <m:t>≠0</m:t>
                    </m:r>
                  </m:oMath>
                </a14:m>
                <a:r>
                  <a:rPr lang="en-US" sz="2800" dirty="0">
                    <a:solidFill>
                      <a:srgbClr val="E9B4F2"/>
                    </a:solidFill>
                  </a:rPr>
                  <a:t> respectively. Then,</a:t>
                </a:r>
              </a:p>
              <a:p>
                <a:pPr marL="223838" indent="-168275" algn="just">
                  <a:buFont typeface="Arial" panose="020B0604020202020204" pitchFamily="34" charset="0"/>
                  <a:buChar char="•"/>
                  <a:tabLst>
                    <a:tab pos="401638" algn="l"/>
                  </a:tabLst>
                </a:pPr>
                <a14:m>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𝑒</m:t>
                        </m:r>
                      </m:e>
                      <m:sub>
                        <m:r>
                          <a:rPr lang="en-US" sz="2800" b="0" i="1" smtClean="0">
                            <a:solidFill>
                              <a:srgbClr val="E9B4F2"/>
                            </a:solidFill>
                            <a:latin typeface="Cambria Math" panose="02040503050406030204" pitchFamily="18" charset="0"/>
                          </a:rPr>
                          <m:t>𝑖</m:t>
                        </m:r>
                        <m:r>
                          <a:rPr lang="en-US" sz="2800" b="0" i="1" smtClean="0">
                            <a:solidFill>
                              <a:srgbClr val="E9B4F2"/>
                            </a:solidFill>
                            <a:latin typeface="Cambria Math" panose="02040503050406030204" pitchFamily="18" charset="0"/>
                          </a:rPr>
                          <m:t>+1</m:t>
                        </m:r>
                      </m:sub>
                    </m:sSub>
                    <m:r>
                      <a:rPr lang="en-US" sz="2800" b="0" i="1" smtClean="0">
                        <a:solidFill>
                          <a:srgbClr val="E9B4F2"/>
                        </a:solidFill>
                        <a:latin typeface="Cambria Math" panose="02040503050406030204" pitchFamily="18" charset="0"/>
                      </a:rPr>
                      <m:t>=</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𝑒</m:t>
                        </m:r>
                      </m:e>
                      <m:sub>
                        <m:r>
                          <a:rPr lang="en-US" sz="2800" b="0" i="1" smtClean="0">
                            <a:solidFill>
                              <a:srgbClr val="E9B4F2"/>
                            </a:solidFill>
                            <a:latin typeface="Cambria Math" panose="02040503050406030204" pitchFamily="18" charset="0"/>
                          </a:rPr>
                          <m:t>𝑖</m:t>
                        </m:r>
                      </m:sub>
                    </m:sSub>
                    <m:r>
                      <a:rPr lang="en-US" sz="2800" b="0" i="1" smtClean="0">
                        <a:solidFill>
                          <a:srgbClr val="E9B4F2"/>
                        </a:solidFill>
                        <a:latin typeface="Cambria Math" panose="02040503050406030204" pitchFamily="18" charset="0"/>
                      </a:rPr>
                      <m:t>+1</m:t>
                    </m:r>
                  </m:oMath>
                </a14:m>
                <a:endParaRPr lang="en-US" sz="2800" dirty="0">
                  <a:solidFill>
                    <a:srgbClr val="E9B4F2"/>
                  </a:solidFill>
                </a:endParaRPr>
              </a:p>
              <a:p>
                <a:pPr marL="223838" indent="-168275" algn="just">
                  <a:buFont typeface="Arial" panose="020B0604020202020204" pitchFamily="34" charset="0"/>
                  <a:buChar char="•"/>
                </a:pPr>
                <a14:m>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𝑎</m:t>
                        </m:r>
                      </m:e>
                      <m:sub>
                        <m:r>
                          <a:rPr lang="en-US" sz="2800" b="0" i="1" smtClean="0">
                            <a:solidFill>
                              <a:srgbClr val="E9B4F2"/>
                            </a:solidFill>
                            <a:latin typeface="Cambria Math" panose="02040503050406030204" pitchFamily="18" charset="0"/>
                          </a:rPr>
                          <m:t>𝑖</m:t>
                        </m:r>
                        <m:r>
                          <a:rPr lang="en-US" sz="2800" b="0" i="1" smtClean="0">
                            <a:solidFill>
                              <a:srgbClr val="E9B4F2"/>
                            </a:solidFill>
                            <a:latin typeface="Cambria Math" panose="02040503050406030204" pitchFamily="18" charset="0"/>
                          </a:rPr>
                          <m:t>+1</m:t>
                        </m:r>
                      </m:sub>
                    </m:sSub>
                    <m:r>
                      <a:rPr lang="en-US" sz="2800" b="0" i="1" smtClean="0">
                        <a:solidFill>
                          <a:srgbClr val="E9B4F2"/>
                        </a:solidFill>
                        <a:latin typeface="Cambria Math" panose="02040503050406030204" pitchFamily="18" charset="0"/>
                      </a:rPr>
                      <m:t>=</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𝑎</m:t>
                        </m:r>
                      </m:e>
                      <m:sub>
                        <m:r>
                          <a:rPr lang="en-US" sz="2800" b="0" i="1" smtClean="0">
                            <a:solidFill>
                              <a:srgbClr val="E9B4F2"/>
                            </a:solidFill>
                            <a:latin typeface="Cambria Math" panose="02040503050406030204" pitchFamily="18" charset="0"/>
                          </a:rPr>
                          <m:t>𝑖</m:t>
                        </m:r>
                      </m:sub>
                    </m:sSub>
                    <m:r>
                      <a:rPr lang="en-US" sz="2800" b="0" i="1" smtClean="0">
                        <a:solidFill>
                          <a:srgbClr val="E9B4F2"/>
                        </a:solidFill>
                        <a:latin typeface="Cambria Math" panose="02040503050406030204" pitchFamily="18" charset="0"/>
                      </a:rPr>
                      <m:t>−1+</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𝐴</m:t>
                        </m:r>
                      </m:e>
                      <m:sub>
                        <m:r>
                          <a:rPr lang="en-US" sz="2800" b="0" i="1" smtClean="0">
                            <a:solidFill>
                              <a:srgbClr val="E9B4F2"/>
                            </a:solidFill>
                            <a:latin typeface="Cambria Math" panose="02040503050406030204" pitchFamily="18" charset="0"/>
                          </a:rPr>
                          <m:t>𝑖</m:t>
                        </m:r>
                      </m:sub>
                    </m:sSub>
                  </m:oMath>
                </a14:m>
                <a:r>
                  <a:rPr lang="en-US" sz="2800" dirty="0">
                    <a:solidFill>
                      <a:srgbClr val="E9B4F2"/>
                    </a:solidFill>
                  </a:rPr>
                  <a:t> where </a:t>
                </a:r>
                <a14:m>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𝐴</m:t>
                        </m:r>
                      </m:e>
                      <m:sub>
                        <m:r>
                          <a:rPr lang="en-US" sz="2800" b="0" i="1" smtClean="0">
                            <a:solidFill>
                              <a:srgbClr val="E9B4F2"/>
                            </a:solidFill>
                            <a:latin typeface="Cambria Math" panose="02040503050406030204" pitchFamily="18" charset="0"/>
                          </a:rPr>
                          <m:t>𝑖</m:t>
                        </m:r>
                      </m:sub>
                    </m:sSub>
                    <m:r>
                      <a:rPr lang="en-US" sz="2800" b="0" i="1" smtClean="0">
                        <a:solidFill>
                          <a:srgbClr val="E9B4F2"/>
                        </a:solidFill>
                        <a:latin typeface="Cambria Math" panose="02040503050406030204" pitchFamily="18" charset="0"/>
                      </a:rPr>
                      <m:t>∼</m:t>
                    </m:r>
                    <m:r>
                      <m:rPr>
                        <m:sty m:val="p"/>
                      </m:rPr>
                      <a:rPr lang="en-US" sz="2800" b="0" i="0" smtClean="0">
                        <a:solidFill>
                          <a:srgbClr val="E9B4F2"/>
                        </a:solidFill>
                        <a:latin typeface="Cambria Math" panose="02040503050406030204" pitchFamily="18" charset="0"/>
                      </a:rPr>
                      <m:t>Bin</m:t>
                    </m:r>
                    <m:r>
                      <a:rPr lang="en-US" sz="2800" b="0" i="0" smtClean="0">
                        <a:solidFill>
                          <a:srgbClr val="E9B4F2"/>
                        </a:solidFill>
                        <a:latin typeface="Cambria Math" panose="02040503050406030204" pitchFamily="18" charset="0"/>
                      </a:rPr>
                      <m:t>(</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𝑑</m:t>
                        </m:r>
                      </m:e>
                      <m:sub>
                        <m:r>
                          <a:rPr lang="en-US" sz="2800" b="0" i="1" smtClean="0">
                            <a:solidFill>
                              <a:srgbClr val="E9B4F2"/>
                            </a:solidFill>
                            <a:latin typeface="Cambria Math" panose="02040503050406030204" pitchFamily="18" charset="0"/>
                          </a:rPr>
                          <m:t>𝑖</m:t>
                        </m:r>
                      </m:sub>
                    </m:sSub>
                    <m:r>
                      <a:rPr lang="en-US" sz="2800" b="0" i="1" smtClean="0">
                        <a:solidFill>
                          <a:srgbClr val="E9B4F2"/>
                        </a:solidFill>
                        <a:latin typeface="Cambria Math" panose="02040503050406030204" pitchFamily="18" charset="0"/>
                      </a:rPr>
                      <m:t>,</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𝑝</m:t>
                        </m:r>
                      </m:e>
                      <m:sub>
                        <m:r>
                          <a:rPr lang="en-US" sz="2800" b="0" i="1" smtClean="0">
                            <a:solidFill>
                              <a:srgbClr val="E9B4F2"/>
                            </a:solidFill>
                            <a:latin typeface="Cambria Math" panose="02040503050406030204" pitchFamily="18" charset="0"/>
                          </a:rPr>
                          <m:t>𝑛</m:t>
                        </m:r>
                      </m:sub>
                    </m:sSub>
                    <m:r>
                      <a:rPr lang="en-US" sz="2800" b="0" i="1" smtClean="0">
                        <a:solidFill>
                          <a:srgbClr val="E9B4F2"/>
                        </a:solidFill>
                        <a:latin typeface="Cambria Math" panose="02040503050406030204" pitchFamily="18" charset="0"/>
                      </a:rPr>
                      <m:t>)</m:t>
                    </m:r>
                  </m:oMath>
                </a14:m>
                <a:endParaRPr lang="en-US" sz="2800" dirty="0">
                  <a:solidFill>
                    <a:srgbClr val="E9B4F2"/>
                  </a:solidFill>
                </a:endParaRPr>
              </a:p>
              <a:p>
                <a:pPr marL="223838" indent="-168275" algn="just">
                  <a:buFont typeface="Arial" panose="020B0604020202020204" pitchFamily="34" charset="0"/>
                  <a:buChar char="•"/>
                </a:pPr>
                <a14:m>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𝑑</m:t>
                        </m:r>
                      </m:e>
                      <m:sub>
                        <m:r>
                          <a:rPr lang="en-US" sz="2800" b="0" i="1" smtClean="0">
                            <a:solidFill>
                              <a:srgbClr val="E9B4F2"/>
                            </a:solidFill>
                            <a:latin typeface="Cambria Math" panose="02040503050406030204" pitchFamily="18" charset="0"/>
                          </a:rPr>
                          <m:t>𝑖</m:t>
                        </m:r>
                        <m:r>
                          <a:rPr lang="en-US" sz="2800" b="0" i="1" smtClean="0">
                            <a:solidFill>
                              <a:srgbClr val="E9B4F2"/>
                            </a:solidFill>
                            <a:latin typeface="Cambria Math" panose="02040503050406030204" pitchFamily="18" charset="0"/>
                          </a:rPr>
                          <m:t>+1</m:t>
                        </m:r>
                      </m:sub>
                    </m:sSub>
                    <m:r>
                      <a:rPr lang="en-US" sz="2800" b="0" i="1" smtClean="0">
                        <a:solidFill>
                          <a:srgbClr val="E9B4F2"/>
                        </a:solidFill>
                        <a:latin typeface="Cambria Math" panose="02040503050406030204" pitchFamily="18" charset="0"/>
                      </a:rPr>
                      <m:t>=</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𝑑</m:t>
                        </m:r>
                      </m:e>
                      <m:sub>
                        <m:r>
                          <a:rPr lang="en-US" sz="2800" b="0" i="1" smtClean="0">
                            <a:solidFill>
                              <a:srgbClr val="E9B4F2"/>
                            </a:solidFill>
                            <a:latin typeface="Cambria Math" panose="02040503050406030204" pitchFamily="18" charset="0"/>
                          </a:rPr>
                          <m:t>𝑖</m:t>
                        </m:r>
                      </m:sub>
                    </m:sSub>
                    <m:r>
                      <a:rPr lang="en-US" sz="2800" b="0" i="1" smtClean="0">
                        <a:solidFill>
                          <a:srgbClr val="E9B4F2"/>
                        </a:solidFill>
                        <a:latin typeface="Cambria Math" panose="02040503050406030204" pitchFamily="18" charset="0"/>
                      </a:rPr>
                      <m:t>−</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𝐴</m:t>
                        </m:r>
                      </m:e>
                      <m:sub>
                        <m:r>
                          <a:rPr lang="en-US" sz="2800" b="0" i="1" smtClean="0">
                            <a:solidFill>
                              <a:srgbClr val="E9B4F2"/>
                            </a:solidFill>
                            <a:latin typeface="Cambria Math" panose="02040503050406030204" pitchFamily="18" charset="0"/>
                          </a:rPr>
                          <m:t>𝑖</m:t>
                        </m:r>
                      </m:sub>
                    </m:sSub>
                  </m:oMath>
                </a14:m>
                <a:endParaRPr lang="en-US" sz="2800" dirty="0">
                  <a:solidFill>
                    <a:srgbClr val="E9B4F2"/>
                  </a:solidFill>
                </a:endParaRPr>
              </a:p>
            </p:txBody>
          </p:sp>
        </mc:Choice>
        <mc:Fallback xmlns="">
          <p:sp>
            <p:nvSpPr>
              <p:cNvPr id="26" name="TextBox 25">
                <a:extLst>
                  <a:ext uri="{FF2B5EF4-FFF2-40B4-BE49-F238E27FC236}">
                    <a16:creationId xmlns:a16="http://schemas.microsoft.com/office/drawing/2014/main" id="{C23ADFF0-C8C6-45EF-A9C6-4FF3B6F5DF3B}"/>
                  </a:ext>
                </a:extLst>
              </p:cNvPr>
              <p:cNvSpPr txBox="1">
                <a:spLocks noRot="1" noChangeAspect="1" noMove="1" noResize="1" noEditPoints="1" noAdjustHandles="1" noChangeArrowheads="1" noChangeShapeType="1" noTextEdit="1"/>
              </p:cNvSpPr>
              <p:nvPr/>
            </p:nvSpPr>
            <p:spPr>
              <a:xfrm>
                <a:off x="-31185" y="2309487"/>
                <a:ext cx="6881164" cy="2677656"/>
              </a:xfrm>
              <a:prstGeom prst="rect">
                <a:avLst/>
              </a:prstGeom>
              <a:blipFill>
                <a:blip r:embed="rId6"/>
                <a:stretch>
                  <a:fillRect l="-1860" t="-2278" r="-17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4DAEDC8-462A-46FB-9BD1-79823AA676A5}"/>
                  </a:ext>
                </a:extLst>
              </p:cNvPr>
              <p:cNvSpPr txBox="1"/>
              <p:nvPr/>
            </p:nvSpPr>
            <p:spPr>
              <a:xfrm>
                <a:off x="-1" y="5083705"/>
                <a:ext cx="6453395" cy="1815882"/>
              </a:xfrm>
              <a:prstGeom prst="rect">
                <a:avLst/>
              </a:prstGeom>
              <a:noFill/>
            </p:spPr>
            <p:txBody>
              <a:bodyPr wrap="square" rtlCol="0">
                <a:spAutoFit/>
              </a:bodyPr>
              <a:lstStyle/>
              <a:p>
                <a:r>
                  <a:rPr lang="en-US" sz="2800" b="1" dirty="0">
                    <a:solidFill>
                      <a:srgbClr val="07F9BA"/>
                    </a:solidFill>
                  </a:rPr>
                  <a:t>Case 1:</a:t>
                </a:r>
                <a:r>
                  <a:rPr lang="en-US" sz="2800" dirty="0">
                    <a:solidFill>
                      <a:srgbClr val="07F9BA"/>
                    </a:solidFill>
                  </a:rPr>
                  <a:t> </a:t>
                </a:r>
                <a14:m>
                  <m:oMath xmlns:m="http://schemas.openxmlformats.org/officeDocument/2006/math">
                    <m:sSub>
                      <m:sSubPr>
                        <m:ctrlPr>
                          <a:rPr lang="en-US" sz="2800" b="0" i="1" smtClean="0">
                            <a:solidFill>
                              <a:srgbClr val="07F9BA"/>
                            </a:solidFill>
                            <a:latin typeface="Cambria Math" panose="02040503050406030204" pitchFamily="18" charset="0"/>
                          </a:rPr>
                        </m:ctrlPr>
                      </m:sSubPr>
                      <m:e>
                        <m:r>
                          <a:rPr lang="en-US" sz="2800" b="0" i="1" smtClean="0">
                            <a:solidFill>
                              <a:srgbClr val="07F9BA"/>
                            </a:solidFill>
                            <a:latin typeface="Cambria Math" panose="02040503050406030204" pitchFamily="18" charset="0"/>
                          </a:rPr>
                          <m:t>𝑎</m:t>
                        </m:r>
                      </m:e>
                      <m:sub>
                        <m:r>
                          <a:rPr lang="en-US" sz="2800" b="0" i="1" smtClean="0">
                            <a:solidFill>
                              <a:srgbClr val="07F9BA"/>
                            </a:solidFill>
                            <a:latin typeface="Cambria Math" panose="02040503050406030204" pitchFamily="18" charset="0"/>
                          </a:rPr>
                          <m:t>𝑖</m:t>
                        </m:r>
                      </m:sub>
                    </m:sSub>
                    <m:r>
                      <a:rPr lang="en-US" sz="2800" b="0" i="1" smtClean="0">
                        <a:solidFill>
                          <a:srgbClr val="07F9BA"/>
                        </a:solidFill>
                        <a:latin typeface="Cambria Math" panose="02040503050406030204" pitchFamily="18" charset="0"/>
                      </a:rPr>
                      <m:t>=0, </m:t>
                    </m:r>
                    <m:sSub>
                      <m:sSubPr>
                        <m:ctrlPr>
                          <a:rPr lang="en-US" sz="2800" b="0" i="1" smtClean="0">
                            <a:solidFill>
                              <a:srgbClr val="07F9BA"/>
                            </a:solidFill>
                            <a:latin typeface="Cambria Math" panose="02040503050406030204" pitchFamily="18" charset="0"/>
                          </a:rPr>
                        </m:ctrlPr>
                      </m:sSubPr>
                      <m:e>
                        <m:r>
                          <a:rPr lang="en-US" sz="2800" b="0" i="1" smtClean="0">
                            <a:solidFill>
                              <a:srgbClr val="07F9BA"/>
                            </a:solidFill>
                            <a:latin typeface="Cambria Math" panose="02040503050406030204" pitchFamily="18" charset="0"/>
                          </a:rPr>
                          <m:t>𝑑</m:t>
                        </m:r>
                      </m:e>
                      <m:sub>
                        <m:r>
                          <a:rPr lang="en-US" sz="2800" b="0" i="1" smtClean="0">
                            <a:solidFill>
                              <a:srgbClr val="07F9BA"/>
                            </a:solidFill>
                            <a:latin typeface="Cambria Math" panose="02040503050406030204" pitchFamily="18" charset="0"/>
                          </a:rPr>
                          <m:t>𝑖</m:t>
                        </m:r>
                      </m:sub>
                    </m:sSub>
                    <m:r>
                      <a:rPr lang="en-US" sz="2800" b="0" i="1" smtClean="0">
                        <a:solidFill>
                          <a:srgbClr val="07F9BA"/>
                        </a:solidFill>
                        <a:latin typeface="Cambria Math" panose="02040503050406030204" pitchFamily="18" charset="0"/>
                      </a:rPr>
                      <m:t>≠0</m:t>
                    </m:r>
                  </m:oMath>
                </a14:m>
                <a:endParaRPr lang="en-US" sz="2800" b="1" dirty="0">
                  <a:solidFill>
                    <a:srgbClr val="07F9BA"/>
                  </a:solidFill>
                </a:endParaRPr>
              </a:p>
              <a:p>
                <a:r>
                  <a:rPr lang="en-US" sz="2800" dirty="0">
                    <a:solidFill>
                      <a:srgbClr val="07F9BA"/>
                    </a:solidFill>
                  </a:rPr>
                  <a:t>This means there are no more active vertices that can connect the unexplored to the explored. The graph is disconnected.</a:t>
                </a:r>
              </a:p>
            </p:txBody>
          </p:sp>
        </mc:Choice>
        <mc:Fallback xmlns="">
          <p:sp>
            <p:nvSpPr>
              <p:cNvPr id="27" name="TextBox 26">
                <a:extLst>
                  <a:ext uri="{FF2B5EF4-FFF2-40B4-BE49-F238E27FC236}">
                    <a16:creationId xmlns:a16="http://schemas.microsoft.com/office/drawing/2014/main" id="{84DAEDC8-462A-46FB-9BD1-79823AA676A5}"/>
                  </a:ext>
                </a:extLst>
              </p:cNvPr>
              <p:cNvSpPr txBox="1">
                <a:spLocks noRot="1" noChangeAspect="1" noMove="1" noResize="1" noEditPoints="1" noAdjustHandles="1" noChangeArrowheads="1" noChangeShapeType="1" noTextEdit="1"/>
              </p:cNvSpPr>
              <p:nvPr/>
            </p:nvSpPr>
            <p:spPr>
              <a:xfrm>
                <a:off x="-1" y="5083705"/>
                <a:ext cx="6453395" cy="1815882"/>
              </a:xfrm>
              <a:prstGeom prst="rect">
                <a:avLst/>
              </a:prstGeom>
              <a:blipFill>
                <a:blip r:embed="rId7"/>
                <a:stretch>
                  <a:fillRect l="-1889" t="-3356" r="-944"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AC2857F-73CF-44B3-896F-1DB9D268C796}"/>
                  </a:ext>
                </a:extLst>
              </p:cNvPr>
              <p:cNvSpPr txBox="1"/>
              <p:nvPr/>
            </p:nvSpPr>
            <p:spPr>
              <a:xfrm>
                <a:off x="6336632" y="5064795"/>
                <a:ext cx="5954898" cy="1384995"/>
              </a:xfrm>
              <a:prstGeom prst="rect">
                <a:avLst/>
              </a:prstGeom>
              <a:noFill/>
            </p:spPr>
            <p:txBody>
              <a:bodyPr wrap="square" rtlCol="0">
                <a:spAutoFit/>
              </a:bodyPr>
              <a:lstStyle/>
              <a:p>
                <a:r>
                  <a:rPr lang="en-US" sz="2800" b="1" dirty="0">
                    <a:solidFill>
                      <a:srgbClr val="07F9BA"/>
                    </a:solidFill>
                  </a:rPr>
                  <a:t>Case 2:</a:t>
                </a:r>
                <a:r>
                  <a:rPr lang="en-US" sz="2800" dirty="0">
                    <a:solidFill>
                      <a:srgbClr val="07F9BA"/>
                    </a:solidFill>
                  </a:rPr>
                  <a:t> </a:t>
                </a:r>
                <a14:m>
                  <m:oMath xmlns:m="http://schemas.openxmlformats.org/officeDocument/2006/math">
                    <m:sSub>
                      <m:sSubPr>
                        <m:ctrlPr>
                          <a:rPr lang="en-US" sz="2800" b="0" i="1" smtClean="0">
                            <a:solidFill>
                              <a:srgbClr val="07F9BA"/>
                            </a:solidFill>
                            <a:latin typeface="Cambria Math" panose="02040503050406030204" pitchFamily="18" charset="0"/>
                          </a:rPr>
                        </m:ctrlPr>
                      </m:sSubPr>
                      <m:e>
                        <m:r>
                          <a:rPr lang="en-US" sz="2800" b="0" i="1" smtClean="0">
                            <a:solidFill>
                              <a:srgbClr val="07F9BA"/>
                            </a:solidFill>
                            <a:latin typeface="Cambria Math" panose="02040503050406030204" pitchFamily="18" charset="0"/>
                          </a:rPr>
                          <m:t>𝑎</m:t>
                        </m:r>
                      </m:e>
                      <m:sub>
                        <m:r>
                          <a:rPr lang="en-US" sz="2800" b="0" i="1" smtClean="0">
                            <a:solidFill>
                              <a:srgbClr val="07F9BA"/>
                            </a:solidFill>
                            <a:latin typeface="Cambria Math" panose="02040503050406030204" pitchFamily="18" charset="0"/>
                          </a:rPr>
                          <m:t>𝑖</m:t>
                        </m:r>
                      </m:sub>
                    </m:sSub>
                    <m:r>
                      <a:rPr lang="en-US" sz="2800" b="0" i="1" smtClean="0">
                        <a:solidFill>
                          <a:srgbClr val="07F9BA"/>
                        </a:solidFill>
                        <a:latin typeface="Cambria Math" panose="02040503050406030204" pitchFamily="18" charset="0"/>
                      </a:rPr>
                      <m:t>≠0, </m:t>
                    </m:r>
                    <m:sSub>
                      <m:sSubPr>
                        <m:ctrlPr>
                          <a:rPr lang="en-US" sz="2800" b="0" i="1" smtClean="0">
                            <a:solidFill>
                              <a:srgbClr val="07F9BA"/>
                            </a:solidFill>
                            <a:latin typeface="Cambria Math" panose="02040503050406030204" pitchFamily="18" charset="0"/>
                          </a:rPr>
                        </m:ctrlPr>
                      </m:sSubPr>
                      <m:e>
                        <m:r>
                          <a:rPr lang="en-US" sz="2800" b="0" i="1" smtClean="0">
                            <a:solidFill>
                              <a:srgbClr val="07F9BA"/>
                            </a:solidFill>
                            <a:latin typeface="Cambria Math" panose="02040503050406030204" pitchFamily="18" charset="0"/>
                          </a:rPr>
                          <m:t>𝑑</m:t>
                        </m:r>
                      </m:e>
                      <m:sub>
                        <m:r>
                          <a:rPr lang="en-US" sz="2800" b="0" i="1" smtClean="0">
                            <a:solidFill>
                              <a:srgbClr val="07F9BA"/>
                            </a:solidFill>
                            <a:latin typeface="Cambria Math" panose="02040503050406030204" pitchFamily="18" charset="0"/>
                          </a:rPr>
                          <m:t>𝑖</m:t>
                        </m:r>
                      </m:sub>
                    </m:sSub>
                    <m:r>
                      <a:rPr lang="en-US" sz="2800" b="0" i="1" smtClean="0">
                        <a:solidFill>
                          <a:srgbClr val="07F9BA"/>
                        </a:solidFill>
                        <a:latin typeface="Cambria Math" panose="02040503050406030204" pitchFamily="18" charset="0"/>
                      </a:rPr>
                      <m:t>=0</m:t>
                    </m:r>
                  </m:oMath>
                </a14:m>
                <a:endParaRPr lang="en-US" sz="2800" b="1" dirty="0">
                  <a:solidFill>
                    <a:srgbClr val="07F9BA"/>
                  </a:solidFill>
                </a:endParaRPr>
              </a:p>
              <a:p>
                <a:r>
                  <a:rPr lang="en-US" sz="2800" dirty="0">
                    <a:solidFill>
                      <a:srgbClr val="07F9BA"/>
                    </a:solidFill>
                  </a:rPr>
                  <a:t>This means there are no more vertices left to connect. The graph is connected.</a:t>
                </a:r>
              </a:p>
            </p:txBody>
          </p:sp>
        </mc:Choice>
        <mc:Fallback xmlns="">
          <p:sp>
            <p:nvSpPr>
              <p:cNvPr id="28" name="TextBox 27">
                <a:extLst>
                  <a:ext uri="{FF2B5EF4-FFF2-40B4-BE49-F238E27FC236}">
                    <a16:creationId xmlns:a16="http://schemas.microsoft.com/office/drawing/2014/main" id="{FAC2857F-73CF-44B3-896F-1DB9D268C796}"/>
                  </a:ext>
                </a:extLst>
              </p:cNvPr>
              <p:cNvSpPr txBox="1">
                <a:spLocks noRot="1" noChangeAspect="1" noMove="1" noResize="1" noEditPoints="1" noAdjustHandles="1" noChangeArrowheads="1" noChangeShapeType="1" noTextEdit="1"/>
              </p:cNvSpPr>
              <p:nvPr/>
            </p:nvSpPr>
            <p:spPr>
              <a:xfrm>
                <a:off x="6336632" y="5064795"/>
                <a:ext cx="5954898" cy="1384995"/>
              </a:xfrm>
              <a:prstGeom prst="rect">
                <a:avLst/>
              </a:prstGeom>
              <a:blipFill>
                <a:blip r:embed="rId8"/>
                <a:stretch>
                  <a:fillRect l="-2047" t="-4405" r="-921" b="-11894"/>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B471E372-9144-45A7-B4F3-4CEB372BDA7C}"/>
              </a:ext>
            </a:extLst>
          </p:cNvPr>
          <p:cNvCxnSpPr/>
          <p:nvPr/>
        </p:nvCxnSpPr>
        <p:spPr>
          <a:xfrm>
            <a:off x="6336632" y="5083705"/>
            <a:ext cx="0" cy="1774295"/>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24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anim calcmode="lin" valueType="num">
                                      <p:cBhvr>
                                        <p:cTn id="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6">
                                            <p:txEl>
                                              <p:pRg st="1" end="1"/>
                                            </p:txEl>
                                          </p:spTgt>
                                        </p:tgtEl>
                                        <p:attrNameLst>
                                          <p:attrName>style.visibility</p:attrName>
                                        </p:attrNameLst>
                                      </p:cBhvr>
                                      <p:to>
                                        <p:strVal val="visible"/>
                                      </p:to>
                                    </p:set>
                                    <p:animEffect transition="in" filter="fade">
                                      <p:cBhvr>
                                        <p:cTn id="13" dur="500"/>
                                        <p:tgtEl>
                                          <p:spTgt spid="26">
                                            <p:txEl>
                                              <p:pRg st="1" end="1"/>
                                            </p:txEl>
                                          </p:spTgt>
                                        </p:tgtEl>
                                      </p:cBhvr>
                                    </p:animEffect>
                                    <p:anim calcmode="lin" valueType="num">
                                      <p:cBhvr>
                                        <p:cTn id="14"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animEffect transition="in" filter="fade">
                                      <p:cBhvr>
                                        <p:cTn id="19" dur="500"/>
                                        <p:tgtEl>
                                          <p:spTgt spid="26">
                                            <p:txEl>
                                              <p:pRg st="2" end="2"/>
                                            </p:txEl>
                                          </p:spTgt>
                                        </p:tgtEl>
                                      </p:cBhvr>
                                    </p:animEffect>
                                    <p:anim calcmode="lin" valueType="num">
                                      <p:cBhvr>
                                        <p:cTn id="20"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6">
                                            <p:txEl>
                                              <p:pRg st="3" end="3"/>
                                            </p:txEl>
                                          </p:spTgt>
                                        </p:tgtEl>
                                        <p:attrNameLst>
                                          <p:attrName>style.visibility</p:attrName>
                                        </p:attrNameLst>
                                      </p:cBhvr>
                                      <p:to>
                                        <p:strVal val="visible"/>
                                      </p:to>
                                    </p:set>
                                    <p:animEffect transition="in" filter="fade">
                                      <p:cBhvr>
                                        <p:cTn id="25" dur="500"/>
                                        <p:tgtEl>
                                          <p:spTgt spid="26">
                                            <p:txEl>
                                              <p:pRg st="3" end="3"/>
                                            </p:txEl>
                                          </p:spTgt>
                                        </p:tgtEl>
                                      </p:cBhvr>
                                    </p:animEffect>
                                    <p:anim calcmode="lin" valueType="num">
                                      <p:cBhvr>
                                        <p:cTn id="26"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Effect transition="in" filter="wipe(left)">
                                      <p:cBhvr>
                                        <p:cTn id="32" dur="500"/>
                                        <p:tgtEl>
                                          <p:spTgt spid="27">
                                            <p:txEl>
                                              <p:pRg st="0" end="0"/>
                                            </p:tx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7">
                                            <p:txEl>
                                              <p:pRg st="1" end="1"/>
                                            </p:txEl>
                                          </p:spTgt>
                                        </p:tgtEl>
                                        <p:attrNameLst>
                                          <p:attrName>style.visibility</p:attrName>
                                        </p:attrNameLst>
                                      </p:cBhvr>
                                      <p:to>
                                        <p:strVal val="visible"/>
                                      </p:to>
                                    </p:set>
                                    <p:animEffect transition="in" filter="wipe(left)">
                                      <p:cBhvr>
                                        <p:cTn id="36" dur="500"/>
                                        <p:tgtEl>
                                          <p:spTgt spid="2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500"/>
                                        <p:tgtEl>
                                          <p:spTgt spid="30"/>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8">
                                            <p:txEl>
                                              <p:pRg st="0" end="0"/>
                                            </p:txEl>
                                          </p:spTgt>
                                        </p:tgtEl>
                                        <p:attrNameLst>
                                          <p:attrName>style.visibility</p:attrName>
                                        </p:attrNameLst>
                                      </p:cBhvr>
                                      <p:to>
                                        <p:strVal val="visible"/>
                                      </p:to>
                                    </p:set>
                                    <p:animEffect transition="in" filter="wipe(left)">
                                      <p:cBhvr>
                                        <p:cTn id="45" dur="500"/>
                                        <p:tgtEl>
                                          <p:spTgt spid="28">
                                            <p:txEl>
                                              <p:pRg st="0" end="0"/>
                                            </p:txEl>
                                          </p:spTgt>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28">
                                            <p:txEl>
                                              <p:pRg st="1" end="1"/>
                                            </p:txEl>
                                          </p:spTgt>
                                        </p:tgtEl>
                                        <p:attrNameLst>
                                          <p:attrName>style.visibility</p:attrName>
                                        </p:attrNameLst>
                                      </p:cBhvr>
                                      <p:to>
                                        <p:strVal val="visible"/>
                                      </p:to>
                                    </p:set>
                                    <p:animEffect transition="in" filter="wipe(left)">
                                      <p:cBhvr>
                                        <p:cTn id="49"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P spid="27" grpId="0" uiExpand="1" build="p"/>
      <p:bldP spid="2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4ED563-B373-4AD0-9F4B-E1A02FE1D6A1}"/>
              </a:ext>
            </a:extLst>
          </p:cNvPr>
          <p:cNvSpPr/>
          <p:nvPr/>
        </p:nvSpPr>
        <p:spPr>
          <a:xfrm>
            <a:off x="-144908" y="0"/>
            <a:ext cx="1248181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Connectivity in </a:t>
            </a:r>
            <a:r>
              <a:rPr lang="en-US" sz="5400" b="1" i="1" cap="none" spc="0" dirty="0" err="1">
                <a:ln w="22225">
                  <a:solidFill>
                    <a:schemeClr val="accent2"/>
                  </a:solidFill>
                  <a:prstDash val="solid"/>
                </a:ln>
                <a:solidFill>
                  <a:schemeClr val="accent2">
                    <a:lumMod val="40000"/>
                    <a:lumOff val="60000"/>
                  </a:schemeClr>
                </a:solidFill>
                <a:effectLst/>
              </a:rPr>
              <a:t>Erdős-Rényi</a:t>
            </a:r>
            <a:r>
              <a:rPr lang="en-US" sz="5400" b="1" i="1" cap="none" spc="0" dirty="0">
                <a:ln w="22225">
                  <a:solidFill>
                    <a:schemeClr val="accent2"/>
                  </a:solidFill>
                  <a:prstDash val="solid"/>
                </a:ln>
                <a:solidFill>
                  <a:schemeClr val="accent2">
                    <a:lumMod val="40000"/>
                    <a:lumOff val="60000"/>
                  </a:schemeClr>
                </a:solidFill>
                <a:effectLst/>
              </a:rPr>
              <a:t> </a:t>
            </a:r>
            <a:r>
              <a:rPr lang="en-US" sz="5400" b="1" cap="none" spc="0" dirty="0">
                <a:ln w="22225">
                  <a:solidFill>
                    <a:schemeClr val="accent2"/>
                  </a:solidFill>
                  <a:prstDash val="solid"/>
                </a:ln>
                <a:solidFill>
                  <a:schemeClr val="accent2">
                    <a:lumMod val="40000"/>
                    <a:lumOff val="60000"/>
                  </a:schemeClr>
                </a:solidFill>
                <a:effectLst/>
              </a:rPr>
              <a:t>Random Graph</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21DE252-26E5-4B1F-958C-11CDEC5FF242}"/>
                  </a:ext>
                </a:extLst>
              </p:cNvPr>
              <p:cNvSpPr txBox="1"/>
              <p:nvPr/>
            </p:nvSpPr>
            <p:spPr>
              <a:xfrm>
                <a:off x="114425" y="923330"/>
                <a:ext cx="10000302" cy="3513334"/>
              </a:xfrm>
              <a:prstGeom prst="rect">
                <a:avLst/>
              </a:prstGeom>
              <a:noFill/>
            </p:spPr>
            <p:txBody>
              <a:bodyPr wrap="none" rtlCol="0">
                <a:spAutoFit/>
              </a:bodyPr>
              <a:lstStyle/>
              <a:p>
                <a:r>
                  <a:rPr lang="en-US" sz="3200" dirty="0">
                    <a:solidFill>
                      <a:srgbClr val="E9B4F2"/>
                    </a:solidFill>
                  </a:rPr>
                  <a:t>Theorem (Connectivity Threshold): </a:t>
                </a:r>
                <a:r>
                  <a:rPr lang="en-US" sz="3200" i="1" dirty="0">
                    <a:solidFill>
                      <a:srgbClr val="07F9BA"/>
                    </a:solidFill>
                  </a:rPr>
                  <a:t>Let </a:t>
                </a:r>
                <a14:m>
                  <m:oMath xmlns:m="http://schemas.openxmlformats.org/officeDocument/2006/math">
                    <m:r>
                      <a:rPr lang="en-US" sz="3200" b="0" i="1" smtClean="0">
                        <a:solidFill>
                          <a:srgbClr val="07F9BA"/>
                        </a:solidFill>
                        <a:latin typeface="Cambria Math" panose="02040503050406030204" pitchFamily="18" charset="0"/>
                      </a:rPr>
                      <m:t>𝐺</m:t>
                    </m:r>
                    <m:r>
                      <a:rPr lang="en-US" sz="3200" b="0" i="1" smtClean="0">
                        <a:solidFill>
                          <a:srgbClr val="07F9BA"/>
                        </a:solidFill>
                        <a:latin typeface="Cambria Math" panose="02040503050406030204" pitchFamily="18" charset="0"/>
                      </a:rPr>
                      <m:t>∼</m:t>
                    </m:r>
                    <m:r>
                      <a:rPr lang="en-US" sz="3200" b="0" i="1" smtClean="0">
                        <a:solidFill>
                          <a:srgbClr val="07F9BA"/>
                        </a:solidFill>
                        <a:latin typeface="Cambria Math" panose="02040503050406030204" pitchFamily="18" charset="0"/>
                      </a:rPr>
                      <m:t>𝒢</m:t>
                    </m:r>
                    <m:d>
                      <m:dPr>
                        <m:ctrlPr>
                          <a:rPr lang="en-US" sz="3200" b="0" i="1" smtClean="0">
                            <a:solidFill>
                              <a:srgbClr val="07F9BA"/>
                            </a:solidFill>
                            <a:latin typeface="Cambria Math" panose="02040503050406030204" pitchFamily="18" charset="0"/>
                          </a:rPr>
                        </m:ctrlPr>
                      </m:dPr>
                      <m:e>
                        <m:r>
                          <a:rPr lang="en-US" sz="3200" b="0" i="1" smtClean="0">
                            <a:solidFill>
                              <a:srgbClr val="07F9BA"/>
                            </a:solidFill>
                            <a:latin typeface="Cambria Math" panose="02040503050406030204" pitchFamily="18" charset="0"/>
                          </a:rPr>
                          <m:t>𝑛</m:t>
                        </m:r>
                        <m:r>
                          <a:rPr lang="en-US" sz="3200" b="0" i="1" smtClean="0">
                            <a:solidFill>
                              <a:srgbClr val="07F9BA"/>
                            </a:solidFill>
                            <a:latin typeface="Cambria Math" panose="02040503050406030204" pitchFamily="18" charset="0"/>
                          </a:rPr>
                          <m:t>,</m:t>
                        </m:r>
                        <m:sSub>
                          <m:sSubPr>
                            <m:ctrlPr>
                              <a:rPr lang="en-US" sz="3200" b="0" i="1" smtClean="0">
                                <a:solidFill>
                                  <a:srgbClr val="07F9BA"/>
                                </a:solidFill>
                                <a:latin typeface="Cambria Math" panose="02040503050406030204" pitchFamily="18" charset="0"/>
                              </a:rPr>
                            </m:ctrlPr>
                          </m:sSubPr>
                          <m:e>
                            <m:r>
                              <a:rPr lang="en-US" sz="3200" b="0" i="1" smtClean="0">
                                <a:solidFill>
                                  <a:srgbClr val="07F9BA"/>
                                </a:solidFill>
                                <a:latin typeface="Cambria Math" panose="02040503050406030204" pitchFamily="18" charset="0"/>
                              </a:rPr>
                              <m:t>𝑝</m:t>
                            </m:r>
                          </m:e>
                          <m:sub>
                            <m:r>
                              <a:rPr lang="en-US" sz="3200" b="0" i="1" smtClean="0">
                                <a:solidFill>
                                  <a:srgbClr val="07F9BA"/>
                                </a:solidFill>
                                <a:latin typeface="Cambria Math" panose="02040503050406030204" pitchFamily="18" charset="0"/>
                              </a:rPr>
                              <m:t>𝑛</m:t>
                            </m:r>
                          </m:sub>
                        </m:sSub>
                      </m:e>
                    </m:d>
                  </m:oMath>
                </a14:m>
                <a:r>
                  <a:rPr lang="en-US" sz="3200" b="0" i="1" dirty="0">
                    <a:solidFill>
                      <a:srgbClr val="07F9BA"/>
                    </a:solidFill>
                  </a:rPr>
                  <a:t>. Then,</a:t>
                </a:r>
              </a:p>
              <a:p>
                <a:pPr/>
                <a14:m>
                  <m:oMathPara xmlns:m="http://schemas.openxmlformats.org/officeDocument/2006/math">
                    <m:oMathParaPr>
                      <m:jc m:val="centerGroup"/>
                    </m:oMathParaPr>
                    <m:oMath xmlns:m="http://schemas.openxmlformats.org/officeDocument/2006/math">
                      <m:func>
                        <m:funcPr>
                          <m:ctrlPr>
                            <a:rPr lang="en-US" sz="3200" i="1" smtClean="0">
                              <a:solidFill>
                                <a:srgbClr val="07F9BA"/>
                              </a:solidFill>
                              <a:latin typeface="Cambria Math" panose="02040503050406030204" pitchFamily="18" charset="0"/>
                            </a:rPr>
                          </m:ctrlPr>
                        </m:funcPr>
                        <m:fName>
                          <m:limLow>
                            <m:limLowPr>
                              <m:ctrlPr>
                                <a:rPr lang="en-US" sz="3200" i="1" smtClean="0">
                                  <a:solidFill>
                                    <a:srgbClr val="07F9BA"/>
                                  </a:solidFill>
                                  <a:latin typeface="Cambria Math" panose="02040503050406030204" pitchFamily="18" charset="0"/>
                                </a:rPr>
                              </m:ctrlPr>
                            </m:limLowPr>
                            <m:e>
                              <m:r>
                                <m:rPr>
                                  <m:sty m:val="p"/>
                                </m:rPr>
                                <a:rPr lang="en-US" sz="3200" i="0" smtClean="0">
                                  <a:solidFill>
                                    <a:srgbClr val="07F9BA"/>
                                  </a:solidFill>
                                  <a:latin typeface="Cambria Math" panose="02040503050406030204" pitchFamily="18" charset="0"/>
                                </a:rPr>
                                <m:t>lim</m:t>
                              </m:r>
                            </m:e>
                            <m:lim>
                              <m:r>
                                <a:rPr lang="en-US" sz="3200" b="0" i="1" smtClean="0">
                                  <a:solidFill>
                                    <a:srgbClr val="07F9BA"/>
                                  </a:solidFill>
                                  <a:latin typeface="Cambria Math" panose="02040503050406030204" pitchFamily="18" charset="0"/>
                                </a:rPr>
                                <m:t>𝑛</m:t>
                              </m:r>
                              <m:r>
                                <a:rPr lang="en-US" sz="3200" b="0" i="1" smtClean="0">
                                  <a:solidFill>
                                    <a:srgbClr val="07F9BA"/>
                                  </a:solidFill>
                                  <a:latin typeface="Cambria Math" panose="02040503050406030204" pitchFamily="18" charset="0"/>
                                </a:rPr>
                                <m:t>→∞</m:t>
                              </m:r>
                            </m:lim>
                          </m:limLow>
                        </m:fName>
                        <m:e>
                          <m:sSub>
                            <m:sSubPr>
                              <m:ctrlPr>
                                <a:rPr lang="en-US" sz="3200" b="0" i="1" smtClean="0">
                                  <a:solidFill>
                                    <a:srgbClr val="07F9BA"/>
                                  </a:solidFill>
                                  <a:latin typeface="Cambria Math" panose="02040503050406030204" pitchFamily="18" charset="0"/>
                                </a:rPr>
                              </m:ctrlPr>
                            </m:sSubPr>
                            <m:e>
                              <m:r>
                                <a:rPr lang="en-US" sz="3200" b="0" i="1" smtClean="0">
                                  <a:solidFill>
                                    <a:srgbClr val="07F9BA"/>
                                  </a:solidFill>
                                  <a:latin typeface="Cambria Math" panose="02040503050406030204" pitchFamily="18" charset="0"/>
                                </a:rPr>
                                <m:t>ℙ</m:t>
                              </m:r>
                            </m:e>
                            <m:sub>
                              <m:r>
                                <a:rPr lang="en-US" sz="3200" b="0" i="1" smtClean="0">
                                  <a:solidFill>
                                    <a:srgbClr val="07F9BA"/>
                                  </a:solidFill>
                                  <a:latin typeface="Cambria Math" panose="02040503050406030204" pitchFamily="18" charset="0"/>
                                </a:rPr>
                                <m:t>𝒢</m:t>
                              </m:r>
                              <m:d>
                                <m:dPr>
                                  <m:ctrlPr>
                                    <a:rPr lang="en-US" sz="3200" b="0" i="1" smtClean="0">
                                      <a:solidFill>
                                        <a:srgbClr val="07F9BA"/>
                                      </a:solidFill>
                                      <a:latin typeface="Cambria Math" panose="02040503050406030204" pitchFamily="18" charset="0"/>
                                    </a:rPr>
                                  </m:ctrlPr>
                                </m:dPr>
                                <m:e>
                                  <m:r>
                                    <a:rPr lang="en-US" sz="3200" b="0" i="1" smtClean="0">
                                      <a:solidFill>
                                        <a:srgbClr val="07F9BA"/>
                                      </a:solidFill>
                                      <a:latin typeface="Cambria Math" panose="02040503050406030204" pitchFamily="18" charset="0"/>
                                    </a:rPr>
                                    <m:t>𝑛</m:t>
                                  </m:r>
                                  <m:r>
                                    <a:rPr lang="en-US" sz="3200" b="0" i="1" smtClean="0">
                                      <a:solidFill>
                                        <a:srgbClr val="07F9BA"/>
                                      </a:solidFill>
                                      <a:latin typeface="Cambria Math" panose="02040503050406030204" pitchFamily="18" charset="0"/>
                                    </a:rPr>
                                    <m:t>,</m:t>
                                  </m:r>
                                  <m:sSub>
                                    <m:sSubPr>
                                      <m:ctrlPr>
                                        <a:rPr lang="en-US" sz="3200" b="0" i="1" smtClean="0">
                                          <a:solidFill>
                                            <a:srgbClr val="07F9BA"/>
                                          </a:solidFill>
                                          <a:latin typeface="Cambria Math" panose="02040503050406030204" pitchFamily="18" charset="0"/>
                                        </a:rPr>
                                      </m:ctrlPr>
                                    </m:sSubPr>
                                    <m:e>
                                      <m:r>
                                        <a:rPr lang="en-US" sz="3200" b="0" i="1" smtClean="0">
                                          <a:solidFill>
                                            <a:srgbClr val="07F9BA"/>
                                          </a:solidFill>
                                          <a:latin typeface="Cambria Math" panose="02040503050406030204" pitchFamily="18" charset="0"/>
                                        </a:rPr>
                                        <m:t>𝑝</m:t>
                                      </m:r>
                                    </m:e>
                                    <m:sub>
                                      <m:r>
                                        <a:rPr lang="en-US" sz="3200" b="0" i="1" smtClean="0">
                                          <a:solidFill>
                                            <a:srgbClr val="07F9BA"/>
                                          </a:solidFill>
                                          <a:latin typeface="Cambria Math" panose="02040503050406030204" pitchFamily="18" charset="0"/>
                                        </a:rPr>
                                        <m:t>𝑛</m:t>
                                      </m:r>
                                    </m:sub>
                                  </m:sSub>
                                </m:e>
                              </m:d>
                            </m:sub>
                          </m:sSub>
                          <m:d>
                            <m:dPr>
                              <m:ctrlPr>
                                <a:rPr lang="en-US" sz="3200" b="0" i="1" smtClean="0">
                                  <a:solidFill>
                                    <a:srgbClr val="07F9BA"/>
                                  </a:solidFill>
                                  <a:latin typeface="Cambria Math" panose="02040503050406030204" pitchFamily="18" charset="0"/>
                                </a:rPr>
                              </m:ctrlPr>
                            </m:dPr>
                            <m:e>
                              <m:r>
                                <a:rPr lang="en-US" sz="3200" b="0" i="1" smtClean="0">
                                  <a:solidFill>
                                    <a:srgbClr val="07F9BA"/>
                                  </a:solidFill>
                                  <a:latin typeface="Cambria Math" panose="02040503050406030204" pitchFamily="18" charset="0"/>
                                </a:rPr>
                                <m:t>𝐺</m:t>
                              </m:r>
                              <m:r>
                                <a:rPr lang="en-US" sz="3200" b="0" i="1" smtClean="0">
                                  <a:solidFill>
                                    <a:srgbClr val="07F9BA"/>
                                  </a:solidFill>
                                  <a:latin typeface="Cambria Math" panose="02040503050406030204" pitchFamily="18" charset="0"/>
                                </a:rPr>
                                <m:t> </m:t>
                              </m:r>
                              <m:r>
                                <m:rPr>
                                  <m:sty m:val="p"/>
                                </m:rPr>
                                <a:rPr lang="en-US" sz="3200" b="0" i="0" smtClean="0">
                                  <a:solidFill>
                                    <a:srgbClr val="07F9BA"/>
                                  </a:solidFill>
                                  <a:latin typeface="Cambria Math" panose="02040503050406030204" pitchFamily="18" charset="0"/>
                                </a:rPr>
                                <m:t>is</m:t>
                              </m:r>
                              <m:r>
                                <a:rPr lang="en-US" sz="3200" b="0" i="0" smtClean="0">
                                  <a:solidFill>
                                    <a:srgbClr val="07F9BA"/>
                                  </a:solidFill>
                                  <a:latin typeface="Cambria Math" panose="02040503050406030204" pitchFamily="18" charset="0"/>
                                </a:rPr>
                                <m:t> </m:t>
                              </m:r>
                              <m:r>
                                <m:rPr>
                                  <m:sty m:val="p"/>
                                </m:rPr>
                                <a:rPr lang="en-US" sz="3200" b="0" i="0" smtClean="0">
                                  <a:solidFill>
                                    <a:srgbClr val="07F9BA"/>
                                  </a:solidFill>
                                  <a:latin typeface="Cambria Math" panose="02040503050406030204" pitchFamily="18" charset="0"/>
                                </a:rPr>
                                <m:t>connected</m:t>
                              </m:r>
                            </m:e>
                          </m:d>
                          <m:r>
                            <a:rPr lang="en-US" sz="3200" b="0" i="1" smtClean="0">
                              <a:solidFill>
                                <a:srgbClr val="07F9BA"/>
                              </a:solidFill>
                              <a:latin typeface="Cambria Math" panose="02040503050406030204" pitchFamily="18" charset="0"/>
                            </a:rPr>
                            <m:t>=</m:t>
                          </m:r>
                          <m:d>
                            <m:dPr>
                              <m:begChr m:val="{"/>
                              <m:endChr m:val=""/>
                              <m:ctrlPr>
                                <a:rPr lang="en-US" sz="3200" b="0" i="1" smtClean="0">
                                  <a:solidFill>
                                    <a:srgbClr val="07F9BA"/>
                                  </a:solidFill>
                                  <a:latin typeface="Cambria Math" panose="02040503050406030204" pitchFamily="18" charset="0"/>
                                </a:rPr>
                              </m:ctrlPr>
                            </m:dPr>
                            <m:e>
                              <m:eqArr>
                                <m:eqArrPr>
                                  <m:ctrlPr>
                                    <a:rPr lang="en-US" sz="3200" b="0" i="1" smtClean="0">
                                      <a:solidFill>
                                        <a:srgbClr val="07F9BA"/>
                                      </a:solidFill>
                                      <a:latin typeface="Cambria Math" panose="02040503050406030204" pitchFamily="18" charset="0"/>
                                    </a:rPr>
                                  </m:ctrlPr>
                                </m:eqArrPr>
                                <m:e>
                                  <m:r>
                                    <a:rPr lang="en-US" sz="3200" b="0" i="1" smtClean="0">
                                      <a:solidFill>
                                        <a:srgbClr val="07F9BA"/>
                                      </a:solidFill>
                                      <a:latin typeface="Cambria Math" panose="02040503050406030204" pitchFamily="18" charset="0"/>
                                    </a:rPr>
                                    <m:t>0 ;</m:t>
                                  </m:r>
                                  <m:f>
                                    <m:fPr>
                                      <m:ctrlPr>
                                        <a:rPr lang="en-US" sz="3200" b="0" i="1" smtClean="0">
                                          <a:solidFill>
                                            <a:srgbClr val="07F9BA"/>
                                          </a:solidFill>
                                          <a:latin typeface="Cambria Math" panose="02040503050406030204" pitchFamily="18" charset="0"/>
                                        </a:rPr>
                                      </m:ctrlPr>
                                    </m:fPr>
                                    <m:num>
                                      <m:sSub>
                                        <m:sSubPr>
                                          <m:ctrlPr>
                                            <a:rPr lang="en-US" sz="3200" b="0" i="1" smtClean="0">
                                              <a:solidFill>
                                                <a:srgbClr val="07F9BA"/>
                                              </a:solidFill>
                                              <a:latin typeface="Cambria Math" panose="02040503050406030204" pitchFamily="18" charset="0"/>
                                            </a:rPr>
                                          </m:ctrlPr>
                                        </m:sSubPr>
                                        <m:e>
                                          <m:r>
                                            <a:rPr lang="en-US" sz="3200" b="0" i="1" smtClean="0">
                                              <a:solidFill>
                                                <a:srgbClr val="07F9BA"/>
                                              </a:solidFill>
                                              <a:latin typeface="Cambria Math" panose="02040503050406030204" pitchFamily="18" charset="0"/>
                                            </a:rPr>
                                            <m:t>𝑝</m:t>
                                          </m:r>
                                        </m:e>
                                        <m:sub>
                                          <m:r>
                                            <a:rPr lang="en-US" sz="3200" b="0" i="1" smtClean="0">
                                              <a:solidFill>
                                                <a:srgbClr val="07F9BA"/>
                                              </a:solidFill>
                                              <a:latin typeface="Cambria Math" panose="02040503050406030204" pitchFamily="18" charset="0"/>
                                            </a:rPr>
                                            <m:t>𝑛</m:t>
                                          </m:r>
                                        </m:sub>
                                      </m:sSub>
                                    </m:num>
                                    <m:den>
                                      <m:f>
                                        <m:fPr>
                                          <m:type m:val="skw"/>
                                          <m:ctrlPr>
                                            <a:rPr lang="en-US" sz="3200" b="0" i="1" smtClean="0">
                                              <a:solidFill>
                                                <a:srgbClr val="07F9BA"/>
                                              </a:solidFill>
                                              <a:latin typeface="Cambria Math" panose="02040503050406030204" pitchFamily="18" charset="0"/>
                                            </a:rPr>
                                          </m:ctrlPr>
                                        </m:fPr>
                                        <m:num>
                                          <m:r>
                                            <m:rPr>
                                              <m:sty m:val="p"/>
                                            </m:rPr>
                                            <a:rPr lang="en-US" sz="3200" b="0" i="0" smtClean="0">
                                              <a:solidFill>
                                                <a:srgbClr val="07F9BA"/>
                                              </a:solidFill>
                                              <a:latin typeface="Cambria Math" panose="02040503050406030204" pitchFamily="18" charset="0"/>
                                            </a:rPr>
                                            <m:t>log</m:t>
                                          </m:r>
                                          <m:r>
                                            <a:rPr lang="en-US" sz="3200" b="0" i="1" smtClean="0">
                                              <a:solidFill>
                                                <a:srgbClr val="07F9BA"/>
                                              </a:solidFill>
                                              <a:latin typeface="Cambria Math" panose="02040503050406030204" pitchFamily="18" charset="0"/>
                                            </a:rPr>
                                            <m:t>(</m:t>
                                          </m:r>
                                          <m:r>
                                            <a:rPr lang="en-US" sz="3200" b="0" i="1" smtClean="0">
                                              <a:solidFill>
                                                <a:srgbClr val="07F9BA"/>
                                              </a:solidFill>
                                              <a:latin typeface="Cambria Math" panose="02040503050406030204" pitchFamily="18" charset="0"/>
                                            </a:rPr>
                                            <m:t>𝑛</m:t>
                                          </m:r>
                                          <m:r>
                                            <a:rPr lang="en-US" sz="3200" b="0" i="1" smtClean="0">
                                              <a:solidFill>
                                                <a:srgbClr val="07F9BA"/>
                                              </a:solidFill>
                                              <a:latin typeface="Cambria Math" panose="02040503050406030204" pitchFamily="18" charset="0"/>
                                            </a:rPr>
                                            <m:t>)</m:t>
                                          </m:r>
                                        </m:num>
                                        <m:den>
                                          <m:r>
                                            <a:rPr lang="en-US" sz="3200" b="0" i="1" smtClean="0">
                                              <a:solidFill>
                                                <a:srgbClr val="07F9BA"/>
                                              </a:solidFill>
                                              <a:latin typeface="Cambria Math" panose="02040503050406030204" pitchFamily="18" charset="0"/>
                                            </a:rPr>
                                            <m:t>𝑛</m:t>
                                          </m:r>
                                        </m:den>
                                      </m:f>
                                    </m:den>
                                  </m:f>
                                  <m:r>
                                    <a:rPr lang="en-US" sz="3200" b="0" i="1" smtClean="0">
                                      <a:solidFill>
                                        <a:srgbClr val="07F9BA"/>
                                      </a:solidFill>
                                      <a:latin typeface="Cambria Math" panose="02040503050406030204" pitchFamily="18" charset="0"/>
                                    </a:rPr>
                                    <m:t>→0</m:t>
                                  </m:r>
                                </m:e>
                                <m:e>
                                  <m:r>
                                    <a:rPr lang="en-US" sz="3200" b="0" i="1" smtClean="0">
                                      <a:solidFill>
                                        <a:srgbClr val="07F9BA"/>
                                      </a:solidFill>
                                      <a:latin typeface="Cambria Math" panose="02040503050406030204" pitchFamily="18" charset="0"/>
                                    </a:rPr>
                                    <m:t>1 ;</m:t>
                                  </m:r>
                                  <m:f>
                                    <m:fPr>
                                      <m:ctrlPr>
                                        <a:rPr lang="en-US" sz="3200" b="0" i="1" smtClean="0">
                                          <a:solidFill>
                                            <a:srgbClr val="07F9BA"/>
                                          </a:solidFill>
                                          <a:latin typeface="Cambria Math" panose="02040503050406030204" pitchFamily="18" charset="0"/>
                                        </a:rPr>
                                      </m:ctrlPr>
                                    </m:fPr>
                                    <m:num>
                                      <m:sSub>
                                        <m:sSubPr>
                                          <m:ctrlPr>
                                            <a:rPr lang="en-US" sz="3200" b="0" i="1" smtClean="0">
                                              <a:solidFill>
                                                <a:srgbClr val="07F9BA"/>
                                              </a:solidFill>
                                              <a:latin typeface="Cambria Math" panose="02040503050406030204" pitchFamily="18" charset="0"/>
                                            </a:rPr>
                                          </m:ctrlPr>
                                        </m:sSubPr>
                                        <m:e>
                                          <m:r>
                                            <a:rPr lang="en-US" sz="3200" b="0" i="1" smtClean="0">
                                              <a:solidFill>
                                                <a:srgbClr val="07F9BA"/>
                                              </a:solidFill>
                                              <a:latin typeface="Cambria Math" panose="02040503050406030204" pitchFamily="18" charset="0"/>
                                            </a:rPr>
                                            <m:t>𝑝</m:t>
                                          </m:r>
                                        </m:e>
                                        <m:sub>
                                          <m:r>
                                            <a:rPr lang="en-US" sz="3200" b="0" i="1" smtClean="0">
                                              <a:solidFill>
                                                <a:srgbClr val="07F9BA"/>
                                              </a:solidFill>
                                              <a:latin typeface="Cambria Math" panose="02040503050406030204" pitchFamily="18" charset="0"/>
                                            </a:rPr>
                                            <m:t>𝑛</m:t>
                                          </m:r>
                                        </m:sub>
                                      </m:sSub>
                                    </m:num>
                                    <m:den>
                                      <m:f>
                                        <m:fPr>
                                          <m:type m:val="skw"/>
                                          <m:ctrlPr>
                                            <a:rPr lang="en-US" sz="3200" b="0" i="1" smtClean="0">
                                              <a:solidFill>
                                                <a:srgbClr val="07F9BA"/>
                                              </a:solidFill>
                                              <a:latin typeface="Cambria Math" panose="02040503050406030204" pitchFamily="18" charset="0"/>
                                            </a:rPr>
                                          </m:ctrlPr>
                                        </m:fPr>
                                        <m:num>
                                          <m:r>
                                            <m:rPr>
                                              <m:sty m:val="p"/>
                                            </m:rPr>
                                            <a:rPr lang="en-US" sz="3200" b="0" i="0" smtClean="0">
                                              <a:solidFill>
                                                <a:srgbClr val="07F9BA"/>
                                              </a:solidFill>
                                              <a:latin typeface="Cambria Math" panose="02040503050406030204" pitchFamily="18" charset="0"/>
                                            </a:rPr>
                                            <m:t>log</m:t>
                                          </m:r>
                                          <m:r>
                                            <a:rPr lang="en-US" sz="3200" b="0" i="1" smtClean="0">
                                              <a:solidFill>
                                                <a:srgbClr val="07F9BA"/>
                                              </a:solidFill>
                                              <a:latin typeface="Cambria Math" panose="02040503050406030204" pitchFamily="18" charset="0"/>
                                            </a:rPr>
                                            <m:t>(</m:t>
                                          </m:r>
                                          <m:r>
                                            <a:rPr lang="en-US" sz="3200" b="0" i="1" smtClean="0">
                                              <a:solidFill>
                                                <a:srgbClr val="07F9BA"/>
                                              </a:solidFill>
                                              <a:latin typeface="Cambria Math" panose="02040503050406030204" pitchFamily="18" charset="0"/>
                                            </a:rPr>
                                            <m:t>𝑛</m:t>
                                          </m:r>
                                          <m:r>
                                            <a:rPr lang="en-US" sz="3200" b="0" i="1" smtClean="0">
                                              <a:solidFill>
                                                <a:srgbClr val="07F9BA"/>
                                              </a:solidFill>
                                              <a:latin typeface="Cambria Math" panose="02040503050406030204" pitchFamily="18" charset="0"/>
                                            </a:rPr>
                                            <m:t>)</m:t>
                                          </m:r>
                                        </m:num>
                                        <m:den>
                                          <m:r>
                                            <a:rPr lang="en-US" sz="3200" b="0" i="1" smtClean="0">
                                              <a:solidFill>
                                                <a:srgbClr val="07F9BA"/>
                                              </a:solidFill>
                                              <a:latin typeface="Cambria Math" panose="02040503050406030204" pitchFamily="18" charset="0"/>
                                            </a:rPr>
                                            <m:t>𝑛</m:t>
                                          </m:r>
                                        </m:den>
                                      </m:f>
                                    </m:den>
                                  </m:f>
                                  <m:r>
                                    <a:rPr lang="en-US" sz="3200" b="0" i="1" smtClean="0">
                                      <a:solidFill>
                                        <a:srgbClr val="07F9BA"/>
                                      </a:solidFill>
                                      <a:latin typeface="Cambria Math" panose="02040503050406030204" pitchFamily="18" charset="0"/>
                                    </a:rPr>
                                    <m:t>→1</m:t>
                                  </m:r>
                                </m:e>
                              </m:eqArr>
                            </m:e>
                          </m:d>
                        </m:e>
                      </m:func>
                    </m:oMath>
                  </m:oMathPara>
                </a14:m>
                <a:endParaRPr lang="en-US" sz="3200" i="1" dirty="0">
                  <a:solidFill>
                    <a:srgbClr val="E9B4F2"/>
                  </a:solidFill>
                </a:endParaRPr>
              </a:p>
              <a:p>
                <a:endParaRPr lang="en-US" sz="3200" dirty="0">
                  <a:solidFill>
                    <a:srgbClr val="E9B4F2"/>
                  </a:solidFill>
                </a:endParaRPr>
              </a:p>
            </p:txBody>
          </p:sp>
        </mc:Choice>
        <mc:Fallback xmlns="">
          <p:sp>
            <p:nvSpPr>
              <p:cNvPr id="4" name="TextBox 3">
                <a:extLst>
                  <a:ext uri="{FF2B5EF4-FFF2-40B4-BE49-F238E27FC236}">
                    <a16:creationId xmlns:a16="http://schemas.microsoft.com/office/drawing/2014/main" id="{221DE252-26E5-4B1F-958C-11CDEC5FF242}"/>
                  </a:ext>
                </a:extLst>
              </p:cNvPr>
              <p:cNvSpPr txBox="1">
                <a:spLocks noRot="1" noChangeAspect="1" noMove="1" noResize="1" noEditPoints="1" noAdjustHandles="1" noChangeArrowheads="1" noChangeShapeType="1" noTextEdit="1"/>
              </p:cNvSpPr>
              <p:nvPr/>
            </p:nvSpPr>
            <p:spPr>
              <a:xfrm>
                <a:off x="114425" y="923330"/>
                <a:ext cx="10000302" cy="3513334"/>
              </a:xfrm>
              <a:prstGeom prst="rect">
                <a:avLst/>
              </a:prstGeom>
              <a:blipFill>
                <a:blip r:embed="rId2"/>
                <a:stretch>
                  <a:fillRect l="-1585" t="-2080" r="-6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9248D82-00FC-4B94-B76F-A10EEBAB3C9E}"/>
                  </a:ext>
                </a:extLst>
              </p:cNvPr>
              <p:cNvSpPr txBox="1"/>
              <p:nvPr/>
            </p:nvSpPr>
            <p:spPr>
              <a:xfrm>
                <a:off x="114425" y="4381275"/>
                <a:ext cx="12077575" cy="1899944"/>
              </a:xfrm>
              <a:prstGeom prst="rect">
                <a:avLst/>
              </a:prstGeom>
              <a:noFill/>
            </p:spPr>
            <p:txBody>
              <a:bodyPr wrap="square" rtlCol="0">
                <a:spAutoFit/>
              </a:bodyPr>
              <a:lstStyle/>
              <a:p>
                <a:r>
                  <a:rPr lang="en-US" sz="3200" dirty="0">
                    <a:solidFill>
                      <a:srgbClr val="E9B4F2"/>
                    </a:solidFill>
                  </a:rPr>
                  <a:t>Theorem (Behavior around critical window): </a:t>
                </a:r>
              </a:p>
              <a:p>
                <a:r>
                  <a:rPr lang="en-US" sz="3200" i="1" dirty="0">
                    <a:solidFill>
                      <a:srgbClr val="E9B4F2"/>
                    </a:solidFill>
                  </a:rPr>
                  <a:t>		</a:t>
                </a:r>
                <a:r>
                  <a:rPr lang="en-US" sz="3200" i="1" dirty="0">
                    <a:solidFill>
                      <a:srgbClr val="07F9BA"/>
                    </a:solidFill>
                  </a:rPr>
                  <a:t>Fix </a:t>
                </a:r>
                <a14:m>
                  <m:oMath xmlns:m="http://schemas.openxmlformats.org/officeDocument/2006/math">
                    <m:r>
                      <a:rPr lang="en-US" sz="3200" b="0" i="1" smtClean="0">
                        <a:solidFill>
                          <a:srgbClr val="07F9BA"/>
                        </a:solidFill>
                        <a:latin typeface="Cambria Math" panose="02040503050406030204" pitchFamily="18" charset="0"/>
                      </a:rPr>
                      <m:t>𝑡</m:t>
                    </m:r>
                    <m:r>
                      <a:rPr lang="en-US" sz="3200" b="0" i="1" smtClean="0">
                        <a:solidFill>
                          <a:srgbClr val="07F9BA"/>
                        </a:solidFill>
                        <a:latin typeface="Cambria Math" panose="02040503050406030204" pitchFamily="18" charset="0"/>
                      </a:rPr>
                      <m:t>∈</m:t>
                    </m:r>
                    <m:r>
                      <a:rPr lang="en-US" sz="3200" b="0" i="1" smtClean="0">
                        <a:solidFill>
                          <a:srgbClr val="07F9BA"/>
                        </a:solidFill>
                        <a:latin typeface="Cambria Math" panose="02040503050406030204" pitchFamily="18" charset="0"/>
                      </a:rPr>
                      <m:t>ℝ</m:t>
                    </m:r>
                  </m:oMath>
                </a14:m>
                <a:r>
                  <a:rPr lang="en-US" sz="3200" dirty="0">
                    <a:solidFill>
                      <a:srgbClr val="E9B4F2"/>
                    </a:solidFill>
                  </a:rPr>
                  <a:t> </a:t>
                </a:r>
                <a:r>
                  <a:rPr lang="en-US" sz="3200" i="1" dirty="0">
                    <a:solidFill>
                      <a:srgbClr val="07F9BA"/>
                    </a:solidFill>
                  </a:rPr>
                  <a:t>and </a:t>
                </a:r>
                <a14:m>
                  <m:oMath xmlns:m="http://schemas.openxmlformats.org/officeDocument/2006/math">
                    <m:sSub>
                      <m:sSubPr>
                        <m:ctrlPr>
                          <a:rPr lang="en-US" sz="3200" b="0" i="1" smtClean="0">
                            <a:solidFill>
                              <a:srgbClr val="07F9BA"/>
                            </a:solidFill>
                            <a:latin typeface="Cambria Math" panose="02040503050406030204" pitchFamily="18" charset="0"/>
                          </a:rPr>
                        </m:ctrlPr>
                      </m:sSubPr>
                      <m:e>
                        <m:r>
                          <a:rPr lang="en-US" sz="3200" b="0" i="1" smtClean="0">
                            <a:solidFill>
                              <a:srgbClr val="07F9BA"/>
                            </a:solidFill>
                            <a:latin typeface="Cambria Math" panose="02040503050406030204" pitchFamily="18" charset="0"/>
                          </a:rPr>
                          <m:t>𝜆</m:t>
                        </m:r>
                      </m:e>
                      <m:sub>
                        <m:r>
                          <a:rPr lang="en-US" sz="3200" b="0" i="1" smtClean="0">
                            <a:solidFill>
                              <a:srgbClr val="07F9BA"/>
                            </a:solidFill>
                            <a:latin typeface="Cambria Math" panose="02040503050406030204" pitchFamily="18" charset="0"/>
                          </a:rPr>
                          <m:t>𝑛</m:t>
                        </m:r>
                      </m:sub>
                    </m:sSub>
                    <m:r>
                      <a:rPr lang="en-US" sz="3200" b="0" i="1" smtClean="0">
                        <a:solidFill>
                          <a:srgbClr val="07F9BA"/>
                        </a:solidFill>
                        <a:latin typeface="Cambria Math" panose="02040503050406030204" pitchFamily="18" charset="0"/>
                      </a:rPr>
                      <m:t>=</m:t>
                    </m:r>
                    <m:r>
                      <m:rPr>
                        <m:sty m:val="p"/>
                      </m:rPr>
                      <a:rPr lang="en-US" sz="3200" b="0" i="0" smtClean="0">
                        <a:solidFill>
                          <a:srgbClr val="07F9BA"/>
                        </a:solidFill>
                        <a:latin typeface="Cambria Math" panose="02040503050406030204" pitchFamily="18" charset="0"/>
                      </a:rPr>
                      <m:t>log</m:t>
                    </m:r>
                    <m:d>
                      <m:dPr>
                        <m:ctrlPr>
                          <a:rPr lang="en-US" sz="3200" b="0" i="1" smtClean="0">
                            <a:solidFill>
                              <a:srgbClr val="07F9BA"/>
                            </a:solidFill>
                            <a:latin typeface="Cambria Math" panose="02040503050406030204" pitchFamily="18" charset="0"/>
                          </a:rPr>
                        </m:ctrlPr>
                      </m:dPr>
                      <m:e>
                        <m:r>
                          <a:rPr lang="en-US" sz="3200" b="0" i="1" smtClean="0">
                            <a:solidFill>
                              <a:srgbClr val="07F9BA"/>
                            </a:solidFill>
                            <a:latin typeface="Cambria Math" panose="02040503050406030204" pitchFamily="18" charset="0"/>
                          </a:rPr>
                          <m:t>𝑛</m:t>
                        </m:r>
                      </m:e>
                    </m:d>
                    <m:r>
                      <a:rPr lang="en-US" sz="3200" b="0" i="1" smtClean="0">
                        <a:solidFill>
                          <a:srgbClr val="07F9BA"/>
                        </a:solidFill>
                        <a:latin typeface="Cambria Math" panose="02040503050406030204" pitchFamily="18" charset="0"/>
                      </a:rPr>
                      <m:t>+</m:t>
                    </m:r>
                    <m:r>
                      <a:rPr lang="en-US" sz="3200" b="0" i="1" smtClean="0">
                        <a:solidFill>
                          <a:srgbClr val="07F9BA"/>
                        </a:solidFill>
                        <a:latin typeface="Cambria Math" panose="02040503050406030204" pitchFamily="18" charset="0"/>
                      </a:rPr>
                      <m:t>𝑡</m:t>
                    </m:r>
                  </m:oMath>
                </a14:m>
                <a:r>
                  <a:rPr lang="en-US" sz="3200" dirty="0">
                    <a:solidFill>
                      <a:srgbClr val="07F9BA"/>
                    </a:solidFill>
                  </a:rPr>
                  <a:t>;</a:t>
                </a:r>
              </a:p>
              <a:p>
                <a:pPr/>
                <a14:m>
                  <m:oMathPara xmlns:m="http://schemas.openxmlformats.org/officeDocument/2006/math">
                    <m:oMathParaPr>
                      <m:jc m:val="centerGroup"/>
                    </m:oMathParaPr>
                    <m:oMath xmlns:m="http://schemas.openxmlformats.org/officeDocument/2006/math">
                      <m:func>
                        <m:funcPr>
                          <m:ctrlPr>
                            <a:rPr lang="en-US" sz="3200" i="1" smtClean="0">
                              <a:solidFill>
                                <a:srgbClr val="07F9BA"/>
                              </a:solidFill>
                              <a:latin typeface="Cambria Math" panose="02040503050406030204" pitchFamily="18" charset="0"/>
                            </a:rPr>
                          </m:ctrlPr>
                        </m:funcPr>
                        <m:fName>
                          <m:limLow>
                            <m:limLowPr>
                              <m:ctrlPr>
                                <a:rPr lang="en-US" sz="3200" i="1" smtClean="0">
                                  <a:solidFill>
                                    <a:srgbClr val="07F9BA"/>
                                  </a:solidFill>
                                  <a:latin typeface="Cambria Math" panose="02040503050406030204" pitchFamily="18" charset="0"/>
                                </a:rPr>
                              </m:ctrlPr>
                            </m:limLowPr>
                            <m:e>
                              <m:r>
                                <m:rPr>
                                  <m:sty m:val="p"/>
                                </m:rPr>
                                <a:rPr lang="en-US" sz="3200" i="0" smtClean="0">
                                  <a:solidFill>
                                    <a:srgbClr val="07F9BA"/>
                                  </a:solidFill>
                                  <a:latin typeface="Cambria Math" panose="02040503050406030204" pitchFamily="18" charset="0"/>
                                </a:rPr>
                                <m:t>lim</m:t>
                              </m:r>
                            </m:e>
                            <m:lim>
                              <m:r>
                                <a:rPr lang="en-US" sz="3200" b="0" i="1" smtClean="0">
                                  <a:solidFill>
                                    <a:srgbClr val="07F9BA"/>
                                  </a:solidFill>
                                  <a:latin typeface="Cambria Math" panose="02040503050406030204" pitchFamily="18" charset="0"/>
                                </a:rPr>
                                <m:t>𝑛</m:t>
                              </m:r>
                              <m:r>
                                <a:rPr lang="en-US" sz="3200" b="0" i="1" smtClean="0">
                                  <a:solidFill>
                                    <a:srgbClr val="07F9BA"/>
                                  </a:solidFill>
                                  <a:latin typeface="Cambria Math" panose="02040503050406030204" pitchFamily="18" charset="0"/>
                                </a:rPr>
                                <m:t>→∞</m:t>
                              </m:r>
                            </m:lim>
                          </m:limLow>
                        </m:fName>
                        <m:e>
                          <m:sSub>
                            <m:sSubPr>
                              <m:ctrlPr>
                                <a:rPr lang="en-US" sz="3200" b="0" i="1" smtClean="0">
                                  <a:solidFill>
                                    <a:srgbClr val="07F9BA"/>
                                  </a:solidFill>
                                  <a:latin typeface="Cambria Math" panose="02040503050406030204" pitchFamily="18" charset="0"/>
                                </a:rPr>
                              </m:ctrlPr>
                            </m:sSubPr>
                            <m:e>
                              <m:r>
                                <a:rPr lang="en-US" sz="3200" b="0" i="1" smtClean="0">
                                  <a:solidFill>
                                    <a:srgbClr val="07F9BA"/>
                                  </a:solidFill>
                                  <a:latin typeface="Cambria Math" panose="02040503050406030204" pitchFamily="18" charset="0"/>
                                </a:rPr>
                                <m:t>ℙ</m:t>
                              </m:r>
                            </m:e>
                            <m:sub>
                              <m:r>
                                <a:rPr lang="en-US" sz="3200" b="0" i="1" smtClean="0">
                                  <a:solidFill>
                                    <a:srgbClr val="07F9BA"/>
                                  </a:solidFill>
                                  <a:latin typeface="Cambria Math" panose="02040503050406030204" pitchFamily="18" charset="0"/>
                                </a:rPr>
                                <m:t>𝒢</m:t>
                              </m:r>
                              <m:d>
                                <m:dPr>
                                  <m:ctrlPr>
                                    <a:rPr lang="en-US" sz="3200" b="0" i="1" smtClean="0">
                                      <a:solidFill>
                                        <a:srgbClr val="07F9BA"/>
                                      </a:solidFill>
                                      <a:latin typeface="Cambria Math" panose="02040503050406030204" pitchFamily="18" charset="0"/>
                                    </a:rPr>
                                  </m:ctrlPr>
                                </m:dPr>
                                <m:e>
                                  <m:r>
                                    <a:rPr lang="en-US" sz="3200" b="0" i="1" smtClean="0">
                                      <a:solidFill>
                                        <a:srgbClr val="07F9BA"/>
                                      </a:solidFill>
                                      <a:latin typeface="Cambria Math" panose="02040503050406030204" pitchFamily="18" charset="0"/>
                                    </a:rPr>
                                    <m:t>𝑛</m:t>
                                  </m:r>
                                  <m:r>
                                    <a:rPr lang="en-US" sz="3200" b="0" i="1" smtClean="0">
                                      <a:solidFill>
                                        <a:srgbClr val="07F9BA"/>
                                      </a:solidFill>
                                      <a:latin typeface="Cambria Math" panose="02040503050406030204" pitchFamily="18" charset="0"/>
                                    </a:rPr>
                                    <m:t>,</m:t>
                                  </m:r>
                                  <m:f>
                                    <m:fPr>
                                      <m:ctrlPr>
                                        <a:rPr lang="en-US" sz="3200" b="0" i="1" smtClean="0">
                                          <a:solidFill>
                                            <a:srgbClr val="07F9BA"/>
                                          </a:solidFill>
                                          <a:latin typeface="Cambria Math" panose="02040503050406030204" pitchFamily="18" charset="0"/>
                                        </a:rPr>
                                      </m:ctrlPr>
                                    </m:fPr>
                                    <m:num>
                                      <m:sSub>
                                        <m:sSubPr>
                                          <m:ctrlPr>
                                            <a:rPr lang="en-US" sz="3200" b="0" i="1" smtClean="0">
                                              <a:solidFill>
                                                <a:srgbClr val="07F9BA"/>
                                              </a:solidFill>
                                              <a:latin typeface="Cambria Math" panose="02040503050406030204" pitchFamily="18" charset="0"/>
                                            </a:rPr>
                                          </m:ctrlPr>
                                        </m:sSubPr>
                                        <m:e>
                                          <m:r>
                                            <a:rPr lang="en-US" sz="3200" b="0" i="1" smtClean="0">
                                              <a:solidFill>
                                                <a:srgbClr val="07F9BA"/>
                                              </a:solidFill>
                                              <a:latin typeface="Cambria Math" panose="02040503050406030204" pitchFamily="18" charset="0"/>
                                            </a:rPr>
                                            <m:t>𝜆</m:t>
                                          </m:r>
                                        </m:e>
                                        <m:sub>
                                          <m:r>
                                            <a:rPr lang="en-US" sz="3200" b="0" i="1" smtClean="0">
                                              <a:solidFill>
                                                <a:srgbClr val="07F9BA"/>
                                              </a:solidFill>
                                              <a:latin typeface="Cambria Math" panose="02040503050406030204" pitchFamily="18" charset="0"/>
                                            </a:rPr>
                                            <m:t>𝑛</m:t>
                                          </m:r>
                                        </m:sub>
                                      </m:sSub>
                                    </m:num>
                                    <m:den>
                                      <m:r>
                                        <a:rPr lang="en-US" sz="3200" b="0" i="1" smtClean="0">
                                          <a:solidFill>
                                            <a:srgbClr val="07F9BA"/>
                                          </a:solidFill>
                                          <a:latin typeface="Cambria Math" panose="02040503050406030204" pitchFamily="18" charset="0"/>
                                        </a:rPr>
                                        <m:t>𝑛</m:t>
                                      </m:r>
                                    </m:den>
                                  </m:f>
                                </m:e>
                              </m:d>
                            </m:sub>
                          </m:sSub>
                          <m:d>
                            <m:dPr>
                              <m:ctrlPr>
                                <a:rPr lang="en-US" sz="3200" b="0" i="1" smtClean="0">
                                  <a:solidFill>
                                    <a:srgbClr val="07F9BA"/>
                                  </a:solidFill>
                                  <a:latin typeface="Cambria Math" panose="02040503050406030204" pitchFamily="18" charset="0"/>
                                </a:rPr>
                              </m:ctrlPr>
                            </m:dPr>
                            <m:e>
                              <m:r>
                                <a:rPr lang="en-US" sz="3200" b="0" i="1" smtClean="0">
                                  <a:solidFill>
                                    <a:srgbClr val="07F9BA"/>
                                  </a:solidFill>
                                  <a:latin typeface="Cambria Math" panose="02040503050406030204" pitchFamily="18" charset="0"/>
                                </a:rPr>
                                <m:t>𝐺</m:t>
                              </m:r>
                              <m:r>
                                <a:rPr lang="en-US" sz="3200" b="0" i="1" smtClean="0">
                                  <a:solidFill>
                                    <a:srgbClr val="07F9BA"/>
                                  </a:solidFill>
                                  <a:latin typeface="Cambria Math" panose="02040503050406030204" pitchFamily="18" charset="0"/>
                                </a:rPr>
                                <m:t> </m:t>
                              </m:r>
                              <m:r>
                                <m:rPr>
                                  <m:sty m:val="p"/>
                                </m:rPr>
                                <a:rPr lang="en-US" sz="3200" b="0" i="0" smtClean="0">
                                  <a:solidFill>
                                    <a:srgbClr val="07F9BA"/>
                                  </a:solidFill>
                                  <a:latin typeface="Cambria Math" panose="02040503050406030204" pitchFamily="18" charset="0"/>
                                </a:rPr>
                                <m:t>is</m:t>
                              </m:r>
                              <m:r>
                                <a:rPr lang="en-US" sz="3200" b="0" i="0" smtClean="0">
                                  <a:solidFill>
                                    <a:srgbClr val="07F9BA"/>
                                  </a:solidFill>
                                  <a:latin typeface="Cambria Math" panose="02040503050406030204" pitchFamily="18" charset="0"/>
                                </a:rPr>
                                <m:t> </m:t>
                              </m:r>
                              <m:r>
                                <m:rPr>
                                  <m:sty m:val="p"/>
                                </m:rPr>
                                <a:rPr lang="en-US" sz="3200" b="0" i="0" smtClean="0">
                                  <a:solidFill>
                                    <a:srgbClr val="07F9BA"/>
                                  </a:solidFill>
                                  <a:latin typeface="Cambria Math" panose="02040503050406030204" pitchFamily="18" charset="0"/>
                                </a:rPr>
                                <m:t>connected</m:t>
                              </m:r>
                            </m:e>
                          </m:d>
                          <m:r>
                            <a:rPr lang="en-US" sz="3200" b="0" i="1" smtClean="0">
                              <a:solidFill>
                                <a:srgbClr val="07F9BA"/>
                              </a:solidFill>
                              <a:latin typeface="Cambria Math" panose="02040503050406030204" pitchFamily="18" charset="0"/>
                            </a:rPr>
                            <m:t>=</m:t>
                          </m:r>
                          <m:r>
                            <m:rPr>
                              <m:sty m:val="p"/>
                            </m:rPr>
                            <a:rPr lang="en-US" sz="3200" b="0" i="0" smtClean="0">
                              <a:solidFill>
                                <a:srgbClr val="07F9BA"/>
                              </a:solidFill>
                              <a:latin typeface="Cambria Math" panose="02040503050406030204" pitchFamily="18" charset="0"/>
                            </a:rPr>
                            <m:t>exp</m:t>
                          </m:r>
                          <m:r>
                            <a:rPr lang="en-US" sz="3200" b="0" i="1" smtClean="0">
                              <a:solidFill>
                                <a:srgbClr val="07F9BA"/>
                              </a:solidFill>
                              <a:latin typeface="Cambria Math" panose="02040503050406030204" pitchFamily="18" charset="0"/>
                            </a:rPr>
                            <m:t>{−</m:t>
                          </m:r>
                          <m:r>
                            <m:rPr>
                              <m:sty m:val="p"/>
                            </m:rPr>
                            <a:rPr lang="en-US" sz="3200" b="0" i="0" smtClean="0">
                              <a:solidFill>
                                <a:srgbClr val="07F9BA"/>
                              </a:solidFill>
                              <a:latin typeface="Cambria Math" panose="02040503050406030204" pitchFamily="18" charset="0"/>
                            </a:rPr>
                            <m:t>exp</m:t>
                          </m:r>
                          <m:d>
                            <m:dPr>
                              <m:ctrlPr>
                                <a:rPr lang="en-US" sz="3200" b="0" i="1" smtClean="0">
                                  <a:solidFill>
                                    <a:srgbClr val="07F9BA"/>
                                  </a:solidFill>
                                  <a:latin typeface="Cambria Math" panose="02040503050406030204" pitchFamily="18" charset="0"/>
                                </a:rPr>
                              </m:ctrlPr>
                            </m:dPr>
                            <m:e>
                              <m:r>
                                <a:rPr lang="en-US" sz="3200" b="0" i="1" smtClean="0">
                                  <a:solidFill>
                                    <a:srgbClr val="07F9BA"/>
                                  </a:solidFill>
                                  <a:latin typeface="Cambria Math" panose="02040503050406030204" pitchFamily="18" charset="0"/>
                                </a:rPr>
                                <m:t>−</m:t>
                              </m:r>
                              <m:r>
                                <a:rPr lang="en-US" sz="3200" b="0" i="1" smtClean="0">
                                  <a:solidFill>
                                    <a:srgbClr val="07F9BA"/>
                                  </a:solidFill>
                                  <a:latin typeface="Cambria Math" panose="02040503050406030204" pitchFamily="18" charset="0"/>
                                </a:rPr>
                                <m:t>𝑡</m:t>
                              </m:r>
                            </m:e>
                          </m:d>
                          <m:r>
                            <a:rPr lang="en-US" sz="3200" b="0" i="1" smtClean="0">
                              <a:solidFill>
                                <a:srgbClr val="07F9BA"/>
                              </a:solidFill>
                              <a:latin typeface="Cambria Math" panose="02040503050406030204" pitchFamily="18" charset="0"/>
                            </a:rPr>
                            <m:t>}</m:t>
                          </m:r>
                        </m:e>
                      </m:func>
                    </m:oMath>
                  </m:oMathPara>
                </a14:m>
                <a:endParaRPr lang="en-US" sz="3200" dirty="0">
                  <a:solidFill>
                    <a:srgbClr val="E9B4F2"/>
                  </a:solidFill>
                </a:endParaRPr>
              </a:p>
            </p:txBody>
          </p:sp>
        </mc:Choice>
        <mc:Fallback xmlns="">
          <p:sp>
            <p:nvSpPr>
              <p:cNvPr id="6" name="TextBox 5">
                <a:extLst>
                  <a:ext uri="{FF2B5EF4-FFF2-40B4-BE49-F238E27FC236}">
                    <a16:creationId xmlns:a16="http://schemas.microsoft.com/office/drawing/2014/main" id="{D9248D82-00FC-4B94-B76F-A10EEBAB3C9E}"/>
                  </a:ext>
                </a:extLst>
              </p:cNvPr>
              <p:cNvSpPr txBox="1">
                <a:spLocks noRot="1" noChangeAspect="1" noMove="1" noResize="1" noEditPoints="1" noAdjustHandles="1" noChangeArrowheads="1" noChangeShapeType="1" noTextEdit="1"/>
              </p:cNvSpPr>
              <p:nvPr/>
            </p:nvSpPr>
            <p:spPr>
              <a:xfrm>
                <a:off x="114425" y="4381275"/>
                <a:ext cx="12077575" cy="1899944"/>
              </a:xfrm>
              <a:prstGeom prst="rect">
                <a:avLst/>
              </a:prstGeom>
              <a:blipFill>
                <a:blip r:embed="rId3"/>
                <a:stretch>
                  <a:fillRect l="-1312" t="-4180"/>
                </a:stretch>
              </a:blipFill>
            </p:spPr>
            <p:txBody>
              <a:bodyPr/>
              <a:lstStyle/>
              <a:p>
                <a:r>
                  <a:rPr lang="en-US">
                    <a:noFill/>
                  </a:rPr>
                  <a:t> </a:t>
                </a:r>
              </a:p>
            </p:txBody>
          </p:sp>
        </mc:Fallback>
      </mc:AlternateContent>
    </p:spTree>
    <p:extLst>
      <p:ext uri="{BB962C8B-B14F-4D97-AF65-F5344CB8AC3E}">
        <p14:creationId xmlns:p14="http://schemas.microsoft.com/office/powerpoint/2010/main" val="2177652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32FC9B-7490-4020-A555-0DEDB6E00870}"/>
              </a:ext>
            </a:extLst>
          </p:cNvPr>
          <p:cNvSpPr/>
          <p:nvPr/>
        </p:nvSpPr>
        <p:spPr>
          <a:xfrm>
            <a:off x="-144908" y="0"/>
            <a:ext cx="1248181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Connectivity in </a:t>
            </a:r>
            <a:r>
              <a:rPr lang="en-US" sz="5400" b="1" i="1" cap="none" spc="0" dirty="0" err="1">
                <a:ln w="22225">
                  <a:solidFill>
                    <a:schemeClr val="accent2"/>
                  </a:solidFill>
                  <a:prstDash val="solid"/>
                </a:ln>
                <a:solidFill>
                  <a:schemeClr val="accent2">
                    <a:lumMod val="40000"/>
                    <a:lumOff val="60000"/>
                  </a:schemeClr>
                </a:solidFill>
                <a:effectLst/>
              </a:rPr>
              <a:t>Erdős-Rényi</a:t>
            </a:r>
            <a:r>
              <a:rPr lang="en-US" sz="5400" b="1" i="1" cap="none" spc="0" dirty="0">
                <a:ln w="22225">
                  <a:solidFill>
                    <a:schemeClr val="accent2"/>
                  </a:solidFill>
                  <a:prstDash val="solid"/>
                </a:ln>
                <a:solidFill>
                  <a:schemeClr val="accent2">
                    <a:lumMod val="40000"/>
                    <a:lumOff val="60000"/>
                  </a:schemeClr>
                </a:solidFill>
                <a:effectLst/>
              </a:rPr>
              <a:t> </a:t>
            </a:r>
            <a:r>
              <a:rPr lang="en-US" sz="5400" b="1" cap="none" spc="0" dirty="0">
                <a:ln w="22225">
                  <a:solidFill>
                    <a:schemeClr val="accent2"/>
                  </a:solidFill>
                  <a:prstDash val="solid"/>
                </a:ln>
                <a:solidFill>
                  <a:schemeClr val="accent2">
                    <a:lumMod val="40000"/>
                    <a:lumOff val="60000"/>
                  </a:schemeClr>
                </a:solidFill>
                <a:effectLst/>
              </a:rPr>
              <a:t>Random Graph</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011D923-61C9-4C5D-9851-94DA6EC486CB}"/>
                  </a:ext>
                </a:extLst>
              </p:cNvPr>
              <p:cNvSpPr txBox="1"/>
              <p:nvPr/>
            </p:nvSpPr>
            <p:spPr>
              <a:xfrm>
                <a:off x="0" y="1283368"/>
                <a:ext cx="12191999" cy="2356222"/>
              </a:xfrm>
              <a:prstGeom prst="rect">
                <a:avLst/>
              </a:prstGeom>
              <a:noFill/>
            </p:spPr>
            <p:txBody>
              <a:bodyPr wrap="square" rtlCol="0">
                <a:spAutoFit/>
              </a:bodyPr>
              <a:lstStyle/>
              <a:p>
                <a:r>
                  <a:rPr lang="en-US" sz="3200" dirty="0">
                    <a:solidFill>
                      <a:srgbClr val="E9B4F2"/>
                    </a:solidFill>
                  </a:rPr>
                  <a:t>Theorem (Alternate version of Theorem related to critical window):</a:t>
                </a:r>
              </a:p>
              <a:p>
                <a:r>
                  <a:rPr lang="en-US" sz="3200" dirty="0">
                    <a:solidFill>
                      <a:srgbClr val="E9B4F2"/>
                    </a:solidFill>
                  </a:rPr>
                  <a:t> </a:t>
                </a:r>
                <a:r>
                  <a:rPr lang="en-US" sz="3200" i="1" dirty="0">
                    <a:solidFill>
                      <a:srgbClr val="07F9BA"/>
                    </a:solidFill>
                  </a:rPr>
                  <a:t>Fix </a:t>
                </a:r>
                <a14:m>
                  <m:oMath xmlns:m="http://schemas.openxmlformats.org/officeDocument/2006/math">
                    <m:r>
                      <a:rPr lang="en-US" sz="3200" b="0" i="1" smtClean="0">
                        <a:solidFill>
                          <a:srgbClr val="07F9BA"/>
                        </a:solidFill>
                        <a:latin typeface="Cambria Math" panose="02040503050406030204" pitchFamily="18" charset="0"/>
                      </a:rPr>
                      <m:t>𝑝</m:t>
                    </m:r>
                    <m:r>
                      <a:rPr lang="en-US" sz="3200" b="0" i="1" smtClean="0">
                        <a:solidFill>
                          <a:srgbClr val="07F9BA"/>
                        </a:solidFill>
                        <a:latin typeface="Cambria Math" panose="02040503050406030204" pitchFamily="18" charset="0"/>
                      </a:rPr>
                      <m:t>∈</m:t>
                    </m:r>
                    <m:d>
                      <m:dPr>
                        <m:ctrlPr>
                          <a:rPr lang="en-US" sz="3200" b="0" i="1" smtClean="0">
                            <a:solidFill>
                              <a:srgbClr val="07F9BA"/>
                            </a:solidFill>
                            <a:latin typeface="Cambria Math" panose="02040503050406030204" pitchFamily="18" charset="0"/>
                          </a:rPr>
                        </m:ctrlPr>
                      </m:dPr>
                      <m:e>
                        <m:r>
                          <a:rPr lang="en-US" sz="3200" b="0" i="1" smtClean="0">
                            <a:solidFill>
                              <a:srgbClr val="07F9BA"/>
                            </a:solidFill>
                            <a:latin typeface="Cambria Math" panose="02040503050406030204" pitchFamily="18" charset="0"/>
                          </a:rPr>
                          <m:t>0,1</m:t>
                        </m:r>
                      </m:e>
                    </m:d>
                    <m:r>
                      <a:rPr lang="en-US" sz="3200" b="0" i="1" smtClean="0">
                        <a:solidFill>
                          <a:srgbClr val="07F9BA"/>
                        </a:solidFill>
                        <a:latin typeface="Cambria Math" panose="02040503050406030204" pitchFamily="18" charset="0"/>
                      </a:rPr>
                      <m:t>;</m:t>
                    </m:r>
                  </m:oMath>
                </a14:m>
                <a:endParaRPr lang="en-US" sz="3200" b="0" i="1" dirty="0">
                  <a:solidFill>
                    <a:srgbClr val="07F9BA"/>
                  </a:solidFill>
                </a:endParaRPr>
              </a:p>
              <a:p>
                <a:pPr algn="ctr"/>
                <a14:m>
                  <m:oMathPara xmlns:m="http://schemas.openxmlformats.org/officeDocument/2006/math">
                    <m:oMathParaPr>
                      <m:jc m:val="centerGroup"/>
                    </m:oMathParaPr>
                    <m:oMath xmlns:m="http://schemas.openxmlformats.org/officeDocument/2006/math">
                      <m:r>
                        <a:rPr lang="en-US" sz="3200" b="0" i="1" smtClean="0">
                          <a:solidFill>
                            <a:srgbClr val="07F9BA"/>
                          </a:solidFill>
                          <a:latin typeface="Cambria Math" panose="02040503050406030204" pitchFamily="18" charset="0"/>
                        </a:rPr>
                        <m:t>ℙ</m:t>
                      </m:r>
                      <m:d>
                        <m:dPr>
                          <m:ctrlPr>
                            <a:rPr lang="en-US" sz="3200" b="0" i="1" smtClean="0">
                              <a:solidFill>
                                <a:srgbClr val="07F9BA"/>
                              </a:solidFill>
                              <a:latin typeface="Cambria Math" panose="02040503050406030204" pitchFamily="18" charset="0"/>
                            </a:rPr>
                          </m:ctrlPr>
                        </m:dPr>
                        <m:e>
                          <m:r>
                            <a:rPr lang="en-US" sz="3200" b="0" i="1" smtClean="0">
                              <a:solidFill>
                                <a:srgbClr val="07F9BA"/>
                              </a:solidFill>
                              <a:latin typeface="Cambria Math" panose="02040503050406030204" pitchFamily="18" charset="0"/>
                            </a:rPr>
                            <m:t>𝐺</m:t>
                          </m:r>
                          <m:r>
                            <a:rPr lang="en-US" sz="3200" b="0" i="0" smtClean="0">
                              <a:solidFill>
                                <a:srgbClr val="07F9BA"/>
                              </a:solidFill>
                              <a:latin typeface="Cambria Math" panose="02040503050406030204" pitchFamily="18" charset="0"/>
                            </a:rPr>
                            <m:t> </m:t>
                          </m:r>
                          <m:r>
                            <m:rPr>
                              <m:sty m:val="p"/>
                            </m:rPr>
                            <a:rPr lang="en-US" sz="3200" b="0" i="0" smtClean="0">
                              <a:solidFill>
                                <a:srgbClr val="07F9BA"/>
                              </a:solidFill>
                              <a:latin typeface="Cambria Math" panose="02040503050406030204" pitchFamily="18" charset="0"/>
                            </a:rPr>
                            <m:t>is</m:t>
                          </m:r>
                          <m:r>
                            <a:rPr lang="en-US" sz="3200" b="0" i="0" smtClean="0">
                              <a:solidFill>
                                <a:srgbClr val="07F9BA"/>
                              </a:solidFill>
                              <a:latin typeface="Cambria Math" panose="02040503050406030204" pitchFamily="18" charset="0"/>
                            </a:rPr>
                            <m:t> </m:t>
                          </m:r>
                          <m:r>
                            <m:rPr>
                              <m:sty m:val="p"/>
                            </m:rPr>
                            <a:rPr lang="en-US" sz="3200" b="0" i="0" smtClean="0">
                              <a:solidFill>
                                <a:srgbClr val="07F9BA"/>
                              </a:solidFill>
                              <a:latin typeface="Cambria Math" panose="02040503050406030204" pitchFamily="18" charset="0"/>
                            </a:rPr>
                            <m:t>connected</m:t>
                          </m:r>
                        </m:e>
                      </m:d>
                      <m:r>
                        <a:rPr lang="en-US" sz="3200" b="0" i="1" smtClean="0">
                          <a:solidFill>
                            <a:srgbClr val="07F9BA"/>
                          </a:solidFill>
                          <a:latin typeface="Cambria Math" panose="02040503050406030204" pitchFamily="18" charset="0"/>
                        </a:rPr>
                        <m:t>=</m:t>
                      </m:r>
                      <m:r>
                        <m:rPr>
                          <m:sty m:val="p"/>
                        </m:rPr>
                        <a:rPr lang="en-US" sz="3200" b="0" i="0" smtClean="0">
                          <a:solidFill>
                            <a:srgbClr val="07F9BA"/>
                          </a:solidFill>
                          <a:latin typeface="Cambria Math" panose="02040503050406030204" pitchFamily="18" charset="0"/>
                        </a:rPr>
                        <m:t>exp</m:t>
                      </m:r>
                      <m:d>
                        <m:dPr>
                          <m:begChr m:val="{"/>
                          <m:endChr m:val="}"/>
                          <m:ctrlPr>
                            <a:rPr lang="en-US" sz="3200" b="0" i="1" smtClean="0">
                              <a:solidFill>
                                <a:srgbClr val="07F9BA"/>
                              </a:solidFill>
                              <a:latin typeface="Cambria Math" panose="02040503050406030204" pitchFamily="18" charset="0"/>
                            </a:rPr>
                          </m:ctrlPr>
                        </m:dPr>
                        <m:e>
                          <m:r>
                            <a:rPr lang="en-US" sz="3200" b="0" i="1" smtClean="0">
                              <a:solidFill>
                                <a:srgbClr val="07F9BA"/>
                              </a:solidFill>
                              <a:latin typeface="Cambria Math" panose="02040503050406030204" pitchFamily="18" charset="0"/>
                            </a:rPr>
                            <m:t>−</m:t>
                          </m:r>
                          <m:r>
                            <m:rPr>
                              <m:sty m:val="p"/>
                            </m:rPr>
                            <a:rPr lang="en-US" sz="3200" b="0" i="0" smtClean="0">
                              <a:solidFill>
                                <a:srgbClr val="07F9BA"/>
                              </a:solidFill>
                              <a:latin typeface="Cambria Math" panose="02040503050406030204" pitchFamily="18" charset="0"/>
                            </a:rPr>
                            <m:t>exp</m:t>
                          </m:r>
                          <m:d>
                            <m:dPr>
                              <m:begChr m:val="{"/>
                              <m:endChr m:val="}"/>
                              <m:ctrlPr>
                                <a:rPr lang="en-US" sz="3200" b="0" i="1" smtClean="0">
                                  <a:solidFill>
                                    <a:srgbClr val="07F9BA"/>
                                  </a:solidFill>
                                  <a:latin typeface="Cambria Math" panose="02040503050406030204" pitchFamily="18" charset="0"/>
                                </a:rPr>
                              </m:ctrlPr>
                            </m:dPr>
                            <m:e>
                              <m:r>
                                <a:rPr lang="en-US" sz="3200" b="0" i="1" smtClean="0">
                                  <a:solidFill>
                                    <a:srgbClr val="07F9BA"/>
                                  </a:solidFill>
                                  <a:latin typeface="Cambria Math" panose="02040503050406030204" pitchFamily="18" charset="0"/>
                                </a:rPr>
                                <m:t>−</m:t>
                              </m:r>
                              <m:r>
                                <a:rPr lang="en-US" sz="3200" b="0" i="1" smtClean="0">
                                  <a:solidFill>
                                    <a:srgbClr val="07F9BA"/>
                                  </a:solidFill>
                                  <a:latin typeface="Cambria Math" panose="02040503050406030204" pitchFamily="18" charset="0"/>
                                </a:rPr>
                                <m:t>𝑛</m:t>
                              </m:r>
                              <m:d>
                                <m:dPr>
                                  <m:ctrlPr>
                                    <a:rPr lang="en-US" sz="3200" b="0" i="1" smtClean="0">
                                      <a:solidFill>
                                        <a:srgbClr val="07F9BA"/>
                                      </a:solidFill>
                                      <a:latin typeface="Cambria Math" panose="02040503050406030204" pitchFamily="18" charset="0"/>
                                    </a:rPr>
                                  </m:ctrlPr>
                                </m:dPr>
                                <m:e>
                                  <m:r>
                                    <a:rPr lang="en-US" sz="3200" b="0" i="1" smtClean="0">
                                      <a:solidFill>
                                        <a:srgbClr val="07F9BA"/>
                                      </a:solidFill>
                                      <a:latin typeface="Cambria Math" panose="02040503050406030204" pitchFamily="18" charset="0"/>
                                    </a:rPr>
                                    <m:t>𝑝</m:t>
                                  </m:r>
                                  <m:r>
                                    <a:rPr lang="en-US" sz="3200" b="0" i="1" smtClean="0">
                                      <a:solidFill>
                                        <a:srgbClr val="07F9BA"/>
                                      </a:solidFill>
                                      <a:latin typeface="Cambria Math" panose="02040503050406030204" pitchFamily="18" charset="0"/>
                                    </a:rPr>
                                    <m:t>−</m:t>
                                  </m:r>
                                  <m:f>
                                    <m:fPr>
                                      <m:ctrlPr>
                                        <a:rPr lang="en-US" sz="3200" b="0" i="1" smtClean="0">
                                          <a:solidFill>
                                            <a:srgbClr val="07F9BA"/>
                                          </a:solidFill>
                                          <a:latin typeface="Cambria Math" panose="02040503050406030204" pitchFamily="18" charset="0"/>
                                        </a:rPr>
                                      </m:ctrlPr>
                                    </m:fPr>
                                    <m:num>
                                      <m:func>
                                        <m:funcPr>
                                          <m:ctrlPr>
                                            <a:rPr lang="en-US" sz="3200" b="0" i="1" smtClean="0">
                                              <a:solidFill>
                                                <a:srgbClr val="07F9BA"/>
                                              </a:solidFill>
                                              <a:latin typeface="Cambria Math" panose="02040503050406030204" pitchFamily="18" charset="0"/>
                                            </a:rPr>
                                          </m:ctrlPr>
                                        </m:funcPr>
                                        <m:fName>
                                          <m:r>
                                            <m:rPr>
                                              <m:sty m:val="p"/>
                                            </m:rPr>
                                            <a:rPr lang="en-US" sz="3200" b="0" i="0" smtClean="0">
                                              <a:solidFill>
                                                <a:srgbClr val="07F9BA"/>
                                              </a:solidFill>
                                              <a:latin typeface="Cambria Math" panose="02040503050406030204" pitchFamily="18" charset="0"/>
                                            </a:rPr>
                                            <m:t>log</m:t>
                                          </m:r>
                                        </m:fName>
                                        <m:e>
                                          <m:d>
                                            <m:dPr>
                                              <m:ctrlPr>
                                                <a:rPr lang="en-US" sz="3200" b="0" i="1" smtClean="0">
                                                  <a:solidFill>
                                                    <a:srgbClr val="07F9BA"/>
                                                  </a:solidFill>
                                                  <a:latin typeface="Cambria Math" panose="02040503050406030204" pitchFamily="18" charset="0"/>
                                                </a:rPr>
                                              </m:ctrlPr>
                                            </m:dPr>
                                            <m:e>
                                              <m:r>
                                                <a:rPr lang="en-US" sz="3200" b="0" i="1" smtClean="0">
                                                  <a:solidFill>
                                                    <a:srgbClr val="07F9BA"/>
                                                  </a:solidFill>
                                                  <a:latin typeface="Cambria Math" panose="02040503050406030204" pitchFamily="18" charset="0"/>
                                                </a:rPr>
                                                <m:t>𝑛</m:t>
                                              </m:r>
                                            </m:e>
                                          </m:d>
                                        </m:e>
                                      </m:func>
                                    </m:num>
                                    <m:den>
                                      <m:r>
                                        <a:rPr lang="en-US" sz="3200" b="0" i="1" smtClean="0">
                                          <a:solidFill>
                                            <a:srgbClr val="07F9BA"/>
                                          </a:solidFill>
                                          <a:latin typeface="Cambria Math" panose="02040503050406030204" pitchFamily="18" charset="0"/>
                                        </a:rPr>
                                        <m:t>𝑛</m:t>
                                      </m:r>
                                    </m:den>
                                  </m:f>
                                </m:e>
                              </m:d>
                            </m:e>
                          </m:d>
                        </m:e>
                      </m:d>
                      <m:r>
                        <a:rPr lang="en-US" sz="3200" b="0" i="1" smtClean="0">
                          <a:solidFill>
                            <a:srgbClr val="07F9BA"/>
                          </a:solidFill>
                          <a:latin typeface="Cambria Math" panose="02040503050406030204" pitchFamily="18" charset="0"/>
                        </a:rPr>
                        <m:t>(1+</m:t>
                      </m:r>
                      <m:r>
                        <a:rPr lang="en-US" sz="3200" b="0" i="1" smtClean="0">
                          <a:solidFill>
                            <a:srgbClr val="07F9BA"/>
                          </a:solidFill>
                          <a:latin typeface="Cambria Math" panose="02040503050406030204" pitchFamily="18" charset="0"/>
                        </a:rPr>
                        <m:t>𝑜</m:t>
                      </m:r>
                      <m:d>
                        <m:dPr>
                          <m:ctrlPr>
                            <a:rPr lang="en-US" sz="3200" b="0" i="1" smtClean="0">
                              <a:solidFill>
                                <a:srgbClr val="07F9BA"/>
                              </a:solidFill>
                              <a:latin typeface="Cambria Math" panose="02040503050406030204" pitchFamily="18" charset="0"/>
                            </a:rPr>
                          </m:ctrlPr>
                        </m:dPr>
                        <m:e>
                          <m:r>
                            <a:rPr lang="en-US" sz="3200" b="0" i="1" smtClean="0">
                              <a:solidFill>
                                <a:srgbClr val="07F9BA"/>
                              </a:solidFill>
                              <a:latin typeface="Cambria Math" panose="02040503050406030204" pitchFamily="18" charset="0"/>
                            </a:rPr>
                            <m:t>1</m:t>
                          </m:r>
                        </m:e>
                      </m:d>
                      <m:r>
                        <a:rPr lang="en-US" sz="3200" b="0" i="1" smtClean="0">
                          <a:solidFill>
                            <a:srgbClr val="07F9BA"/>
                          </a:solidFill>
                          <a:latin typeface="Cambria Math" panose="02040503050406030204" pitchFamily="18" charset="0"/>
                        </a:rPr>
                        <m:t>)</m:t>
                      </m:r>
                    </m:oMath>
                  </m:oMathPara>
                </a14:m>
                <a:endParaRPr lang="en-US" sz="3200" dirty="0">
                  <a:solidFill>
                    <a:srgbClr val="07F9BA"/>
                  </a:solidFill>
                </a:endParaRPr>
              </a:p>
            </p:txBody>
          </p:sp>
        </mc:Choice>
        <mc:Fallback>
          <p:sp>
            <p:nvSpPr>
              <p:cNvPr id="3" name="TextBox 2">
                <a:extLst>
                  <a:ext uri="{FF2B5EF4-FFF2-40B4-BE49-F238E27FC236}">
                    <a16:creationId xmlns:a16="http://schemas.microsoft.com/office/drawing/2014/main" id="{5011D923-61C9-4C5D-9851-94DA6EC486CB}"/>
                  </a:ext>
                </a:extLst>
              </p:cNvPr>
              <p:cNvSpPr txBox="1">
                <a:spLocks noRot="1" noChangeAspect="1" noMove="1" noResize="1" noEditPoints="1" noAdjustHandles="1" noChangeArrowheads="1" noChangeShapeType="1" noTextEdit="1"/>
              </p:cNvSpPr>
              <p:nvPr/>
            </p:nvSpPr>
            <p:spPr>
              <a:xfrm>
                <a:off x="0" y="1283368"/>
                <a:ext cx="12191999" cy="2356222"/>
              </a:xfrm>
              <a:prstGeom prst="rect">
                <a:avLst/>
              </a:prstGeom>
              <a:blipFill>
                <a:blip r:embed="rId2"/>
                <a:stretch>
                  <a:fillRect l="-1250" t="-336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620FC0C-4DB6-4610-A42D-BBA0F1CAD258}"/>
              </a:ext>
            </a:extLst>
          </p:cNvPr>
          <p:cNvPicPr>
            <a:picLocks noChangeAspect="1"/>
          </p:cNvPicPr>
          <p:nvPr/>
        </p:nvPicPr>
        <p:blipFill rotWithShape="1">
          <a:blip r:embed="rId3"/>
          <a:srcRect t="13768" r="6753" b="2937"/>
          <a:stretch/>
        </p:blipFill>
        <p:spPr>
          <a:xfrm>
            <a:off x="2741803" y="876422"/>
            <a:ext cx="6708392" cy="5981578"/>
          </a:xfrm>
          <a:prstGeom prst="rect">
            <a:avLst/>
          </a:prstGeom>
        </p:spPr>
      </p:pic>
    </p:spTree>
    <p:extLst>
      <p:ext uri="{BB962C8B-B14F-4D97-AF65-F5344CB8AC3E}">
        <p14:creationId xmlns:p14="http://schemas.microsoft.com/office/powerpoint/2010/main" val="236952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75">
          <a:fgClr>
            <a:srgbClr val="005035"/>
          </a:fgClr>
          <a:bgClr>
            <a:srgbClr val="FF0000"/>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AAAA11-EB08-409B-AF4C-9E1A63DECD62}"/>
              </a:ext>
            </a:extLst>
          </p:cNvPr>
          <p:cNvSpPr/>
          <p:nvPr/>
        </p:nvSpPr>
        <p:spPr>
          <a:xfrm>
            <a:off x="0" y="64480"/>
            <a:ext cx="12192000" cy="4247317"/>
          </a:xfrm>
          <a:prstGeom prst="rect">
            <a:avLst/>
          </a:prstGeom>
          <a:noFill/>
        </p:spPr>
        <p:txBody>
          <a:bodyPr wrap="square" lIns="91440" tIns="45720" rIns="91440" bIns="45720">
            <a:spAutoFit/>
          </a:bodyPr>
          <a:lstStyle/>
          <a:p>
            <a:pPr algn="ctr"/>
            <a:r>
              <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Connectivity Properties and Structure of</a:t>
            </a:r>
          </a:p>
          <a:p>
            <a:pPr algn="ctr"/>
            <a:r>
              <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Random Graphs Obtained by </a:t>
            </a:r>
          </a:p>
          <a:p>
            <a:pPr algn="ctr"/>
            <a:r>
              <a:rPr lang="en-US" sz="5400" b="1" i="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Vertex Percolation </a:t>
            </a:r>
            <a:r>
              <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on </a:t>
            </a:r>
          </a:p>
          <a:p>
            <a:pPr algn="ctr"/>
            <a:r>
              <a:rPr lang="en-US" sz="5400" b="1" i="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Erdős-Rényi</a:t>
            </a:r>
            <a:r>
              <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5400" b="1" i="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Binomial</a:t>
            </a:r>
            <a:r>
              <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p>
          <a:p>
            <a:pPr algn="ctr"/>
            <a:r>
              <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Random Graph</a:t>
            </a:r>
          </a:p>
        </p:txBody>
      </p:sp>
      <p:sp>
        <p:nvSpPr>
          <p:cNvPr id="3" name="Rectangle 2">
            <a:extLst>
              <a:ext uri="{FF2B5EF4-FFF2-40B4-BE49-F238E27FC236}">
                <a16:creationId xmlns:a16="http://schemas.microsoft.com/office/drawing/2014/main" id="{73F2B22A-0555-4895-947C-740BD3770A5C}"/>
              </a:ext>
            </a:extLst>
          </p:cNvPr>
          <p:cNvSpPr/>
          <p:nvPr/>
        </p:nvSpPr>
        <p:spPr>
          <a:xfrm>
            <a:off x="792561" y="4584195"/>
            <a:ext cx="3362459" cy="830997"/>
          </a:xfrm>
          <a:prstGeom prst="rect">
            <a:avLst/>
          </a:prstGeom>
          <a:noFill/>
        </p:spPr>
        <p:txBody>
          <a:bodyPr wrap="none" lIns="91440" tIns="45720" rIns="91440" bIns="45720">
            <a:spAutoFit/>
          </a:bodyPr>
          <a:lstStyle/>
          <a:p>
            <a:pPr algn="ctr"/>
            <a:r>
              <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rPr>
              <a:t>Bhaskar Ray</a:t>
            </a:r>
          </a:p>
        </p:txBody>
      </p:sp>
      <p:sp>
        <p:nvSpPr>
          <p:cNvPr id="5" name="Rectangle 4">
            <a:extLst>
              <a:ext uri="{FF2B5EF4-FFF2-40B4-BE49-F238E27FC236}">
                <a16:creationId xmlns:a16="http://schemas.microsoft.com/office/drawing/2014/main" id="{1AF5A99A-23E2-430C-BC2E-8A7F079A0B35}"/>
              </a:ext>
            </a:extLst>
          </p:cNvPr>
          <p:cNvSpPr/>
          <p:nvPr/>
        </p:nvSpPr>
        <p:spPr>
          <a:xfrm>
            <a:off x="7368848" y="4584195"/>
            <a:ext cx="4088941" cy="830997"/>
          </a:xfrm>
          <a:prstGeom prst="rect">
            <a:avLst/>
          </a:prstGeom>
          <a:noFill/>
        </p:spPr>
        <p:txBody>
          <a:bodyPr wrap="none" lIns="91440" tIns="45720" rIns="91440" bIns="45720">
            <a:spAutoFit/>
          </a:bodyPr>
          <a:lstStyle/>
          <a:p>
            <a:pPr algn="ctr"/>
            <a:r>
              <a:rPr lang="en-US" sz="48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Dibyendu</a:t>
            </a:r>
            <a:r>
              <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48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Saha</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Rectangle 5">
            <a:extLst>
              <a:ext uri="{FF2B5EF4-FFF2-40B4-BE49-F238E27FC236}">
                <a16:creationId xmlns:a16="http://schemas.microsoft.com/office/drawing/2014/main" id="{215511F4-C3D9-418B-A598-7C4A682AD904}"/>
              </a:ext>
            </a:extLst>
          </p:cNvPr>
          <p:cNvSpPr/>
          <p:nvPr/>
        </p:nvSpPr>
        <p:spPr>
          <a:xfrm>
            <a:off x="1601340" y="5687590"/>
            <a:ext cx="8989320" cy="830997"/>
          </a:xfrm>
          <a:prstGeom prst="rect">
            <a:avLst/>
          </a:prstGeom>
          <a:noFill/>
        </p:spPr>
        <p:txBody>
          <a:bodyPr wrap="none" lIns="91440" tIns="45720" rIns="91440" bIns="45720">
            <a:spAutoFit/>
          </a:bodyPr>
          <a:lstStyle/>
          <a:p>
            <a:pPr algn="ctr"/>
            <a:r>
              <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Guide: Prof. </a:t>
            </a:r>
            <a:r>
              <a:rPr lang="en-US" sz="48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Antar</a:t>
            </a:r>
            <a:r>
              <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Bandyopadhyay</a:t>
            </a:r>
          </a:p>
        </p:txBody>
      </p:sp>
    </p:spTree>
    <p:extLst>
      <p:ext uri="{BB962C8B-B14F-4D97-AF65-F5344CB8AC3E}">
        <p14:creationId xmlns:p14="http://schemas.microsoft.com/office/powerpoint/2010/main" val="857898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anim calcmode="lin" valueType="num">
                                      <p:cBhvr>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anim calcmode="lin" valueType="num">
                                      <p:cBhvr>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anim calcmode="lin" valueType="num">
                                      <p:cBhvr>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anim calcmode="lin" valueType="num">
                                      <p:cBhvr>
                                        <p:cTn id="3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1A8BB3-D854-48C8-A35E-9960C95C67DB}"/>
              </a:ext>
            </a:extLst>
          </p:cNvPr>
          <p:cNvSpPr/>
          <p:nvPr/>
        </p:nvSpPr>
        <p:spPr>
          <a:xfrm>
            <a:off x="2324356" y="0"/>
            <a:ext cx="754328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Connectivity in our Graph</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1A610F6-A09B-4BD7-BDA6-8D8C3F315093}"/>
                  </a:ext>
                </a:extLst>
              </p:cNvPr>
              <p:cNvSpPr/>
              <p:nvPr/>
            </p:nvSpPr>
            <p:spPr>
              <a:xfrm>
                <a:off x="1585307" y="923330"/>
                <a:ext cx="9021380" cy="1122038"/>
              </a:xfrm>
              <a:prstGeom prst="rect">
                <a:avLst/>
              </a:prstGeom>
            </p:spPr>
            <p:txBody>
              <a:bodyPr wrap="none">
                <a:spAutoFit/>
              </a:bodyPr>
              <a:lstStyle/>
              <a:p>
                <a:pPr algn="ctr"/>
                <a:r>
                  <a:rPr lang="en-US" sz="3200" dirty="0">
                    <a:solidFill>
                      <a:schemeClr val="bg1"/>
                    </a:solidFill>
                  </a:rPr>
                  <a:t>We have, </a:t>
                </a:r>
                <a14:m>
                  <m:oMath xmlns:m="http://schemas.openxmlformats.org/officeDocument/2006/math">
                    <m:r>
                      <a:rPr lang="en-US" sz="3200" i="1">
                        <a:solidFill>
                          <a:schemeClr val="bg1"/>
                        </a:solidFill>
                        <a:latin typeface="Cambria Math" panose="02040503050406030204" pitchFamily="18" charset="0"/>
                      </a:rPr>
                      <m:t>𝐺</m:t>
                    </m:r>
                    <m:r>
                      <a:rPr lang="en-US" sz="3200" i="1">
                        <a:solidFill>
                          <a:schemeClr val="bg1"/>
                        </a:solidFill>
                        <a:latin typeface="Cambria Math" panose="02040503050406030204" pitchFamily="18" charset="0"/>
                      </a:rPr>
                      <m:t>∼</m:t>
                    </m:r>
                    <m:r>
                      <a:rPr lang="en-US" sz="3200" i="1">
                        <a:solidFill>
                          <a:schemeClr val="bg1"/>
                        </a:solidFill>
                        <a:latin typeface="Cambria Math" panose="02040503050406030204" pitchFamily="18" charset="0"/>
                      </a:rPr>
                      <m:t>𝒢</m:t>
                    </m:r>
                    <m:r>
                      <a:rPr lang="en-US" sz="3200" i="1">
                        <a:solidFill>
                          <a:schemeClr val="bg1"/>
                        </a:solidFill>
                        <a:latin typeface="Cambria Math" panose="02040503050406030204" pitchFamily="18" charset="0"/>
                      </a:rPr>
                      <m:t>(</m:t>
                    </m:r>
                    <m:r>
                      <a:rPr lang="en-US" sz="3200" i="1">
                        <a:solidFill>
                          <a:schemeClr val="bg1"/>
                        </a:solidFill>
                        <a:latin typeface="Cambria Math" panose="02040503050406030204" pitchFamily="18" charset="0"/>
                      </a:rPr>
                      <m:t>𝑛</m:t>
                    </m:r>
                    <m:r>
                      <a:rPr lang="en-US" sz="3200" i="1">
                        <a:solidFill>
                          <a:schemeClr val="bg1"/>
                        </a:solidFill>
                        <a:latin typeface="Cambria Math" panose="02040503050406030204" pitchFamily="18" charset="0"/>
                      </a:rPr>
                      <m:t>,</m:t>
                    </m:r>
                    <m:sSub>
                      <m:sSubPr>
                        <m:ctrlPr>
                          <a:rPr lang="en-US"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𝑝</m:t>
                        </m:r>
                      </m:e>
                      <m:sub>
                        <m:r>
                          <a:rPr lang="en-US" sz="3200" i="1">
                            <a:solidFill>
                              <a:schemeClr val="bg1"/>
                            </a:solidFill>
                            <a:latin typeface="Cambria Math" panose="02040503050406030204" pitchFamily="18" charset="0"/>
                          </a:rPr>
                          <m:t>𝑛</m:t>
                        </m:r>
                      </m:sub>
                    </m:sSub>
                    <m:r>
                      <a:rPr lang="en-US" sz="3200" i="1">
                        <a:solidFill>
                          <a:schemeClr val="bg1"/>
                        </a:solidFill>
                        <a:latin typeface="Cambria Math" panose="02040503050406030204" pitchFamily="18" charset="0"/>
                      </a:rPr>
                      <m:t>,</m:t>
                    </m:r>
                    <m:sSub>
                      <m:sSubPr>
                        <m:ctrlPr>
                          <a:rPr lang="en-US"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𝑞</m:t>
                        </m:r>
                      </m:e>
                      <m:sub>
                        <m:r>
                          <a:rPr lang="en-US" sz="3200" i="1">
                            <a:solidFill>
                              <a:schemeClr val="bg1"/>
                            </a:solidFill>
                            <a:latin typeface="Cambria Math" panose="02040503050406030204" pitchFamily="18" charset="0"/>
                          </a:rPr>
                          <m:t>𝑛</m:t>
                        </m:r>
                      </m:sub>
                    </m:sSub>
                    <m:r>
                      <a:rPr lang="en-US" sz="3200" i="1">
                        <a:solidFill>
                          <a:schemeClr val="bg1"/>
                        </a:solidFill>
                        <a:latin typeface="Cambria Math" panose="02040503050406030204" pitchFamily="18" charset="0"/>
                      </a:rPr>
                      <m:t>)</m:t>
                    </m:r>
                  </m:oMath>
                </a14:m>
                <a:endParaRPr lang="en-US" sz="3200" dirty="0"/>
              </a:p>
              <a:p>
                <a:pPr algn="ctr"/>
                <a:r>
                  <a:rPr lang="en-US" sz="3200" dirty="0">
                    <a:solidFill>
                      <a:schemeClr val="bg1"/>
                    </a:solidFill>
                  </a:rPr>
                  <a:t>However, we also know, </a:t>
                </a:r>
                <a14:m>
                  <m:oMath xmlns:m="http://schemas.openxmlformats.org/officeDocument/2006/math">
                    <m:r>
                      <a:rPr lang="en-US" sz="3200" b="0" i="1" smtClean="0">
                        <a:solidFill>
                          <a:schemeClr val="bg1"/>
                        </a:solidFill>
                        <a:latin typeface="Cambria Math" panose="02040503050406030204" pitchFamily="18" charset="0"/>
                      </a:rPr>
                      <m:t>𝐺</m:t>
                    </m:r>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d>
                          <m:dPr>
                            <m:ctrlPr>
                              <a:rPr lang="en-US" sz="3200" b="0" i="1" smtClean="0">
                                <a:solidFill>
                                  <a:schemeClr val="bg1"/>
                                </a:solidFill>
                                <a:latin typeface="Cambria Math" panose="02040503050406030204" pitchFamily="18" charset="0"/>
                              </a:rPr>
                            </m:ctrlPr>
                          </m:dPr>
                          <m:e>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𝑣</m:t>
                                </m:r>
                              </m:sub>
                            </m:sSub>
                          </m:e>
                        </m:d>
                      </m:e>
                      <m:sub>
                        <m:r>
                          <a:rPr lang="en-US" sz="3200" b="0" i="1" smtClean="0">
                            <a:solidFill>
                              <a:schemeClr val="bg1"/>
                            </a:solidFill>
                            <a:latin typeface="Cambria Math" panose="02040503050406030204" pitchFamily="18" charset="0"/>
                          </a:rPr>
                          <m:t>𝑣</m:t>
                        </m:r>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𝒱</m:t>
                            </m:r>
                          </m:e>
                          <m:sub>
                            <m:r>
                              <a:rPr lang="en-US" sz="3200" b="0" i="1" smtClean="0">
                                <a:solidFill>
                                  <a:schemeClr val="bg1"/>
                                </a:solidFill>
                                <a:latin typeface="Cambria Math" panose="02040503050406030204" pitchFamily="18" charset="0"/>
                              </a:rPr>
                              <m:t>𝑛</m:t>
                            </m:r>
                          </m:sub>
                        </m:sSub>
                      </m:sub>
                    </m:sSub>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𝒢</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𝑉</m:t>
                    </m:r>
                    <m:d>
                      <m:dPr>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𝐺</m:t>
                        </m:r>
                      </m:e>
                    </m:d>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𝑝</m:t>
                        </m:r>
                      </m:e>
                      <m:sub>
                        <m:r>
                          <a:rPr lang="en-US" sz="3200" b="0" i="1" smtClean="0">
                            <a:solidFill>
                              <a:schemeClr val="bg1"/>
                            </a:solidFill>
                            <a:latin typeface="Cambria Math" panose="02040503050406030204" pitchFamily="18" charset="0"/>
                          </a:rPr>
                          <m:t>𝑛</m:t>
                        </m:r>
                      </m:sub>
                    </m:sSub>
                    <m:r>
                      <a:rPr lang="en-US" sz="3200" b="0" i="1" smtClean="0">
                        <a:solidFill>
                          <a:schemeClr val="bg1"/>
                        </a:solidFill>
                        <a:latin typeface="Cambria Math" panose="02040503050406030204" pitchFamily="18" charset="0"/>
                      </a:rPr>
                      <m:t>)</m:t>
                    </m:r>
                  </m:oMath>
                </a14:m>
                <a:endParaRPr lang="en-US" sz="3200" dirty="0">
                  <a:solidFill>
                    <a:schemeClr val="bg1"/>
                  </a:solidFill>
                </a:endParaRPr>
              </a:p>
            </p:txBody>
          </p:sp>
        </mc:Choice>
        <mc:Fallback xmlns="">
          <p:sp>
            <p:nvSpPr>
              <p:cNvPr id="3" name="Rectangle 2">
                <a:extLst>
                  <a:ext uri="{FF2B5EF4-FFF2-40B4-BE49-F238E27FC236}">
                    <a16:creationId xmlns:a16="http://schemas.microsoft.com/office/drawing/2014/main" id="{81A610F6-A09B-4BD7-BDA6-8D8C3F315093}"/>
                  </a:ext>
                </a:extLst>
              </p:cNvPr>
              <p:cNvSpPr>
                <a:spLocks noRot="1" noChangeAspect="1" noMove="1" noResize="1" noEditPoints="1" noAdjustHandles="1" noChangeArrowheads="1" noChangeShapeType="1" noTextEdit="1"/>
              </p:cNvSpPr>
              <p:nvPr/>
            </p:nvSpPr>
            <p:spPr>
              <a:xfrm>
                <a:off x="1585307" y="923330"/>
                <a:ext cx="9021380" cy="1122038"/>
              </a:xfrm>
              <a:prstGeom prst="rect">
                <a:avLst/>
              </a:prstGeom>
              <a:blipFill>
                <a:blip r:embed="rId2"/>
                <a:stretch>
                  <a:fillRect l="-1216" t="-6486" b="-129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EDD5D9F-1835-43BD-8A2F-99973101E977}"/>
                  </a:ext>
                </a:extLst>
              </p:cNvPr>
              <p:cNvSpPr txBox="1"/>
              <p:nvPr/>
            </p:nvSpPr>
            <p:spPr>
              <a:xfrm>
                <a:off x="0" y="2844225"/>
                <a:ext cx="12192000" cy="2554545"/>
              </a:xfrm>
              <a:prstGeom prst="rect">
                <a:avLst/>
              </a:prstGeom>
              <a:noFill/>
              <a:ln>
                <a:noFill/>
              </a:ln>
            </p:spPr>
            <p:txBody>
              <a:bodyPr wrap="square" rtlCol="0">
                <a:spAutoFit/>
              </a:bodyPr>
              <a:lstStyle/>
              <a:p>
                <a:pPr algn="ctr"/>
                <a:r>
                  <a:rPr lang="en-US" sz="3200" dirty="0">
                    <a:solidFill>
                      <a:srgbClr val="07F9BA"/>
                    </a:solidFill>
                  </a:rPr>
                  <a:t>Connectivity is an </a:t>
                </a:r>
                <a:r>
                  <a:rPr lang="en-US" sz="3200" b="1" dirty="0">
                    <a:solidFill>
                      <a:srgbClr val="07F9BA"/>
                    </a:solidFill>
                  </a:rPr>
                  <a:t>increasing property</a:t>
                </a:r>
                <a:r>
                  <a:rPr lang="en-US" sz="3200" dirty="0">
                    <a:solidFill>
                      <a:srgbClr val="07F9BA"/>
                    </a:solidFill>
                  </a:rPr>
                  <a:t> for </a:t>
                </a:r>
                <a:r>
                  <a:rPr lang="en-US" sz="3200" i="1" cap="none" spc="0" dirty="0" err="1">
                    <a:ln w="22225">
                      <a:noFill/>
                      <a:prstDash val="solid"/>
                    </a:ln>
                    <a:solidFill>
                      <a:srgbClr val="07F9BA"/>
                    </a:solidFill>
                    <a:effectLst/>
                  </a:rPr>
                  <a:t>Erdős-Rényi</a:t>
                </a:r>
                <a:r>
                  <a:rPr lang="en-US" sz="3200" i="1" cap="none" spc="0" dirty="0">
                    <a:ln w="22225">
                      <a:noFill/>
                      <a:prstDash val="solid"/>
                    </a:ln>
                    <a:solidFill>
                      <a:srgbClr val="07F9BA"/>
                    </a:solidFill>
                    <a:effectLst/>
                  </a:rPr>
                  <a:t> </a:t>
                </a:r>
                <a:r>
                  <a:rPr lang="en-US" sz="3200" cap="none" spc="0" dirty="0">
                    <a:ln w="22225">
                      <a:noFill/>
                      <a:prstDash val="solid"/>
                    </a:ln>
                    <a:solidFill>
                      <a:srgbClr val="07F9BA"/>
                    </a:solidFill>
                    <a:effectLst/>
                  </a:rPr>
                  <a:t>Random Graphs, whereas it is not so for graphs obtained by </a:t>
                </a:r>
                <a:r>
                  <a:rPr lang="en-US" sz="3200" i="1" cap="none" spc="0" dirty="0">
                    <a:ln w="22225">
                      <a:noFill/>
                      <a:prstDash val="solid"/>
                    </a:ln>
                    <a:solidFill>
                      <a:srgbClr val="07F9BA"/>
                    </a:solidFill>
                    <a:effectLst/>
                  </a:rPr>
                  <a:t>vertex percolation.</a:t>
                </a:r>
              </a:p>
              <a:p>
                <a:pPr algn="ctr"/>
                <a:endParaRPr lang="en-US" sz="3200" i="1" cap="none" spc="0" dirty="0">
                  <a:ln w="22225">
                    <a:noFill/>
                    <a:prstDash val="solid"/>
                  </a:ln>
                  <a:solidFill>
                    <a:srgbClr val="07F9BA"/>
                  </a:solidFill>
                  <a:effectLst/>
                </a:endParaRPr>
              </a:p>
              <a:p>
                <a:pPr algn="ctr"/>
                <a:r>
                  <a:rPr lang="en-US" sz="3200" dirty="0">
                    <a:ln w="22225">
                      <a:noFill/>
                      <a:prstDash val="solid"/>
                    </a:ln>
                    <a:solidFill>
                      <a:srgbClr val="07F9BA"/>
                    </a:solidFill>
                  </a:rPr>
                  <a:t>So, for now, we restrict ourselves to studying connectivity properties as functions of </a:t>
                </a:r>
                <a14:m>
                  <m:oMath xmlns:m="http://schemas.openxmlformats.org/officeDocument/2006/math">
                    <m:sSub>
                      <m:sSubPr>
                        <m:ctrlPr>
                          <a:rPr lang="en-US" sz="3200" b="0" i="1" smtClean="0">
                            <a:ln w="22225">
                              <a:noFill/>
                              <a:prstDash val="solid"/>
                            </a:ln>
                            <a:solidFill>
                              <a:srgbClr val="07F9BA"/>
                            </a:solidFill>
                            <a:latin typeface="Cambria Math" panose="02040503050406030204" pitchFamily="18" charset="0"/>
                          </a:rPr>
                        </m:ctrlPr>
                      </m:sSubPr>
                      <m:e>
                        <m:r>
                          <a:rPr lang="en-US" sz="3200" b="0" i="1" smtClean="0">
                            <a:ln w="22225">
                              <a:noFill/>
                              <a:prstDash val="solid"/>
                            </a:ln>
                            <a:solidFill>
                              <a:srgbClr val="07F9BA"/>
                            </a:solidFill>
                            <a:latin typeface="Cambria Math" panose="02040503050406030204" pitchFamily="18" charset="0"/>
                          </a:rPr>
                          <m:t>𝑝</m:t>
                        </m:r>
                      </m:e>
                      <m:sub>
                        <m:r>
                          <a:rPr lang="en-US" sz="3200" b="0" i="1" smtClean="0">
                            <a:ln w="22225">
                              <a:noFill/>
                              <a:prstDash val="solid"/>
                            </a:ln>
                            <a:solidFill>
                              <a:srgbClr val="07F9BA"/>
                            </a:solidFill>
                            <a:latin typeface="Cambria Math" panose="02040503050406030204" pitchFamily="18" charset="0"/>
                          </a:rPr>
                          <m:t>𝑛</m:t>
                        </m:r>
                      </m:sub>
                    </m:sSub>
                  </m:oMath>
                </a14:m>
                <a:r>
                  <a:rPr lang="en-US" sz="3200" dirty="0">
                    <a:ln w="22225">
                      <a:noFill/>
                      <a:prstDash val="solid"/>
                    </a:ln>
                    <a:solidFill>
                      <a:srgbClr val="07F9BA"/>
                    </a:solidFill>
                  </a:rPr>
                  <a:t> for given values of </a:t>
                </a:r>
                <a14:m>
                  <m:oMath xmlns:m="http://schemas.openxmlformats.org/officeDocument/2006/math">
                    <m:r>
                      <a:rPr lang="en-US" sz="3200" b="0" i="1" smtClean="0">
                        <a:ln w="22225">
                          <a:noFill/>
                          <a:prstDash val="solid"/>
                        </a:ln>
                        <a:solidFill>
                          <a:srgbClr val="07F9BA"/>
                        </a:solidFill>
                        <a:latin typeface="Cambria Math" panose="02040503050406030204" pitchFamily="18" charset="0"/>
                      </a:rPr>
                      <m:t>𝑛</m:t>
                    </m:r>
                  </m:oMath>
                </a14:m>
                <a:r>
                  <a:rPr lang="en-US" sz="3200" dirty="0">
                    <a:ln w="22225">
                      <a:noFill/>
                      <a:prstDash val="solid"/>
                    </a:ln>
                    <a:solidFill>
                      <a:srgbClr val="07F9BA"/>
                    </a:solidFill>
                  </a:rPr>
                  <a:t> and </a:t>
                </a:r>
                <a14:m>
                  <m:oMath xmlns:m="http://schemas.openxmlformats.org/officeDocument/2006/math">
                    <m:sSub>
                      <m:sSubPr>
                        <m:ctrlPr>
                          <a:rPr lang="en-US" sz="3200" b="0" i="1" smtClean="0">
                            <a:ln w="22225">
                              <a:noFill/>
                              <a:prstDash val="solid"/>
                            </a:ln>
                            <a:solidFill>
                              <a:srgbClr val="07F9BA"/>
                            </a:solidFill>
                            <a:latin typeface="Cambria Math" panose="02040503050406030204" pitchFamily="18" charset="0"/>
                          </a:rPr>
                        </m:ctrlPr>
                      </m:sSubPr>
                      <m:e>
                        <m:r>
                          <a:rPr lang="en-US" sz="3200" b="0" i="1" smtClean="0">
                            <a:ln w="22225">
                              <a:noFill/>
                              <a:prstDash val="solid"/>
                            </a:ln>
                            <a:solidFill>
                              <a:srgbClr val="07F9BA"/>
                            </a:solidFill>
                            <a:latin typeface="Cambria Math" panose="02040503050406030204" pitchFamily="18" charset="0"/>
                          </a:rPr>
                          <m:t>𝑞</m:t>
                        </m:r>
                      </m:e>
                      <m:sub>
                        <m:r>
                          <a:rPr lang="en-US" sz="3200" b="0" i="1" smtClean="0">
                            <a:ln w="22225">
                              <a:noFill/>
                              <a:prstDash val="solid"/>
                            </a:ln>
                            <a:solidFill>
                              <a:srgbClr val="07F9BA"/>
                            </a:solidFill>
                            <a:latin typeface="Cambria Math" panose="02040503050406030204" pitchFamily="18" charset="0"/>
                          </a:rPr>
                          <m:t>𝑛</m:t>
                        </m:r>
                      </m:sub>
                    </m:sSub>
                  </m:oMath>
                </a14:m>
                <a:r>
                  <a:rPr lang="en-US" sz="3200" dirty="0">
                    <a:ln w="22225">
                      <a:noFill/>
                      <a:prstDash val="solid"/>
                    </a:ln>
                    <a:solidFill>
                      <a:srgbClr val="07F9BA"/>
                    </a:solidFill>
                  </a:rPr>
                  <a:t>.</a:t>
                </a:r>
              </a:p>
            </p:txBody>
          </p:sp>
        </mc:Choice>
        <mc:Fallback xmlns="">
          <p:sp>
            <p:nvSpPr>
              <p:cNvPr id="4" name="TextBox 3">
                <a:extLst>
                  <a:ext uri="{FF2B5EF4-FFF2-40B4-BE49-F238E27FC236}">
                    <a16:creationId xmlns:a16="http://schemas.microsoft.com/office/drawing/2014/main" id="{BEDD5D9F-1835-43BD-8A2F-99973101E977}"/>
                  </a:ext>
                </a:extLst>
              </p:cNvPr>
              <p:cNvSpPr txBox="1">
                <a:spLocks noRot="1" noChangeAspect="1" noMove="1" noResize="1" noEditPoints="1" noAdjustHandles="1" noChangeArrowheads="1" noChangeShapeType="1" noTextEdit="1"/>
              </p:cNvSpPr>
              <p:nvPr/>
            </p:nvSpPr>
            <p:spPr>
              <a:xfrm>
                <a:off x="0" y="2844225"/>
                <a:ext cx="12192000" cy="2554545"/>
              </a:xfrm>
              <a:prstGeom prst="rect">
                <a:avLst/>
              </a:prstGeom>
              <a:blipFill>
                <a:blip r:embed="rId3"/>
                <a:stretch>
                  <a:fillRect l="-50" t="-3103" r="-850" b="-716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92307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500"/>
                                        <p:tgtEl>
                                          <p:spTgt spid="4">
                                            <p:txEl>
                                              <p:pRg st="0" end="0"/>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F7C2BA-AAD0-40CF-9D48-BF45172FB78C}"/>
              </a:ext>
            </a:extLst>
          </p:cNvPr>
          <p:cNvSpPr/>
          <p:nvPr/>
        </p:nvSpPr>
        <p:spPr>
          <a:xfrm>
            <a:off x="2324356" y="0"/>
            <a:ext cx="754328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Connectivity in our Graph</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D510BBF-7CD5-4D22-B924-56181435C878}"/>
                  </a:ext>
                </a:extLst>
              </p:cNvPr>
              <p:cNvSpPr/>
              <p:nvPr/>
            </p:nvSpPr>
            <p:spPr>
              <a:xfrm>
                <a:off x="1585307" y="923330"/>
                <a:ext cx="9021380" cy="1122038"/>
              </a:xfrm>
              <a:prstGeom prst="rect">
                <a:avLst/>
              </a:prstGeom>
            </p:spPr>
            <p:txBody>
              <a:bodyPr wrap="none">
                <a:spAutoFit/>
              </a:bodyPr>
              <a:lstStyle/>
              <a:p>
                <a:pPr algn="ctr"/>
                <a:r>
                  <a:rPr lang="en-US" sz="3200" dirty="0">
                    <a:solidFill>
                      <a:schemeClr val="bg1"/>
                    </a:solidFill>
                  </a:rPr>
                  <a:t>We have, </a:t>
                </a:r>
                <a14:m>
                  <m:oMath xmlns:m="http://schemas.openxmlformats.org/officeDocument/2006/math">
                    <m:r>
                      <a:rPr lang="en-US" sz="3200" i="1">
                        <a:solidFill>
                          <a:schemeClr val="bg1"/>
                        </a:solidFill>
                        <a:latin typeface="Cambria Math" panose="02040503050406030204" pitchFamily="18" charset="0"/>
                      </a:rPr>
                      <m:t>𝐺</m:t>
                    </m:r>
                    <m:r>
                      <a:rPr lang="en-US" sz="3200" i="1">
                        <a:solidFill>
                          <a:schemeClr val="bg1"/>
                        </a:solidFill>
                        <a:latin typeface="Cambria Math" panose="02040503050406030204" pitchFamily="18" charset="0"/>
                      </a:rPr>
                      <m:t>∼</m:t>
                    </m:r>
                    <m:r>
                      <a:rPr lang="en-US" sz="3200" i="1">
                        <a:solidFill>
                          <a:schemeClr val="bg1"/>
                        </a:solidFill>
                        <a:latin typeface="Cambria Math" panose="02040503050406030204" pitchFamily="18" charset="0"/>
                      </a:rPr>
                      <m:t>𝒢</m:t>
                    </m:r>
                    <m:r>
                      <a:rPr lang="en-US" sz="3200" i="1">
                        <a:solidFill>
                          <a:schemeClr val="bg1"/>
                        </a:solidFill>
                        <a:latin typeface="Cambria Math" panose="02040503050406030204" pitchFamily="18" charset="0"/>
                      </a:rPr>
                      <m:t>(</m:t>
                    </m:r>
                    <m:r>
                      <a:rPr lang="en-US" sz="3200" i="1">
                        <a:solidFill>
                          <a:schemeClr val="bg1"/>
                        </a:solidFill>
                        <a:latin typeface="Cambria Math" panose="02040503050406030204" pitchFamily="18" charset="0"/>
                      </a:rPr>
                      <m:t>𝑛</m:t>
                    </m:r>
                    <m:r>
                      <a:rPr lang="en-US" sz="3200" i="1">
                        <a:solidFill>
                          <a:schemeClr val="bg1"/>
                        </a:solidFill>
                        <a:latin typeface="Cambria Math" panose="02040503050406030204" pitchFamily="18" charset="0"/>
                      </a:rPr>
                      <m:t>,</m:t>
                    </m:r>
                    <m:sSub>
                      <m:sSubPr>
                        <m:ctrlPr>
                          <a:rPr lang="en-US"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𝑝</m:t>
                        </m:r>
                      </m:e>
                      <m:sub>
                        <m:r>
                          <a:rPr lang="en-US" sz="3200" i="1">
                            <a:solidFill>
                              <a:schemeClr val="bg1"/>
                            </a:solidFill>
                            <a:latin typeface="Cambria Math" panose="02040503050406030204" pitchFamily="18" charset="0"/>
                          </a:rPr>
                          <m:t>𝑛</m:t>
                        </m:r>
                      </m:sub>
                    </m:sSub>
                    <m:r>
                      <a:rPr lang="en-US" sz="3200" i="1">
                        <a:solidFill>
                          <a:schemeClr val="bg1"/>
                        </a:solidFill>
                        <a:latin typeface="Cambria Math" panose="02040503050406030204" pitchFamily="18" charset="0"/>
                      </a:rPr>
                      <m:t>,</m:t>
                    </m:r>
                    <m:sSub>
                      <m:sSubPr>
                        <m:ctrlPr>
                          <a:rPr lang="en-US"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𝑞</m:t>
                        </m:r>
                      </m:e>
                      <m:sub>
                        <m:r>
                          <a:rPr lang="en-US" sz="3200" i="1">
                            <a:solidFill>
                              <a:schemeClr val="bg1"/>
                            </a:solidFill>
                            <a:latin typeface="Cambria Math" panose="02040503050406030204" pitchFamily="18" charset="0"/>
                          </a:rPr>
                          <m:t>𝑛</m:t>
                        </m:r>
                      </m:sub>
                    </m:sSub>
                    <m:r>
                      <a:rPr lang="en-US" sz="3200" i="1">
                        <a:solidFill>
                          <a:schemeClr val="bg1"/>
                        </a:solidFill>
                        <a:latin typeface="Cambria Math" panose="02040503050406030204" pitchFamily="18" charset="0"/>
                      </a:rPr>
                      <m:t>)</m:t>
                    </m:r>
                  </m:oMath>
                </a14:m>
                <a:endParaRPr lang="en-US" sz="3200" dirty="0"/>
              </a:p>
              <a:p>
                <a:pPr algn="ctr"/>
                <a:r>
                  <a:rPr lang="en-US" sz="3200" dirty="0">
                    <a:solidFill>
                      <a:schemeClr val="bg1"/>
                    </a:solidFill>
                  </a:rPr>
                  <a:t>However, we also know, </a:t>
                </a:r>
                <a14:m>
                  <m:oMath xmlns:m="http://schemas.openxmlformats.org/officeDocument/2006/math">
                    <m:r>
                      <a:rPr lang="en-US" sz="3200" b="0" i="1" smtClean="0">
                        <a:solidFill>
                          <a:schemeClr val="bg1"/>
                        </a:solidFill>
                        <a:latin typeface="Cambria Math" panose="02040503050406030204" pitchFamily="18" charset="0"/>
                      </a:rPr>
                      <m:t>𝐺</m:t>
                    </m:r>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d>
                          <m:dPr>
                            <m:ctrlPr>
                              <a:rPr lang="en-US" sz="3200" b="0" i="1" smtClean="0">
                                <a:solidFill>
                                  <a:schemeClr val="bg1"/>
                                </a:solidFill>
                                <a:latin typeface="Cambria Math" panose="02040503050406030204" pitchFamily="18" charset="0"/>
                              </a:rPr>
                            </m:ctrlPr>
                          </m:dPr>
                          <m:e>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𝑣</m:t>
                                </m:r>
                              </m:sub>
                            </m:sSub>
                          </m:e>
                        </m:d>
                      </m:e>
                      <m:sub>
                        <m:r>
                          <a:rPr lang="en-US" sz="3200" b="0" i="1" smtClean="0">
                            <a:solidFill>
                              <a:schemeClr val="bg1"/>
                            </a:solidFill>
                            <a:latin typeface="Cambria Math" panose="02040503050406030204" pitchFamily="18" charset="0"/>
                          </a:rPr>
                          <m:t>𝑣</m:t>
                        </m:r>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𝒱</m:t>
                            </m:r>
                          </m:e>
                          <m:sub>
                            <m:r>
                              <a:rPr lang="en-US" sz="3200" b="0" i="1" smtClean="0">
                                <a:solidFill>
                                  <a:schemeClr val="bg1"/>
                                </a:solidFill>
                                <a:latin typeface="Cambria Math" panose="02040503050406030204" pitchFamily="18" charset="0"/>
                              </a:rPr>
                              <m:t>𝑛</m:t>
                            </m:r>
                          </m:sub>
                        </m:sSub>
                      </m:sub>
                    </m:sSub>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𝒢</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𝑉</m:t>
                    </m:r>
                    <m:d>
                      <m:dPr>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𝐺</m:t>
                        </m:r>
                      </m:e>
                    </m:d>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𝑝</m:t>
                        </m:r>
                      </m:e>
                      <m:sub>
                        <m:r>
                          <a:rPr lang="en-US" sz="3200" b="0" i="1" smtClean="0">
                            <a:solidFill>
                              <a:schemeClr val="bg1"/>
                            </a:solidFill>
                            <a:latin typeface="Cambria Math" panose="02040503050406030204" pitchFamily="18" charset="0"/>
                          </a:rPr>
                          <m:t>𝑛</m:t>
                        </m:r>
                      </m:sub>
                    </m:sSub>
                    <m:r>
                      <a:rPr lang="en-US" sz="3200" b="0" i="1" smtClean="0">
                        <a:solidFill>
                          <a:schemeClr val="bg1"/>
                        </a:solidFill>
                        <a:latin typeface="Cambria Math" panose="02040503050406030204" pitchFamily="18" charset="0"/>
                      </a:rPr>
                      <m:t>)</m:t>
                    </m:r>
                  </m:oMath>
                </a14:m>
                <a:endParaRPr lang="en-US" sz="3200" dirty="0">
                  <a:solidFill>
                    <a:schemeClr val="bg1"/>
                  </a:solidFill>
                </a:endParaRPr>
              </a:p>
            </p:txBody>
          </p:sp>
        </mc:Choice>
        <mc:Fallback xmlns="">
          <p:sp>
            <p:nvSpPr>
              <p:cNvPr id="3" name="Rectangle 2">
                <a:extLst>
                  <a:ext uri="{FF2B5EF4-FFF2-40B4-BE49-F238E27FC236}">
                    <a16:creationId xmlns:a16="http://schemas.microsoft.com/office/drawing/2014/main" id="{AD510BBF-7CD5-4D22-B924-56181435C878}"/>
                  </a:ext>
                </a:extLst>
              </p:cNvPr>
              <p:cNvSpPr>
                <a:spLocks noRot="1" noChangeAspect="1" noMove="1" noResize="1" noEditPoints="1" noAdjustHandles="1" noChangeArrowheads="1" noChangeShapeType="1" noTextEdit="1"/>
              </p:cNvSpPr>
              <p:nvPr/>
            </p:nvSpPr>
            <p:spPr>
              <a:xfrm>
                <a:off x="1585307" y="923330"/>
                <a:ext cx="9021380" cy="1122038"/>
              </a:xfrm>
              <a:prstGeom prst="rect">
                <a:avLst/>
              </a:prstGeom>
              <a:blipFill>
                <a:blip r:embed="rId2"/>
                <a:stretch>
                  <a:fillRect l="-1216" t="-6486" b="-129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25FF7E7-4B31-425A-8B42-7E02FD98835B}"/>
                  </a:ext>
                </a:extLst>
              </p:cNvPr>
              <p:cNvSpPr txBox="1"/>
              <p:nvPr/>
            </p:nvSpPr>
            <p:spPr>
              <a:xfrm>
                <a:off x="0" y="2014956"/>
                <a:ext cx="12192000" cy="1077218"/>
              </a:xfrm>
              <a:prstGeom prst="rect">
                <a:avLst/>
              </a:prstGeom>
              <a:noFill/>
            </p:spPr>
            <p:txBody>
              <a:bodyPr wrap="square" rtlCol="0">
                <a:spAutoFit/>
              </a:bodyPr>
              <a:lstStyle/>
              <a:p>
                <a:pPr algn="ctr"/>
                <a:r>
                  <a:rPr lang="en-US" sz="3200" dirty="0">
                    <a:solidFill>
                      <a:srgbClr val="07F9BA"/>
                    </a:solidFill>
                  </a:rPr>
                  <a:t>If we let </a:t>
                </a:r>
                <a14:m>
                  <m:oMath xmlns:m="http://schemas.openxmlformats.org/officeDocument/2006/math">
                    <m:r>
                      <a:rPr lang="en-US" sz="3200" b="0" i="1" smtClean="0">
                        <a:solidFill>
                          <a:srgbClr val="07F9BA"/>
                        </a:solidFill>
                        <a:latin typeface="Cambria Math" panose="02040503050406030204" pitchFamily="18" charset="0"/>
                      </a:rPr>
                      <m:t>𝔼</m:t>
                    </m:r>
                    <m:d>
                      <m:dPr>
                        <m:ctrlPr>
                          <a:rPr lang="en-US" sz="3200" b="0" i="1" smtClean="0">
                            <a:solidFill>
                              <a:srgbClr val="07F9BA"/>
                            </a:solidFill>
                            <a:latin typeface="Cambria Math" panose="02040503050406030204" pitchFamily="18" charset="0"/>
                          </a:rPr>
                        </m:ctrlPr>
                      </m:dPr>
                      <m:e>
                        <m:d>
                          <m:dPr>
                            <m:begChr m:val="|"/>
                            <m:endChr m:val="|"/>
                            <m:ctrlPr>
                              <a:rPr lang="en-US" sz="3200" b="0" i="1" smtClean="0">
                                <a:solidFill>
                                  <a:srgbClr val="07F9BA"/>
                                </a:solidFill>
                                <a:latin typeface="Cambria Math" panose="02040503050406030204" pitchFamily="18" charset="0"/>
                              </a:rPr>
                            </m:ctrlPr>
                          </m:dPr>
                          <m:e>
                            <m:r>
                              <a:rPr lang="en-US" sz="3200" b="0" i="1" smtClean="0">
                                <a:solidFill>
                                  <a:srgbClr val="07F9BA"/>
                                </a:solidFill>
                                <a:latin typeface="Cambria Math" panose="02040503050406030204" pitchFamily="18" charset="0"/>
                              </a:rPr>
                              <m:t>𝑉</m:t>
                            </m:r>
                            <m:d>
                              <m:dPr>
                                <m:ctrlPr>
                                  <a:rPr lang="en-US" sz="3200" b="0" i="1" smtClean="0">
                                    <a:solidFill>
                                      <a:srgbClr val="07F9BA"/>
                                    </a:solidFill>
                                    <a:latin typeface="Cambria Math" panose="02040503050406030204" pitchFamily="18" charset="0"/>
                                  </a:rPr>
                                </m:ctrlPr>
                              </m:dPr>
                              <m:e>
                                <m:r>
                                  <a:rPr lang="en-US" sz="3200" b="0" i="1" smtClean="0">
                                    <a:solidFill>
                                      <a:srgbClr val="07F9BA"/>
                                    </a:solidFill>
                                    <a:latin typeface="Cambria Math" panose="02040503050406030204" pitchFamily="18" charset="0"/>
                                  </a:rPr>
                                  <m:t>𝐺</m:t>
                                </m:r>
                              </m:e>
                            </m:d>
                          </m:e>
                        </m:d>
                      </m:e>
                    </m:d>
                    <m:r>
                      <a:rPr lang="en-US" sz="3200" b="0" i="1" smtClean="0">
                        <a:solidFill>
                          <a:srgbClr val="07F9BA"/>
                        </a:solidFill>
                        <a:latin typeface="Cambria Math" panose="02040503050406030204" pitchFamily="18" charset="0"/>
                      </a:rPr>
                      <m:t>=</m:t>
                    </m:r>
                    <m:r>
                      <a:rPr lang="en-US" sz="3200" b="0" i="1" smtClean="0">
                        <a:solidFill>
                          <a:srgbClr val="07F9BA"/>
                        </a:solidFill>
                        <a:latin typeface="Cambria Math" panose="02040503050406030204" pitchFamily="18" charset="0"/>
                      </a:rPr>
                      <m:t>𝑛</m:t>
                    </m:r>
                    <m:sSub>
                      <m:sSubPr>
                        <m:ctrlPr>
                          <a:rPr lang="en-US" sz="3200" b="0" i="1" smtClean="0">
                            <a:solidFill>
                              <a:srgbClr val="07F9BA"/>
                            </a:solidFill>
                            <a:latin typeface="Cambria Math" panose="02040503050406030204" pitchFamily="18" charset="0"/>
                          </a:rPr>
                        </m:ctrlPr>
                      </m:sSubPr>
                      <m:e>
                        <m:r>
                          <a:rPr lang="en-US" sz="3200" b="0" i="1" smtClean="0">
                            <a:solidFill>
                              <a:srgbClr val="07F9BA"/>
                            </a:solidFill>
                            <a:latin typeface="Cambria Math" panose="02040503050406030204" pitchFamily="18" charset="0"/>
                          </a:rPr>
                          <m:t>𝑞</m:t>
                        </m:r>
                      </m:e>
                      <m:sub>
                        <m:r>
                          <a:rPr lang="en-US" sz="3200" b="0" i="1" smtClean="0">
                            <a:solidFill>
                              <a:srgbClr val="07F9BA"/>
                            </a:solidFill>
                            <a:latin typeface="Cambria Math" panose="02040503050406030204" pitchFamily="18" charset="0"/>
                          </a:rPr>
                          <m:t>𝑛</m:t>
                        </m:r>
                      </m:sub>
                    </m:sSub>
                    <m:r>
                      <a:rPr lang="en-US" sz="3200" b="0" i="1" smtClean="0">
                        <a:solidFill>
                          <a:srgbClr val="07F9BA"/>
                        </a:solidFill>
                        <a:latin typeface="Cambria Math" panose="02040503050406030204" pitchFamily="18" charset="0"/>
                      </a:rPr>
                      <m:t>→∞</m:t>
                    </m:r>
                  </m:oMath>
                </a14:m>
                <a:r>
                  <a:rPr lang="en-US" sz="3200" dirty="0">
                    <a:solidFill>
                      <a:srgbClr val="07F9BA"/>
                    </a:solidFill>
                  </a:rPr>
                  <a:t>, we may observe a behavior of the </a:t>
                </a:r>
                <a:r>
                  <a:rPr lang="en-US" sz="3200" i="1" dirty="0">
                    <a:solidFill>
                      <a:srgbClr val="07F9BA"/>
                    </a:solidFill>
                  </a:rPr>
                  <a:t>connectivity probability</a:t>
                </a:r>
                <a:r>
                  <a:rPr lang="en-US" sz="3200" dirty="0">
                    <a:solidFill>
                      <a:srgbClr val="07F9BA"/>
                    </a:solidFill>
                  </a:rPr>
                  <a:t> similar to that in case of </a:t>
                </a:r>
                <a:r>
                  <a:rPr lang="en-US" sz="3200" b="1" dirty="0">
                    <a:solidFill>
                      <a:srgbClr val="07F9BA"/>
                    </a:solidFill>
                  </a:rPr>
                  <a:t>ER </a:t>
                </a:r>
                <a:r>
                  <a:rPr lang="en-US" sz="3200" dirty="0">
                    <a:solidFill>
                      <a:srgbClr val="07F9BA"/>
                    </a:solidFill>
                  </a:rPr>
                  <a:t>graph.</a:t>
                </a:r>
              </a:p>
            </p:txBody>
          </p:sp>
        </mc:Choice>
        <mc:Fallback xmlns="">
          <p:sp>
            <p:nvSpPr>
              <p:cNvPr id="4" name="TextBox 3">
                <a:extLst>
                  <a:ext uri="{FF2B5EF4-FFF2-40B4-BE49-F238E27FC236}">
                    <a16:creationId xmlns:a16="http://schemas.microsoft.com/office/drawing/2014/main" id="{A25FF7E7-4B31-425A-8B42-7E02FD98835B}"/>
                  </a:ext>
                </a:extLst>
              </p:cNvPr>
              <p:cNvSpPr txBox="1">
                <a:spLocks noRot="1" noChangeAspect="1" noMove="1" noResize="1" noEditPoints="1" noAdjustHandles="1" noChangeArrowheads="1" noChangeShapeType="1" noTextEdit="1"/>
              </p:cNvSpPr>
              <p:nvPr/>
            </p:nvSpPr>
            <p:spPr>
              <a:xfrm>
                <a:off x="0" y="2014956"/>
                <a:ext cx="12192000" cy="1077218"/>
              </a:xfrm>
              <a:prstGeom prst="rect">
                <a:avLst/>
              </a:prstGeom>
              <a:blipFill>
                <a:blip r:embed="rId3"/>
                <a:stretch>
                  <a:fillRect t="-6818" b="-1818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A22BC689-5648-4F1C-AD3F-B3ECB39E6B42}"/>
              </a:ext>
            </a:extLst>
          </p:cNvPr>
          <p:cNvPicPr>
            <a:picLocks noChangeAspect="1"/>
          </p:cNvPicPr>
          <p:nvPr/>
        </p:nvPicPr>
        <p:blipFill rotWithShape="1">
          <a:blip r:embed="rId4"/>
          <a:srcRect l="7667" t="13463" r="6753" b="17277"/>
          <a:stretch/>
        </p:blipFill>
        <p:spPr>
          <a:xfrm>
            <a:off x="3765168" y="3092174"/>
            <a:ext cx="4661663" cy="3765826"/>
          </a:xfrm>
          <a:prstGeom prst="rect">
            <a:avLst/>
          </a:prstGeom>
        </p:spPr>
      </p:pic>
      <p:cxnSp>
        <p:nvCxnSpPr>
          <p:cNvPr id="8" name="Straight Arrow Connector 7">
            <a:extLst>
              <a:ext uri="{FF2B5EF4-FFF2-40B4-BE49-F238E27FC236}">
                <a16:creationId xmlns:a16="http://schemas.microsoft.com/office/drawing/2014/main" id="{1EE714CC-8D11-4DF6-975B-EF79794E88E8}"/>
              </a:ext>
            </a:extLst>
          </p:cNvPr>
          <p:cNvCxnSpPr/>
          <p:nvPr/>
        </p:nvCxnSpPr>
        <p:spPr>
          <a:xfrm>
            <a:off x="6095997" y="3625516"/>
            <a:ext cx="2775287" cy="0"/>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F27594F-8D49-4E14-A9A2-33986D7C344F}"/>
                  </a:ext>
                </a:extLst>
              </p:cNvPr>
              <p:cNvSpPr txBox="1"/>
              <p:nvPr/>
            </p:nvSpPr>
            <p:spPr>
              <a:xfrm>
                <a:off x="8897041" y="3196392"/>
                <a:ext cx="1412374" cy="8582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accent2">
                                  <a:lumMod val="40000"/>
                                  <a:lumOff val="60000"/>
                                </a:schemeClr>
                              </a:solidFill>
                              <a:latin typeface="Cambria Math" panose="02040503050406030204" pitchFamily="18" charset="0"/>
                            </a:rPr>
                          </m:ctrlPr>
                        </m:fPr>
                        <m:num>
                          <m:r>
                            <m:rPr>
                              <m:sty m:val="p"/>
                            </m:rPr>
                            <a:rPr lang="en-US" sz="2400" b="0" i="0" smtClean="0">
                              <a:solidFill>
                                <a:schemeClr val="accent2">
                                  <a:lumMod val="40000"/>
                                  <a:lumOff val="60000"/>
                                </a:schemeClr>
                              </a:solidFill>
                              <a:latin typeface="Cambria Math" panose="02040503050406030204" pitchFamily="18" charset="0"/>
                            </a:rPr>
                            <m:t>log</m:t>
                          </m:r>
                          <m:r>
                            <a:rPr lang="en-US" sz="2400" b="0" i="1" smtClean="0">
                              <a:solidFill>
                                <a:schemeClr val="accent2">
                                  <a:lumMod val="40000"/>
                                  <a:lumOff val="60000"/>
                                </a:schemeClr>
                              </a:solidFill>
                              <a:latin typeface="Cambria Math" panose="02040503050406030204" pitchFamily="18" charset="0"/>
                            </a:rPr>
                            <m:t>(</m:t>
                          </m:r>
                          <m:r>
                            <a:rPr lang="en-US" sz="2400" b="0" i="1" smtClean="0">
                              <a:solidFill>
                                <a:schemeClr val="accent2">
                                  <a:lumMod val="40000"/>
                                  <a:lumOff val="60000"/>
                                </a:schemeClr>
                              </a:solidFill>
                              <a:latin typeface="Cambria Math" panose="02040503050406030204" pitchFamily="18" charset="0"/>
                            </a:rPr>
                            <m:t>𝑛</m:t>
                          </m:r>
                          <m:sSub>
                            <m:sSubPr>
                              <m:ctrlPr>
                                <a:rPr lang="en-US" sz="2400" b="0" i="1" smtClean="0">
                                  <a:solidFill>
                                    <a:schemeClr val="accent2">
                                      <a:lumMod val="40000"/>
                                      <a:lumOff val="60000"/>
                                    </a:schemeClr>
                                  </a:solidFill>
                                  <a:latin typeface="Cambria Math" panose="02040503050406030204" pitchFamily="18" charset="0"/>
                                </a:rPr>
                              </m:ctrlPr>
                            </m:sSubPr>
                            <m:e>
                              <m:r>
                                <a:rPr lang="en-US" sz="2400" b="0" i="1" smtClean="0">
                                  <a:solidFill>
                                    <a:schemeClr val="accent2">
                                      <a:lumMod val="40000"/>
                                      <a:lumOff val="60000"/>
                                    </a:schemeClr>
                                  </a:solidFill>
                                  <a:latin typeface="Cambria Math" panose="02040503050406030204" pitchFamily="18" charset="0"/>
                                </a:rPr>
                                <m:t>𝑞</m:t>
                              </m:r>
                            </m:e>
                            <m:sub>
                              <m:r>
                                <a:rPr lang="en-US" sz="2400" b="0" i="1" smtClean="0">
                                  <a:solidFill>
                                    <a:schemeClr val="accent2">
                                      <a:lumMod val="40000"/>
                                      <a:lumOff val="60000"/>
                                    </a:schemeClr>
                                  </a:solidFill>
                                  <a:latin typeface="Cambria Math" panose="02040503050406030204" pitchFamily="18" charset="0"/>
                                </a:rPr>
                                <m:t>𝑛</m:t>
                              </m:r>
                            </m:sub>
                          </m:sSub>
                          <m:r>
                            <a:rPr lang="en-US" sz="2400" b="0" i="1" smtClean="0">
                              <a:solidFill>
                                <a:schemeClr val="accent2">
                                  <a:lumMod val="40000"/>
                                  <a:lumOff val="60000"/>
                                </a:schemeClr>
                              </a:solidFill>
                              <a:latin typeface="Cambria Math" panose="02040503050406030204" pitchFamily="18" charset="0"/>
                            </a:rPr>
                            <m:t>)</m:t>
                          </m:r>
                        </m:num>
                        <m:den>
                          <m:r>
                            <a:rPr lang="en-US" sz="2400" b="0" i="1" smtClean="0">
                              <a:solidFill>
                                <a:schemeClr val="accent2">
                                  <a:lumMod val="40000"/>
                                  <a:lumOff val="60000"/>
                                </a:schemeClr>
                              </a:solidFill>
                              <a:latin typeface="Cambria Math" panose="02040503050406030204" pitchFamily="18" charset="0"/>
                            </a:rPr>
                            <m:t>𝑛</m:t>
                          </m:r>
                          <m:sSub>
                            <m:sSubPr>
                              <m:ctrlPr>
                                <a:rPr lang="en-US" sz="2400" b="0" i="1" smtClean="0">
                                  <a:solidFill>
                                    <a:schemeClr val="accent2">
                                      <a:lumMod val="40000"/>
                                      <a:lumOff val="60000"/>
                                    </a:schemeClr>
                                  </a:solidFill>
                                  <a:latin typeface="Cambria Math" panose="02040503050406030204" pitchFamily="18" charset="0"/>
                                </a:rPr>
                              </m:ctrlPr>
                            </m:sSubPr>
                            <m:e>
                              <m:r>
                                <a:rPr lang="en-US" sz="2400" b="0" i="1" smtClean="0">
                                  <a:solidFill>
                                    <a:schemeClr val="accent2">
                                      <a:lumMod val="40000"/>
                                      <a:lumOff val="60000"/>
                                    </a:schemeClr>
                                  </a:solidFill>
                                  <a:latin typeface="Cambria Math" panose="02040503050406030204" pitchFamily="18" charset="0"/>
                                </a:rPr>
                                <m:t>𝑞</m:t>
                              </m:r>
                            </m:e>
                            <m:sub>
                              <m:r>
                                <a:rPr lang="en-US" sz="2400" b="0" i="1" smtClean="0">
                                  <a:solidFill>
                                    <a:schemeClr val="accent2">
                                      <a:lumMod val="40000"/>
                                      <a:lumOff val="60000"/>
                                    </a:schemeClr>
                                  </a:solidFill>
                                  <a:latin typeface="Cambria Math" panose="02040503050406030204" pitchFamily="18" charset="0"/>
                                </a:rPr>
                                <m:t>𝑛</m:t>
                              </m:r>
                            </m:sub>
                          </m:sSub>
                        </m:den>
                      </m:f>
                    </m:oMath>
                  </m:oMathPara>
                </a14:m>
                <a:endParaRPr lang="en-US" sz="2400" dirty="0">
                  <a:solidFill>
                    <a:schemeClr val="accent2">
                      <a:lumMod val="40000"/>
                      <a:lumOff val="60000"/>
                    </a:schemeClr>
                  </a:solidFill>
                </a:endParaRPr>
              </a:p>
            </p:txBody>
          </p:sp>
        </mc:Choice>
        <mc:Fallback xmlns="">
          <p:sp>
            <p:nvSpPr>
              <p:cNvPr id="9" name="TextBox 8">
                <a:extLst>
                  <a:ext uri="{FF2B5EF4-FFF2-40B4-BE49-F238E27FC236}">
                    <a16:creationId xmlns:a16="http://schemas.microsoft.com/office/drawing/2014/main" id="{CF27594F-8D49-4E14-A9A2-33986D7C344F}"/>
                  </a:ext>
                </a:extLst>
              </p:cNvPr>
              <p:cNvSpPr txBox="1">
                <a:spLocks noRot="1" noChangeAspect="1" noMove="1" noResize="1" noEditPoints="1" noAdjustHandles="1" noChangeArrowheads="1" noChangeShapeType="1" noTextEdit="1"/>
              </p:cNvSpPr>
              <p:nvPr/>
            </p:nvSpPr>
            <p:spPr>
              <a:xfrm>
                <a:off x="8897041" y="3196392"/>
                <a:ext cx="1412374" cy="85824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9299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5C7EEB-B9E1-4265-8DF4-3B2486EF76F7}"/>
              </a:ext>
            </a:extLst>
          </p:cNvPr>
          <p:cNvSpPr txBox="1"/>
          <p:nvPr/>
        </p:nvSpPr>
        <p:spPr>
          <a:xfrm>
            <a:off x="208548" y="176463"/>
            <a:ext cx="2378600" cy="584775"/>
          </a:xfrm>
          <a:prstGeom prst="rect">
            <a:avLst/>
          </a:prstGeom>
          <a:noFill/>
        </p:spPr>
        <p:txBody>
          <a:bodyPr wrap="none" rtlCol="0">
            <a:spAutoFit/>
          </a:bodyPr>
          <a:lstStyle/>
          <a:p>
            <a:r>
              <a:rPr lang="en-US" sz="3200" dirty="0">
                <a:solidFill>
                  <a:srgbClr val="07F9BA"/>
                </a:solidFill>
              </a:rPr>
              <a:t>Simulation 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03086CD-A9E4-441C-98D6-F384CD873BA7}"/>
                  </a:ext>
                </a:extLst>
              </p:cNvPr>
              <p:cNvSpPr txBox="1"/>
              <p:nvPr/>
            </p:nvSpPr>
            <p:spPr>
              <a:xfrm>
                <a:off x="208548" y="761238"/>
                <a:ext cx="11774904"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accent2">
                        <a:lumMod val="40000"/>
                        <a:lumOff val="60000"/>
                      </a:schemeClr>
                    </a:solidFill>
                  </a:rPr>
                  <a:t>Fix a ‘large enough’ </a:t>
                </a:r>
                <a14:m>
                  <m:oMath xmlns:m="http://schemas.openxmlformats.org/officeDocument/2006/math">
                    <m:r>
                      <a:rPr lang="en-US" sz="2800" b="0" i="1" smtClean="0">
                        <a:solidFill>
                          <a:schemeClr val="accent2">
                            <a:lumMod val="40000"/>
                            <a:lumOff val="60000"/>
                          </a:schemeClr>
                        </a:solidFill>
                        <a:latin typeface="Cambria Math" panose="02040503050406030204" pitchFamily="18" charset="0"/>
                      </a:rPr>
                      <m:t>𝑛</m:t>
                    </m:r>
                  </m:oMath>
                </a14:m>
                <a:r>
                  <a:rPr lang="en-US" sz="2800" dirty="0">
                    <a:solidFill>
                      <a:schemeClr val="accent2">
                        <a:lumMod val="40000"/>
                        <a:lumOff val="60000"/>
                      </a:schemeClr>
                    </a:solidFill>
                  </a:rPr>
                  <a:t>.</a:t>
                </a:r>
              </a:p>
              <a:p>
                <a:pPr marL="457200" indent="-457200">
                  <a:buFont typeface="Arial" panose="020B0604020202020204" pitchFamily="34" charset="0"/>
                  <a:buChar char="•"/>
                </a:pPr>
                <a:r>
                  <a:rPr lang="en-US" sz="2800" dirty="0">
                    <a:solidFill>
                      <a:schemeClr val="accent2">
                        <a:lumMod val="40000"/>
                        <a:lumOff val="60000"/>
                      </a:schemeClr>
                    </a:solidFill>
                  </a:rPr>
                  <a:t>Fix a </a:t>
                </a:r>
                <a14:m>
                  <m:oMath xmlns:m="http://schemas.openxmlformats.org/officeDocument/2006/math">
                    <m:sSub>
                      <m:sSubPr>
                        <m:ctrlPr>
                          <a:rPr lang="en-US" sz="2800" b="0" i="1" smtClean="0">
                            <a:solidFill>
                              <a:schemeClr val="accent2">
                                <a:lumMod val="40000"/>
                                <a:lumOff val="60000"/>
                              </a:schemeClr>
                            </a:solidFill>
                            <a:latin typeface="Cambria Math" panose="02040503050406030204" pitchFamily="18" charset="0"/>
                          </a:rPr>
                        </m:ctrlPr>
                      </m:sSubPr>
                      <m:e>
                        <m:r>
                          <a:rPr lang="en-US" sz="2800" b="0" i="1" smtClean="0">
                            <a:solidFill>
                              <a:schemeClr val="accent2">
                                <a:lumMod val="40000"/>
                                <a:lumOff val="60000"/>
                              </a:schemeClr>
                            </a:solidFill>
                            <a:latin typeface="Cambria Math" panose="02040503050406030204" pitchFamily="18" charset="0"/>
                          </a:rPr>
                          <m:t>𝑞</m:t>
                        </m:r>
                      </m:e>
                      <m:sub>
                        <m:r>
                          <a:rPr lang="en-US" sz="2800" b="0" i="1" smtClean="0">
                            <a:solidFill>
                              <a:schemeClr val="accent2">
                                <a:lumMod val="40000"/>
                                <a:lumOff val="60000"/>
                              </a:schemeClr>
                            </a:solidFill>
                            <a:latin typeface="Cambria Math" panose="02040503050406030204" pitchFamily="18" charset="0"/>
                          </a:rPr>
                          <m:t>𝑛</m:t>
                        </m:r>
                      </m:sub>
                    </m:sSub>
                    <m:r>
                      <a:rPr lang="en-US" sz="2800" b="0" i="1" smtClean="0">
                        <a:solidFill>
                          <a:schemeClr val="accent2">
                            <a:lumMod val="40000"/>
                            <a:lumOff val="60000"/>
                          </a:schemeClr>
                        </a:solidFill>
                        <a:latin typeface="Cambria Math" panose="02040503050406030204" pitchFamily="18" charset="0"/>
                      </a:rPr>
                      <m:t>∈(0,1)</m:t>
                    </m:r>
                  </m:oMath>
                </a14:m>
                <a:endParaRPr lang="en-US" sz="2800" dirty="0">
                  <a:solidFill>
                    <a:schemeClr val="accent2">
                      <a:lumMod val="40000"/>
                      <a:lumOff val="60000"/>
                    </a:schemeClr>
                  </a:solidFill>
                </a:endParaRPr>
              </a:p>
              <a:p>
                <a:pPr marL="457200" indent="-457200">
                  <a:buFont typeface="Arial" panose="020B0604020202020204" pitchFamily="34" charset="0"/>
                  <a:buChar char="•"/>
                </a:pPr>
                <a:r>
                  <a:rPr lang="en-US" sz="2800" dirty="0">
                    <a:solidFill>
                      <a:schemeClr val="accent2">
                        <a:lumMod val="40000"/>
                        <a:lumOff val="60000"/>
                      </a:schemeClr>
                    </a:solidFill>
                  </a:rPr>
                  <a:t>Simulate to estimate </a:t>
                </a:r>
                <a:r>
                  <a:rPr lang="en-US" sz="2800" i="1" dirty="0">
                    <a:solidFill>
                      <a:schemeClr val="accent2">
                        <a:lumMod val="40000"/>
                        <a:lumOff val="60000"/>
                      </a:schemeClr>
                    </a:solidFill>
                  </a:rPr>
                  <a:t>connectivity probability,</a:t>
                </a:r>
                <a:r>
                  <a:rPr lang="en-US" sz="2800" dirty="0">
                    <a:solidFill>
                      <a:schemeClr val="accent2">
                        <a:lumMod val="40000"/>
                        <a:lumOff val="60000"/>
                      </a:schemeClr>
                    </a:solidFill>
                  </a:rPr>
                  <a:t> </a:t>
                </a:r>
                <a14:m>
                  <m:oMath xmlns:m="http://schemas.openxmlformats.org/officeDocument/2006/math">
                    <m:sSub>
                      <m:sSubPr>
                        <m:ctrlPr>
                          <a:rPr lang="en-US" sz="2800" b="0" i="1" smtClean="0">
                            <a:solidFill>
                              <a:schemeClr val="accent2">
                                <a:lumMod val="40000"/>
                                <a:lumOff val="60000"/>
                              </a:schemeClr>
                            </a:solidFill>
                            <a:latin typeface="Cambria Math" panose="02040503050406030204" pitchFamily="18" charset="0"/>
                          </a:rPr>
                        </m:ctrlPr>
                      </m:sSubPr>
                      <m:e>
                        <m:acc>
                          <m:accPr>
                            <m:chr m:val="̂"/>
                            <m:ctrlPr>
                              <a:rPr lang="en-US" sz="2800" i="1" smtClean="0">
                                <a:solidFill>
                                  <a:schemeClr val="accent2">
                                    <a:lumMod val="40000"/>
                                    <a:lumOff val="60000"/>
                                  </a:schemeClr>
                                </a:solidFill>
                                <a:latin typeface="Cambria Math" panose="02040503050406030204" pitchFamily="18" charset="0"/>
                              </a:rPr>
                            </m:ctrlPr>
                          </m:accPr>
                          <m:e>
                            <m:r>
                              <a:rPr lang="en-US" sz="2800" b="0" i="1" smtClean="0">
                                <a:solidFill>
                                  <a:schemeClr val="accent2">
                                    <a:lumMod val="40000"/>
                                    <a:lumOff val="60000"/>
                                  </a:schemeClr>
                                </a:solidFill>
                                <a:latin typeface="Cambria Math" panose="02040503050406030204" pitchFamily="18" charset="0"/>
                              </a:rPr>
                              <m:t>𝑝</m:t>
                            </m:r>
                          </m:e>
                        </m:acc>
                      </m:e>
                      <m:sub>
                        <m:r>
                          <a:rPr lang="en-US" sz="2800" b="0" i="1" smtClean="0">
                            <a:solidFill>
                              <a:schemeClr val="accent2">
                                <a:lumMod val="40000"/>
                                <a:lumOff val="60000"/>
                              </a:schemeClr>
                            </a:solidFill>
                            <a:latin typeface="Cambria Math" panose="02040503050406030204" pitchFamily="18" charset="0"/>
                          </a:rPr>
                          <m:t>𝑐𝑜𝑛</m:t>
                        </m:r>
                        <m:r>
                          <a:rPr lang="en-US" sz="2800" b="0" i="1" smtClean="0">
                            <a:solidFill>
                              <a:schemeClr val="accent2">
                                <a:lumMod val="40000"/>
                                <a:lumOff val="60000"/>
                              </a:schemeClr>
                            </a:solidFill>
                            <a:latin typeface="Cambria Math" panose="02040503050406030204" pitchFamily="18" charset="0"/>
                          </a:rPr>
                          <m:t>.</m:t>
                        </m:r>
                      </m:sub>
                    </m:sSub>
                  </m:oMath>
                </a14:m>
                <a:r>
                  <a:rPr lang="en-US" sz="2800" dirty="0">
                    <a:solidFill>
                      <a:schemeClr val="accent2">
                        <a:lumMod val="40000"/>
                        <a:lumOff val="60000"/>
                      </a:schemeClr>
                    </a:solidFill>
                  </a:rPr>
                  <a:t> for a set of values of </a:t>
                </a:r>
                <a14:m>
                  <m:oMath xmlns:m="http://schemas.openxmlformats.org/officeDocument/2006/math">
                    <m:r>
                      <a:rPr lang="en-US" sz="2800" b="0" i="1" smtClean="0">
                        <a:solidFill>
                          <a:schemeClr val="accent2">
                            <a:lumMod val="40000"/>
                            <a:lumOff val="60000"/>
                          </a:schemeClr>
                        </a:solidFill>
                        <a:latin typeface="Cambria Math" panose="02040503050406030204" pitchFamily="18" charset="0"/>
                      </a:rPr>
                      <m:t>𝑝</m:t>
                    </m:r>
                    <m:r>
                      <a:rPr lang="en-US" sz="2800" b="0" i="1" smtClean="0">
                        <a:solidFill>
                          <a:schemeClr val="accent2">
                            <a:lumMod val="40000"/>
                            <a:lumOff val="60000"/>
                          </a:schemeClr>
                        </a:solidFill>
                        <a:latin typeface="Cambria Math" panose="02040503050406030204" pitchFamily="18" charset="0"/>
                      </a:rPr>
                      <m:t>∈(0,1)</m:t>
                    </m:r>
                  </m:oMath>
                </a14:m>
                <a:r>
                  <a:rPr lang="en-US" sz="2800" dirty="0">
                    <a:solidFill>
                      <a:schemeClr val="accent2">
                        <a:lumMod val="40000"/>
                        <a:lumOff val="60000"/>
                      </a:schemeClr>
                    </a:solidFill>
                  </a:rPr>
                  <a:t> </a:t>
                </a:r>
              </a:p>
              <a:p>
                <a:pPr marL="457200" indent="-457200">
                  <a:buFont typeface="Arial" panose="020B0604020202020204" pitchFamily="34" charset="0"/>
                  <a:buChar char="•"/>
                </a:pPr>
                <a:r>
                  <a:rPr lang="en-US" sz="2800" dirty="0">
                    <a:solidFill>
                      <a:schemeClr val="accent2">
                        <a:lumMod val="40000"/>
                        <a:lumOff val="60000"/>
                      </a:schemeClr>
                    </a:solidFill>
                  </a:rPr>
                  <a:t>Plot </a:t>
                </a:r>
                <a14:m>
                  <m:oMath xmlns:m="http://schemas.openxmlformats.org/officeDocument/2006/math">
                    <m:sSub>
                      <m:sSubPr>
                        <m:ctrlPr>
                          <a:rPr lang="en-US" sz="2800" b="0" i="1" smtClean="0">
                            <a:solidFill>
                              <a:schemeClr val="accent2">
                                <a:lumMod val="40000"/>
                                <a:lumOff val="60000"/>
                              </a:schemeClr>
                            </a:solidFill>
                            <a:latin typeface="Cambria Math" panose="02040503050406030204" pitchFamily="18" charset="0"/>
                          </a:rPr>
                        </m:ctrlPr>
                      </m:sSubPr>
                      <m:e>
                        <m:acc>
                          <m:accPr>
                            <m:chr m:val="̂"/>
                            <m:ctrlPr>
                              <a:rPr lang="en-US" sz="2800" i="1" smtClean="0">
                                <a:solidFill>
                                  <a:schemeClr val="accent2">
                                    <a:lumMod val="40000"/>
                                    <a:lumOff val="60000"/>
                                  </a:schemeClr>
                                </a:solidFill>
                                <a:latin typeface="Cambria Math" panose="02040503050406030204" pitchFamily="18" charset="0"/>
                              </a:rPr>
                            </m:ctrlPr>
                          </m:accPr>
                          <m:e>
                            <m:r>
                              <a:rPr lang="en-US" sz="2800" b="0" i="1" smtClean="0">
                                <a:solidFill>
                                  <a:schemeClr val="accent2">
                                    <a:lumMod val="40000"/>
                                    <a:lumOff val="60000"/>
                                  </a:schemeClr>
                                </a:solidFill>
                                <a:latin typeface="Cambria Math" panose="02040503050406030204" pitchFamily="18" charset="0"/>
                              </a:rPr>
                              <m:t>𝑝</m:t>
                            </m:r>
                          </m:e>
                        </m:acc>
                      </m:e>
                      <m:sub>
                        <m:r>
                          <a:rPr lang="en-US" sz="2800" b="0" i="1" smtClean="0">
                            <a:solidFill>
                              <a:schemeClr val="accent2">
                                <a:lumMod val="40000"/>
                                <a:lumOff val="60000"/>
                              </a:schemeClr>
                            </a:solidFill>
                            <a:latin typeface="Cambria Math" panose="02040503050406030204" pitchFamily="18" charset="0"/>
                          </a:rPr>
                          <m:t>𝑐𝑜𝑛</m:t>
                        </m:r>
                        <m:r>
                          <a:rPr lang="en-US" sz="2800" b="0" i="1" smtClean="0">
                            <a:solidFill>
                              <a:schemeClr val="accent2">
                                <a:lumMod val="40000"/>
                                <a:lumOff val="60000"/>
                              </a:schemeClr>
                            </a:solidFill>
                            <a:latin typeface="Cambria Math" panose="02040503050406030204" pitchFamily="18" charset="0"/>
                          </a:rPr>
                          <m:t>.</m:t>
                        </m:r>
                      </m:sub>
                    </m:sSub>
                    <m:r>
                      <a:rPr lang="en-US" sz="2800" b="0" i="0" smtClean="0">
                        <a:solidFill>
                          <a:schemeClr val="accent2">
                            <a:lumMod val="40000"/>
                            <a:lumOff val="60000"/>
                          </a:schemeClr>
                        </a:solidFill>
                        <a:latin typeface="Cambria Math" panose="02040503050406030204" pitchFamily="18" charset="0"/>
                      </a:rPr>
                      <m:t>(</m:t>
                    </m:r>
                    <m:r>
                      <a:rPr lang="en-US" sz="2800" b="0" i="1" smtClean="0">
                        <a:solidFill>
                          <a:schemeClr val="accent2">
                            <a:lumMod val="40000"/>
                            <a:lumOff val="60000"/>
                          </a:schemeClr>
                        </a:solidFill>
                        <a:latin typeface="Cambria Math" panose="02040503050406030204" pitchFamily="18" charset="0"/>
                      </a:rPr>
                      <m:t>𝑝</m:t>
                    </m:r>
                    <m:r>
                      <a:rPr lang="en-US" sz="2800" b="0" i="1" smtClean="0">
                        <a:solidFill>
                          <a:schemeClr val="accent2">
                            <a:lumMod val="40000"/>
                            <a:lumOff val="60000"/>
                          </a:schemeClr>
                        </a:solidFill>
                        <a:latin typeface="Cambria Math" panose="02040503050406030204" pitchFamily="18" charset="0"/>
                      </a:rPr>
                      <m:t>)</m:t>
                    </m:r>
                  </m:oMath>
                </a14:m>
                <a:r>
                  <a:rPr lang="en-US" sz="2800" dirty="0">
                    <a:solidFill>
                      <a:schemeClr val="accent2">
                        <a:lumMod val="40000"/>
                        <a:lumOff val="60000"/>
                      </a:schemeClr>
                    </a:solidFill>
                  </a:rPr>
                  <a:t> vs </a:t>
                </a:r>
                <a14:m>
                  <m:oMath xmlns:m="http://schemas.openxmlformats.org/officeDocument/2006/math">
                    <m:r>
                      <a:rPr lang="en-US" sz="2800" b="0" i="1" smtClean="0">
                        <a:solidFill>
                          <a:schemeClr val="accent2">
                            <a:lumMod val="40000"/>
                            <a:lumOff val="60000"/>
                          </a:schemeClr>
                        </a:solidFill>
                        <a:latin typeface="Cambria Math" panose="02040503050406030204" pitchFamily="18" charset="0"/>
                      </a:rPr>
                      <m:t>𝑝</m:t>
                    </m:r>
                  </m:oMath>
                </a14:m>
                <a:r>
                  <a:rPr lang="en-US" sz="2800" dirty="0">
                    <a:solidFill>
                      <a:schemeClr val="accent2">
                        <a:lumMod val="40000"/>
                        <a:lumOff val="60000"/>
                      </a:schemeClr>
                    </a:solidFill>
                  </a:rPr>
                  <a:t>.</a:t>
                </a:r>
              </a:p>
            </p:txBody>
          </p:sp>
        </mc:Choice>
        <mc:Fallback xmlns="">
          <p:sp>
            <p:nvSpPr>
              <p:cNvPr id="3" name="TextBox 2">
                <a:extLst>
                  <a:ext uri="{FF2B5EF4-FFF2-40B4-BE49-F238E27FC236}">
                    <a16:creationId xmlns:a16="http://schemas.microsoft.com/office/drawing/2014/main" id="{C03086CD-A9E4-441C-98D6-F384CD873BA7}"/>
                  </a:ext>
                </a:extLst>
              </p:cNvPr>
              <p:cNvSpPr txBox="1">
                <a:spLocks noRot="1" noChangeAspect="1" noMove="1" noResize="1" noEditPoints="1" noAdjustHandles="1" noChangeArrowheads="1" noChangeShapeType="1" noTextEdit="1"/>
              </p:cNvSpPr>
              <p:nvPr/>
            </p:nvSpPr>
            <p:spPr>
              <a:xfrm>
                <a:off x="208548" y="761238"/>
                <a:ext cx="11774904" cy="2246769"/>
              </a:xfrm>
              <a:prstGeom prst="rect">
                <a:avLst/>
              </a:prstGeom>
              <a:blipFill>
                <a:blip r:embed="rId2"/>
                <a:stretch>
                  <a:fillRect l="-932" t="-2717" b="-7065"/>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52AEB2D7-434F-4247-9816-F914E3610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4642" y="786283"/>
            <a:ext cx="6082716" cy="6071717"/>
          </a:xfrm>
          <a:prstGeom prst="rect">
            <a:avLst/>
          </a:prstGeom>
        </p:spPr>
      </p:pic>
      <p:pic>
        <p:nvPicPr>
          <p:cNvPr id="9" name="Picture 8">
            <a:extLst>
              <a:ext uri="{FF2B5EF4-FFF2-40B4-BE49-F238E27FC236}">
                <a16:creationId xmlns:a16="http://schemas.microsoft.com/office/drawing/2014/main" id="{57413C7E-34EE-430E-931F-A6BBD87E26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4642" y="777280"/>
            <a:ext cx="6082716" cy="6071717"/>
          </a:xfrm>
          <a:prstGeom prst="rect">
            <a:avLst/>
          </a:prstGeom>
        </p:spPr>
      </p:pic>
      <p:pic>
        <p:nvPicPr>
          <p:cNvPr id="11" name="Picture 10">
            <a:extLst>
              <a:ext uri="{FF2B5EF4-FFF2-40B4-BE49-F238E27FC236}">
                <a16:creationId xmlns:a16="http://schemas.microsoft.com/office/drawing/2014/main" id="{FF6391BC-9BDA-4864-82CB-B200D5ACB3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4642" y="784318"/>
            <a:ext cx="6082716" cy="6071717"/>
          </a:xfrm>
          <a:prstGeom prst="rect">
            <a:avLst/>
          </a:prstGeom>
        </p:spPr>
      </p:pic>
      <p:pic>
        <p:nvPicPr>
          <p:cNvPr id="13" name="Picture 12">
            <a:extLst>
              <a:ext uri="{FF2B5EF4-FFF2-40B4-BE49-F238E27FC236}">
                <a16:creationId xmlns:a16="http://schemas.microsoft.com/office/drawing/2014/main" id="{EA3BD930-B1AF-48AE-A64B-F76F39A614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4642" y="761237"/>
            <a:ext cx="6082717" cy="6071717"/>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5777377-010D-4203-B782-F8C59194D202}"/>
                  </a:ext>
                </a:extLst>
              </p:cNvPr>
              <p:cNvSpPr txBox="1"/>
              <p:nvPr/>
            </p:nvSpPr>
            <p:spPr>
              <a:xfrm>
                <a:off x="621831" y="1346013"/>
                <a:ext cx="11570169" cy="2845523"/>
              </a:xfrm>
              <a:prstGeom prst="rect">
                <a:avLst/>
              </a:prstGeom>
              <a:noFill/>
            </p:spPr>
            <p:txBody>
              <a:bodyPr wrap="square" rtlCol="0">
                <a:spAutoFit/>
              </a:bodyPr>
              <a:lstStyle/>
              <a:p>
                <a:r>
                  <a:rPr lang="en-US" sz="3200" dirty="0">
                    <a:solidFill>
                      <a:srgbClr val="E9B4F2"/>
                    </a:solidFill>
                  </a:rPr>
                  <a:t>Observations:</a:t>
                </a:r>
              </a:p>
              <a:p>
                <a:pPr marL="512763" indent="-285750">
                  <a:buFont typeface="Arial" panose="020B0604020202020204" pitchFamily="34" charset="0"/>
                  <a:buChar char="•"/>
                </a:pPr>
                <a:r>
                  <a:rPr lang="en-US" sz="3200" dirty="0">
                    <a:solidFill>
                      <a:schemeClr val="accent2">
                        <a:lumMod val="40000"/>
                        <a:lumOff val="60000"/>
                      </a:schemeClr>
                    </a:solidFill>
                  </a:rPr>
                  <a:t>The connectivity probability apparently stays 0 up to a certain value of </a:t>
                </a:r>
                <a14:m>
                  <m:oMath xmlns:m="http://schemas.openxmlformats.org/officeDocument/2006/math">
                    <m:r>
                      <a:rPr lang="en-US" sz="3200" b="0" i="1" smtClean="0">
                        <a:solidFill>
                          <a:schemeClr val="accent2">
                            <a:lumMod val="40000"/>
                            <a:lumOff val="60000"/>
                          </a:schemeClr>
                        </a:solidFill>
                        <a:latin typeface="Cambria Math" panose="02040503050406030204" pitchFamily="18" charset="0"/>
                      </a:rPr>
                      <m:t>𝑝</m:t>
                    </m:r>
                  </m:oMath>
                </a14:m>
                <a:r>
                  <a:rPr lang="en-US" sz="3200" dirty="0">
                    <a:solidFill>
                      <a:schemeClr val="accent2">
                        <a:lumMod val="40000"/>
                        <a:lumOff val="60000"/>
                      </a:schemeClr>
                    </a:solidFill>
                  </a:rPr>
                  <a:t> and then increases steadily to 1, for some values of </a:t>
                </a:r>
                <a14:m>
                  <m:oMath xmlns:m="http://schemas.openxmlformats.org/officeDocument/2006/math">
                    <m:sSub>
                      <m:sSubPr>
                        <m:ctrlPr>
                          <a:rPr lang="en-US" sz="3200" b="0" i="1" smtClean="0">
                            <a:solidFill>
                              <a:schemeClr val="accent2">
                                <a:lumMod val="40000"/>
                                <a:lumOff val="60000"/>
                              </a:schemeClr>
                            </a:solidFill>
                            <a:latin typeface="Cambria Math" panose="02040503050406030204" pitchFamily="18" charset="0"/>
                          </a:rPr>
                        </m:ctrlPr>
                      </m:sSubPr>
                      <m:e>
                        <m:r>
                          <a:rPr lang="en-US" sz="3200" b="0" i="1" smtClean="0">
                            <a:solidFill>
                              <a:schemeClr val="accent2">
                                <a:lumMod val="40000"/>
                                <a:lumOff val="60000"/>
                              </a:schemeClr>
                            </a:solidFill>
                            <a:latin typeface="Cambria Math" panose="02040503050406030204" pitchFamily="18" charset="0"/>
                          </a:rPr>
                          <m:t>𝑞</m:t>
                        </m:r>
                      </m:e>
                      <m:sub>
                        <m:r>
                          <a:rPr lang="en-US" sz="3200" b="0" i="1" smtClean="0">
                            <a:solidFill>
                              <a:schemeClr val="accent2">
                                <a:lumMod val="40000"/>
                                <a:lumOff val="60000"/>
                              </a:schemeClr>
                            </a:solidFill>
                            <a:latin typeface="Cambria Math" panose="02040503050406030204" pitchFamily="18" charset="0"/>
                          </a:rPr>
                          <m:t>𝑛</m:t>
                        </m:r>
                      </m:sub>
                    </m:sSub>
                  </m:oMath>
                </a14:m>
                <a:r>
                  <a:rPr lang="en-US" sz="3200" dirty="0">
                    <a:solidFill>
                      <a:schemeClr val="accent2">
                        <a:lumMod val="40000"/>
                        <a:lumOff val="60000"/>
                      </a:schemeClr>
                    </a:solidFill>
                  </a:rPr>
                  <a:t>.</a:t>
                </a:r>
              </a:p>
              <a:p>
                <a:pPr marL="512763" indent="-285750">
                  <a:buFont typeface="Arial" panose="020B0604020202020204" pitchFamily="34" charset="0"/>
                  <a:buChar char="•"/>
                </a:pPr>
                <a:r>
                  <a:rPr lang="en-US" sz="3200" dirty="0">
                    <a:solidFill>
                      <a:schemeClr val="accent2">
                        <a:lumMod val="40000"/>
                        <a:lumOff val="60000"/>
                      </a:schemeClr>
                    </a:solidFill>
                  </a:rPr>
                  <a:t>The transition of connectivity probability from 0 to 1 takes place around </a:t>
                </a:r>
                <a14:m>
                  <m:oMath xmlns:m="http://schemas.openxmlformats.org/officeDocument/2006/math">
                    <m:f>
                      <m:fPr>
                        <m:ctrlPr>
                          <a:rPr lang="en-US" sz="3200" i="1" smtClean="0">
                            <a:solidFill>
                              <a:schemeClr val="accent2">
                                <a:lumMod val="40000"/>
                                <a:lumOff val="60000"/>
                              </a:schemeClr>
                            </a:solidFill>
                            <a:latin typeface="Cambria Math" panose="02040503050406030204" pitchFamily="18" charset="0"/>
                          </a:rPr>
                        </m:ctrlPr>
                      </m:fPr>
                      <m:num>
                        <m:r>
                          <m:rPr>
                            <m:sty m:val="p"/>
                          </m:rPr>
                          <a:rPr lang="en-US" sz="3200" b="0" i="0" smtClean="0">
                            <a:solidFill>
                              <a:schemeClr val="accent2">
                                <a:lumMod val="40000"/>
                                <a:lumOff val="60000"/>
                              </a:schemeClr>
                            </a:solidFill>
                            <a:latin typeface="Cambria Math" panose="02040503050406030204" pitchFamily="18" charset="0"/>
                          </a:rPr>
                          <m:t>log</m:t>
                        </m:r>
                        <m:r>
                          <a:rPr lang="en-US" sz="3200" b="0" i="0" smtClean="0">
                            <a:solidFill>
                              <a:schemeClr val="accent2">
                                <a:lumMod val="40000"/>
                                <a:lumOff val="60000"/>
                              </a:schemeClr>
                            </a:solidFill>
                            <a:latin typeface="Cambria Math" panose="02040503050406030204" pitchFamily="18" charset="0"/>
                          </a:rPr>
                          <m:t>(</m:t>
                        </m:r>
                        <m:r>
                          <a:rPr lang="en-US" sz="3200" b="0" i="1" smtClean="0">
                            <a:solidFill>
                              <a:schemeClr val="accent2">
                                <a:lumMod val="40000"/>
                                <a:lumOff val="60000"/>
                              </a:schemeClr>
                            </a:solidFill>
                            <a:latin typeface="Cambria Math" panose="02040503050406030204" pitchFamily="18" charset="0"/>
                          </a:rPr>
                          <m:t>𝑛</m:t>
                        </m:r>
                        <m:sSub>
                          <m:sSubPr>
                            <m:ctrlPr>
                              <a:rPr lang="en-US" sz="3200" b="0" i="1" smtClean="0">
                                <a:solidFill>
                                  <a:schemeClr val="accent2">
                                    <a:lumMod val="40000"/>
                                    <a:lumOff val="60000"/>
                                  </a:schemeClr>
                                </a:solidFill>
                                <a:latin typeface="Cambria Math" panose="02040503050406030204" pitchFamily="18" charset="0"/>
                              </a:rPr>
                            </m:ctrlPr>
                          </m:sSubPr>
                          <m:e>
                            <m:r>
                              <a:rPr lang="en-US" sz="3200" b="0" i="1" smtClean="0">
                                <a:solidFill>
                                  <a:schemeClr val="accent2">
                                    <a:lumMod val="40000"/>
                                    <a:lumOff val="60000"/>
                                  </a:schemeClr>
                                </a:solidFill>
                                <a:latin typeface="Cambria Math" panose="02040503050406030204" pitchFamily="18" charset="0"/>
                              </a:rPr>
                              <m:t>𝑞</m:t>
                            </m:r>
                          </m:e>
                          <m:sub>
                            <m:r>
                              <a:rPr lang="en-US" sz="3200" b="0" i="1" smtClean="0">
                                <a:solidFill>
                                  <a:schemeClr val="accent2">
                                    <a:lumMod val="40000"/>
                                    <a:lumOff val="60000"/>
                                  </a:schemeClr>
                                </a:solidFill>
                                <a:latin typeface="Cambria Math" panose="02040503050406030204" pitchFamily="18" charset="0"/>
                              </a:rPr>
                              <m:t>𝑛</m:t>
                            </m:r>
                          </m:sub>
                        </m:sSub>
                        <m:r>
                          <a:rPr lang="en-US" sz="3200" b="0" i="1" smtClean="0">
                            <a:solidFill>
                              <a:schemeClr val="accent2">
                                <a:lumMod val="40000"/>
                                <a:lumOff val="60000"/>
                              </a:schemeClr>
                            </a:solidFill>
                            <a:latin typeface="Cambria Math" panose="02040503050406030204" pitchFamily="18" charset="0"/>
                          </a:rPr>
                          <m:t>)</m:t>
                        </m:r>
                      </m:num>
                      <m:den>
                        <m:r>
                          <a:rPr lang="en-US" sz="3200" b="0" i="1" smtClean="0">
                            <a:solidFill>
                              <a:schemeClr val="accent2">
                                <a:lumMod val="40000"/>
                                <a:lumOff val="60000"/>
                              </a:schemeClr>
                            </a:solidFill>
                            <a:latin typeface="Cambria Math" panose="02040503050406030204" pitchFamily="18" charset="0"/>
                          </a:rPr>
                          <m:t>𝑛</m:t>
                        </m:r>
                        <m:sSub>
                          <m:sSubPr>
                            <m:ctrlPr>
                              <a:rPr lang="en-US" sz="3200" b="0" i="1" smtClean="0">
                                <a:solidFill>
                                  <a:schemeClr val="accent2">
                                    <a:lumMod val="40000"/>
                                    <a:lumOff val="60000"/>
                                  </a:schemeClr>
                                </a:solidFill>
                                <a:latin typeface="Cambria Math" panose="02040503050406030204" pitchFamily="18" charset="0"/>
                              </a:rPr>
                            </m:ctrlPr>
                          </m:sSubPr>
                          <m:e>
                            <m:r>
                              <a:rPr lang="en-US" sz="3200" b="0" i="1" smtClean="0">
                                <a:solidFill>
                                  <a:schemeClr val="accent2">
                                    <a:lumMod val="40000"/>
                                    <a:lumOff val="60000"/>
                                  </a:schemeClr>
                                </a:solidFill>
                                <a:latin typeface="Cambria Math" panose="02040503050406030204" pitchFamily="18" charset="0"/>
                              </a:rPr>
                              <m:t>𝑞</m:t>
                            </m:r>
                          </m:e>
                          <m:sub>
                            <m:r>
                              <a:rPr lang="en-US" sz="3200" b="0" i="1" smtClean="0">
                                <a:solidFill>
                                  <a:schemeClr val="accent2">
                                    <a:lumMod val="40000"/>
                                    <a:lumOff val="60000"/>
                                  </a:schemeClr>
                                </a:solidFill>
                                <a:latin typeface="Cambria Math" panose="02040503050406030204" pitchFamily="18" charset="0"/>
                              </a:rPr>
                              <m:t>𝑛</m:t>
                            </m:r>
                          </m:sub>
                        </m:sSub>
                      </m:den>
                    </m:f>
                  </m:oMath>
                </a14:m>
                <a:r>
                  <a:rPr lang="en-US" sz="3200" dirty="0">
                    <a:solidFill>
                      <a:schemeClr val="accent2">
                        <a:lumMod val="40000"/>
                        <a:lumOff val="60000"/>
                      </a:schemeClr>
                    </a:solidFill>
                  </a:rPr>
                  <a:t>.</a:t>
                </a:r>
              </a:p>
            </p:txBody>
          </p:sp>
        </mc:Choice>
        <mc:Fallback xmlns="">
          <p:sp>
            <p:nvSpPr>
              <p:cNvPr id="14" name="TextBox 13">
                <a:extLst>
                  <a:ext uri="{FF2B5EF4-FFF2-40B4-BE49-F238E27FC236}">
                    <a16:creationId xmlns:a16="http://schemas.microsoft.com/office/drawing/2014/main" id="{25777377-010D-4203-B782-F8C59194D202}"/>
                  </a:ext>
                </a:extLst>
              </p:cNvPr>
              <p:cNvSpPr txBox="1">
                <a:spLocks noRot="1" noChangeAspect="1" noMove="1" noResize="1" noEditPoints="1" noAdjustHandles="1" noChangeArrowheads="1" noChangeShapeType="1" noTextEdit="1"/>
              </p:cNvSpPr>
              <p:nvPr/>
            </p:nvSpPr>
            <p:spPr>
              <a:xfrm>
                <a:off x="621831" y="1346013"/>
                <a:ext cx="11570169" cy="2845523"/>
              </a:xfrm>
              <a:prstGeom prst="rect">
                <a:avLst/>
              </a:prstGeom>
              <a:blipFill>
                <a:blip r:embed="rId7"/>
                <a:stretch>
                  <a:fillRect l="-1317" t="-2784" r="-527" b="-428"/>
                </a:stretch>
              </a:blipFill>
            </p:spPr>
            <p:txBody>
              <a:bodyPr/>
              <a:lstStyle/>
              <a:p>
                <a:r>
                  <a:rPr lang="en-US">
                    <a:noFill/>
                  </a:rPr>
                  <a:t> </a:t>
                </a:r>
              </a:p>
            </p:txBody>
          </p:sp>
        </mc:Fallback>
      </mc:AlternateContent>
    </p:spTree>
    <p:extLst>
      <p:ext uri="{BB962C8B-B14F-4D97-AF65-F5344CB8AC3E}">
        <p14:creationId xmlns:p14="http://schemas.microsoft.com/office/powerpoint/2010/main" val="158816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childTnLst>
                          </p:cTn>
                        </p:par>
                        <p:par>
                          <p:cTn id="54" fill="hold">
                            <p:stCondLst>
                              <p:cond delay="500"/>
                            </p:stCondLst>
                            <p:childTnLst>
                              <p:par>
                                <p:cTn id="55" presetID="42" presetClass="entr" presetSubtype="0" fill="hold" grpId="0" nodeType="after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Effect transition="in" filter="fade">
                                      <p:cBhvr>
                                        <p:cTn id="57" dur="500"/>
                                        <p:tgtEl>
                                          <p:spTgt spid="14">
                                            <p:txEl>
                                              <p:pRg st="0" end="0"/>
                                            </p:txEl>
                                          </p:spTgt>
                                        </p:tgtEl>
                                      </p:cBhvr>
                                    </p:animEffect>
                                    <p:anim calcmode="lin" valueType="num">
                                      <p:cBhvr>
                                        <p:cTn id="5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42" presetClass="entr" presetSubtype="0" fill="hold" grpId="0" nodeType="afterEffect">
                                  <p:stCondLst>
                                    <p:cond delay="0"/>
                                  </p:stCondLst>
                                  <p:childTnLst>
                                    <p:set>
                                      <p:cBhvr>
                                        <p:cTn id="62" dur="1" fill="hold">
                                          <p:stCondLst>
                                            <p:cond delay="0"/>
                                          </p:stCondLst>
                                        </p:cTn>
                                        <p:tgtEl>
                                          <p:spTgt spid="14">
                                            <p:txEl>
                                              <p:pRg st="1" end="1"/>
                                            </p:txEl>
                                          </p:spTgt>
                                        </p:tgtEl>
                                        <p:attrNameLst>
                                          <p:attrName>style.visibility</p:attrName>
                                        </p:attrNameLst>
                                      </p:cBhvr>
                                      <p:to>
                                        <p:strVal val="visible"/>
                                      </p:to>
                                    </p:set>
                                    <p:animEffect transition="in" filter="fade">
                                      <p:cBhvr>
                                        <p:cTn id="63" dur="500"/>
                                        <p:tgtEl>
                                          <p:spTgt spid="14">
                                            <p:txEl>
                                              <p:pRg st="1" end="1"/>
                                            </p:txEl>
                                          </p:spTgt>
                                        </p:tgtEl>
                                      </p:cBhvr>
                                    </p:animEffect>
                                    <p:anim calcmode="lin" valueType="num">
                                      <p:cBhvr>
                                        <p:cTn id="6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65" dur="5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1500"/>
                            </p:stCondLst>
                            <p:childTnLst>
                              <p:par>
                                <p:cTn id="67" presetID="42" presetClass="entr" presetSubtype="0" fill="hold" grpId="0" nodeType="afterEffect">
                                  <p:stCondLst>
                                    <p:cond delay="0"/>
                                  </p:stCondLst>
                                  <p:childTnLst>
                                    <p:set>
                                      <p:cBhvr>
                                        <p:cTn id="68" dur="1" fill="hold">
                                          <p:stCondLst>
                                            <p:cond delay="0"/>
                                          </p:stCondLst>
                                        </p:cTn>
                                        <p:tgtEl>
                                          <p:spTgt spid="14">
                                            <p:txEl>
                                              <p:pRg st="2" end="2"/>
                                            </p:txEl>
                                          </p:spTgt>
                                        </p:tgtEl>
                                        <p:attrNameLst>
                                          <p:attrName>style.visibility</p:attrName>
                                        </p:attrNameLst>
                                      </p:cBhvr>
                                      <p:to>
                                        <p:strVal val="visible"/>
                                      </p:to>
                                    </p:set>
                                    <p:animEffect transition="in" filter="fade">
                                      <p:cBhvr>
                                        <p:cTn id="69" dur="500"/>
                                        <p:tgtEl>
                                          <p:spTgt spid="14">
                                            <p:txEl>
                                              <p:pRg st="2" end="2"/>
                                            </p:txEl>
                                          </p:spTgt>
                                        </p:tgtEl>
                                      </p:cBhvr>
                                    </p:animEffect>
                                    <p:anim calcmode="lin" valueType="num">
                                      <p:cBhvr>
                                        <p:cTn id="70"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1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47F9C2-87CA-4D49-A580-6202164D116B}"/>
              </a:ext>
            </a:extLst>
          </p:cNvPr>
          <p:cNvSpPr txBox="1"/>
          <p:nvPr/>
        </p:nvSpPr>
        <p:spPr>
          <a:xfrm>
            <a:off x="208548" y="176463"/>
            <a:ext cx="2378600" cy="584775"/>
          </a:xfrm>
          <a:prstGeom prst="rect">
            <a:avLst/>
          </a:prstGeom>
          <a:noFill/>
        </p:spPr>
        <p:txBody>
          <a:bodyPr wrap="none" rtlCol="0">
            <a:spAutoFit/>
          </a:bodyPr>
          <a:lstStyle/>
          <a:p>
            <a:r>
              <a:rPr lang="en-US" sz="3200" dirty="0">
                <a:solidFill>
                  <a:srgbClr val="07F9BA"/>
                </a:solidFill>
              </a:rPr>
              <a:t>Simulation 2:</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17D1825-E98B-47AD-B5D3-FC245175743C}"/>
                  </a:ext>
                </a:extLst>
              </p:cNvPr>
              <p:cNvSpPr txBox="1"/>
              <p:nvPr/>
            </p:nvSpPr>
            <p:spPr>
              <a:xfrm>
                <a:off x="208548" y="761238"/>
                <a:ext cx="11774904" cy="2755241"/>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accent2">
                        <a:lumMod val="40000"/>
                        <a:lumOff val="60000"/>
                      </a:schemeClr>
                    </a:solidFill>
                  </a:rPr>
                  <a:t>For each value of </a:t>
                </a:r>
                <a14:m>
                  <m:oMath xmlns:m="http://schemas.openxmlformats.org/officeDocument/2006/math">
                    <m:r>
                      <a:rPr lang="en-US" sz="2800" b="0" i="1" smtClean="0">
                        <a:solidFill>
                          <a:schemeClr val="accent2">
                            <a:lumMod val="40000"/>
                            <a:lumOff val="60000"/>
                          </a:schemeClr>
                        </a:solidFill>
                        <a:latin typeface="Cambria Math" panose="02040503050406030204" pitchFamily="18" charset="0"/>
                      </a:rPr>
                      <m:t>𝑛</m:t>
                    </m:r>
                  </m:oMath>
                </a14:m>
                <a:r>
                  <a:rPr lang="en-US" sz="2800" dirty="0">
                    <a:solidFill>
                      <a:schemeClr val="accent2">
                        <a:lumMod val="40000"/>
                        <a:lumOff val="60000"/>
                      </a:schemeClr>
                    </a:solidFill>
                  </a:rPr>
                  <a:t>, fix a set of values of </a:t>
                </a:r>
                <a14:m>
                  <m:oMath xmlns:m="http://schemas.openxmlformats.org/officeDocument/2006/math">
                    <m:sSub>
                      <m:sSubPr>
                        <m:ctrlPr>
                          <a:rPr lang="en-US" sz="2800" b="0" i="1" smtClean="0">
                            <a:solidFill>
                              <a:schemeClr val="accent2">
                                <a:lumMod val="40000"/>
                                <a:lumOff val="60000"/>
                              </a:schemeClr>
                            </a:solidFill>
                            <a:latin typeface="Cambria Math" panose="02040503050406030204" pitchFamily="18" charset="0"/>
                          </a:rPr>
                        </m:ctrlPr>
                      </m:sSubPr>
                      <m:e>
                        <m:r>
                          <a:rPr lang="en-US" sz="2800" b="0" i="1" smtClean="0">
                            <a:solidFill>
                              <a:schemeClr val="accent2">
                                <a:lumMod val="40000"/>
                                <a:lumOff val="60000"/>
                              </a:schemeClr>
                            </a:solidFill>
                            <a:latin typeface="Cambria Math" panose="02040503050406030204" pitchFamily="18" charset="0"/>
                          </a:rPr>
                          <m:t>𝑞</m:t>
                        </m:r>
                      </m:e>
                      <m:sub>
                        <m:r>
                          <a:rPr lang="en-US" sz="2800" b="0" i="1" smtClean="0">
                            <a:solidFill>
                              <a:schemeClr val="accent2">
                                <a:lumMod val="40000"/>
                                <a:lumOff val="60000"/>
                              </a:schemeClr>
                            </a:solidFill>
                            <a:latin typeface="Cambria Math" panose="02040503050406030204" pitchFamily="18" charset="0"/>
                          </a:rPr>
                          <m:t>𝑛</m:t>
                        </m:r>
                      </m:sub>
                    </m:sSub>
                  </m:oMath>
                </a14:m>
                <a:r>
                  <a:rPr lang="en-US" sz="2800" dirty="0">
                    <a:solidFill>
                      <a:schemeClr val="accent2">
                        <a:lumMod val="40000"/>
                        <a:lumOff val="60000"/>
                      </a:schemeClr>
                    </a:solidFill>
                  </a:rPr>
                  <a:t> to simulate.</a:t>
                </a:r>
              </a:p>
              <a:p>
                <a:pPr marL="457200" indent="-457200">
                  <a:buFont typeface="Arial" panose="020B0604020202020204" pitchFamily="34" charset="0"/>
                  <a:buChar char="•"/>
                </a:pPr>
                <a:r>
                  <a:rPr lang="en-US" sz="2800" dirty="0">
                    <a:solidFill>
                      <a:schemeClr val="accent2">
                        <a:lumMod val="40000"/>
                        <a:lumOff val="60000"/>
                      </a:schemeClr>
                    </a:solidFill>
                  </a:rPr>
                  <a:t>For each </a:t>
                </a:r>
                <a14:m>
                  <m:oMath xmlns:m="http://schemas.openxmlformats.org/officeDocument/2006/math">
                    <m:sSub>
                      <m:sSubPr>
                        <m:ctrlPr>
                          <a:rPr lang="en-US" sz="2800" b="0" i="1" smtClean="0">
                            <a:solidFill>
                              <a:schemeClr val="accent2">
                                <a:lumMod val="40000"/>
                                <a:lumOff val="60000"/>
                              </a:schemeClr>
                            </a:solidFill>
                            <a:latin typeface="Cambria Math" panose="02040503050406030204" pitchFamily="18" charset="0"/>
                          </a:rPr>
                        </m:ctrlPr>
                      </m:sSubPr>
                      <m:e>
                        <m:r>
                          <a:rPr lang="en-US" sz="2800" b="0" i="1" smtClean="0">
                            <a:solidFill>
                              <a:schemeClr val="accent2">
                                <a:lumMod val="40000"/>
                                <a:lumOff val="60000"/>
                              </a:schemeClr>
                            </a:solidFill>
                            <a:latin typeface="Cambria Math" panose="02040503050406030204" pitchFamily="18" charset="0"/>
                          </a:rPr>
                          <m:t>𝑞</m:t>
                        </m:r>
                      </m:e>
                      <m:sub>
                        <m:r>
                          <a:rPr lang="en-US" sz="2800" b="0" i="1" smtClean="0">
                            <a:solidFill>
                              <a:schemeClr val="accent2">
                                <a:lumMod val="40000"/>
                                <a:lumOff val="60000"/>
                              </a:schemeClr>
                            </a:solidFill>
                            <a:latin typeface="Cambria Math" panose="02040503050406030204" pitchFamily="18" charset="0"/>
                          </a:rPr>
                          <m:t>𝑛</m:t>
                        </m:r>
                      </m:sub>
                    </m:sSub>
                  </m:oMath>
                </a14:m>
                <a:r>
                  <a:rPr lang="en-US" sz="2800" dirty="0">
                    <a:solidFill>
                      <a:schemeClr val="accent2">
                        <a:lumMod val="40000"/>
                        <a:lumOff val="60000"/>
                      </a:schemeClr>
                    </a:solidFill>
                  </a:rPr>
                  <a:t>,</a:t>
                </a:r>
              </a:p>
              <a:p>
                <a:pPr marL="914400" lvl="1" indent="-457200">
                  <a:buFont typeface="Wingdings" panose="05000000000000000000" pitchFamily="2" charset="2"/>
                  <a:buChar char="q"/>
                </a:pPr>
                <a:r>
                  <a:rPr lang="en-US" sz="2800" dirty="0">
                    <a:solidFill>
                      <a:schemeClr val="accent2">
                        <a:lumMod val="40000"/>
                        <a:lumOff val="60000"/>
                      </a:schemeClr>
                    </a:solidFill>
                  </a:rPr>
                  <a:t>Follow Simulation 1 to obtain values of </a:t>
                </a:r>
                <a14:m>
                  <m:oMath xmlns:m="http://schemas.openxmlformats.org/officeDocument/2006/math">
                    <m:sSub>
                      <m:sSubPr>
                        <m:ctrlPr>
                          <a:rPr lang="en-US" sz="2800" b="0" i="1" smtClean="0">
                            <a:solidFill>
                              <a:schemeClr val="accent2">
                                <a:lumMod val="40000"/>
                                <a:lumOff val="60000"/>
                              </a:schemeClr>
                            </a:solidFill>
                            <a:latin typeface="Cambria Math" panose="02040503050406030204" pitchFamily="18" charset="0"/>
                          </a:rPr>
                        </m:ctrlPr>
                      </m:sSubPr>
                      <m:e>
                        <m:acc>
                          <m:accPr>
                            <m:chr m:val="̂"/>
                            <m:ctrlPr>
                              <a:rPr lang="en-US" sz="2800" i="1" smtClean="0">
                                <a:solidFill>
                                  <a:schemeClr val="accent2">
                                    <a:lumMod val="40000"/>
                                    <a:lumOff val="60000"/>
                                  </a:schemeClr>
                                </a:solidFill>
                                <a:latin typeface="Cambria Math" panose="02040503050406030204" pitchFamily="18" charset="0"/>
                              </a:rPr>
                            </m:ctrlPr>
                          </m:accPr>
                          <m:e>
                            <m:r>
                              <a:rPr lang="en-US" sz="2800" b="0" i="1" smtClean="0">
                                <a:solidFill>
                                  <a:schemeClr val="accent2">
                                    <a:lumMod val="40000"/>
                                    <a:lumOff val="60000"/>
                                  </a:schemeClr>
                                </a:solidFill>
                                <a:latin typeface="Cambria Math" panose="02040503050406030204" pitchFamily="18" charset="0"/>
                              </a:rPr>
                              <m:t>𝑝</m:t>
                            </m:r>
                          </m:e>
                        </m:acc>
                      </m:e>
                      <m:sub>
                        <m:r>
                          <a:rPr lang="en-US" sz="2800" b="0" i="1" smtClean="0">
                            <a:solidFill>
                              <a:schemeClr val="accent2">
                                <a:lumMod val="40000"/>
                                <a:lumOff val="60000"/>
                              </a:schemeClr>
                            </a:solidFill>
                            <a:latin typeface="Cambria Math" panose="02040503050406030204" pitchFamily="18" charset="0"/>
                          </a:rPr>
                          <m:t>𝑐𝑜𝑛</m:t>
                        </m:r>
                        <m:r>
                          <a:rPr lang="en-US" sz="2800" b="0" i="1" smtClean="0">
                            <a:solidFill>
                              <a:schemeClr val="accent2">
                                <a:lumMod val="40000"/>
                                <a:lumOff val="60000"/>
                              </a:schemeClr>
                            </a:solidFill>
                            <a:latin typeface="Cambria Math" panose="02040503050406030204" pitchFamily="18" charset="0"/>
                          </a:rPr>
                          <m:t>.</m:t>
                        </m:r>
                      </m:sub>
                    </m:sSub>
                    <m:r>
                      <a:rPr lang="en-US" sz="2800" b="0" i="0" smtClean="0">
                        <a:solidFill>
                          <a:schemeClr val="accent2">
                            <a:lumMod val="40000"/>
                            <a:lumOff val="60000"/>
                          </a:schemeClr>
                        </a:solidFill>
                        <a:latin typeface="Cambria Math" panose="02040503050406030204" pitchFamily="18" charset="0"/>
                      </a:rPr>
                      <m:t>(</m:t>
                    </m:r>
                    <m:r>
                      <a:rPr lang="en-US" sz="2800" b="0" i="1" smtClean="0">
                        <a:solidFill>
                          <a:schemeClr val="accent2">
                            <a:lumMod val="40000"/>
                            <a:lumOff val="60000"/>
                          </a:schemeClr>
                        </a:solidFill>
                        <a:latin typeface="Cambria Math" panose="02040503050406030204" pitchFamily="18" charset="0"/>
                      </a:rPr>
                      <m:t>𝑝</m:t>
                    </m:r>
                    <m:r>
                      <a:rPr lang="en-US" sz="2800" b="0" i="1" smtClean="0">
                        <a:solidFill>
                          <a:schemeClr val="accent2">
                            <a:lumMod val="40000"/>
                            <a:lumOff val="60000"/>
                          </a:schemeClr>
                        </a:solidFill>
                        <a:latin typeface="Cambria Math" panose="02040503050406030204" pitchFamily="18" charset="0"/>
                      </a:rPr>
                      <m:t>)</m:t>
                    </m:r>
                  </m:oMath>
                </a14:m>
                <a:r>
                  <a:rPr lang="en-US" sz="2800" dirty="0">
                    <a:solidFill>
                      <a:schemeClr val="accent2">
                        <a:lumMod val="40000"/>
                        <a:lumOff val="60000"/>
                      </a:schemeClr>
                    </a:solidFill>
                  </a:rPr>
                  <a:t> vs </a:t>
                </a:r>
                <a14:m>
                  <m:oMath xmlns:m="http://schemas.openxmlformats.org/officeDocument/2006/math">
                    <m:r>
                      <a:rPr lang="en-US" sz="2800" b="0" i="1" smtClean="0">
                        <a:solidFill>
                          <a:schemeClr val="accent2">
                            <a:lumMod val="40000"/>
                            <a:lumOff val="60000"/>
                          </a:schemeClr>
                        </a:solidFill>
                        <a:latin typeface="Cambria Math" panose="02040503050406030204" pitchFamily="18" charset="0"/>
                      </a:rPr>
                      <m:t>𝑝</m:t>
                    </m:r>
                  </m:oMath>
                </a14:m>
                <a:r>
                  <a:rPr lang="en-US" sz="2800" dirty="0">
                    <a:solidFill>
                      <a:schemeClr val="accent2">
                        <a:lumMod val="40000"/>
                        <a:lumOff val="60000"/>
                      </a:schemeClr>
                    </a:solidFill>
                  </a:rPr>
                  <a:t>.</a:t>
                </a:r>
              </a:p>
              <a:p>
                <a:pPr marL="914400" lvl="1" indent="-457200">
                  <a:buFont typeface="Wingdings" panose="05000000000000000000" pitchFamily="2" charset="2"/>
                  <a:buChar char="q"/>
                </a:pPr>
                <a:r>
                  <a:rPr lang="en-US" sz="2800" dirty="0">
                    <a:solidFill>
                      <a:schemeClr val="accent2">
                        <a:lumMod val="40000"/>
                        <a:lumOff val="60000"/>
                      </a:schemeClr>
                    </a:solidFill>
                  </a:rPr>
                  <a:t>Fit </a:t>
                </a:r>
                <a14:m>
                  <m:oMath xmlns:m="http://schemas.openxmlformats.org/officeDocument/2006/math">
                    <m:sSub>
                      <m:sSubPr>
                        <m:ctrlPr>
                          <a:rPr lang="en-US" sz="2800" b="0" i="1" smtClean="0">
                            <a:solidFill>
                              <a:schemeClr val="accent2">
                                <a:lumMod val="40000"/>
                                <a:lumOff val="60000"/>
                              </a:schemeClr>
                            </a:solidFill>
                            <a:latin typeface="Cambria Math" panose="02040503050406030204" pitchFamily="18" charset="0"/>
                          </a:rPr>
                        </m:ctrlPr>
                      </m:sSubPr>
                      <m:e>
                        <m:acc>
                          <m:accPr>
                            <m:chr m:val="̂"/>
                            <m:ctrlPr>
                              <a:rPr lang="en-US" sz="2800" i="1" smtClean="0">
                                <a:solidFill>
                                  <a:schemeClr val="accent2">
                                    <a:lumMod val="40000"/>
                                    <a:lumOff val="60000"/>
                                  </a:schemeClr>
                                </a:solidFill>
                                <a:latin typeface="Cambria Math" panose="02040503050406030204" pitchFamily="18" charset="0"/>
                              </a:rPr>
                            </m:ctrlPr>
                          </m:accPr>
                          <m:e>
                            <m:r>
                              <a:rPr lang="en-US" sz="2800" b="0" i="1" smtClean="0">
                                <a:solidFill>
                                  <a:schemeClr val="accent2">
                                    <a:lumMod val="40000"/>
                                    <a:lumOff val="60000"/>
                                  </a:schemeClr>
                                </a:solidFill>
                                <a:latin typeface="Cambria Math" panose="02040503050406030204" pitchFamily="18" charset="0"/>
                              </a:rPr>
                              <m:t>𝑝</m:t>
                            </m:r>
                          </m:e>
                        </m:acc>
                      </m:e>
                      <m:sub>
                        <m:r>
                          <a:rPr lang="en-US" sz="2800" b="0" i="1" smtClean="0">
                            <a:solidFill>
                              <a:schemeClr val="accent2">
                                <a:lumMod val="40000"/>
                                <a:lumOff val="60000"/>
                              </a:schemeClr>
                            </a:solidFill>
                            <a:latin typeface="Cambria Math" panose="02040503050406030204" pitchFamily="18" charset="0"/>
                          </a:rPr>
                          <m:t>𝑐𝑜𝑛</m:t>
                        </m:r>
                        <m:r>
                          <a:rPr lang="en-US" sz="2800" b="0" i="1" smtClean="0">
                            <a:solidFill>
                              <a:schemeClr val="accent2">
                                <a:lumMod val="40000"/>
                                <a:lumOff val="60000"/>
                              </a:schemeClr>
                            </a:solidFill>
                            <a:latin typeface="Cambria Math" panose="02040503050406030204" pitchFamily="18" charset="0"/>
                          </a:rPr>
                          <m:t>.</m:t>
                        </m:r>
                      </m:sub>
                    </m:sSub>
                    <m:d>
                      <m:dPr>
                        <m:ctrlPr>
                          <a:rPr lang="en-US" sz="2800" b="0" i="1" smtClean="0">
                            <a:solidFill>
                              <a:schemeClr val="accent2">
                                <a:lumMod val="40000"/>
                                <a:lumOff val="60000"/>
                              </a:schemeClr>
                            </a:solidFill>
                            <a:latin typeface="Cambria Math" panose="02040503050406030204" pitchFamily="18" charset="0"/>
                          </a:rPr>
                        </m:ctrlPr>
                      </m:dPr>
                      <m:e>
                        <m:r>
                          <a:rPr lang="en-US" sz="2800" b="0" i="1" smtClean="0">
                            <a:solidFill>
                              <a:schemeClr val="accent2">
                                <a:lumMod val="40000"/>
                                <a:lumOff val="60000"/>
                              </a:schemeClr>
                            </a:solidFill>
                            <a:latin typeface="Cambria Math" panose="02040503050406030204" pitchFamily="18" charset="0"/>
                          </a:rPr>
                          <m:t>𝑝</m:t>
                        </m:r>
                      </m:e>
                    </m:d>
                    <m:r>
                      <a:rPr lang="en-US" sz="2800" b="0" i="0" smtClean="0">
                        <a:solidFill>
                          <a:schemeClr val="accent2">
                            <a:lumMod val="40000"/>
                            <a:lumOff val="60000"/>
                          </a:schemeClr>
                        </a:solidFill>
                        <a:latin typeface="Cambria Math" panose="02040503050406030204" pitchFamily="18" charset="0"/>
                      </a:rPr>
                      <m:t>=</m:t>
                    </m:r>
                    <m:r>
                      <m:rPr>
                        <m:sty m:val="p"/>
                      </m:rPr>
                      <a:rPr lang="en-US" sz="2800" b="0" i="0" smtClean="0">
                        <a:solidFill>
                          <a:schemeClr val="accent2">
                            <a:lumMod val="40000"/>
                            <a:lumOff val="60000"/>
                          </a:schemeClr>
                        </a:solidFill>
                        <a:latin typeface="Cambria Math" panose="02040503050406030204" pitchFamily="18" charset="0"/>
                      </a:rPr>
                      <m:t>exp</m:t>
                    </m:r>
                    <m:d>
                      <m:dPr>
                        <m:begChr m:val="{"/>
                        <m:endChr m:val="}"/>
                        <m:ctrlPr>
                          <a:rPr lang="en-US" sz="2800" b="0" i="1" smtClean="0">
                            <a:solidFill>
                              <a:schemeClr val="accent2">
                                <a:lumMod val="40000"/>
                                <a:lumOff val="60000"/>
                              </a:schemeClr>
                            </a:solidFill>
                            <a:latin typeface="Cambria Math" panose="02040503050406030204" pitchFamily="18" charset="0"/>
                          </a:rPr>
                        </m:ctrlPr>
                      </m:dPr>
                      <m:e>
                        <m:r>
                          <a:rPr lang="en-US" sz="2800" b="0" i="1" smtClean="0">
                            <a:solidFill>
                              <a:schemeClr val="accent2">
                                <a:lumMod val="40000"/>
                                <a:lumOff val="60000"/>
                              </a:schemeClr>
                            </a:solidFill>
                            <a:latin typeface="Cambria Math" panose="02040503050406030204" pitchFamily="18" charset="0"/>
                          </a:rPr>
                          <m:t>−</m:t>
                        </m:r>
                        <m:r>
                          <m:rPr>
                            <m:sty m:val="p"/>
                          </m:rPr>
                          <a:rPr lang="en-US" sz="2800" b="0" i="0" smtClean="0">
                            <a:solidFill>
                              <a:schemeClr val="accent2">
                                <a:lumMod val="40000"/>
                                <a:lumOff val="60000"/>
                              </a:schemeClr>
                            </a:solidFill>
                            <a:latin typeface="Cambria Math" panose="02040503050406030204" pitchFamily="18" charset="0"/>
                          </a:rPr>
                          <m:t>exp</m:t>
                        </m:r>
                        <m:d>
                          <m:dPr>
                            <m:begChr m:val="{"/>
                            <m:endChr m:val="}"/>
                            <m:ctrlPr>
                              <a:rPr lang="en-US" sz="2800" b="0" i="1" smtClean="0">
                                <a:solidFill>
                                  <a:schemeClr val="accent2">
                                    <a:lumMod val="40000"/>
                                    <a:lumOff val="60000"/>
                                  </a:schemeClr>
                                </a:solidFill>
                                <a:latin typeface="Cambria Math" panose="02040503050406030204" pitchFamily="18" charset="0"/>
                              </a:rPr>
                            </m:ctrlPr>
                          </m:dPr>
                          <m:e>
                            <m:r>
                              <a:rPr lang="en-US" sz="2800" b="0" i="1" smtClean="0">
                                <a:solidFill>
                                  <a:schemeClr val="accent2">
                                    <a:lumMod val="40000"/>
                                    <a:lumOff val="60000"/>
                                  </a:schemeClr>
                                </a:solidFill>
                                <a:latin typeface="Cambria Math" panose="02040503050406030204" pitchFamily="18" charset="0"/>
                              </a:rPr>
                              <m:t>−</m:t>
                            </m:r>
                            <m:sSub>
                              <m:sSubPr>
                                <m:ctrlPr>
                                  <a:rPr lang="en-US" sz="2800" b="0" i="1" smtClean="0">
                                    <a:solidFill>
                                      <a:schemeClr val="accent2">
                                        <a:lumMod val="40000"/>
                                        <a:lumOff val="60000"/>
                                      </a:schemeClr>
                                    </a:solidFill>
                                    <a:latin typeface="Cambria Math" panose="02040503050406030204" pitchFamily="18" charset="0"/>
                                  </a:rPr>
                                </m:ctrlPr>
                              </m:sSubPr>
                              <m:e>
                                <m:r>
                                  <a:rPr lang="en-US" sz="2800" b="0" i="1" smtClean="0">
                                    <a:solidFill>
                                      <a:schemeClr val="accent2">
                                        <a:lumMod val="40000"/>
                                        <a:lumOff val="60000"/>
                                      </a:schemeClr>
                                    </a:solidFill>
                                    <a:latin typeface="Cambria Math" panose="02040503050406030204" pitchFamily="18" charset="0"/>
                                  </a:rPr>
                                  <m:t>𝛿</m:t>
                                </m:r>
                              </m:e>
                              <m:sub>
                                <m:r>
                                  <a:rPr lang="en-US" sz="2800" b="0" i="1" smtClean="0">
                                    <a:solidFill>
                                      <a:schemeClr val="accent2">
                                        <a:lumMod val="40000"/>
                                        <a:lumOff val="60000"/>
                                      </a:schemeClr>
                                    </a:solidFill>
                                    <a:latin typeface="Cambria Math" panose="02040503050406030204" pitchFamily="18" charset="0"/>
                                  </a:rPr>
                                  <m:t>𝑛</m:t>
                                </m:r>
                              </m:sub>
                            </m:sSub>
                            <m:r>
                              <a:rPr lang="en-US" sz="2800" b="0" i="1" smtClean="0">
                                <a:solidFill>
                                  <a:schemeClr val="accent2">
                                    <a:lumMod val="40000"/>
                                    <a:lumOff val="60000"/>
                                  </a:schemeClr>
                                </a:solidFill>
                                <a:latin typeface="Cambria Math" panose="02040503050406030204" pitchFamily="18" charset="0"/>
                              </a:rPr>
                              <m:t>(</m:t>
                            </m:r>
                            <m:r>
                              <a:rPr lang="en-US" sz="2800" b="0" i="1" smtClean="0">
                                <a:solidFill>
                                  <a:schemeClr val="accent2">
                                    <a:lumMod val="40000"/>
                                    <a:lumOff val="60000"/>
                                  </a:schemeClr>
                                </a:solidFill>
                                <a:latin typeface="Cambria Math" panose="02040503050406030204" pitchFamily="18" charset="0"/>
                              </a:rPr>
                              <m:t>𝑝</m:t>
                            </m:r>
                            <m:r>
                              <a:rPr lang="en-US" sz="2800" b="0" i="1" smtClean="0">
                                <a:solidFill>
                                  <a:schemeClr val="accent2">
                                    <a:lumMod val="40000"/>
                                    <a:lumOff val="60000"/>
                                  </a:schemeClr>
                                </a:solidFill>
                                <a:latin typeface="Cambria Math" panose="02040503050406030204" pitchFamily="18" charset="0"/>
                              </a:rPr>
                              <m:t>−</m:t>
                            </m:r>
                            <m:sSub>
                              <m:sSubPr>
                                <m:ctrlPr>
                                  <a:rPr lang="en-US" sz="2800" b="0" i="1" smtClean="0">
                                    <a:solidFill>
                                      <a:schemeClr val="accent2">
                                        <a:lumMod val="40000"/>
                                        <a:lumOff val="60000"/>
                                      </a:schemeClr>
                                    </a:solidFill>
                                    <a:latin typeface="Cambria Math" panose="02040503050406030204" pitchFamily="18" charset="0"/>
                                  </a:rPr>
                                </m:ctrlPr>
                              </m:sSubPr>
                              <m:e>
                                <m:r>
                                  <a:rPr lang="en-US" sz="2800" b="0" i="1" smtClean="0">
                                    <a:solidFill>
                                      <a:schemeClr val="accent2">
                                        <a:lumMod val="40000"/>
                                        <a:lumOff val="60000"/>
                                      </a:schemeClr>
                                    </a:solidFill>
                                    <a:latin typeface="Cambria Math" panose="02040503050406030204" pitchFamily="18" charset="0"/>
                                  </a:rPr>
                                  <m:t>𝑐</m:t>
                                </m:r>
                              </m:e>
                              <m:sub>
                                <m:r>
                                  <a:rPr lang="en-US" sz="2800" b="0" i="1" smtClean="0">
                                    <a:solidFill>
                                      <a:schemeClr val="accent2">
                                        <a:lumMod val="40000"/>
                                        <a:lumOff val="60000"/>
                                      </a:schemeClr>
                                    </a:solidFill>
                                    <a:latin typeface="Cambria Math" panose="02040503050406030204" pitchFamily="18" charset="0"/>
                                  </a:rPr>
                                  <m:t>𝑛</m:t>
                                </m:r>
                              </m:sub>
                            </m:sSub>
                            <m:r>
                              <a:rPr lang="en-US" sz="2800" b="0" i="1" smtClean="0">
                                <a:solidFill>
                                  <a:schemeClr val="accent2">
                                    <a:lumMod val="40000"/>
                                    <a:lumOff val="60000"/>
                                  </a:schemeClr>
                                </a:solidFill>
                                <a:latin typeface="Cambria Math" panose="02040503050406030204" pitchFamily="18" charset="0"/>
                              </a:rPr>
                              <m:t>)</m:t>
                            </m:r>
                          </m:e>
                        </m:d>
                      </m:e>
                    </m:d>
                  </m:oMath>
                </a14:m>
                <a:r>
                  <a:rPr lang="en-US" sz="2800" dirty="0">
                    <a:solidFill>
                      <a:schemeClr val="accent2">
                        <a:lumMod val="40000"/>
                        <a:lumOff val="60000"/>
                      </a:schemeClr>
                    </a:solidFill>
                  </a:rPr>
                  <a:t> using IRLS method to obtain estimates </a:t>
                </a:r>
                <a14:m>
                  <m:oMath xmlns:m="http://schemas.openxmlformats.org/officeDocument/2006/math">
                    <m:sSub>
                      <m:sSubPr>
                        <m:ctrlPr>
                          <a:rPr lang="en-US" sz="2800" b="0" i="1" smtClean="0">
                            <a:solidFill>
                              <a:schemeClr val="accent2">
                                <a:lumMod val="40000"/>
                                <a:lumOff val="60000"/>
                              </a:schemeClr>
                            </a:solidFill>
                            <a:latin typeface="Cambria Math" panose="02040503050406030204" pitchFamily="18" charset="0"/>
                          </a:rPr>
                        </m:ctrlPr>
                      </m:sSubPr>
                      <m:e>
                        <m:acc>
                          <m:accPr>
                            <m:chr m:val="̂"/>
                            <m:ctrlPr>
                              <a:rPr lang="en-US" sz="2800" i="1" smtClean="0">
                                <a:solidFill>
                                  <a:schemeClr val="accent2">
                                    <a:lumMod val="40000"/>
                                    <a:lumOff val="60000"/>
                                  </a:schemeClr>
                                </a:solidFill>
                                <a:latin typeface="Cambria Math" panose="02040503050406030204" pitchFamily="18" charset="0"/>
                              </a:rPr>
                            </m:ctrlPr>
                          </m:accPr>
                          <m:e>
                            <m:r>
                              <a:rPr lang="en-US" sz="2800" b="0" i="1" smtClean="0">
                                <a:solidFill>
                                  <a:schemeClr val="accent2">
                                    <a:lumMod val="40000"/>
                                    <a:lumOff val="60000"/>
                                  </a:schemeClr>
                                </a:solidFill>
                                <a:latin typeface="Cambria Math" panose="02040503050406030204" pitchFamily="18" charset="0"/>
                              </a:rPr>
                              <m:t>𝑐</m:t>
                            </m:r>
                          </m:e>
                        </m:acc>
                      </m:e>
                      <m:sub>
                        <m:r>
                          <a:rPr lang="en-US" sz="2800" b="0" i="1" smtClean="0">
                            <a:solidFill>
                              <a:schemeClr val="accent2">
                                <a:lumMod val="40000"/>
                                <a:lumOff val="60000"/>
                              </a:schemeClr>
                            </a:solidFill>
                            <a:latin typeface="Cambria Math" panose="02040503050406030204" pitchFamily="18" charset="0"/>
                          </a:rPr>
                          <m:t>𝑛</m:t>
                        </m:r>
                      </m:sub>
                    </m:sSub>
                  </m:oMath>
                </a14:m>
                <a:r>
                  <a:rPr lang="en-US" sz="2800" dirty="0">
                    <a:solidFill>
                      <a:schemeClr val="accent2">
                        <a:lumMod val="40000"/>
                        <a:lumOff val="60000"/>
                      </a:schemeClr>
                    </a:solidFill>
                  </a:rPr>
                  <a:t> and </a:t>
                </a:r>
                <a14:m>
                  <m:oMath xmlns:m="http://schemas.openxmlformats.org/officeDocument/2006/math">
                    <m:sSub>
                      <m:sSubPr>
                        <m:ctrlPr>
                          <a:rPr lang="en-US" sz="2800" b="0" i="1" smtClean="0">
                            <a:solidFill>
                              <a:schemeClr val="accent2">
                                <a:lumMod val="40000"/>
                                <a:lumOff val="60000"/>
                              </a:schemeClr>
                            </a:solidFill>
                            <a:latin typeface="Cambria Math" panose="02040503050406030204" pitchFamily="18" charset="0"/>
                          </a:rPr>
                        </m:ctrlPr>
                      </m:sSubPr>
                      <m:e>
                        <m:acc>
                          <m:accPr>
                            <m:chr m:val="̂"/>
                            <m:ctrlPr>
                              <a:rPr lang="en-US" sz="2800" i="1" smtClean="0">
                                <a:solidFill>
                                  <a:schemeClr val="accent2">
                                    <a:lumMod val="40000"/>
                                    <a:lumOff val="60000"/>
                                  </a:schemeClr>
                                </a:solidFill>
                                <a:latin typeface="Cambria Math" panose="02040503050406030204" pitchFamily="18" charset="0"/>
                              </a:rPr>
                            </m:ctrlPr>
                          </m:accPr>
                          <m:e>
                            <m:r>
                              <a:rPr lang="en-US" sz="2800" b="0" i="1" smtClean="0">
                                <a:solidFill>
                                  <a:schemeClr val="accent2">
                                    <a:lumMod val="40000"/>
                                    <a:lumOff val="60000"/>
                                  </a:schemeClr>
                                </a:solidFill>
                                <a:latin typeface="Cambria Math" panose="02040503050406030204" pitchFamily="18" charset="0"/>
                              </a:rPr>
                              <m:t>𝛿</m:t>
                            </m:r>
                          </m:e>
                        </m:acc>
                      </m:e>
                      <m:sub>
                        <m:r>
                          <a:rPr lang="en-US" sz="2800" b="0" i="1" smtClean="0">
                            <a:solidFill>
                              <a:schemeClr val="accent2">
                                <a:lumMod val="40000"/>
                                <a:lumOff val="60000"/>
                              </a:schemeClr>
                            </a:solidFill>
                            <a:latin typeface="Cambria Math" panose="02040503050406030204" pitchFamily="18" charset="0"/>
                          </a:rPr>
                          <m:t>𝑛</m:t>
                        </m:r>
                      </m:sub>
                    </m:sSub>
                  </m:oMath>
                </a14:m>
                <a:r>
                  <a:rPr lang="en-US" sz="2800" dirty="0">
                    <a:solidFill>
                      <a:schemeClr val="accent2">
                        <a:lumMod val="40000"/>
                        <a:lumOff val="60000"/>
                      </a:schemeClr>
                    </a:solidFill>
                  </a:rPr>
                  <a:t>.</a:t>
                </a:r>
              </a:p>
              <a:p>
                <a:pPr marL="914400" lvl="1" indent="-457200">
                  <a:buFont typeface="Wingdings" panose="05000000000000000000" pitchFamily="2" charset="2"/>
                  <a:buChar char="q"/>
                </a:pPr>
                <a:r>
                  <a:rPr lang="en-US" sz="2800" dirty="0">
                    <a:solidFill>
                      <a:schemeClr val="accent2">
                        <a:lumMod val="40000"/>
                        <a:lumOff val="60000"/>
                      </a:schemeClr>
                    </a:solidFill>
                  </a:rPr>
                  <a:t>Plot </a:t>
                </a:r>
                <a14:m>
                  <m:oMath xmlns:m="http://schemas.openxmlformats.org/officeDocument/2006/math">
                    <m:sSub>
                      <m:sSubPr>
                        <m:ctrlPr>
                          <a:rPr lang="en-US" sz="2800" b="0" i="1" smtClean="0">
                            <a:solidFill>
                              <a:schemeClr val="accent2">
                                <a:lumMod val="40000"/>
                                <a:lumOff val="60000"/>
                              </a:schemeClr>
                            </a:solidFill>
                            <a:latin typeface="Cambria Math" panose="02040503050406030204" pitchFamily="18" charset="0"/>
                          </a:rPr>
                        </m:ctrlPr>
                      </m:sSubPr>
                      <m:e>
                        <m:acc>
                          <m:accPr>
                            <m:chr m:val="̂"/>
                            <m:ctrlPr>
                              <a:rPr lang="en-US" sz="2800" i="1" smtClean="0">
                                <a:solidFill>
                                  <a:schemeClr val="accent2">
                                    <a:lumMod val="40000"/>
                                    <a:lumOff val="60000"/>
                                  </a:schemeClr>
                                </a:solidFill>
                                <a:latin typeface="Cambria Math" panose="02040503050406030204" pitchFamily="18" charset="0"/>
                              </a:rPr>
                            </m:ctrlPr>
                          </m:accPr>
                          <m:e>
                            <m:r>
                              <a:rPr lang="en-US" sz="2800" b="0" i="1" smtClean="0">
                                <a:solidFill>
                                  <a:schemeClr val="accent2">
                                    <a:lumMod val="40000"/>
                                    <a:lumOff val="60000"/>
                                  </a:schemeClr>
                                </a:solidFill>
                                <a:latin typeface="Cambria Math" panose="02040503050406030204" pitchFamily="18" charset="0"/>
                              </a:rPr>
                              <m:t>𝑝</m:t>
                            </m:r>
                          </m:e>
                        </m:acc>
                      </m:e>
                      <m:sub>
                        <m:r>
                          <a:rPr lang="en-US" sz="2800" b="0" i="1" smtClean="0">
                            <a:solidFill>
                              <a:schemeClr val="accent2">
                                <a:lumMod val="40000"/>
                                <a:lumOff val="60000"/>
                              </a:schemeClr>
                            </a:solidFill>
                            <a:latin typeface="Cambria Math" panose="02040503050406030204" pitchFamily="18" charset="0"/>
                          </a:rPr>
                          <m:t>𝑐𝑜𝑛</m:t>
                        </m:r>
                        <m:r>
                          <a:rPr lang="en-US" sz="2800" b="0" i="1" smtClean="0">
                            <a:solidFill>
                              <a:schemeClr val="accent2">
                                <a:lumMod val="40000"/>
                                <a:lumOff val="60000"/>
                              </a:schemeClr>
                            </a:solidFill>
                            <a:latin typeface="Cambria Math" panose="02040503050406030204" pitchFamily="18" charset="0"/>
                          </a:rPr>
                          <m:t>.</m:t>
                        </m:r>
                      </m:sub>
                    </m:sSub>
                    <m:r>
                      <a:rPr lang="en-US" sz="2800" b="0" i="0" smtClean="0">
                        <a:solidFill>
                          <a:schemeClr val="accent2">
                            <a:lumMod val="40000"/>
                            <a:lumOff val="60000"/>
                          </a:schemeClr>
                        </a:solidFill>
                        <a:latin typeface="Cambria Math" panose="02040503050406030204" pitchFamily="18" charset="0"/>
                      </a:rPr>
                      <m:t>(</m:t>
                    </m:r>
                    <m:r>
                      <a:rPr lang="en-US" sz="2800" b="0" i="1" smtClean="0">
                        <a:solidFill>
                          <a:schemeClr val="accent2">
                            <a:lumMod val="40000"/>
                            <a:lumOff val="60000"/>
                          </a:schemeClr>
                        </a:solidFill>
                        <a:latin typeface="Cambria Math" panose="02040503050406030204" pitchFamily="18" charset="0"/>
                      </a:rPr>
                      <m:t>𝑝</m:t>
                    </m:r>
                    <m:r>
                      <a:rPr lang="en-US" sz="2800" b="0" i="1" smtClean="0">
                        <a:solidFill>
                          <a:schemeClr val="accent2">
                            <a:lumMod val="40000"/>
                            <a:lumOff val="60000"/>
                          </a:schemeClr>
                        </a:solidFill>
                        <a:latin typeface="Cambria Math" panose="02040503050406030204" pitchFamily="18" charset="0"/>
                      </a:rPr>
                      <m:t>)</m:t>
                    </m:r>
                  </m:oMath>
                </a14:m>
                <a:r>
                  <a:rPr lang="en-US" sz="2800" dirty="0">
                    <a:solidFill>
                      <a:schemeClr val="accent2">
                        <a:lumMod val="40000"/>
                        <a:lumOff val="60000"/>
                      </a:schemeClr>
                    </a:solidFill>
                  </a:rPr>
                  <a:t> vs </a:t>
                </a:r>
                <a14:m>
                  <m:oMath xmlns:m="http://schemas.openxmlformats.org/officeDocument/2006/math">
                    <m:sSup>
                      <m:sSupPr>
                        <m:ctrlPr>
                          <a:rPr lang="en-US" sz="2800" b="0" i="1" smtClean="0">
                            <a:solidFill>
                              <a:schemeClr val="accent2">
                                <a:lumMod val="40000"/>
                                <a:lumOff val="60000"/>
                              </a:schemeClr>
                            </a:solidFill>
                            <a:latin typeface="Cambria Math" panose="02040503050406030204" pitchFamily="18" charset="0"/>
                          </a:rPr>
                        </m:ctrlPr>
                      </m:sSupPr>
                      <m:e>
                        <m:r>
                          <a:rPr lang="en-US" sz="2800" b="0" i="1" smtClean="0">
                            <a:solidFill>
                              <a:schemeClr val="accent2">
                                <a:lumMod val="40000"/>
                                <a:lumOff val="60000"/>
                              </a:schemeClr>
                            </a:solidFill>
                            <a:latin typeface="Cambria Math" panose="02040503050406030204" pitchFamily="18" charset="0"/>
                          </a:rPr>
                          <m:t>𝑝</m:t>
                        </m:r>
                      </m:e>
                      <m:sup>
                        <m:r>
                          <a:rPr lang="en-US" sz="2800" b="0" i="1" smtClean="0">
                            <a:solidFill>
                              <a:schemeClr val="accent2">
                                <a:lumMod val="40000"/>
                                <a:lumOff val="60000"/>
                              </a:schemeClr>
                            </a:solidFill>
                            <a:latin typeface="Cambria Math" panose="02040503050406030204" pitchFamily="18" charset="0"/>
                          </a:rPr>
                          <m:t>∗</m:t>
                        </m:r>
                      </m:sup>
                    </m:sSup>
                    <m:r>
                      <a:rPr lang="en-US" sz="2800" b="0" i="1" smtClean="0">
                        <a:solidFill>
                          <a:schemeClr val="accent2">
                            <a:lumMod val="40000"/>
                            <a:lumOff val="60000"/>
                          </a:schemeClr>
                        </a:solidFill>
                        <a:latin typeface="Cambria Math" panose="02040503050406030204" pitchFamily="18" charset="0"/>
                      </a:rPr>
                      <m:t>≔</m:t>
                    </m:r>
                    <m:r>
                      <a:rPr lang="en-US" sz="2800" b="0" i="1" smtClean="0">
                        <a:solidFill>
                          <a:schemeClr val="accent2">
                            <a:lumMod val="40000"/>
                            <a:lumOff val="60000"/>
                          </a:schemeClr>
                        </a:solidFill>
                        <a:latin typeface="Cambria Math" panose="02040503050406030204" pitchFamily="18" charset="0"/>
                      </a:rPr>
                      <m:t>𝑝</m:t>
                    </m:r>
                    <m:r>
                      <a:rPr lang="en-US" sz="2800" b="0" i="1" smtClean="0">
                        <a:solidFill>
                          <a:schemeClr val="accent2">
                            <a:lumMod val="40000"/>
                            <a:lumOff val="60000"/>
                          </a:schemeClr>
                        </a:solidFill>
                        <a:latin typeface="Cambria Math" panose="02040503050406030204" pitchFamily="18" charset="0"/>
                      </a:rPr>
                      <m:t>−</m:t>
                    </m:r>
                    <m:sSub>
                      <m:sSubPr>
                        <m:ctrlPr>
                          <a:rPr lang="en-US" sz="2800" b="0" i="1" smtClean="0">
                            <a:solidFill>
                              <a:schemeClr val="accent2">
                                <a:lumMod val="40000"/>
                                <a:lumOff val="60000"/>
                              </a:schemeClr>
                            </a:solidFill>
                            <a:latin typeface="Cambria Math" panose="02040503050406030204" pitchFamily="18" charset="0"/>
                          </a:rPr>
                        </m:ctrlPr>
                      </m:sSubPr>
                      <m:e>
                        <m:acc>
                          <m:accPr>
                            <m:chr m:val="̂"/>
                            <m:ctrlPr>
                              <a:rPr lang="en-US" sz="2800" i="1" smtClean="0">
                                <a:solidFill>
                                  <a:schemeClr val="accent2">
                                    <a:lumMod val="40000"/>
                                    <a:lumOff val="60000"/>
                                  </a:schemeClr>
                                </a:solidFill>
                                <a:latin typeface="Cambria Math" panose="02040503050406030204" pitchFamily="18" charset="0"/>
                              </a:rPr>
                            </m:ctrlPr>
                          </m:accPr>
                          <m:e>
                            <m:r>
                              <a:rPr lang="en-US" sz="2800" b="0" i="1" smtClean="0">
                                <a:solidFill>
                                  <a:schemeClr val="accent2">
                                    <a:lumMod val="40000"/>
                                    <a:lumOff val="60000"/>
                                  </a:schemeClr>
                                </a:solidFill>
                                <a:latin typeface="Cambria Math" panose="02040503050406030204" pitchFamily="18" charset="0"/>
                              </a:rPr>
                              <m:t>𝑐</m:t>
                            </m:r>
                          </m:e>
                        </m:acc>
                      </m:e>
                      <m:sub>
                        <m:r>
                          <a:rPr lang="en-US" sz="2800" b="0" i="1" smtClean="0">
                            <a:solidFill>
                              <a:schemeClr val="accent2">
                                <a:lumMod val="40000"/>
                                <a:lumOff val="60000"/>
                              </a:schemeClr>
                            </a:solidFill>
                            <a:latin typeface="Cambria Math" panose="02040503050406030204" pitchFamily="18" charset="0"/>
                          </a:rPr>
                          <m:t>𝑛</m:t>
                        </m:r>
                      </m:sub>
                    </m:sSub>
                  </m:oMath>
                </a14:m>
                <a:r>
                  <a:rPr lang="en-US" sz="2800" dirty="0">
                    <a:solidFill>
                      <a:schemeClr val="accent2">
                        <a:lumMod val="40000"/>
                        <a:lumOff val="60000"/>
                      </a:schemeClr>
                    </a:solidFill>
                  </a:rPr>
                  <a:t> in the same plot.</a:t>
                </a:r>
              </a:p>
            </p:txBody>
          </p:sp>
        </mc:Choice>
        <mc:Fallback xmlns="">
          <p:sp>
            <p:nvSpPr>
              <p:cNvPr id="3" name="TextBox 2">
                <a:extLst>
                  <a:ext uri="{FF2B5EF4-FFF2-40B4-BE49-F238E27FC236}">
                    <a16:creationId xmlns:a16="http://schemas.microsoft.com/office/drawing/2014/main" id="{D17D1825-E98B-47AD-B5D3-FC245175743C}"/>
                  </a:ext>
                </a:extLst>
              </p:cNvPr>
              <p:cNvSpPr txBox="1">
                <a:spLocks noRot="1" noChangeAspect="1" noMove="1" noResize="1" noEditPoints="1" noAdjustHandles="1" noChangeArrowheads="1" noChangeShapeType="1" noTextEdit="1"/>
              </p:cNvSpPr>
              <p:nvPr/>
            </p:nvSpPr>
            <p:spPr>
              <a:xfrm>
                <a:off x="208548" y="761238"/>
                <a:ext cx="11774904" cy="2755241"/>
              </a:xfrm>
              <a:prstGeom prst="rect">
                <a:avLst/>
              </a:prstGeom>
              <a:blipFill>
                <a:blip r:embed="rId2"/>
                <a:stretch>
                  <a:fillRect l="-932" t="-2212" b="-531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91A1D6F-7D29-4BC0-B424-D9C468FDD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47" y="761238"/>
            <a:ext cx="8108571" cy="6096762"/>
          </a:xfrm>
          <a:prstGeom prst="rect">
            <a:avLst/>
          </a:prstGeom>
        </p:spPr>
      </p:pic>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9710DCD9-C8FC-4806-AC25-6C8D433C9197}"/>
                  </a:ext>
                </a:extLst>
              </p:cNvPr>
              <p:cNvGraphicFramePr>
                <a:graphicFrameLocks noGrp="1"/>
              </p:cNvGraphicFramePr>
              <p:nvPr>
                <p:extLst>
                  <p:ext uri="{D42A27DB-BD31-4B8C-83A1-F6EECF244321}">
                    <p14:modId xmlns:p14="http://schemas.microsoft.com/office/powerpoint/2010/main" val="4123940624"/>
                  </p:ext>
                </p:extLst>
              </p:nvPr>
            </p:nvGraphicFramePr>
            <p:xfrm>
              <a:off x="8719864" y="2138858"/>
              <a:ext cx="3263588" cy="4572000"/>
            </p:xfrm>
            <a:graphic>
              <a:graphicData uri="http://schemas.openxmlformats.org/drawingml/2006/table">
                <a:tbl>
                  <a:tblPr firstRow="1" bandRow="1">
                    <a:tableStyleId>{5C22544A-7EE6-4342-B048-85BDC9FD1C3A}</a:tableStyleId>
                  </a:tblPr>
                  <a:tblGrid>
                    <a:gridCol w="1024828">
                      <a:extLst>
                        <a:ext uri="{9D8B030D-6E8A-4147-A177-3AD203B41FA5}">
                          <a16:colId xmlns:a16="http://schemas.microsoft.com/office/drawing/2014/main" val="1340546560"/>
                        </a:ext>
                      </a:extLst>
                    </a:gridCol>
                    <a:gridCol w="2238760">
                      <a:extLst>
                        <a:ext uri="{9D8B030D-6E8A-4147-A177-3AD203B41FA5}">
                          <a16:colId xmlns:a16="http://schemas.microsoft.com/office/drawing/2014/main" val="1733406141"/>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𝒒</m:t>
                                    </m:r>
                                  </m:e>
                                  <m:sub>
                                    <m:r>
                                      <a:rPr lang="en-US" sz="2800" b="1" i="1" smtClean="0">
                                        <a:latin typeface="Cambria Math" panose="02040503050406030204" pitchFamily="18" charset="0"/>
                                      </a:rPr>
                                      <m:t>𝒏</m:t>
                                    </m:r>
                                  </m:sub>
                                </m:sSub>
                              </m:oMath>
                            </m:oMathPara>
                          </a14:m>
                          <a:endParaRPr lang="en-US" sz="2800" dirty="0"/>
                        </a:p>
                      </a:txBody>
                      <a:tcPr/>
                    </a:tc>
                    <a:tc>
                      <a:txBody>
                        <a:bodyPr/>
                        <a:lstStyle/>
                        <a:p>
                          <a:r>
                            <a:rPr lang="en-US" sz="2800" dirty="0"/>
                            <a:t>Multiple Correlation</a:t>
                          </a:r>
                        </a:p>
                      </a:txBody>
                      <a:tcPr/>
                    </a:tc>
                    <a:extLst>
                      <a:ext uri="{0D108BD9-81ED-4DB2-BD59-A6C34878D82A}">
                        <a16:rowId xmlns:a16="http://schemas.microsoft.com/office/drawing/2014/main" val="1522832839"/>
                      </a:ext>
                    </a:extLst>
                  </a:tr>
                  <a:tr h="370840">
                    <a:tc>
                      <a:txBody>
                        <a:bodyPr/>
                        <a:lstStyle/>
                        <a:p>
                          <a:r>
                            <a:rPr lang="en-US" sz="2800" dirty="0"/>
                            <a:t>0.125</a:t>
                          </a:r>
                        </a:p>
                      </a:txBody>
                      <a:tcPr/>
                    </a:tc>
                    <a:tc>
                      <a:txBody>
                        <a:bodyPr/>
                        <a:lstStyle/>
                        <a:p>
                          <a:r>
                            <a:rPr lang="en-US" sz="2800" dirty="0"/>
                            <a:t>0.9998685</a:t>
                          </a:r>
                        </a:p>
                      </a:txBody>
                      <a:tcPr/>
                    </a:tc>
                    <a:extLst>
                      <a:ext uri="{0D108BD9-81ED-4DB2-BD59-A6C34878D82A}">
                        <a16:rowId xmlns:a16="http://schemas.microsoft.com/office/drawing/2014/main" val="246507370"/>
                      </a:ext>
                    </a:extLst>
                  </a:tr>
                  <a:tr h="370840">
                    <a:tc>
                      <a:txBody>
                        <a:bodyPr/>
                        <a:lstStyle/>
                        <a:p>
                          <a:r>
                            <a:rPr lang="en-US" sz="2800" dirty="0"/>
                            <a:t>0.250</a:t>
                          </a:r>
                        </a:p>
                      </a:txBody>
                      <a:tcPr/>
                    </a:tc>
                    <a:tc>
                      <a:txBody>
                        <a:bodyPr/>
                        <a:lstStyle/>
                        <a:p>
                          <a:r>
                            <a:rPr lang="en-US" sz="2800" dirty="0"/>
                            <a:t>0.9999298</a:t>
                          </a:r>
                        </a:p>
                      </a:txBody>
                      <a:tcPr/>
                    </a:tc>
                    <a:extLst>
                      <a:ext uri="{0D108BD9-81ED-4DB2-BD59-A6C34878D82A}">
                        <a16:rowId xmlns:a16="http://schemas.microsoft.com/office/drawing/2014/main" val="1399124411"/>
                      </a:ext>
                    </a:extLst>
                  </a:tr>
                  <a:tr h="370840">
                    <a:tc>
                      <a:txBody>
                        <a:bodyPr/>
                        <a:lstStyle/>
                        <a:p>
                          <a:r>
                            <a:rPr lang="en-US" sz="2800" dirty="0"/>
                            <a:t>0.375</a:t>
                          </a:r>
                        </a:p>
                      </a:txBody>
                      <a:tcPr/>
                    </a:tc>
                    <a:tc>
                      <a:txBody>
                        <a:bodyPr/>
                        <a:lstStyle/>
                        <a:p>
                          <a:r>
                            <a:rPr lang="en-US" sz="2800" dirty="0"/>
                            <a:t>0.9999158</a:t>
                          </a:r>
                        </a:p>
                      </a:txBody>
                      <a:tcPr/>
                    </a:tc>
                    <a:extLst>
                      <a:ext uri="{0D108BD9-81ED-4DB2-BD59-A6C34878D82A}">
                        <a16:rowId xmlns:a16="http://schemas.microsoft.com/office/drawing/2014/main" val="76340775"/>
                      </a:ext>
                    </a:extLst>
                  </a:tr>
                  <a:tr h="370840">
                    <a:tc>
                      <a:txBody>
                        <a:bodyPr/>
                        <a:lstStyle/>
                        <a:p>
                          <a:r>
                            <a:rPr lang="en-US" sz="2800" dirty="0"/>
                            <a:t>0.500</a:t>
                          </a:r>
                        </a:p>
                      </a:txBody>
                      <a:tcPr/>
                    </a:tc>
                    <a:tc>
                      <a:txBody>
                        <a:bodyPr/>
                        <a:lstStyle/>
                        <a:p>
                          <a:r>
                            <a:rPr lang="en-US" sz="2800" dirty="0"/>
                            <a:t>0.9999595</a:t>
                          </a:r>
                        </a:p>
                      </a:txBody>
                      <a:tcPr/>
                    </a:tc>
                    <a:extLst>
                      <a:ext uri="{0D108BD9-81ED-4DB2-BD59-A6C34878D82A}">
                        <a16:rowId xmlns:a16="http://schemas.microsoft.com/office/drawing/2014/main" val="367115291"/>
                      </a:ext>
                    </a:extLst>
                  </a:tr>
                  <a:tr h="370840">
                    <a:tc>
                      <a:txBody>
                        <a:bodyPr/>
                        <a:lstStyle/>
                        <a:p>
                          <a:r>
                            <a:rPr lang="en-US" sz="2800" dirty="0"/>
                            <a:t>0.625</a:t>
                          </a:r>
                        </a:p>
                      </a:txBody>
                      <a:tcPr/>
                    </a:tc>
                    <a:tc>
                      <a:txBody>
                        <a:bodyPr/>
                        <a:lstStyle/>
                        <a:p>
                          <a:r>
                            <a:rPr lang="en-US" sz="2800" dirty="0"/>
                            <a:t>0.9999591</a:t>
                          </a:r>
                        </a:p>
                      </a:txBody>
                      <a:tcPr/>
                    </a:tc>
                    <a:extLst>
                      <a:ext uri="{0D108BD9-81ED-4DB2-BD59-A6C34878D82A}">
                        <a16:rowId xmlns:a16="http://schemas.microsoft.com/office/drawing/2014/main" val="3731886407"/>
                      </a:ext>
                    </a:extLst>
                  </a:tr>
                  <a:tr h="370840">
                    <a:tc>
                      <a:txBody>
                        <a:bodyPr/>
                        <a:lstStyle/>
                        <a:p>
                          <a:r>
                            <a:rPr lang="en-US" sz="2800" dirty="0"/>
                            <a:t>0.750</a:t>
                          </a:r>
                        </a:p>
                      </a:txBody>
                      <a:tcPr/>
                    </a:tc>
                    <a:tc>
                      <a:txBody>
                        <a:bodyPr/>
                        <a:lstStyle/>
                        <a:p>
                          <a:r>
                            <a:rPr lang="en-US" sz="2800" dirty="0"/>
                            <a:t>0.9999464</a:t>
                          </a:r>
                        </a:p>
                      </a:txBody>
                      <a:tcPr/>
                    </a:tc>
                    <a:extLst>
                      <a:ext uri="{0D108BD9-81ED-4DB2-BD59-A6C34878D82A}">
                        <a16:rowId xmlns:a16="http://schemas.microsoft.com/office/drawing/2014/main" val="751260240"/>
                      </a:ext>
                    </a:extLst>
                  </a:tr>
                  <a:tr h="370840">
                    <a:tc>
                      <a:txBody>
                        <a:bodyPr/>
                        <a:lstStyle/>
                        <a:p>
                          <a:r>
                            <a:rPr lang="en-US" sz="2800" dirty="0"/>
                            <a:t>0.875</a:t>
                          </a:r>
                        </a:p>
                      </a:txBody>
                      <a:tcPr/>
                    </a:tc>
                    <a:tc>
                      <a:txBody>
                        <a:bodyPr/>
                        <a:lstStyle/>
                        <a:p>
                          <a:r>
                            <a:rPr lang="en-US" sz="2800" dirty="0"/>
                            <a:t>0.9999696</a:t>
                          </a:r>
                        </a:p>
                      </a:txBody>
                      <a:tcPr/>
                    </a:tc>
                    <a:extLst>
                      <a:ext uri="{0D108BD9-81ED-4DB2-BD59-A6C34878D82A}">
                        <a16:rowId xmlns:a16="http://schemas.microsoft.com/office/drawing/2014/main" val="2607600088"/>
                      </a:ext>
                    </a:extLst>
                  </a:tr>
                </a:tbl>
              </a:graphicData>
            </a:graphic>
          </p:graphicFrame>
        </mc:Choice>
        <mc:Fallback xmlns="">
          <p:graphicFrame>
            <p:nvGraphicFramePr>
              <p:cNvPr id="6" name="Table 6">
                <a:extLst>
                  <a:ext uri="{FF2B5EF4-FFF2-40B4-BE49-F238E27FC236}">
                    <a16:creationId xmlns:a16="http://schemas.microsoft.com/office/drawing/2014/main" id="{9710DCD9-C8FC-4806-AC25-6C8D433C9197}"/>
                  </a:ext>
                </a:extLst>
              </p:cNvPr>
              <p:cNvGraphicFramePr>
                <a:graphicFrameLocks noGrp="1"/>
              </p:cNvGraphicFramePr>
              <p:nvPr>
                <p:extLst>
                  <p:ext uri="{D42A27DB-BD31-4B8C-83A1-F6EECF244321}">
                    <p14:modId xmlns:p14="http://schemas.microsoft.com/office/powerpoint/2010/main" val="4123940624"/>
                  </p:ext>
                </p:extLst>
              </p:nvPr>
            </p:nvGraphicFramePr>
            <p:xfrm>
              <a:off x="8719864" y="2138858"/>
              <a:ext cx="3263588" cy="4572000"/>
            </p:xfrm>
            <a:graphic>
              <a:graphicData uri="http://schemas.openxmlformats.org/drawingml/2006/table">
                <a:tbl>
                  <a:tblPr firstRow="1" bandRow="1">
                    <a:tableStyleId>{5C22544A-7EE6-4342-B048-85BDC9FD1C3A}</a:tableStyleId>
                  </a:tblPr>
                  <a:tblGrid>
                    <a:gridCol w="1024828">
                      <a:extLst>
                        <a:ext uri="{9D8B030D-6E8A-4147-A177-3AD203B41FA5}">
                          <a16:colId xmlns:a16="http://schemas.microsoft.com/office/drawing/2014/main" val="1340546560"/>
                        </a:ext>
                      </a:extLst>
                    </a:gridCol>
                    <a:gridCol w="2238760">
                      <a:extLst>
                        <a:ext uri="{9D8B030D-6E8A-4147-A177-3AD203B41FA5}">
                          <a16:colId xmlns:a16="http://schemas.microsoft.com/office/drawing/2014/main" val="1733406141"/>
                        </a:ext>
                      </a:extLst>
                    </a:gridCol>
                  </a:tblGrid>
                  <a:tr h="944880">
                    <a:tc>
                      <a:txBody>
                        <a:bodyPr/>
                        <a:lstStyle/>
                        <a:p>
                          <a:endParaRPr lang="en-US"/>
                        </a:p>
                      </a:txBody>
                      <a:tcPr>
                        <a:blipFill>
                          <a:blip r:embed="rId4"/>
                          <a:stretch>
                            <a:fillRect l="-595" t="-5806" r="-221429" b="-403226"/>
                          </a:stretch>
                        </a:blipFill>
                      </a:tcPr>
                    </a:tc>
                    <a:tc>
                      <a:txBody>
                        <a:bodyPr/>
                        <a:lstStyle/>
                        <a:p>
                          <a:r>
                            <a:rPr lang="en-US" sz="2800" dirty="0"/>
                            <a:t>Multiple Correlation</a:t>
                          </a:r>
                        </a:p>
                      </a:txBody>
                      <a:tcPr/>
                    </a:tc>
                    <a:extLst>
                      <a:ext uri="{0D108BD9-81ED-4DB2-BD59-A6C34878D82A}">
                        <a16:rowId xmlns:a16="http://schemas.microsoft.com/office/drawing/2014/main" val="1522832839"/>
                      </a:ext>
                    </a:extLst>
                  </a:tr>
                  <a:tr h="518160">
                    <a:tc>
                      <a:txBody>
                        <a:bodyPr/>
                        <a:lstStyle/>
                        <a:p>
                          <a:r>
                            <a:rPr lang="en-US" sz="2800" dirty="0"/>
                            <a:t>0.125</a:t>
                          </a:r>
                        </a:p>
                      </a:txBody>
                      <a:tcPr/>
                    </a:tc>
                    <a:tc>
                      <a:txBody>
                        <a:bodyPr/>
                        <a:lstStyle/>
                        <a:p>
                          <a:r>
                            <a:rPr lang="en-US" sz="2800" dirty="0"/>
                            <a:t>0.9998685</a:t>
                          </a:r>
                        </a:p>
                      </a:txBody>
                      <a:tcPr/>
                    </a:tc>
                    <a:extLst>
                      <a:ext uri="{0D108BD9-81ED-4DB2-BD59-A6C34878D82A}">
                        <a16:rowId xmlns:a16="http://schemas.microsoft.com/office/drawing/2014/main" val="246507370"/>
                      </a:ext>
                    </a:extLst>
                  </a:tr>
                  <a:tr h="518160">
                    <a:tc>
                      <a:txBody>
                        <a:bodyPr/>
                        <a:lstStyle/>
                        <a:p>
                          <a:r>
                            <a:rPr lang="en-US" sz="2800" dirty="0"/>
                            <a:t>0.250</a:t>
                          </a:r>
                        </a:p>
                      </a:txBody>
                      <a:tcPr/>
                    </a:tc>
                    <a:tc>
                      <a:txBody>
                        <a:bodyPr/>
                        <a:lstStyle/>
                        <a:p>
                          <a:r>
                            <a:rPr lang="en-US" sz="2800" dirty="0"/>
                            <a:t>0.9999298</a:t>
                          </a:r>
                        </a:p>
                      </a:txBody>
                      <a:tcPr/>
                    </a:tc>
                    <a:extLst>
                      <a:ext uri="{0D108BD9-81ED-4DB2-BD59-A6C34878D82A}">
                        <a16:rowId xmlns:a16="http://schemas.microsoft.com/office/drawing/2014/main" val="1399124411"/>
                      </a:ext>
                    </a:extLst>
                  </a:tr>
                  <a:tr h="518160">
                    <a:tc>
                      <a:txBody>
                        <a:bodyPr/>
                        <a:lstStyle/>
                        <a:p>
                          <a:r>
                            <a:rPr lang="en-US" sz="2800" dirty="0"/>
                            <a:t>0.375</a:t>
                          </a:r>
                        </a:p>
                      </a:txBody>
                      <a:tcPr/>
                    </a:tc>
                    <a:tc>
                      <a:txBody>
                        <a:bodyPr/>
                        <a:lstStyle/>
                        <a:p>
                          <a:r>
                            <a:rPr lang="en-US" sz="2800" dirty="0"/>
                            <a:t>0.9999158</a:t>
                          </a:r>
                        </a:p>
                      </a:txBody>
                      <a:tcPr/>
                    </a:tc>
                    <a:extLst>
                      <a:ext uri="{0D108BD9-81ED-4DB2-BD59-A6C34878D82A}">
                        <a16:rowId xmlns:a16="http://schemas.microsoft.com/office/drawing/2014/main" val="76340775"/>
                      </a:ext>
                    </a:extLst>
                  </a:tr>
                  <a:tr h="518160">
                    <a:tc>
                      <a:txBody>
                        <a:bodyPr/>
                        <a:lstStyle/>
                        <a:p>
                          <a:r>
                            <a:rPr lang="en-US" sz="2800" dirty="0"/>
                            <a:t>0.500</a:t>
                          </a:r>
                        </a:p>
                      </a:txBody>
                      <a:tcPr/>
                    </a:tc>
                    <a:tc>
                      <a:txBody>
                        <a:bodyPr/>
                        <a:lstStyle/>
                        <a:p>
                          <a:r>
                            <a:rPr lang="en-US" sz="2800" dirty="0"/>
                            <a:t>0.9999595</a:t>
                          </a:r>
                        </a:p>
                      </a:txBody>
                      <a:tcPr/>
                    </a:tc>
                    <a:extLst>
                      <a:ext uri="{0D108BD9-81ED-4DB2-BD59-A6C34878D82A}">
                        <a16:rowId xmlns:a16="http://schemas.microsoft.com/office/drawing/2014/main" val="367115291"/>
                      </a:ext>
                    </a:extLst>
                  </a:tr>
                  <a:tr h="518160">
                    <a:tc>
                      <a:txBody>
                        <a:bodyPr/>
                        <a:lstStyle/>
                        <a:p>
                          <a:r>
                            <a:rPr lang="en-US" sz="2800" dirty="0"/>
                            <a:t>0.625</a:t>
                          </a:r>
                        </a:p>
                      </a:txBody>
                      <a:tcPr/>
                    </a:tc>
                    <a:tc>
                      <a:txBody>
                        <a:bodyPr/>
                        <a:lstStyle/>
                        <a:p>
                          <a:r>
                            <a:rPr lang="en-US" sz="2800" dirty="0"/>
                            <a:t>0.9999591</a:t>
                          </a:r>
                        </a:p>
                      </a:txBody>
                      <a:tcPr/>
                    </a:tc>
                    <a:extLst>
                      <a:ext uri="{0D108BD9-81ED-4DB2-BD59-A6C34878D82A}">
                        <a16:rowId xmlns:a16="http://schemas.microsoft.com/office/drawing/2014/main" val="3731886407"/>
                      </a:ext>
                    </a:extLst>
                  </a:tr>
                  <a:tr h="518160">
                    <a:tc>
                      <a:txBody>
                        <a:bodyPr/>
                        <a:lstStyle/>
                        <a:p>
                          <a:r>
                            <a:rPr lang="en-US" sz="2800" dirty="0"/>
                            <a:t>0.750</a:t>
                          </a:r>
                        </a:p>
                      </a:txBody>
                      <a:tcPr/>
                    </a:tc>
                    <a:tc>
                      <a:txBody>
                        <a:bodyPr/>
                        <a:lstStyle/>
                        <a:p>
                          <a:r>
                            <a:rPr lang="en-US" sz="2800" dirty="0"/>
                            <a:t>0.9999464</a:t>
                          </a:r>
                        </a:p>
                      </a:txBody>
                      <a:tcPr/>
                    </a:tc>
                    <a:extLst>
                      <a:ext uri="{0D108BD9-81ED-4DB2-BD59-A6C34878D82A}">
                        <a16:rowId xmlns:a16="http://schemas.microsoft.com/office/drawing/2014/main" val="751260240"/>
                      </a:ext>
                    </a:extLst>
                  </a:tr>
                  <a:tr h="518160">
                    <a:tc>
                      <a:txBody>
                        <a:bodyPr/>
                        <a:lstStyle/>
                        <a:p>
                          <a:r>
                            <a:rPr lang="en-US" sz="2800" dirty="0"/>
                            <a:t>0.875</a:t>
                          </a:r>
                        </a:p>
                      </a:txBody>
                      <a:tcPr/>
                    </a:tc>
                    <a:tc>
                      <a:txBody>
                        <a:bodyPr/>
                        <a:lstStyle/>
                        <a:p>
                          <a:r>
                            <a:rPr lang="en-US" sz="2800" dirty="0"/>
                            <a:t>0.9999696</a:t>
                          </a:r>
                        </a:p>
                      </a:txBody>
                      <a:tcPr/>
                    </a:tc>
                    <a:extLst>
                      <a:ext uri="{0D108BD9-81ED-4DB2-BD59-A6C34878D82A}">
                        <a16:rowId xmlns:a16="http://schemas.microsoft.com/office/drawing/2014/main" val="260760008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6">
                <a:extLst>
                  <a:ext uri="{FF2B5EF4-FFF2-40B4-BE49-F238E27FC236}">
                    <a16:creationId xmlns:a16="http://schemas.microsoft.com/office/drawing/2014/main" id="{3876334D-6546-4F2C-AF97-2BC3C32F6F49}"/>
                  </a:ext>
                </a:extLst>
              </p:cNvPr>
              <p:cNvGraphicFramePr>
                <a:graphicFrameLocks noGrp="1"/>
              </p:cNvGraphicFramePr>
              <p:nvPr>
                <p:extLst>
                  <p:ext uri="{D42A27DB-BD31-4B8C-83A1-F6EECF244321}">
                    <p14:modId xmlns:p14="http://schemas.microsoft.com/office/powerpoint/2010/main" val="2168584184"/>
                  </p:ext>
                </p:extLst>
              </p:nvPr>
            </p:nvGraphicFramePr>
            <p:xfrm>
              <a:off x="8719864" y="2138858"/>
              <a:ext cx="3263588" cy="4572000"/>
            </p:xfrm>
            <a:graphic>
              <a:graphicData uri="http://schemas.openxmlformats.org/drawingml/2006/table">
                <a:tbl>
                  <a:tblPr firstRow="1" bandRow="1">
                    <a:tableStyleId>{5C22544A-7EE6-4342-B048-85BDC9FD1C3A}</a:tableStyleId>
                  </a:tblPr>
                  <a:tblGrid>
                    <a:gridCol w="1024828">
                      <a:extLst>
                        <a:ext uri="{9D8B030D-6E8A-4147-A177-3AD203B41FA5}">
                          <a16:colId xmlns:a16="http://schemas.microsoft.com/office/drawing/2014/main" val="1340546560"/>
                        </a:ext>
                      </a:extLst>
                    </a:gridCol>
                    <a:gridCol w="2238760">
                      <a:extLst>
                        <a:ext uri="{9D8B030D-6E8A-4147-A177-3AD203B41FA5}">
                          <a16:colId xmlns:a16="http://schemas.microsoft.com/office/drawing/2014/main" val="1733406141"/>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𝒒</m:t>
                                    </m:r>
                                  </m:e>
                                  <m:sub>
                                    <m:r>
                                      <a:rPr lang="en-US" sz="2800" b="1" i="1" smtClean="0">
                                        <a:latin typeface="Cambria Math" panose="02040503050406030204" pitchFamily="18" charset="0"/>
                                      </a:rPr>
                                      <m:t>𝒏</m:t>
                                    </m:r>
                                  </m:sub>
                                </m:sSub>
                              </m:oMath>
                            </m:oMathPara>
                          </a14:m>
                          <a:endParaRPr lang="en-US" sz="2800" dirty="0"/>
                        </a:p>
                      </a:txBody>
                      <a:tcPr/>
                    </a:tc>
                    <a:tc>
                      <a:txBody>
                        <a:bodyPr/>
                        <a:lstStyle/>
                        <a:p>
                          <a:r>
                            <a:rPr lang="en-US" sz="2800" dirty="0"/>
                            <a:t>Multiple Correlation</a:t>
                          </a:r>
                        </a:p>
                      </a:txBody>
                      <a:tcPr/>
                    </a:tc>
                    <a:extLst>
                      <a:ext uri="{0D108BD9-81ED-4DB2-BD59-A6C34878D82A}">
                        <a16:rowId xmlns:a16="http://schemas.microsoft.com/office/drawing/2014/main" val="1522832839"/>
                      </a:ext>
                    </a:extLst>
                  </a:tr>
                  <a:tr h="370840">
                    <a:tc>
                      <a:txBody>
                        <a:bodyPr/>
                        <a:lstStyle/>
                        <a:p>
                          <a:r>
                            <a:rPr lang="en-US" sz="2800" dirty="0"/>
                            <a:t>0.125</a:t>
                          </a:r>
                        </a:p>
                      </a:txBody>
                      <a:tcPr/>
                    </a:tc>
                    <a:tc>
                      <a:txBody>
                        <a:bodyPr/>
                        <a:lstStyle/>
                        <a:p>
                          <a:r>
                            <a:rPr lang="en-US" sz="2800" dirty="0"/>
                            <a:t>0.9997871</a:t>
                          </a:r>
                        </a:p>
                      </a:txBody>
                      <a:tcPr/>
                    </a:tc>
                    <a:extLst>
                      <a:ext uri="{0D108BD9-81ED-4DB2-BD59-A6C34878D82A}">
                        <a16:rowId xmlns:a16="http://schemas.microsoft.com/office/drawing/2014/main" val="246507370"/>
                      </a:ext>
                    </a:extLst>
                  </a:tr>
                  <a:tr h="370840">
                    <a:tc>
                      <a:txBody>
                        <a:bodyPr/>
                        <a:lstStyle/>
                        <a:p>
                          <a:r>
                            <a:rPr lang="en-US" sz="2800" dirty="0"/>
                            <a:t>0.250</a:t>
                          </a:r>
                        </a:p>
                      </a:txBody>
                      <a:tcPr/>
                    </a:tc>
                    <a:tc>
                      <a:txBody>
                        <a:bodyPr/>
                        <a:lstStyle/>
                        <a:p>
                          <a:r>
                            <a:rPr lang="en-US" sz="2800" dirty="0"/>
                            <a:t>0.9998905</a:t>
                          </a:r>
                        </a:p>
                      </a:txBody>
                      <a:tcPr/>
                    </a:tc>
                    <a:extLst>
                      <a:ext uri="{0D108BD9-81ED-4DB2-BD59-A6C34878D82A}">
                        <a16:rowId xmlns:a16="http://schemas.microsoft.com/office/drawing/2014/main" val="1399124411"/>
                      </a:ext>
                    </a:extLst>
                  </a:tr>
                  <a:tr h="370840">
                    <a:tc>
                      <a:txBody>
                        <a:bodyPr/>
                        <a:lstStyle/>
                        <a:p>
                          <a:r>
                            <a:rPr lang="en-US" sz="2800" dirty="0"/>
                            <a:t>0.375</a:t>
                          </a:r>
                        </a:p>
                      </a:txBody>
                      <a:tcPr/>
                    </a:tc>
                    <a:tc>
                      <a:txBody>
                        <a:bodyPr/>
                        <a:lstStyle/>
                        <a:p>
                          <a:r>
                            <a:rPr lang="en-US" sz="2800" dirty="0"/>
                            <a:t>0.9998995</a:t>
                          </a:r>
                        </a:p>
                      </a:txBody>
                      <a:tcPr/>
                    </a:tc>
                    <a:extLst>
                      <a:ext uri="{0D108BD9-81ED-4DB2-BD59-A6C34878D82A}">
                        <a16:rowId xmlns:a16="http://schemas.microsoft.com/office/drawing/2014/main" val="76340775"/>
                      </a:ext>
                    </a:extLst>
                  </a:tr>
                  <a:tr h="370840">
                    <a:tc>
                      <a:txBody>
                        <a:bodyPr/>
                        <a:lstStyle/>
                        <a:p>
                          <a:r>
                            <a:rPr lang="en-US" sz="2800" dirty="0"/>
                            <a:t>0.500</a:t>
                          </a:r>
                        </a:p>
                      </a:txBody>
                      <a:tcPr/>
                    </a:tc>
                    <a:tc>
                      <a:txBody>
                        <a:bodyPr/>
                        <a:lstStyle/>
                        <a:p>
                          <a:r>
                            <a:rPr lang="en-US" sz="2800" dirty="0"/>
                            <a:t>0.9999568</a:t>
                          </a:r>
                        </a:p>
                      </a:txBody>
                      <a:tcPr/>
                    </a:tc>
                    <a:extLst>
                      <a:ext uri="{0D108BD9-81ED-4DB2-BD59-A6C34878D82A}">
                        <a16:rowId xmlns:a16="http://schemas.microsoft.com/office/drawing/2014/main" val="367115291"/>
                      </a:ext>
                    </a:extLst>
                  </a:tr>
                  <a:tr h="370840">
                    <a:tc>
                      <a:txBody>
                        <a:bodyPr/>
                        <a:lstStyle/>
                        <a:p>
                          <a:r>
                            <a:rPr lang="en-US" sz="2800" dirty="0"/>
                            <a:t>0.625</a:t>
                          </a:r>
                        </a:p>
                      </a:txBody>
                      <a:tcPr/>
                    </a:tc>
                    <a:tc>
                      <a:txBody>
                        <a:bodyPr/>
                        <a:lstStyle/>
                        <a:p>
                          <a:r>
                            <a:rPr lang="en-US" sz="2800" dirty="0"/>
                            <a:t>0.9999508</a:t>
                          </a:r>
                        </a:p>
                      </a:txBody>
                      <a:tcPr/>
                    </a:tc>
                    <a:extLst>
                      <a:ext uri="{0D108BD9-81ED-4DB2-BD59-A6C34878D82A}">
                        <a16:rowId xmlns:a16="http://schemas.microsoft.com/office/drawing/2014/main" val="3731886407"/>
                      </a:ext>
                    </a:extLst>
                  </a:tr>
                  <a:tr h="370840">
                    <a:tc>
                      <a:txBody>
                        <a:bodyPr/>
                        <a:lstStyle/>
                        <a:p>
                          <a:r>
                            <a:rPr lang="en-US" sz="2800" dirty="0"/>
                            <a:t>0.750</a:t>
                          </a:r>
                        </a:p>
                      </a:txBody>
                      <a:tcPr/>
                    </a:tc>
                    <a:tc>
                      <a:txBody>
                        <a:bodyPr/>
                        <a:lstStyle/>
                        <a:p>
                          <a:r>
                            <a:rPr lang="en-US" sz="2800" dirty="0"/>
                            <a:t>0.9999827</a:t>
                          </a:r>
                        </a:p>
                      </a:txBody>
                      <a:tcPr/>
                    </a:tc>
                    <a:extLst>
                      <a:ext uri="{0D108BD9-81ED-4DB2-BD59-A6C34878D82A}">
                        <a16:rowId xmlns:a16="http://schemas.microsoft.com/office/drawing/2014/main" val="751260240"/>
                      </a:ext>
                    </a:extLst>
                  </a:tr>
                  <a:tr h="370840">
                    <a:tc>
                      <a:txBody>
                        <a:bodyPr/>
                        <a:lstStyle/>
                        <a:p>
                          <a:r>
                            <a:rPr lang="en-US" sz="2800" dirty="0"/>
                            <a:t>0.875</a:t>
                          </a:r>
                        </a:p>
                      </a:txBody>
                      <a:tcPr/>
                    </a:tc>
                    <a:tc>
                      <a:txBody>
                        <a:bodyPr/>
                        <a:lstStyle/>
                        <a:p>
                          <a:r>
                            <a:rPr lang="en-US" sz="2800" dirty="0"/>
                            <a:t>0.9999582</a:t>
                          </a:r>
                        </a:p>
                      </a:txBody>
                      <a:tcPr/>
                    </a:tc>
                    <a:extLst>
                      <a:ext uri="{0D108BD9-81ED-4DB2-BD59-A6C34878D82A}">
                        <a16:rowId xmlns:a16="http://schemas.microsoft.com/office/drawing/2014/main" val="2607600088"/>
                      </a:ext>
                    </a:extLst>
                  </a:tr>
                </a:tbl>
              </a:graphicData>
            </a:graphic>
          </p:graphicFrame>
        </mc:Choice>
        <mc:Fallback xmlns="">
          <p:graphicFrame>
            <p:nvGraphicFramePr>
              <p:cNvPr id="8" name="Table 6">
                <a:extLst>
                  <a:ext uri="{FF2B5EF4-FFF2-40B4-BE49-F238E27FC236}">
                    <a16:creationId xmlns:a16="http://schemas.microsoft.com/office/drawing/2014/main" id="{3876334D-6546-4F2C-AF97-2BC3C32F6F49}"/>
                  </a:ext>
                </a:extLst>
              </p:cNvPr>
              <p:cNvGraphicFramePr>
                <a:graphicFrameLocks noGrp="1"/>
              </p:cNvGraphicFramePr>
              <p:nvPr>
                <p:extLst>
                  <p:ext uri="{D42A27DB-BD31-4B8C-83A1-F6EECF244321}">
                    <p14:modId xmlns:p14="http://schemas.microsoft.com/office/powerpoint/2010/main" val="2168584184"/>
                  </p:ext>
                </p:extLst>
              </p:nvPr>
            </p:nvGraphicFramePr>
            <p:xfrm>
              <a:off x="8719864" y="2138858"/>
              <a:ext cx="3263588" cy="4572000"/>
            </p:xfrm>
            <a:graphic>
              <a:graphicData uri="http://schemas.openxmlformats.org/drawingml/2006/table">
                <a:tbl>
                  <a:tblPr firstRow="1" bandRow="1">
                    <a:tableStyleId>{5C22544A-7EE6-4342-B048-85BDC9FD1C3A}</a:tableStyleId>
                  </a:tblPr>
                  <a:tblGrid>
                    <a:gridCol w="1024828">
                      <a:extLst>
                        <a:ext uri="{9D8B030D-6E8A-4147-A177-3AD203B41FA5}">
                          <a16:colId xmlns:a16="http://schemas.microsoft.com/office/drawing/2014/main" val="1340546560"/>
                        </a:ext>
                      </a:extLst>
                    </a:gridCol>
                    <a:gridCol w="2238760">
                      <a:extLst>
                        <a:ext uri="{9D8B030D-6E8A-4147-A177-3AD203B41FA5}">
                          <a16:colId xmlns:a16="http://schemas.microsoft.com/office/drawing/2014/main" val="1733406141"/>
                        </a:ext>
                      </a:extLst>
                    </a:gridCol>
                  </a:tblGrid>
                  <a:tr h="944880">
                    <a:tc>
                      <a:txBody>
                        <a:bodyPr/>
                        <a:lstStyle/>
                        <a:p>
                          <a:endParaRPr lang="en-US"/>
                        </a:p>
                      </a:txBody>
                      <a:tcPr>
                        <a:blipFill>
                          <a:blip r:embed="rId5"/>
                          <a:stretch>
                            <a:fillRect l="-595" t="-5806" r="-221429" b="-403226"/>
                          </a:stretch>
                        </a:blipFill>
                      </a:tcPr>
                    </a:tc>
                    <a:tc>
                      <a:txBody>
                        <a:bodyPr/>
                        <a:lstStyle/>
                        <a:p>
                          <a:r>
                            <a:rPr lang="en-US" sz="2800" dirty="0"/>
                            <a:t>Multiple Correlation</a:t>
                          </a:r>
                        </a:p>
                      </a:txBody>
                      <a:tcPr/>
                    </a:tc>
                    <a:extLst>
                      <a:ext uri="{0D108BD9-81ED-4DB2-BD59-A6C34878D82A}">
                        <a16:rowId xmlns:a16="http://schemas.microsoft.com/office/drawing/2014/main" val="1522832839"/>
                      </a:ext>
                    </a:extLst>
                  </a:tr>
                  <a:tr h="518160">
                    <a:tc>
                      <a:txBody>
                        <a:bodyPr/>
                        <a:lstStyle/>
                        <a:p>
                          <a:r>
                            <a:rPr lang="en-US" sz="2800" dirty="0"/>
                            <a:t>0.125</a:t>
                          </a:r>
                        </a:p>
                      </a:txBody>
                      <a:tcPr/>
                    </a:tc>
                    <a:tc>
                      <a:txBody>
                        <a:bodyPr/>
                        <a:lstStyle/>
                        <a:p>
                          <a:r>
                            <a:rPr lang="en-US" sz="2800" dirty="0"/>
                            <a:t>0.9997871</a:t>
                          </a:r>
                        </a:p>
                      </a:txBody>
                      <a:tcPr/>
                    </a:tc>
                    <a:extLst>
                      <a:ext uri="{0D108BD9-81ED-4DB2-BD59-A6C34878D82A}">
                        <a16:rowId xmlns:a16="http://schemas.microsoft.com/office/drawing/2014/main" val="246507370"/>
                      </a:ext>
                    </a:extLst>
                  </a:tr>
                  <a:tr h="518160">
                    <a:tc>
                      <a:txBody>
                        <a:bodyPr/>
                        <a:lstStyle/>
                        <a:p>
                          <a:r>
                            <a:rPr lang="en-US" sz="2800" dirty="0"/>
                            <a:t>0.250</a:t>
                          </a:r>
                        </a:p>
                      </a:txBody>
                      <a:tcPr/>
                    </a:tc>
                    <a:tc>
                      <a:txBody>
                        <a:bodyPr/>
                        <a:lstStyle/>
                        <a:p>
                          <a:r>
                            <a:rPr lang="en-US" sz="2800" dirty="0"/>
                            <a:t>0.9998905</a:t>
                          </a:r>
                        </a:p>
                      </a:txBody>
                      <a:tcPr/>
                    </a:tc>
                    <a:extLst>
                      <a:ext uri="{0D108BD9-81ED-4DB2-BD59-A6C34878D82A}">
                        <a16:rowId xmlns:a16="http://schemas.microsoft.com/office/drawing/2014/main" val="1399124411"/>
                      </a:ext>
                    </a:extLst>
                  </a:tr>
                  <a:tr h="518160">
                    <a:tc>
                      <a:txBody>
                        <a:bodyPr/>
                        <a:lstStyle/>
                        <a:p>
                          <a:r>
                            <a:rPr lang="en-US" sz="2800" dirty="0"/>
                            <a:t>0.375</a:t>
                          </a:r>
                        </a:p>
                      </a:txBody>
                      <a:tcPr/>
                    </a:tc>
                    <a:tc>
                      <a:txBody>
                        <a:bodyPr/>
                        <a:lstStyle/>
                        <a:p>
                          <a:r>
                            <a:rPr lang="en-US" sz="2800" dirty="0"/>
                            <a:t>0.9998995</a:t>
                          </a:r>
                        </a:p>
                      </a:txBody>
                      <a:tcPr/>
                    </a:tc>
                    <a:extLst>
                      <a:ext uri="{0D108BD9-81ED-4DB2-BD59-A6C34878D82A}">
                        <a16:rowId xmlns:a16="http://schemas.microsoft.com/office/drawing/2014/main" val="76340775"/>
                      </a:ext>
                    </a:extLst>
                  </a:tr>
                  <a:tr h="518160">
                    <a:tc>
                      <a:txBody>
                        <a:bodyPr/>
                        <a:lstStyle/>
                        <a:p>
                          <a:r>
                            <a:rPr lang="en-US" sz="2800" dirty="0"/>
                            <a:t>0.500</a:t>
                          </a:r>
                        </a:p>
                      </a:txBody>
                      <a:tcPr/>
                    </a:tc>
                    <a:tc>
                      <a:txBody>
                        <a:bodyPr/>
                        <a:lstStyle/>
                        <a:p>
                          <a:r>
                            <a:rPr lang="en-US" sz="2800" dirty="0"/>
                            <a:t>0.9999568</a:t>
                          </a:r>
                        </a:p>
                      </a:txBody>
                      <a:tcPr/>
                    </a:tc>
                    <a:extLst>
                      <a:ext uri="{0D108BD9-81ED-4DB2-BD59-A6C34878D82A}">
                        <a16:rowId xmlns:a16="http://schemas.microsoft.com/office/drawing/2014/main" val="367115291"/>
                      </a:ext>
                    </a:extLst>
                  </a:tr>
                  <a:tr h="518160">
                    <a:tc>
                      <a:txBody>
                        <a:bodyPr/>
                        <a:lstStyle/>
                        <a:p>
                          <a:r>
                            <a:rPr lang="en-US" sz="2800" dirty="0"/>
                            <a:t>0.625</a:t>
                          </a:r>
                        </a:p>
                      </a:txBody>
                      <a:tcPr/>
                    </a:tc>
                    <a:tc>
                      <a:txBody>
                        <a:bodyPr/>
                        <a:lstStyle/>
                        <a:p>
                          <a:r>
                            <a:rPr lang="en-US" sz="2800" dirty="0"/>
                            <a:t>0.9999508</a:t>
                          </a:r>
                        </a:p>
                      </a:txBody>
                      <a:tcPr/>
                    </a:tc>
                    <a:extLst>
                      <a:ext uri="{0D108BD9-81ED-4DB2-BD59-A6C34878D82A}">
                        <a16:rowId xmlns:a16="http://schemas.microsoft.com/office/drawing/2014/main" val="3731886407"/>
                      </a:ext>
                    </a:extLst>
                  </a:tr>
                  <a:tr h="518160">
                    <a:tc>
                      <a:txBody>
                        <a:bodyPr/>
                        <a:lstStyle/>
                        <a:p>
                          <a:r>
                            <a:rPr lang="en-US" sz="2800" dirty="0"/>
                            <a:t>0.750</a:t>
                          </a:r>
                        </a:p>
                      </a:txBody>
                      <a:tcPr/>
                    </a:tc>
                    <a:tc>
                      <a:txBody>
                        <a:bodyPr/>
                        <a:lstStyle/>
                        <a:p>
                          <a:r>
                            <a:rPr lang="en-US" sz="2800" dirty="0"/>
                            <a:t>0.9999827</a:t>
                          </a:r>
                        </a:p>
                      </a:txBody>
                      <a:tcPr/>
                    </a:tc>
                    <a:extLst>
                      <a:ext uri="{0D108BD9-81ED-4DB2-BD59-A6C34878D82A}">
                        <a16:rowId xmlns:a16="http://schemas.microsoft.com/office/drawing/2014/main" val="751260240"/>
                      </a:ext>
                    </a:extLst>
                  </a:tr>
                  <a:tr h="518160">
                    <a:tc>
                      <a:txBody>
                        <a:bodyPr/>
                        <a:lstStyle/>
                        <a:p>
                          <a:r>
                            <a:rPr lang="en-US" sz="2800" dirty="0"/>
                            <a:t>0.875</a:t>
                          </a:r>
                        </a:p>
                      </a:txBody>
                      <a:tcPr/>
                    </a:tc>
                    <a:tc>
                      <a:txBody>
                        <a:bodyPr/>
                        <a:lstStyle/>
                        <a:p>
                          <a:r>
                            <a:rPr lang="en-US" sz="2800" dirty="0"/>
                            <a:t>0.9999582</a:t>
                          </a:r>
                        </a:p>
                      </a:txBody>
                      <a:tcPr/>
                    </a:tc>
                    <a:extLst>
                      <a:ext uri="{0D108BD9-81ED-4DB2-BD59-A6C34878D82A}">
                        <a16:rowId xmlns:a16="http://schemas.microsoft.com/office/drawing/2014/main" val="2607600088"/>
                      </a:ext>
                    </a:extLst>
                  </a:tr>
                </a:tbl>
              </a:graphicData>
            </a:graphic>
          </p:graphicFrame>
        </mc:Fallback>
      </mc:AlternateContent>
      <p:pic>
        <p:nvPicPr>
          <p:cNvPr id="10" name="Picture 9">
            <a:extLst>
              <a:ext uri="{FF2B5EF4-FFF2-40B4-BE49-F238E27FC236}">
                <a16:creationId xmlns:a16="http://schemas.microsoft.com/office/drawing/2014/main" id="{FD145E5C-B849-4D88-9C18-4170D7A8B4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545" y="761238"/>
            <a:ext cx="8108571" cy="6096762"/>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8E9877A-2A6C-4FC9-9B0F-7B7CB2A5EB9C}"/>
                  </a:ext>
                </a:extLst>
              </p:cNvPr>
              <p:cNvSpPr txBox="1"/>
              <p:nvPr/>
            </p:nvSpPr>
            <p:spPr>
              <a:xfrm>
                <a:off x="0" y="2138858"/>
                <a:ext cx="12192000" cy="3046988"/>
              </a:xfrm>
              <a:prstGeom prst="rect">
                <a:avLst/>
              </a:prstGeom>
              <a:noFill/>
            </p:spPr>
            <p:txBody>
              <a:bodyPr wrap="square" rtlCol="0">
                <a:spAutoFit/>
              </a:bodyPr>
              <a:lstStyle/>
              <a:p>
                <a:r>
                  <a:rPr lang="en-US" sz="3200" dirty="0">
                    <a:solidFill>
                      <a:srgbClr val="E9B4F2"/>
                    </a:solidFill>
                  </a:rPr>
                  <a:t>Observations:</a:t>
                </a:r>
              </a:p>
              <a:p>
                <a:pPr marL="738188" indent="-285750">
                  <a:buFont typeface="Arial" panose="020B0604020202020204" pitchFamily="34" charset="0"/>
                  <a:buChar char="•"/>
                </a:pPr>
                <a:r>
                  <a:rPr lang="en-US" sz="3200" dirty="0">
                    <a:solidFill>
                      <a:schemeClr val="accent2">
                        <a:lumMod val="40000"/>
                        <a:lumOff val="60000"/>
                      </a:schemeClr>
                    </a:solidFill>
                  </a:rPr>
                  <a:t>The connectivity probability stays 0 up to a certain value of </a:t>
                </a:r>
                <a14:m>
                  <m:oMath xmlns:m="http://schemas.openxmlformats.org/officeDocument/2006/math">
                    <m:r>
                      <a:rPr lang="en-US" sz="3200" b="0" i="1" smtClean="0">
                        <a:solidFill>
                          <a:schemeClr val="accent2">
                            <a:lumMod val="40000"/>
                            <a:lumOff val="60000"/>
                          </a:schemeClr>
                        </a:solidFill>
                        <a:latin typeface="Cambria Math" panose="02040503050406030204" pitchFamily="18" charset="0"/>
                      </a:rPr>
                      <m:t>𝑝</m:t>
                    </m:r>
                  </m:oMath>
                </a14:m>
                <a:r>
                  <a:rPr lang="en-US" sz="3200" dirty="0">
                    <a:solidFill>
                      <a:schemeClr val="accent2">
                        <a:lumMod val="40000"/>
                        <a:lumOff val="60000"/>
                      </a:schemeClr>
                    </a:solidFill>
                  </a:rPr>
                  <a:t> and then increases steadily to 1, confirming observation from Simulation 1.</a:t>
                </a:r>
              </a:p>
              <a:p>
                <a:pPr marL="738188" indent="-285750">
                  <a:buFont typeface="Arial" panose="020B0604020202020204" pitchFamily="34" charset="0"/>
                  <a:buChar char="•"/>
                </a:pPr>
                <a:r>
                  <a:rPr lang="en-US" sz="3200" dirty="0">
                    <a:solidFill>
                      <a:schemeClr val="accent2">
                        <a:lumMod val="40000"/>
                        <a:lumOff val="60000"/>
                      </a:schemeClr>
                    </a:solidFill>
                  </a:rPr>
                  <a:t>The connectivity probability behaves like it has a threshold.</a:t>
                </a:r>
              </a:p>
              <a:p>
                <a:pPr marL="738188" indent="-285750">
                  <a:buFont typeface="Arial" panose="020B0604020202020204" pitchFamily="34" charset="0"/>
                  <a:buChar char="•"/>
                </a:pPr>
                <a:r>
                  <a:rPr lang="en-US" sz="3200" dirty="0">
                    <a:solidFill>
                      <a:schemeClr val="accent2">
                        <a:lumMod val="40000"/>
                        <a:lumOff val="60000"/>
                      </a:schemeClr>
                    </a:solidFill>
                  </a:rPr>
                  <a:t>For increasing value of </a:t>
                </a:r>
                <a14:m>
                  <m:oMath xmlns:m="http://schemas.openxmlformats.org/officeDocument/2006/math">
                    <m:sSub>
                      <m:sSubPr>
                        <m:ctrlPr>
                          <a:rPr lang="en-US" sz="3200" b="0" i="1" smtClean="0">
                            <a:solidFill>
                              <a:schemeClr val="accent2">
                                <a:lumMod val="40000"/>
                                <a:lumOff val="60000"/>
                              </a:schemeClr>
                            </a:solidFill>
                            <a:latin typeface="Cambria Math" panose="02040503050406030204" pitchFamily="18" charset="0"/>
                          </a:rPr>
                        </m:ctrlPr>
                      </m:sSubPr>
                      <m:e>
                        <m:r>
                          <a:rPr lang="en-US" sz="3200" b="0" i="1" smtClean="0">
                            <a:solidFill>
                              <a:schemeClr val="accent2">
                                <a:lumMod val="40000"/>
                                <a:lumOff val="60000"/>
                              </a:schemeClr>
                            </a:solidFill>
                            <a:latin typeface="Cambria Math" panose="02040503050406030204" pitchFamily="18" charset="0"/>
                          </a:rPr>
                          <m:t>𝑞</m:t>
                        </m:r>
                      </m:e>
                      <m:sub>
                        <m:r>
                          <a:rPr lang="en-US" sz="3200" b="0" i="1" smtClean="0">
                            <a:solidFill>
                              <a:schemeClr val="accent2">
                                <a:lumMod val="40000"/>
                                <a:lumOff val="60000"/>
                              </a:schemeClr>
                            </a:solidFill>
                            <a:latin typeface="Cambria Math" panose="02040503050406030204" pitchFamily="18" charset="0"/>
                          </a:rPr>
                          <m:t>𝑛</m:t>
                        </m:r>
                      </m:sub>
                    </m:sSub>
                  </m:oMath>
                </a14:m>
                <a:r>
                  <a:rPr lang="en-US" sz="3200" dirty="0">
                    <a:solidFill>
                      <a:schemeClr val="accent2">
                        <a:lumMod val="40000"/>
                        <a:lumOff val="60000"/>
                      </a:schemeClr>
                    </a:solidFill>
                  </a:rPr>
                  <a:t>, the transition from 0 to 1 gets steeper.</a:t>
                </a:r>
              </a:p>
            </p:txBody>
          </p:sp>
        </mc:Choice>
        <mc:Fallback xmlns="">
          <p:sp>
            <p:nvSpPr>
              <p:cNvPr id="11" name="TextBox 10">
                <a:extLst>
                  <a:ext uri="{FF2B5EF4-FFF2-40B4-BE49-F238E27FC236}">
                    <a16:creationId xmlns:a16="http://schemas.microsoft.com/office/drawing/2014/main" id="{58E9877A-2A6C-4FC9-9B0F-7B7CB2A5EB9C}"/>
                  </a:ext>
                </a:extLst>
              </p:cNvPr>
              <p:cNvSpPr txBox="1">
                <a:spLocks noRot="1" noChangeAspect="1" noMove="1" noResize="1" noEditPoints="1" noAdjustHandles="1" noChangeArrowheads="1" noChangeShapeType="1" noTextEdit="1"/>
              </p:cNvSpPr>
              <p:nvPr/>
            </p:nvSpPr>
            <p:spPr>
              <a:xfrm>
                <a:off x="0" y="2138858"/>
                <a:ext cx="12192000" cy="3046988"/>
              </a:xfrm>
              <a:prstGeom prst="rect">
                <a:avLst/>
              </a:prstGeom>
              <a:blipFill>
                <a:blip r:embed="rId7"/>
                <a:stretch>
                  <a:fillRect l="-1250" t="-2600" r="-1900" b="-5800"/>
                </a:stretch>
              </a:blipFill>
            </p:spPr>
            <p:txBody>
              <a:bodyPr/>
              <a:lstStyle/>
              <a:p>
                <a:r>
                  <a:rPr lang="en-US">
                    <a:noFill/>
                  </a:rPr>
                  <a:t> </a:t>
                </a:r>
              </a:p>
            </p:txBody>
          </p:sp>
        </mc:Fallback>
      </mc:AlternateContent>
    </p:spTree>
    <p:extLst>
      <p:ext uri="{BB962C8B-B14F-4D97-AF65-F5344CB8AC3E}">
        <p14:creationId xmlns:p14="http://schemas.microsoft.com/office/powerpoint/2010/main" val="37740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par>
                          <p:cTn id="50" fill="hold">
                            <p:stCondLst>
                              <p:cond delay="500"/>
                            </p:stCondLst>
                            <p:childTnLst>
                              <p:par>
                                <p:cTn id="51" presetID="42" presetClass="entr" presetSubtype="0" fill="hold" grpId="0" nodeType="afterEffect">
                                  <p:stCondLst>
                                    <p:cond delay="0"/>
                                  </p:stCondLst>
                                  <p:childTnLst>
                                    <p:set>
                                      <p:cBhvr>
                                        <p:cTn id="52" dur="1" fill="hold">
                                          <p:stCondLst>
                                            <p:cond delay="0"/>
                                          </p:stCondLst>
                                        </p:cTn>
                                        <p:tgtEl>
                                          <p:spTgt spid="11">
                                            <p:txEl>
                                              <p:pRg st="0" end="0"/>
                                            </p:txEl>
                                          </p:spTgt>
                                        </p:tgtEl>
                                        <p:attrNameLst>
                                          <p:attrName>style.visibility</p:attrName>
                                        </p:attrNameLst>
                                      </p:cBhvr>
                                      <p:to>
                                        <p:strVal val="visible"/>
                                      </p:to>
                                    </p:set>
                                    <p:animEffect transition="in" filter="fade">
                                      <p:cBhvr>
                                        <p:cTn id="53" dur="500"/>
                                        <p:tgtEl>
                                          <p:spTgt spid="11">
                                            <p:txEl>
                                              <p:pRg st="0" end="0"/>
                                            </p:txEl>
                                          </p:spTgt>
                                        </p:tgtEl>
                                      </p:cBhvr>
                                    </p:animEffect>
                                    <p:anim calcmode="lin" valueType="num">
                                      <p:cBhvr>
                                        <p:cTn id="5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5"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1">
                                            <p:txEl>
                                              <p:pRg st="1" end="1"/>
                                            </p:txEl>
                                          </p:spTgt>
                                        </p:tgtEl>
                                        <p:attrNameLst>
                                          <p:attrName>style.visibility</p:attrName>
                                        </p:attrNameLst>
                                      </p:cBhvr>
                                      <p:to>
                                        <p:strVal val="visible"/>
                                      </p:to>
                                    </p:set>
                                    <p:animEffect transition="in" filter="fade">
                                      <p:cBhvr>
                                        <p:cTn id="59" dur="500"/>
                                        <p:tgtEl>
                                          <p:spTgt spid="11">
                                            <p:txEl>
                                              <p:pRg st="1" end="1"/>
                                            </p:txEl>
                                          </p:spTgt>
                                        </p:tgtEl>
                                      </p:cBhvr>
                                    </p:animEffect>
                                    <p:anim calcmode="lin" valueType="num">
                                      <p:cBhvr>
                                        <p:cTn id="60"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61" dur="5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62" fill="hold">
                            <p:stCondLst>
                              <p:cond delay="1500"/>
                            </p:stCondLst>
                            <p:childTnLst>
                              <p:par>
                                <p:cTn id="63" presetID="42" presetClass="entr" presetSubtype="0" fill="hold" grpId="0" nodeType="afterEffect">
                                  <p:stCondLst>
                                    <p:cond delay="0"/>
                                  </p:stCondLst>
                                  <p:childTnLst>
                                    <p:set>
                                      <p:cBhvr>
                                        <p:cTn id="64" dur="1" fill="hold">
                                          <p:stCondLst>
                                            <p:cond delay="0"/>
                                          </p:stCondLst>
                                        </p:cTn>
                                        <p:tgtEl>
                                          <p:spTgt spid="11">
                                            <p:txEl>
                                              <p:pRg st="2" end="2"/>
                                            </p:txEl>
                                          </p:spTgt>
                                        </p:tgtEl>
                                        <p:attrNameLst>
                                          <p:attrName>style.visibility</p:attrName>
                                        </p:attrNameLst>
                                      </p:cBhvr>
                                      <p:to>
                                        <p:strVal val="visible"/>
                                      </p:to>
                                    </p:set>
                                    <p:animEffect transition="in" filter="fade">
                                      <p:cBhvr>
                                        <p:cTn id="65" dur="500"/>
                                        <p:tgtEl>
                                          <p:spTgt spid="11">
                                            <p:txEl>
                                              <p:pRg st="2" end="2"/>
                                            </p:txEl>
                                          </p:spTgt>
                                        </p:tgtEl>
                                      </p:cBhvr>
                                    </p:animEffect>
                                    <p:anim calcmode="lin" valueType="num">
                                      <p:cBhvr>
                                        <p:cTn id="66"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67"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68" fill="hold">
                            <p:stCondLst>
                              <p:cond delay="2000"/>
                            </p:stCondLst>
                            <p:childTnLst>
                              <p:par>
                                <p:cTn id="69" presetID="42" presetClass="entr" presetSubtype="0" fill="hold" grpId="0" nodeType="afterEffect">
                                  <p:stCondLst>
                                    <p:cond delay="0"/>
                                  </p:stCondLst>
                                  <p:childTnLst>
                                    <p:set>
                                      <p:cBhvr>
                                        <p:cTn id="70" dur="1" fill="hold">
                                          <p:stCondLst>
                                            <p:cond delay="0"/>
                                          </p:stCondLst>
                                        </p:cTn>
                                        <p:tgtEl>
                                          <p:spTgt spid="11">
                                            <p:txEl>
                                              <p:pRg st="3" end="3"/>
                                            </p:txEl>
                                          </p:spTgt>
                                        </p:tgtEl>
                                        <p:attrNameLst>
                                          <p:attrName>style.visibility</p:attrName>
                                        </p:attrNameLst>
                                      </p:cBhvr>
                                      <p:to>
                                        <p:strVal val="visible"/>
                                      </p:to>
                                    </p:set>
                                    <p:animEffect transition="in" filter="fade">
                                      <p:cBhvr>
                                        <p:cTn id="71" dur="500"/>
                                        <p:tgtEl>
                                          <p:spTgt spid="11">
                                            <p:txEl>
                                              <p:pRg st="3" end="3"/>
                                            </p:txEl>
                                          </p:spTgt>
                                        </p:tgtEl>
                                      </p:cBhvr>
                                    </p:animEffect>
                                    <p:anim calcmode="lin" valueType="num">
                                      <p:cBhvr>
                                        <p:cTn id="72"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73" dur="5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1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2EA9B9-67DF-4026-8102-6A33ECBCBA57}"/>
              </a:ext>
            </a:extLst>
          </p:cNvPr>
          <p:cNvSpPr txBox="1"/>
          <p:nvPr/>
        </p:nvSpPr>
        <p:spPr>
          <a:xfrm>
            <a:off x="208548" y="3577385"/>
            <a:ext cx="3803862" cy="584775"/>
          </a:xfrm>
          <a:prstGeom prst="rect">
            <a:avLst/>
          </a:prstGeom>
          <a:noFill/>
        </p:spPr>
        <p:txBody>
          <a:bodyPr wrap="none" rtlCol="0">
            <a:spAutoFit/>
          </a:bodyPr>
          <a:lstStyle/>
          <a:p>
            <a:r>
              <a:rPr lang="en-US" sz="3200" dirty="0">
                <a:solidFill>
                  <a:srgbClr val="07F9BA"/>
                </a:solidFill>
              </a:rPr>
              <a:t>Simulations to follow:</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18302ED-4E5E-494C-AF56-ACAAD7166ECB}"/>
                  </a:ext>
                </a:extLst>
              </p:cNvPr>
              <p:cNvSpPr txBox="1"/>
              <p:nvPr/>
            </p:nvSpPr>
            <p:spPr>
              <a:xfrm>
                <a:off x="1" y="4411579"/>
                <a:ext cx="12192000" cy="184011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accent2">
                        <a:lumMod val="40000"/>
                        <a:lumOff val="60000"/>
                      </a:schemeClr>
                    </a:solidFill>
                  </a:rPr>
                  <a:t>Fitting a functional form to the connectivity probability.</a:t>
                </a:r>
              </a:p>
              <a:p>
                <a:pPr marL="457200" indent="-457200">
                  <a:buFont typeface="Arial" panose="020B0604020202020204" pitchFamily="34" charset="0"/>
                  <a:buChar char="•"/>
                </a:pPr>
                <a:r>
                  <a:rPr lang="en-US" sz="2800" dirty="0">
                    <a:solidFill>
                      <a:schemeClr val="accent2">
                        <a:lumMod val="40000"/>
                        <a:lumOff val="60000"/>
                      </a:schemeClr>
                    </a:solidFill>
                  </a:rPr>
                  <a:t>Investigating for different functional forms of </a:t>
                </a:r>
                <a14:m>
                  <m:oMath xmlns:m="http://schemas.openxmlformats.org/officeDocument/2006/math">
                    <m:sSub>
                      <m:sSubPr>
                        <m:ctrlPr>
                          <a:rPr lang="en-US" sz="2800" b="0" i="1" smtClean="0">
                            <a:solidFill>
                              <a:schemeClr val="accent2">
                                <a:lumMod val="40000"/>
                                <a:lumOff val="60000"/>
                              </a:schemeClr>
                            </a:solidFill>
                            <a:latin typeface="Cambria Math" panose="02040503050406030204" pitchFamily="18" charset="0"/>
                          </a:rPr>
                        </m:ctrlPr>
                      </m:sSubPr>
                      <m:e>
                        <m:r>
                          <a:rPr lang="en-US" sz="2800" b="0" i="1" smtClean="0">
                            <a:solidFill>
                              <a:schemeClr val="accent2">
                                <a:lumMod val="40000"/>
                                <a:lumOff val="60000"/>
                              </a:schemeClr>
                            </a:solidFill>
                            <a:latin typeface="Cambria Math" panose="02040503050406030204" pitchFamily="18" charset="0"/>
                          </a:rPr>
                          <m:t>𝑞</m:t>
                        </m:r>
                      </m:e>
                      <m:sub>
                        <m:r>
                          <a:rPr lang="en-US" sz="2800" b="0" i="1" smtClean="0">
                            <a:solidFill>
                              <a:schemeClr val="accent2">
                                <a:lumMod val="40000"/>
                                <a:lumOff val="60000"/>
                              </a:schemeClr>
                            </a:solidFill>
                            <a:latin typeface="Cambria Math" panose="02040503050406030204" pitchFamily="18" charset="0"/>
                          </a:rPr>
                          <m:t>𝑛</m:t>
                        </m:r>
                      </m:sub>
                    </m:sSub>
                  </m:oMath>
                </a14:m>
                <a:r>
                  <a:rPr lang="en-US" sz="2800" dirty="0">
                    <a:solidFill>
                      <a:schemeClr val="accent2">
                        <a:lumMod val="40000"/>
                        <a:lumOff val="60000"/>
                      </a:schemeClr>
                    </a:solidFill>
                  </a:rPr>
                  <a:t>.</a:t>
                </a:r>
              </a:p>
              <a:p>
                <a:pPr marL="457200" indent="-457200">
                  <a:buFont typeface="Arial" panose="020B0604020202020204" pitchFamily="34" charset="0"/>
                  <a:buChar char="•"/>
                </a:pPr>
                <a:r>
                  <a:rPr lang="en-US" sz="2800" dirty="0">
                    <a:solidFill>
                      <a:schemeClr val="accent2">
                        <a:lumMod val="40000"/>
                        <a:lumOff val="60000"/>
                      </a:schemeClr>
                    </a:solidFill>
                  </a:rPr>
                  <a:t>Investigating the degree of fit and whether </a:t>
                </a:r>
                <a14:m>
                  <m:oMath xmlns:m="http://schemas.openxmlformats.org/officeDocument/2006/math">
                    <m:sSub>
                      <m:sSubPr>
                        <m:ctrlPr>
                          <a:rPr lang="en-US" sz="2800" b="0" i="1" smtClean="0">
                            <a:solidFill>
                              <a:schemeClr val="accent2">
                                <a:lumMod val="40000"/>
                                <a:lumOff val="60000"/>
                              </a:schemeClr>
                            </a:solidFill>
                            <a:latin typeface="Cambria Math" panose="02040503050406030204" pitchFamily="18" charset="0"/>
                          </a:rPr>
                        </m:ctrlPr>
                      </m:sSubPr>
                      <m:e>
                        <m:acc>
                          <m:accPr>
                            <m:chr m:val="̂"/>
                            <m:ctrlPr>
                              <a:rPr lang="en-US" sz="2800" i="1" smtClean="0">
                                <a:solidFill>
                                  <a:schemeClr val="accent2">
                                    <a:lumMod val="40000"/>
                                    <a:lumOff val="60000"/>
                                  </a:schemeClr>
                                </a:solidFill>
                                <a:latin typeface="Cambria Math" panose="02040503050406030204" pitchFamily="18" charset="0"/>
                              </a:rPr>
                            </m:ctrlPr>
                          </m:accPr>
                          <m:e>
                            <m:r>
                              <a:rPr lang="en-US" sz="2800" b="0" i="1" smtClean="0">
                                <a:solidFill>
                                  <a:schemeClr val="accent2">
                                    <a:lumMod val="40000"/>
                                    <a:lumOff val="60000"/>
                                  </a:schemeClr>
                                </a:solidFill>
                                <a:latin typeface="Cambria Math" panose="02040503050406030204" pitchFamily="18" charset="0"/>
                              </a:rPr>
                              <m:t>𝑐</m:t>
                            </m:r>
                          </m:e>
                        </m:acc>
                      </m:e>
                      <m:sub>
                        <m:r>
                          <a:rPr lang="en-US" sz="2800" b="0" i="1" smtClean="0">
                            <a:solidFill>
                              <a:schemeClr val="accent2">
                                <a:lumMod val="40000"/>
                                <a:lumOff val="60000"/>
                              </a:schemeClr>
                            </a:solidFill>
                            <a:latin typeface="Cambria Math" panose="02040503050406030204" pitchFamily="18" charset="0"/>
                          </a:rPr>
                          <m:t>𝑛</m:t>
                        </m:r>
                      </m:sub>
                    </m:sSub>
                  </m:oMath>
                </a14:m>
                <a:r>
                  <a:rPr lang="en-US" sz="2800" dirty="0">
                    <a:solidFill>
                      <a:schemeClr val="accent2">
                        <a:lumMod val="40000"/>
                        <a:lumOff val="60000"/>
                      </a:schemeClr>
                    </a:solidFill>
                  </a:rPr>
                  <a:t> and </a:t>
                </a:r>
                <a14:m>
                  <m:oMath xmlns:m="http://schemas.openxmlformats.org/officeDocument/2006/math">
                    <m:sSub>
                      <m:sSubPr>
                        <m:ctrlPr>
                          <a:rPr lang="en-US" sz="2800" b="0" i="1" smtClean="0">
                            <a:solidFill>
                              <a:schemeClr val="accent2">
                                <a:lumMod val="40000"/>
                                <a:lumOff val="60000"/>
                              </a:schemeClr>
                            </a:solidFill>
                            <a:latin typeface="Cambria Math" panose="02040503050406030204" pitchFamily="18" charset="0"/>
                          </a:rPr>
                        </m:ctrlPr>
                      </m:sSubPr>
                      <m:e>
                        <m:acc>
                          <m:accPr>
                            <m:chr m:val="̂"/>
                            <m:ctrlPr>
                              <a:rPr lang="en-US" sz="2800" i="1" smtClean="0">
                                <a:solidFill>
                                  <a:schemeClr val="accent2">
                                    <a:lumMod val="40000"/>
                                    <a:lumOff val="60000"/>
                                  </a:schemeClr>
                                </a:solidFill>
                                <a:latin typeface="Cambria Math" panose="02040503050406030204" pitchFamily="18" charset="0"/>
                              </a:rPr>
                            </m:ctrlPr>
                          </m:accPr>
                          <m:e>
                            <m:r>
                              <a:rPr lang="en-US" sz="2800" b="0" i="1" smtClean="0">
                                <a:solidFill>
                                  <a:schemeClr val="accent2">
                                    <a:lumMod val="40000"/>
                                    <a:lumOff val="60000"/>
                                  </a:schemeClr>
                                </a:solidFill>
                                <a:latin typeface="Cambria Math" panose="02040503050406030204" pitchFamily="18" charset="0"/>
                              </a:rPr>
                              <m:t>𝛿</m:t>
                            </m:r>
                          </m:e>
                        </m:acc>
                      </m:e>
                      <m:sub>
                        <m:r>
                          <a:rPr lang="en-US" sz="2800" b="0" i="1" smtClean="0">
                            <a:solidFill>
                              <a:schemeClr val="accent2">
                                <a:lumMod val="40000"/>
                                <a:lumOff val="60000"/>
                              </a:schemeClr>
                            </a:solidFill>
                            <a:latin typeface="Cambria Math" panose="02040503050406030204" pitchFamily="18" charset="0"/>
                          </a:rPr>
                          <m:t>𝑛</m:t>
                        </m:r>
                      </m:sub>
                    </m:sSub>
                  </m:oMath>
                </a14:m>
                <a:r>
                  <a:rPr lang="en-US" sz="2800" dirty="0">
                    <a:solidFill>
                      <a:schemeClr val="accent2">
                        <a:lumMod val="40000"/>
                        <a:lumOff val="60000"/>
                      </a:schemeClr>
                    </a:solidFill>
                  </a:rPr>
                  <a:t> are in accordance with our guess</a:t>
                </a:r>
              </a:p>
            </p:txBody>
          </p:sp>
        </mc:Choice>
        <mc:Fallback xmlns="">
          <p:sp>
            <p:nvSpPr>
              <p:cNvPr id="4" name="TextBox 3">
                <a:extLst>
                  <a:ext uri="{FF2B5EF4-FFF2-40B4-BE49-F238E27FC236}">
                    <a16:creationId xmlns:a16="http://schemas.microsoft.com/office/drawing/2014/main" id="{918302ED-4E5E-494C-AF56-ACAAD7166ECB}"/>
                  </a:ext>
                </a:extLst>
              </p:cNvPr>
              <p:cNvSpPr txBox="1">
                <a:spLocks noRot="1" noChangeAspect="1" noMove="1" noResize="1" noEditPoints="1" noAdjustHandles="1" noChangeArrowheads="1" noChangeShapeType="1" noTextEdit="1"/>
              </p:cNvSpPr>
              <p:nvPr/>
            </p:nvSpPr>
            <p:spPr>
              <a:xfrm>
                <a:off x="1" y="4411579"/>
                <a:ext cx="12192000" cy="1840119"/>
              </a:xfrm>
              <a:prstGeom prst="rect">
                <a:avLst/>
              </a:prstGeom>
              <a:blipFill>
                <a:blip r:embed="rId2"/>
                <a:stretch>
                  <a:fillRect l="-900" t="-3311" b="-86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FEB9F03-10B8-4D5E-89DF-A34313DB27CC}"/>
                  </a:ext>
                </a:extLst>
              </p:cNvPr>
              <p:cNvSpPr txBox="1"/>
              <p:nvPr/>
            </p:nvSpPr>
            <p:spPr>
              <a:xfrm>
                <a:off x="208549" y="313914"/>
                <a:ext cx="11983452" cy="2893484"/>
              </a:xfrm>
              <a:prstGeom prst="rect">
                <a:avLst/>
              </a:prstGeom>
              <a:noFill/>
            </p:spPr>
            <p:txBody>
              <a:bodyPr wrap="square" rtlCol="0">
                <a:spAutoFit/>
              </a:bodyPr>
              <a:lstStyle/>
              <a:p>
                <a:r>
                  <a:rPr lang="en-US" sz="3200" dirty="0">
                    <a:solidFill>
                      <a:srgbClr val="07F9BA"/>
                    </a:solidFill>
                  </a:rPr>
                  <a:t>Our guess: </a:t>
                </a:r>
                <a:r>
                  <a:rPr lang="en-US" sz="3200" dirty="0">
                    <a:solidFill>
                      <a:schemeClr val="accent2">
                        <a:lumMod val="40000"/>
                        <a:lumOff val="60000"/>
                      </a:schemeClr>
                    </a:solidFill>
                  </a:rPr>
                  <a:t>Since </a:t>
                </a:r>
                <a14:m>
                  <m:oMath xmlns:m="http://schemas.openxmlformats.org/officeDocument/2006/math">
                    <m:r>
                      <a:rPr lang="en-US" sz="3200" b="0" i="1" smtClean="0">
                        <a:solidFill>
                          <a:schemeClr val="accent2">
                            <a:lumMod val="40000"/>
                            <a:lumOff val="60000"/>
                          </a:schemeClr>
                        </a:solidFill>
                        <a:latin typeface="Cambria Math" panose="02040503050406030204" pitchFamily="18" charset="0"/>
                      </a:rPr>
                      <m:t>𝔼</m:t>
                    </m:r>
                    <m:d>
                      <m:dPr>
                        <m:ctrlPr>
                          <a:rPr lang="en-US" sz="3200" b="0" i="1" smtClean="0">
                            <a:solidFill>
                              <a:schemeClr val="accent2">
                                <a:lumMod val="40000"/>
                                <a:lumOff val="60000"/>
                              </a:schemeClr>
                            </a:solidFill>
                            <a:latin typeface="Cambria Math" panose="02040503050406030204" pitchFamily="18" charset="0"/>
                          </a:rPr>
                        </m:ctrlPr>
                      </m:dPr>
                      <m:e>
                        <m:d>
                          <m:dPr>
                            <m:begChr m:val="|"/>
                            <m:endChr m:val="|"/>
                            <m:ctrlPr>
                              <a:rPr lang="en-US" sz="3200" b="0" i="1" smtClean="0">
                                <a:solidFill>
                                  <a:schemeClr val="accent2">
                                    <a:lumMod val="40000"/>
                                    <a:lumOff val="60000"/>
                                  </a:schemeClr>
                                </a:solidFill>
                                <a:latin typeface="Cambria Math" panose="02040503050406030204" pitchFamily="18" charset="0"/>
                              </a:rPr>
                            </m:ctrlPr>
                          </m:dPr>
                          <m:e>
                            <m:r>
                              <a:rPr lang="en-US" sz="3200" b="0" i="1" smtClean="0">
                                <a:solidFill>
                                  <a:schemeClr val="accent2">
                                    <a:lumMod val="40000"/>
                                    <a:lumOff val="60000"/>
                                  </a:schemeClr>
                                </a:solidFill>
                                <a:latin typeface="Cambria Math" panose="02040503050406030204" pitchFamily="18" charset="0"/>
                              </a:rPr>
                              <m:t>𝑉</m:t>
                            </m:r>
                            <m:d>
                              <m:dPr>
                                <m:ctrlPr>
                                  <a:rPr lang="en-US" sz="3200" b="0" i="1" smtClean="0">
                                    <a:solidFill>
                                      <a:schemeClr val="accent2">
                                        <a:lumMod val="40000"/>
                                        <a:lumOff val="60000"/>
                                      </a:schemeClr>
                                    </a:solidFill>
                                    <a:latin typeface="Cambria Math" panose="02040503050406030204" pitchFamily="18" charset="0"/>
                                  </a:rPr>
                                </m:ctrlPr>
                              </m:dPr>
                              <m:e>
                                <m:r>
                                  <a:rPr lang="en-US" sz="3200" b="0" i="1" smtClean="0">
                                    <a:solidFill>
                                      <a:schemeClr val="accent2">
                                        <a:lumMod val="40000"/>
                                        <a:lumOff val="60000"/>
                                      </a:schemeClr>
                                    </a:solidFill>
                                    <a:latin typeface="Cambria Math" panose="02040503050406030204" pitchFamily="18" charset="0"/>
                                  </a:rPr>
                                  <m:t>𝐺</m:t>
                                </m:r>
                              </m:e>
                            </m:d>
                          </m:e>
                        </m:d>
                      </m:e>
                    </m:d>
                    <m:r>
                      <a:rPr lang="en-US" sz="3200" b="0" i="1" smtClean="0">
                        <a:solidFill>
                          <a:schemeClr val="accent2">
                            <a:lumMod val="40000"/>
                            <a:lumOff val="60000"/>
                          </a:schemeClr>
                        </a:solidFill>
                        <a:latin typeface="Cambria Math" panose="02040503050406030204" pitchFamily="18" charset="0"/>
                      </a:rPr>
                      <m:t>=</m:t>
                    </m:r>
                    <m:r>
                      <a:rPr lang="en-US" sz="3200" b="0" i="1" smtClean="0">
                        <a:solidFill>
                          <a:schemeClr val="accent2">
                            <a:lumMod val="40000"/>
                            <a:lumOff val="60000"/>
                          </a:schemeClr>
                        </a:solidFill>
                        <a:latin typeface="Cambria Math" panose="02040503050406030204" pitchFamily="18" charset="0"/>
                      </a:rPr>
                      <m:t>𝑛</m:t>
                    </m:r>
                    <m:sSub>
                      <m:sSubPr>
                        <m:ctrlPr>
                          <a:rPr lang="en-US" sz="3200" b="0" i="1" smtClean="0">
                            <a:solidFill>
                              <a:schemeClr val="accent2">
                                <a:lumMod val="40000"/>
                                <a:lumOff val="60000"/>
                              </a:schemeClr>
                            </a:solidFill>
                            <a:latin typeface="Cambria Math" panose="02040503050406030204" pitchFamily="18" charset="0"/>
                          </a:rPr>
                        </m:ctrlPr>
                      </m:sSubPr>
                      <m:e>
                        <m:r>
                          <a:rPr lang="en-US" sz="3200" b="0" i="1" smtClean="0">
                            <a:solidFill>
                              <a:schemeClr val="accent2">
                                <a:lumMod val="40000"/>
                                <a:lumOff val="60000"/>
                              </a:schemeClr>
                            </a:solidFill>
                            <a:latin typeface="Cambria Math" panose="02040503050406030204" pitchFamily="18" charset="0"/>
                          </a:rPr>
                          <m:t>𝑞</m:t>
                        </m:r>
                      </m:e>
                      <m:sub>
                        <m:r>
                          <a:rPr lang="en-US" sz="3200" b="0" i="1" smtClean="0">
                            <a:solidFill>
                              <a:schemeClr val="accent2">
                                <a:lumMod val="40000"/>
                                <a:lumOff val="60000"/>
                              </a:schemeClr>
                            </a:solidFill>
                            <a:latin typeface="Cambria Math" panose="02040503050406030204" pitchFamily="18" charset="0"/>
                          </a:rPr>
                          <m:t>𝑛</m:t>
                        </m:r>
                      </m:sub>
                    </m:sSub>
                  </m:oMath>
                </a14:m>
                <a:r>
                  <a:rPr lang="en-US" sz="3200" dirty="0">
                    <a:solidFill>
                      <a:schemeClr val="accent2">
                        <a:lumMod val="40000"/>
                        <a:lumOff val="60000"/>
                      </a:schemeClr>
                    </a:solidFill>
                  </a:rPr>
                  <a:t>, and based on the previous results and observations, we might guess that if </a:t>
                </a:r>
                <a14:m>
                  <m:oMath xmlns:m="http://schemas.openxmlformats.org/officeDocument/2006/math">
                    <m:r>
                      <a:rPr lang="en-US" sz="3200" b="0" i="1" smtClean="0">
                        <a:solidFill>
                          <a:schemeClr val="accent2">
                            <a:lumMod val="40000"/>
                            <a:lumOff val="60000"/>
                          </a:schemeClr>
                        </a:solidFill>
                        <a:latin typeface="Cambria Math" panose="02040503050406030204" pitchFamily="18" charset="0"/>
                      </a:rPr>
                      <m:t>𝑛</m:t>
                    </m:r>
                    <m:sSub>
                      <m:sSubPr>
                        <m:ctrlPr>
                          <a:rPr lang="en-US" sz="3200" b="0" i="1" smtClean="0">
                            <a:solidFill>
                              <a:schemeClr val="accent2">
                                <a:lumMod val="40000"/>
                                <a:lumOff val="60000"/>
                              </a:schemeClr>
                            </a:solidFill>
                            <a:latin typeface="Cambria Math" panose="02040503050406030204" pitchFamily="18" charset="0"/>
                          </a:rPr>
                        </m:ctrlPr>
                      </m:sSubPr>
                      <m:e>
                        <m:r>
                          <a:rPr lang="en-US" sz="3200" b="0" i="1" smtClean="0">
                            <a:solidFill>
                              <a:schemeClr val="accent2">
                                <a:lumMod val="40000"/>
                                <a:lumOff val="60000"/>
                              </a:schemeClr>
                            </a:solidFill>
                            <a:latin typeface="Cambria Math" panose="02040503050406030204" pitchFamily="18" charset="0"/>
                          </a:rPr>
                          <m:t>𝑞</m:t>
                        </m:r>
                      </m:e>
                      <m:sub>
                        <m:r>
                          <a:rPr lang="en-US" sz="3200" b="0" i="1" smtClean="0">
                            <a:solidFill>
                              <a:schemeClr val="accent2">
                                <a:lumMod val="40000"/>
                                <a:lumOff val="60000"/>
                              </a:schemeClr>
                            </a:solidFill>
                            <a:latin typeface="Cambria Math" panose="02040503050406030204" pitchFamily="18" charset="0"/>
                          </a:rPr>
                          <m:t>𝑛</m:t>
                        </m:r>
                      </m:sub>
                    </m:sSub>
                    <m:r>
                      <a:rPr lang="en-US" sz="3200" b="0" i="1" smtClean="0">
                        <a:solidFill>
                          <a:schemeClr val="accent2">
                            <a:lumMod val="40000"/>
                            <a:lumOff val="60000"/>
                          </a:schemeClr>
                        </a:solidFill>
                        <a:latin typeface="Cambria Math" panose="02040503050406030204" pitchFamily="18" charset="0"/>
                      </a:rPr>
                      <m:t>→</m:t>
                    </m:r>
                    <m:r>
                      <a:rPr lang="en-US" sz="3200" b="0" i="1" smtClean="0">
                        <a:solidFill>
                          <a:schemeClr val="accent2">
                            <a:lumMod val="40000"/>
                            <a:lumOff val="60000"/>
                          </a:schemeClr>
                        </a:solidFill>
                        <a:latin typeface="Cambria Math" panose="02040503050406030204" pitchFamily="18" charset="0"/>
                      </a:rPr>
                      <m:t>∞</m:t>
                    </m:r>
                  </m:oMath>
                </a14:m>
                <a:r>
                  <a:rPr lang="en-US" sz="3200" dirty="0">
                    <a:solidFill>
                      <a:schemeClr val="accent2">
                        <a:lumMod val="40000"/>
                        <a:lumOff val="60000"/>
                      </a:schemeClr>
                    </a:solidFill>
                  </a:rPr>
                  <a:t>, for </a:t>
                </a:r>
                <a14:m>
                  <m:oMath xmlns:m="http://schemas.openxmlformats.org/officeDocument/2006/math">
                    <m:r>
                      <a:rPr lang="en-US" sz="3200" b="0" i="1" smtClean="0">
                        <a:solidFill>
                          <a:schemeClr val="accent2">
                            <a:lumMod val="40000"/>
                            <a:lumOff val="60000"/>
                          </a:schemeClr>
                        </a:solidFill>
                        <a:latin typeface="Cambria Math" panose="02040503050406030204" pitchFamily="18" charset="0"/>
                      </a:rPr>
                      <m:t>𝑝</m:t>
                    </m:r>
                    <m:r>
                      <a:rPr lang="en-US" sz="3200" b="0" i="1" smtClean="0">
                        <a:solidFill>
                          <a:schemeClr val="accent2">
                            <a:lumMod val="40000"/>
                            <a:lumOff val="60000"/>
                          </a:schemeClr>
                        </a:solidFill>
                        <a:latin typeface="Cambria Math" panose="02040503050406030204" pitchFamily="18" charset="0"/>
                      </a:rPr>
                      <m:t>∈(0,1)</m:t>
                    </m:r>
                  </m:oMath>
                </a14:m>
                <a:r>
                  <a:rPr lang="en-US" sz="3200" dirty="0">
                    <a:solidFill>
                      <a:schemeClr val="accent2">
                        <a:lumMod val="40000"/>
                        <a:lumOff val="60000"/>
                      </a:schemeClr>
                    </a:solidFill>
                  </a:rPr>
                  <a:t>,</a:t>
                </a:r>
              </a:p>
              <a:p>
                <a:pPr/>
                <a14:m>
                  <m:oMathPara xmlns:m="http://schemas.openxmlformats.org/officeDocument/2006/math">
                    <m:oMathParaPr>
                      <m:jc m:val="center"/>
                    </m:oMathParaPr>
                    <m:oMath xmlns:m="http://schemas.openxmlformats.org/officeDocument/2006/math">
                      <m:sSub>
                        <m:sSubPr>
                          <m:ctrlPr>
                            <a:rPr lang="en-US" sz="3200" b="0" i="1" smtClean="0">
                              <a:solidFill>
                                <a:srgbClr val="FFFF00"/>
                              </a:solidFill>
                              <a:latin typeface="Cambria Math" panose="02040503050406030204" pitchFamily="18" charset="0"/>
                            </a:rPr>
                          </m:ctrlPr>
                        </m:sSubPr>
                        <m:e>
                          <m:r>
                            <a:rPr lang="en-US" sz="3200" b="0" i="1" smtClean="0">
                              <a:solidFill>
                                <a:srgbClr val="FFFF00"/>
                              </a:solidFill>
                              <a:latin typeface="Cambria Math" panose="02040503050406030204" pitchFamily="18" charset="0"/>
                            </a:rPr>
                            <m:t>ℙ</m:t>
                          </m:r>
                        </m:e>
                        <m:sub>
                          <m:r>
                            <a:rPr lang="en-US" sz="3200" b="0" i="1" smtClean="0">
                              <a:solidFill>
                                <a:srgbClr val="FFFF00"/>
                              </a:solidFill>
                              <a:latin typeface="Cambria Math" panose="02040503050406030204" pitchFamily="18" charset="0"/>
                            </a:rPr>
                            <m:t>𝒢</m:t>
                          </m:r>
                          <m:d>
                            <m:dPr>
                              <m:ctrlPr>
                                <a:rPr lang="en-US" sz="3200" b="0" i="1" smtClean="0">
                                  <a:solidFill>
                                    <a:srgbClr val="FFFF00"/>
                                  </a:solidFill>
                                  <a:latin typeface="Cambria Math" panose="02040503050406030204" pitchFamily="18" charset="0"/>
                                </a:rPr>
                              </m:ctrlPr>
                            </m:dPr>
                            <m:e>
                              <m:r>
                                <a:rPr lang="en-US" sz="3200" b="0" i="1" smtClean="0">
                                  <a:solidFill>
                                    <a:srgbClr val="FFFF00"/>
                                  </a:solidFill>
                                  <a:latin typeface="Cambria Math" panose="02040503050406030204" pitchFamily="18" charset="0"/>
                                </a:rPr>
                                <m:t>𝑛</m:t>
                              </m:r>
                              <m:r>
                                <a:rPr lang="en-US" sz="3200" b="0" i="1" smtClean="0">
                                  <a:solidFill>
                                    <a:srgbClr val="FFFF00"/>
                                  </a:solidFill>
                                  <a:latin typeface="Cambria Math" panose="02040503050406030204" pitchFamily="18" charset="0"/>
                                </a:rPr>
                                <m:t>,</m:t>
                              </m:r>
                              <m:r>
                                <a:rPr lang="en-US" sz="3200" b="0" i="1" smtClean="0">
                                  <a:solidFill>
                                    <a:srgbClr val="FFFF00"/>
                                  </a:solidFill>
                                  <a:latin typeface="Cambria Math" panose="02040503050406030204" pitchFamily="18" charset="0"/>
                                </a:rPr>
                                <m:t>𝑝</m:t>
                              </m:r>
                              <m:r>
                                <a:rPr lang="en-US" sz="3200" b="0" i="1" smtClean="0">
                                  <a:solidFill>
                                    <a:srgbClr val="FFFF00"/>
                                  </a:solidFill>
                                  <a:latin typeface="Cambria Math" panose="02040503050406030204" pitchFamily="18" charset="0"/>
                                </a:rPr>
                                <m:t>,</m:t>
                              </m:r>
                              <m:sSub>
                                <m:sSubPr>
                                  <m:ctrlPr>
                                    <a:rPr lang="en-US" sz="3200" b="0" i="1" smtClean="0">
                                      <a:solidFill>
                                        <a:srgbClr val="FFFF00"/>
                                      </a:solidFill>
                                      <a:latin typeface="Cambria Math" panose="02040503050406030204" pitchFamily="18" charset="0"/>
                                    </a:rPr>
                                  </m:ctrlPr>
                                </m:sSubPr>
                                <m:e>
                                  <m:r>
                                    <a:rPr lang="en-US" sz="3200" b="0" i="1" smtClean="0">
                                      <a:solidFill>
                                        <a:srgbClr val="FFFF00"/>
                                      </a:solidFill>
                                      <a:latin typeface="Cambria Math" panose="02040503050406030204" pitchFamily="18" charset="0"/>
                                    </a:rPr>
                                    <m:t>𝑞</m:t>
                                  </m:r>
                                </m:e>
                                <m:sub>
                                  <m:r>
                                    <a:rPr lang="en-US" sz="3200" b="0" i="1" smtClean="0">
                                      <a:solidFill>
                                        <a:srgbClr val="FFFF00"/>
                                      </a:solidFill>
                                      <a:latin typeface="Cambria Math" panose="02040503050406030204" pitchFamily="18" charset="0"/>
                                    </a:rPr>
                                    <m:t>𝑛</m:t>
                                  </m:r>
                                </m:sub>
                              </m:sSub>
                            </m:e>
                          </m:d>
                        </m:sub>
                      </m:sSub>
                      <m:d>
                        <m:dPr>
                          <m:ctrlPr>
                            <a:rPr lang="en-US" sz="3200" b="0" i="1" smtClean="0">
                              <a:solidFill>
                                <a:srgbClr val="FFFF00"/>
                              </a:solidFill>
                              <a:latin typeface="Cambria Math" panose="02040503050406030204" pitchFamily="18" charset="0"/>
                            </a:rPr>
                          </m:ctrlPr>
                        </m:dPr>
                        <m:e>
                          <m:r>
                            <a:rPr lang="en-US" sz="3200" b="0" i="1" smtClean="0">
                              <a:solidFill>
                                <a:srgbClr val="FFFF00"/>
                              </a:solidFill>
                              <a:latin typeface="Cambria Math" panose="02040503050406030204" pitchFamily="18" charset="0"/>
                            </a:rPr>
                            <m:t>𝐺</m:t>
                          </m:r>
                          <m:r>
                            <a:rPr lang="en-US" sz="3200" b="0" i="1" smtClean="0">
                              <a:solidFill>
                                <a:srgbClr val="FFFF00"/>
                              </a:solidFill>
                              <a:latin typeface="Cambria Math" panose="02040503050406030204" pitchFamily="18" charset="0"/>
                            </a:rPr>
                            <m:t> </m:t>
                          </m:r>
                          <m:r>
                            <m:rPr>
                              <m:sty m:val="p"/>
                            </m:rPr>
                            <a:rPr lang="en-US" sz="3200" b="0" i="0" smtClean="0">
                              <a:solidFill>
                                <a:srgbClr val="FFFF00"/>
                              </a:solidFill>
                              <a:latin typeface="Cambria Math" panose="02040503050406030204" pitchFamily="18" charset="0"/>
                            </a:rPr>
                            <m:t>is</m:t>
                          </m:r>
                          <m:r>
                            <a:rPr lang="en-US" sz="3200" b="0" i="0" smtClean="0">
                              <a:solidFill>
                                <a:srgbClr val="FFFF00"/>
                              </a:solidFill>
                              <a:latin typeface="Cambria Math" panose="02040503050406030204" pitchFamily="18" charset="0"/>
                            </a:rPr>
                            <m:t> </m:t>
                          </m:r>
                          <m:r>
                            <m:rPr>
                              <m:sty m:val="p"/>
                            </m:rPr>
                            <a:rPr lang="en-US" sz="3200" b="0" i="0" smtClean="0">
                              <a:solidFill>
                                <a:srgbClr val="FFFF00"/>
                              </a:solidFill>
                              <a:latin typeface="Cambria Math" panose="02040503050406030204" pitchFamily="18" charset="0"/>
                            </a:rPr>
                            <m:t>connected</m:t>
                          </m:r>
                        </m:e>
                      </m:d>
                    </m:oMath>
                  </m:oMathPara>
                </a14:m>
                <a:endParaRPr lang="en-US" sz="3200" b="0" i="0" dirty="0">
                  <a:solidFill>
                    <a:srgbClr val="FFFF00"/>
                  </a:solidFill>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r>
                        <a:rPr lang="en-US" sz="3200" b="0" i="1" smtClean="0">
                          <a:solidFill>
                            <a:srgbClr val="FFFF00"/>
                          </a:solidFill>
                          <a:latin typeface="Cambria Math" panose="02040503050406030204" pitchFamily="18" charset="0"/>
                        </a:rPr>
                        <m:t>→</m:t>
                      </m:r>
                      <m:r>
                        <m:rPr>
                          <m:sty m:val="p"/>
                        </m:rPr>
                        <a:rPr lang="en-US" sz="3200" b="0" i="0" smtClean="0">
                          <a:solidFill>
                            <a:srgbClr val="FFFF00"/>
                          </a:solidFill>
                          <a:latin typeface="Cambria Math" panose="02040503050406030204" pitchFamily="18" charset="0"/>
                        </a:rPr>
                        <m:t>exp</m:t>
                      </m:r>
                      <m:d>
                        <m:dPr>
                          <m:begChr m:val="{"/>
                          <m:endChr m:val="}"/>
                          <m:ctrlPr>
                            <a:rPr lang="en-US" sz="3200" b="0" i="1" smtClean="0">
                              <a:solidFill>
                                <a:srgbClr val="FFFF00"/>
                              </a:solidFill>
                              <a:latin typeface="Cambria Math" panose="02040503050406030204" pitchFamily="18" charset="0"/>
                            </a:rPr>
                          </m:ctrlPr>
                        </m:dPr>
                        <m:e>
                          <m:r>
                            <a:rPr lang="en-US" sz="3200" b="0" i="1" smtClean="0">
                              <a:solidFill>
                                <a:srgbClr val="FFFF00"/>
                              </a:solidFill>
                              <a:latin typeface="Cambria Math" panose="02040503050406030204" pitchFamily="18" charset="0"/>
                            </a:rPr>
                            <m:t>−</m:t>
                          </m:r>
                          <m:r>
                            <m:rPr>
                              <m:sty m:val="p"/>
                            </m:rPr>
                            <a:rPr lang="en-US" sz="3200" b="0" i="0" smtClean="0">
                              <a:solidFill>
                                <a:srgbClr val="FFFF00"/>
                              </a:solidFill>
                              <a:latin typeface="Cambria Math" panose="02040503050406030204" pitchFamily="18" charset="0"/>
                            </a:rPr>
                            <m:t>exp</m:t>
                          </m:r>
                          <m:d>
                            <m:dPr>
                              <m:begChr m:val="{"/>
                              <m:endChr m:val="}"/>
                              <m:ctrlPr>
                                <a:rPr lang="en-US" sz="3200" b="0" i="1" smtClean="0">
                                  <a:solidFill>
                                    <a:srgbClr val="FFFF00"/>
                                  </a:solidFill>
                                  <a:latin typeface="Cambria Math" panose="02040503050406030204" pitchFamily="18" charset="0"/>
                                </a:rPr>
                              </m:ctrlPr>
                            </m:dPr>
                            <m:e>
                              <m:r>
                                <a:rPr lang="en-US" sz="3200" b="0" i="1" smtClean="0">
                                  <a:solidFill>
                                    <a:srgbClr val="FFFF00"/>
                                  </a:solidFill>
                                  <a:latin typeface="Cambria Math" panose="02040503050406030204" pitchFamily="18" charset="0"/>
                                </a:rPr>
                                <m:t>−</m:t>
                              </m:r>
                              <m:r>
                                <a:rPr lang="en-US" sz="3200" b="0" i="1" smtClean="0">
                                  <a:solidFill>
                                    <a:srgbClr val="FFFF00"/>
                                  </a:solidFill>
                                  <a:latin typeface="Cambria Math" panose="02040503050406030204" pitchFamily="18" charset="0"/>
                                </a:rPr>
                                <m:t>𝑛</m:t>
                              </m:r>
                              <m:sSub>
                                <m:sSubPr>
                                  <m:ctrlPr>
                                    <a:rPr lang="en-US" sz="3200" b="0" i="1" smtClean="0">
                                      <a:solidFill>
                                        <a:srgbClr val="FFFF00"/>
                                      </a:solidFill>
                                      <a:latin typeface="Cambria Math" panose="02040503050406030204" pitchFamily="18" charset="0"/>
                                    </a:rPr>
                                  </m:ctrlPr>
                                </m:sSubPr>
                                <m:e>
                                  <m:r>
                                    <a:rPr lang="en-US" sz="3200" b="0" i="1" smtClean="0">
                                      <a:solidFill>
                                        <a:srgbClr val="FFFF00"/>
                                      </a:solidFill>
                                      <a:latin typeface="Cambria Math" panose="02040503050406030204" pitchFamily="18" charset="0"/>
                                    </a:rPr>
                                    <m:t>𝑞</m:t>
                                  </m:r>
                                </m:e>
                                <m:sub>
                                  <m:r>
                                    <a:rPr lang="en-US" sz="3200" b="0" i="1" smtClean="0">
                                      <a:solidFill>
                                        <a:srgbClr val="FFFF00"/>
                                      </a:solidFill>
                                      <a:latin typeface="Cambria Math" panose="02040503050406030204" pitchFamily="18" charset="0"/>
                                    </a:rPr>
                                    <m:t>𝑛</m:t>
                                  </m:r>
                                </m:sub>
                              </m:sSub>
                              <m:d>
                                <m:dPr>
                                  <m:ctrlPr>
                                    <a:rPr lang="en-US" sz="3200" b="0" i="1" smtClean="0">
                                      <a:solidFill>
                                        <a:srgbClr val="FFFF00"/>
                                      </a:solidFill>
                                      <a:latin typeface="Cambria Math" panose="02040503050406030204" pitchFamily="18" charset="0"/>
                                    </a:rPr>
                                  </m:ctrlPr>
                                </m:dPr>
                                <m:e>
                                  <m:r>
                                    <a:rPr lang="en-US" sz="3200" b="0" i="1" smtClean="0">
                                      <a:solidFill>
                                        <a:srgbClr val="FFFF00"/>
                                      </a:solidFill>
                                      <a:latin typeface="Cambria Math" panose="02040503050406030204" pitchFamily="18" charset="0"/>
                                    </a:rPr>
                                    <m:t>𝑝</m:t>
                                  </m:r>
                                  <m:r>
                                    <a:rPr lang="en-US" sz="3200" b="0" i="1" smtClean="0">
                                      <a:solidFill>
                                        <a:srgbClr val="FFFF00"/>
                                      </a:solidFill>
                                      <a:latin typeface="Cambria Math" panose="02040503050406030204" pitchFamily="18" charset="0"/>
                                    </a:rPr>
                                    <m:t>−</m:t>
                                  </m:r>
                                  <m:f>
                                    <m:fPr>
                                      <m:ctrlPr>
                                        <a:rPr lang="en-US" sz="3200" b="0" i="1" smtClean="0">
                                          <a:solidFill>
                                            <a:srgbClr val="FFFF00"/>
                                          </a:solidFill>
                                          <a:latin typeface="Cambria Math" panose="02040503050406030204" pitchFamily="18" charset="0"/>
                                        </a:rPr>
                                      </m:ctrlPr>
                                    </m:fPr>
                                    <m:num>
                                      <m:func>
                                        <m:funcPr>
                                          <m:ctrlPr>
                                            <a:rPr lang="en-US" sz="3200" b="0" i="1" smtClean="0">
                                              <a:solidFill>
                                                <a:srgbClr val="FFFF00"/>
                                              </a:solidFill>
                                              <a:latin typeface="Cambria Math" panose="02040503050406030204" pitchFamily="18" charset="0"/>
                                            </a:rPr>
                                          </m:ctrlPr>
                                        </m:funcPr>
                                        <m:fName>
                                          <m:r>
                                            <m:rPr>
                                              <m:sty m:val="p"/>
                                            </m:rPr>
                                            <a:rPr lang="en-US" sz="3200" b="0" i="0" smtClean="0">
                                              <a:solidFill>
                                                <a:srgbClr val="FFFF00"/>
                                              </a:solidFill>
                                              <a:latin typeface="Cambria Math" panose="02040503050406030204" pitchFamily="18" charset="0"/>
                                            </a:rPr>
                                            <m:t>log</m:t>
                                          </m:r>
                                        </m:fName>
                                        <m:e>
                                          <m:d>
                                            <m:dPr>
                                              <m:ctrlPr>
                                                <a:rPr lang="en-US" sz="3200" b="0" i="1" smtClean="0">
                                                  <a:solidFill>
                                                    <a:srgbClr val="FFFF00"/>
                                                  </a:solidFill>
                                                  <a:latin typeface="Cambria Math" panose="02040503050406030204" pitchFamily="18" charset="0"/>
                                                </a:rPr>
                                              </m:ctrlPr>
                                            </m:dPr>
                                            <m:e>
                                              <m:r>
                                                <a:rPr lang="en-US" sz="3200" b="0" i="1" smtClean="0">
                                                  <a:solidFill>
                                                    <a:srgbClr val="FFFF00"/>
                                                  </a:solidFill>
                                                  <a:latin typeface="Cambria Math" panose="02040503050406030204" pitchFamily="18" charset="0"/>
                                                </a:rPr>
                                                <m:t>𝑛</m:t>
                                              </m:r>
                                              <m:sSub>
                                                <m:sSubPr>
                                                  <m:ctrlPr>
                                                    <a:rPr lang="en-US" sz="3200" b="0" i="1" smtClean="0">
                                                      <a:solidFill>
                                                        <a:srgbClr val="FFFF00"/>
                                                      </a:solidFill>
                                                      <a:latin typeface="Cambria Math" panose="02040503050406030204" pitchFamily="18" charset="0"/>
                                                    </a:rPr>
                                                  </m:ctrlPr>
                                                </m:sSubPr>
                                                <m:e>
                                                  <m:r>
                                                    <a:rPr lang="en-US" sz="3200" b="0" i="1" smtClean="0">
                                                      <a:solidFill>
                                                        <a:srgbClr val="FFFF00"/>
                                                      </a:solidFill>
                                                      <a:latin typeface="Cambria Math" panose="02040503050406030204" pitchFamily="18" charset="0"/>
                                                    </a:rPr>
                                                    <m:t>𝑞</m:t>
                                                  </m:r>
                                                </m:e>
                                                <m:sub>
                                                  <m:r>
                                                    <a:rPr lang="en-US" sz="3200" b="0" i="1" smtClean="0">
                                                      <a:solidFill>
                                                        <a:srgbClr val="FFFF00"/>
                                                      </a:solidFill>
                                                      <a:latin typeface="Cambria Math" panose="02040503050406030204" pitchFamily="18" charset="0"/>
                                                    </a:rPr>
                                                    <m:t>𝑛</m:t>
                                                  </m:r>
                                                </m:sub>
                                              </m:sSub>
                                            </m:e>
                                          </m:d>
                                        </m:e>
                                      </m:func>
                                    </m:num>
                                    <m:den>
                                      <m:r>
                                        <a:rPr lang="en-US" sz="3200" b="0" i="1" smtClean="0">
                                          <a:solidFill>
                                            <a:srgbClr val="FFFF00"/>
                                          </a:solidFill>
                                          <a:latin typeface="Cambria Math" panose="02040503050406030204" pitchFamily="18" charset="0"/>
                                        </a:rPr>
                                        <m:t>𝑛</m:t>
                                      </m:r>
                                      <m:sSub>
                                        <m:sSubPr>
                                          <m:ctrlPr>
                                            <a:rPr lang="en-US" sz="3200" b="0" i="1" smtClean="0">
                                              <a:solidFill>
                                                <a:srgbClr val="FFFF00"/>
                                              </a:solidFill>
                                              <a:latin typeface="Cambria Math" panose="02040503050406030204" pitchFamily="18" charset="0"/>
                                            </a:rPr>
                                          </m:ctrlPr>
                                        </m:sSubPr>
                                        <m:e>
                                          <m:r>
                                            <a:rPr lang="en-US" sz="3200" b="0" i="1" smtClean="0">
                                              <a:solidFill>
                                                <a:srgbClr val="FFFF00"/>
                                              </a:solidFill>
                                              <a:latin typeface="Cambria Math" panose="02040503050406030204" pitchFamily="18" charset="0"/>
                                            </a:rPr>
                                            <m:t>𝑞</m:t>
                                          </m:r>
                                        </m:e>
                                        <m:sub>
                                          <m:r>
                                            <a:rPr lang="en-US" sz="3200" b="0" i="1" smtClean="0">
                                              <a:solidFill>
                                                <a:srgbClr val="FFFF00"/>
                                              </a:solidFill>
                                              <a:latin typeface="Cambria Math" panose="02040503050406030204" pitchFamily="18" charset="0"/>
                                            </a:rPr>
                                            <m:t>𝑛</m:t>
                                          </m:r>
                                        </m:sub>
                                      </m:sSub>
                                    </m:den>
                                  </m:f>
                                </m:e>
                              </m:d>
                            </m:e>
                          </m:d>
                        </m:e>
                      </m:d>
                    </m:oMath>
                  </m:oMathPara>
                </a14:m>
                <a:endParaRPr lang="en-US" sz="3200" b="0" dirty="0">
                  <a:solidFill>
                    <a:srgbClr val="FFFF00"/>
                  </a:solidFill>
                </a:endParaRPr>
              </a:p>
            </p:txBody>
          </p:sp>
        </mc:Choice>
        <mc:Fallback>
          <p:sp>
            <p:nvSpPr>
              <p:cNvPr id="5" name="TextBox 4">
                <a:extLst>
                  <a:ext uri="{FF2B5EF4-FFF2-40B4-BE49-F238E27FC236}">
                    <a16:creationId xmlns:a16="http://schemas.microsoft.com/office/drawing/2014/main" id="{0FEB9F03-10B8-4D5E-89DF-A34313DB27CC}"/>
                  </a:ext>
                </a:extLst>
              </p:cNvPr>
              <p:cNvSpPr txBox="1">
                <a:spLocks noRot="1" noChangeAspect="1" noMove="1" noResize="1" noEditPoints="1" noAdjustHandles="1" noChangeArrowheads="1" noChangeShapeType="1" noTextEdit="1"/>
              </p:cNvSpPr>
              <p:nvPr/>
            </p:nvSpPr>
            <p:spPr>
              <a:xfrm>
                <a:off x="208549" y="313914"/>
                <a:ext cx="11983452" cy="2893484"/>
              </a:xfrm>
              <a:prstGeom prst="rect">
                <a:avLst/>
              </a:prstGeom>
              <a:blipFill>
                <a:blip r:embed="rId3"/>
                <a:stretch>
                  <a:fillRect l="-1272" t="-2526"/>
                </a:stretch>
              </a:blipFill>
            </p:spPr>
            <p:txBody>
              <a:bodyPr/>
              <a:lstStyle/>
              <a:p>
                <a:r>
                  <a:rPr lang="en-US">
                    <a:noFill/>
                  </a:rPr>
                  <a:t> </a:t>
                </a:r>
              </a:p>
            </p:txBody>
          </p:sp>
        </mc:Fallback>
      </mc:AlternateContent>
    </p:spTree>
    <p:extLst>
      <p:ext uri="{BB962C8B-B14F-4D97-AF65-F5344CB8AC3E}">
        <p14:creationId xmlns:p14="http://schemas.microsoft.com/office/powerpoint/2010/main" val="79878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C1D609-1055-4406-83CB-7D2BE10DA5B4}"/>
              </a:ext>
            </a:extLst>
          </p:cNvPr>
          <p:cNvSpPr txBox="1"/>
          <p:nvPr/>
        </p:nvSpPr>
        <p:spPr>
          <a:xfrm>
            <a:off x="208548" y="176463"/>
            <a:ext cx="2418675" cy="584775"/>
          </a:xfrm>
          <a:prstGeom prst="rect">
            <a:avLst/>
          </a:prstGeom>
          <a:noFill/>
        </p:spPr>
        <p:txBody>
          <a:bodyPr wrap="none" rtlCol="0">
            <a:spAutoFit/>
          </a:bodyPr>
          <a:lstStyle/>
          <a:p>
            <a:r>
              <a:rPr lang="en-US" sz="3200" dirty="0">
                <a:solidFill>
                  <a:srgbClr val="07F9BA"/>
                </a:solidFill>
              </a:rPr>
              <a:t>Conjecture 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FA23391-59BA-4DEA-B9D1-249CD82E5EC9}"/>
                  </a:ext>
                </a:extLst>
              </p:cNvPr>
              <p:cNvSpPr txBox="1"/>
              <p:nvPr/>
            </p:nvSpPr>
            <p:spPr>
              <a:xfrm>
                <a:off x="208548" y="898358"/>
                <a:ext cx="11839073" cy="5614294"/>
              </a:xfrm>
              <a:prstGeom prst="rect">
                <a:avLst/>
              </a:prstGeom>
              <a:noFill/>
            </p:spPr>
            <p:txBody>
              <a:bodyPr wrap="square" rtlCol="0">
                <a:spAutoFit/>
              </a:bodyPr>
              <a:lstStyle/>
              <a:p>
                <a:r>
                  <a:rPr lang="en-US" sz="2800" dirty="0">
                    <a:solidFill>
                      <a:srgbClr val="E9B4F2"/>
                    </a:solidFill>
                  </a:rPr>
                  <a:t>Let </a:t>
                </a:r>
                <a14:m>
                  <m:oMath xmlns:m="http://schemas.openxmlformats.org/officeDocument/2006/math">
                    <m:r>
                      <a:rPr lang="en-US" sz="2800" b="0" i="1" smtClean="0">
                        <a:solidFill>
                          <a:srgbClr val="E9B4F2"/>
                        </a:solidFill>
                        <a:latin typeface="Cambria Math" panose="02040503050406030204" pitchFamily="18" charset="0"/>
                      </a:rPr>
                      <m:t>𝐺</m:t>
                    </m:r>
                  </m:oMath>
                </a14:m>
                <a:r>
                  <a:rPr lang="en-US" sz="2800" dirty="0">
                    <a:solidFill>
                      <a:srgbClr val="E9B4F2"/>
                    </a:solidFill>
                  </a:rPr>
                  <a:t> be a random graph such that </a:t>
                </a:r>
              </a:p>
              <a:p>
                <a:pPr algn="ctr"/>
                <a14:m>
                  <m:oMathPara xmlns:m="http://schemas.openxmlformats.org/officeDocument/2006/math">
                    <m:oMathParaPr>
                      <m:jc m:val="centerGroup"/>
                    </m:oMathParaPr>
                    <m:oMath xmlns:m="http://schemas.openxmlformats.org/officeDocument/2006/math">
                      <m:r>
                        <a:rPr lang="en-US" sz="2800" b="0" i="1" smtClean="0">
                          <a:solidFill>
                            <a:srgbClr val="E9B4F2"/>
                          </a:solidFill>
                          <a:latin typeface="Cambria Math" panose="02040503050406030204" pitchFamily="18" charset="0"/>
                        </a:rPr>
                        <m:t>𝑉</m:t>
                      </m:r>
                      <m:d>
                        <m:dPr>
                          <m:ctrlPr>
                            <a:rPr lang="en-US" sz="2800" b="0" i="1" smtClean="0">
                              <a:solidFill>
                                <a:srgbClr val="E9B4F2"/>
                              </a:solidFill>
                              <a:latin typeface="Cambria Math" panose="02040503050406030204" pitchFamily="18" charset="0"/>
                            </a:rPr>
                          </m:ctrlPr>
                        </m:dPr>
                        <m:e>
                          <m:r>
                            <a:rPr lang="en-US" sz="2800" b="0" i="1" smtClean="0">
                              <a:solidFill>
                                <a:srgbClr val="E9B4F2"/>
                              </a:solidFill>
                              <a:latin typeface="Cambria Math" panose="02040503050406030204" pitchFamily="18" charset="0"/>
                            </a:rPr>
                            <m:t>𝐺</m:t>
                          </m:r>
                        </m:e>
                      </m:d>
                      <m:r>
                        <a:rPr lang="en-US" sz="2800" b="0" i="1" smtClean="0">
                          <a:solidFill>
                            <a:srgbClr val="E9B4F2"/>
                          </a:solidFill>
                          <a:latin typeface="Cambria Math" panose="02040503050406030204" pitchFamily="18" charset="0"/>
                        </a:rPr>
                        <m:t>≔</m:t>
                      </m:r>
                      <m:d>
                        <m:dPr>
                          <m:begChr m:val="{"/>
                          <m:endChr m:val="}"/>
                          <m:ctrlPr>
                            <a:rPr lang="en-US" sz="2800" b="0" i="1" smtClean="0">
                              <a:solidFill>
                                <a:srgbClr val="E9B4F2"/>
                              </a:solidFill>
                              <a:latin typeface="Cambria Math" panose="02040503050406030204" pitchFamily="18" charset="0"/>
                            </a:rPr>
                          </m:ctrlPr>
                        </m:dPr>
                        <m:e>
                          <m:r>
                            <a:rPr lang="en-US" sz="2800" b="0" i="1" smtClean="0">
                              <a:solidFill>
                                <a:srgbClr val="E9B4F2"/>
                              </a:solidFill>
                              <a:latin typeface="Cambria Math" panose="02040503050406030204" pitchFamily="18" charset="0"/>
                            </a:rPr>
                            <m:t>𝑣</m:t>
                          </m:r>
                          <m:r>
                            <a:rPr lang="en-US" sz="2800" b="0" i="1" smtClean="0">
                              <a:solidFill>
                                <a:srgbClr val="E9B4F2"/>
                              </a:solidFill>
                              <a:latin typeface="Cambria Math" panose="02040503050406030204" pitchFamily="18" charset="0"/>
                            </a:rPr>
                            <m:t>│</m:t>
                          </m:r>
                          <m:r>
                            <a:rPr lang="en-US" sz="2800" b="0" i="1" smtClean="0">
                              <a:solidFill>
                                <a:srgbClr val="E9B4F2"/>
                              </a:solidFill>
                              <a:latin typeface="Cambria Math" panose="02040503050406030204" pitchFamily="18" charset="0"/>
                            </a:rPr>
                            <m:t>𝑣</m:t>
                          </m:r>
                          <m:r>
                            <a:rPr lang="en-US" sz="2800" b="0" i="1" smtClean="0">
                              <a:solidFill>
                                <a:srgbClr val="E9B4F2"/>
                              </a:solidFill>
                              <a:latin typeface="Cambria Math" panose="02040503050406030204" pitchFamily="18" charset="0"/>
                            </a:rPr>
                            <m:t>∈</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𝒱</m:t>
                              </m:r>
                            </m:e>
                            <m:sub>
                              <m:r>
                                <a:rPr lang="en-US" sz="2800" b="0" i="1" smtClean="0">
                                  <a:solidFill>
                                    <a:srgbClr val="E9B4F2"/>
                                  </a:solidFill>
                                  <a:latin typeface="Cambria Math" panose="02040503050406030204" pitchFamily="18" charset="0"/>
                                </a:rPr>
                                <m:t>𝑛</m:t>
                              </m:r>
                            </m:sub>
                          </m:sSub>
                          <m:r>
                            <a:rPr lang="en-US" sz="2800" b="0" i="1" smtClean="0">
                              <a:solidFill>
                                <a:srgbClr val="E9B4F2"/>
                              </a:solidFill>
                              <a:latin typeface="Cambria Math" panose="02040503050406030204" pitchFamily="18" charset="0"/>
                            </a:rPr>
                            <m:t> &amp; </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𝑋</m:t>
                              </m:r>
                            </m:e>
                            <m:sub>
                              <m:r>
                                <a:rPr lang="en-US" sz="2800" b="0" i="1" smtClean="0">
                                  <a:solidFill>
                                    <a:srgbClr val="E9B4F2"/>
                                  </a:solidFill>
                                  <a:latin typeface="Cambria Math" panose="02040503050406030204" pitchFamily="18" charset="0"/>
                                </a:rPr>
                                <m:t>𝑣</m:t>
                              </m:r>
                            </m:sub>
                          </m:sSub>
                          <m:r>
                            <a:rPr lang="en-US" sz="2800" b="0" i="1" smtClean="0">
                              <a:solidFill>
                                <a:srgbClr val="E9B4F2"/>
                              </a:solidFill>
                              <a:latin typeface="Cambria Math" panose="02040503050406030204" pitchFamily="18" charset="0"/>
                            </a:rPr>
                            <m:t>=1</m:t>
                          </m:r>
                        </m:e>
                      </m:d>
                    </m:oMath>
                  </m:oMathPara>
                </a14:m>
                <a:endParaRPr lang="en-US" sz="2800" b="0" dirty="0">
                  <a:solidFill>
                    <a:srgbClr val="E9B4F2"/>
                  </a:solidFill>
                </a:endParaRPr>
              </a:p>
              <a:p>
                <a:pPr algn="ctr"/>
                <a14:m>
                  <m:oMathPara xmlns:m="http://schemas.openxmlformats.org/officeDocument/2006/math">
                    <m:oMathParaPr>
                      <m:jc m:val="centerGroup"/>
                    </m:oMathParaPr>
                    <m:oMath xmlns:m="http://schemas.openxmlformats.org/officeDocument/2006/math">
                      <m:r>
                        <a:rPr lang="en-US" sz="2800" b="0" i="1" smtClean="0">
                          <a:solidFill>
                            <a:srgbClr val="E9B4F2"/>
                          </a:solidFill>
                          <a:latin typeface="Cambria Math" panose="02040503050406030204" pitchFamily="18" charset="0"/>
                        </a:rPr>
                        <m:t>𝐸</m:t>
                      </m:r>
                      <m:d>
                        <m:dPr>
                          <m:ctrlPr>
                            <a:rPr lang="en-US" sz="2800" b="0" i="1" smtClean="0">
                              <a:solidFill>
                                <a:srgbClr val="E9B4F2"/>
                              </a:solidFill>
                              <a:latin typeface="Cambria Math" panose="02040503050406030204" pitchFamily="18" charset="0"/>
                            </a:rPr>
                          </m:ctrlPr>
                        </m:dPr>
                        <m:e>
                          <m:r>
                            <a:rPr lang="en-US" sz="2800" b="0" i="1" smtClean="0">
                              <a:solidFill>
                                <a:srgbClr val="E9B4F2"/>
                              </a:solidFill>
                              <a:latin typeface="Cambria Math" panose="02040503050406030204" pitchFamily="18" charset="0"/>
                            </a:rPr>
                            <m:t>𝐺</m:t>
                          </m:r>
                        </m:e>
                      </m:d>
                      <m:r>
                        <a:rPr lang="en-US" sz="2800" b="0" i="1" smtClean="0">
                          <a:solidFill>
                            <a:srgbClr val="E9B4F2"/>
                          </a:solidFill>
                          <a:latin typeface="Cambria Math" panose="02040503050406030204" pitchFamily="18" charset="0"/>
                        </a:rPr>
                        <m:t>≔{</m:t>
                      </m:r>
                      <m:r>
                        <a:rPr lang="en-US" sz="2800" b="0" i="1" smtClean="0">
                          <a:solidFill>
                            <a:srgbClr val="E9B4F2"/>
                          </a:solidFill>
                          <a:latin typeface="Cambria Math" panose="02040503050406030204" pitchFamily="18" charset="0"/>
                        </a:rPr>
                        <m:t>𝑒</m:t>
                      </m:r>
                      <m:r>
                        <a:rPr lang="en-US" sz="2800" b="0" i="1" smtClean="0">
                          <a:solidFill>
                            <a:srgbClr val="E9B4F2"/>
                          </a:solidFill>
                          <a:latin typeface="Cambria Math" panose="02040503050406030204" pitchFamily="18" charset="0"/>
                        </a:rPr>
                        <m:t>≔{</m:t>
                      </m:r>
                      <m:r>
                        <a:rPr lang="en-US" sz="2800" b="0" i="1" smtClean="0">
                          <a:solidFill>
                            <a:srgbClr val="E9B4F2"/>
                          </a:solidFill>
                          <a:latin typeface="Cambria Math" panose="02040503050406030204" pitchFamily="18" charset="0"/>
                        </a:rPr>
                        <m:t>𝑢</m:t>
                      </m:r>
                      <m:r>
                        <a:rPr lang="en-US" sz="2800" b="0" i="1" smtClean="0">
                          <a:solidFill>
                            <a:srgbClr val="E9B4F2"/>
                          </a:solidFill>
                          <a:latin typeface="Cambria Math" panose="02040503050406030204" pitchFamily="18" charset="0"/>
                        </a:rPr>
                        <m:t>,</m:t>
                      </m:r>
                      <m:r>
                        <a:rPr lang="en-US" sz="2800" b="0" i="1" smtClean="0">
                          <a:solidFill>
                            <a:srgbClr val="E9B4F2"/>
                          </a:solidFill>
                          <a:latin typeface="Cambria Math" panose="02040503050406030204" pitchFamily="18" charset="0"/>
                        </a:rPr>
                        <m:t>𝑣</m:t>
                      </m:r>
                      <m:r>
                        <a:rPr lang="en-US" sz="2800" b="0" i="1" smtClean="0">
                          <a:solidFill>
                            <a:srgbClr val="E9B4F2"/>
                          </a:solidFill>
                          <a:latin typeface="Cambria Math" panose="02040503050406030204" pitchFamily="18" charset="0"/>
                        </a:rPr>
                        <m:t>}|</m:t>
                      </m:r>
                      <m:r>
                        <a:rPr lang="en-US" sz="2800" b="0" i="1" smtClean="0">
                          <a:solidFill>
                            <a:srgbClr val="E9B4F2"/>
                          </a:solidFill>
                          <a:latin typeface="Cambria Math" panose="02040503050406030204" pitchFamily="18" charset="0"/>
                        </a:rPr>
                        <m:t>𝑒</m:t>
                      </m:r>
                      <m:r>
                        <a:rPr lang="en-US" sz="2800" b="0" i="1" smtClean="0">
                          <a:solidFill>
                            <a:srgbClr val="E9B4F2"/>
                          </a:solidFill>
                          <a:latin typeface="Cambria Math" panose="02040503050406030204" pitchFamily="18" charset="0"/>
                        </a:rPr>
                        <m:t>∈</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ℰ</m:t>
                          </m:r>
                        </m:e>
                        <m:sub>
                          <m:r>
                            <a:rPr lang="en-US" sz="2800" b="0" i="1" smtClean="0">
                              <a:solidFill>
                                <a:srgbClr val="E9B4F2"/>
                              </a:solidFill>
                              <a:latin typeface="Cambria Math" panose="02040503050406030204" pitchFamily="18" charset="0"/>
                            </a:rPr>
                            <m:t>𝑛</m:t>
                          </m:r>
                        </m:sub>
                      </m:sSub>
                      <m:r>
                        <a:rPr lang="en-US" sz="2800" b="0" i="1" smtClean="0">
                          <a:solidFill>
                            <a:srgbClr val="E9B4F2"/>
                          </a:solidFill>
                          <a:latin typeface="Cambria Math" panose="02040503050406030204" pitchFamily="18" charset="0"/>
                        </a:rPr>
                        <m:t> &amp; </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𝑋</m:t>
                          </m:r>
                        </m:e>
                        <m:sub>
                          <m:r>
                            <a:rPr lang="en-US" sz="2800" b="0" i="1" smtClean="0">
                              <a:solidFill>
                                <a:srgbClr val="E9B4F2"/>
                              </a:solidFill>
                              <a:latin typeface="Cambria Math" panose="02040503050406030204" pitchFamily="18" charset="0"/>
                            </a:rPr>
                            <m:t>𝑢</m:t>
                          </m:r>
                        </m:sub>
                      </m:sSub>
                      <m:r>
                        <a:rPr lang="en-US" sz="2800" b="0" i="1" smtClean="0">
                          <a:solidFill>
                            <a:srgbClr val="E9B4F2"/>
                          </a:solidFill>
                          <a:latin typeface="Cambria Math" panose="02040503050406030204" pitchFamily="18" charset="0"/>
                        </a:rPr>
                        <m:t>=1,</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𝑋</m:t>
                          </m:r>
                        </m:e>
                        <m:sub>
                          <m:r>
                            <a:rPr lang="en-US" sz="2800" b="0" i="1" smtClean="0">
                              <a:solidFill>
                                <a:srgbClr val="E9B4F2"/>
                              </a:solidFill>
                              <a:latin typeface="Cambria Math" panose="02040503050406030204" pitchFamily="18" charset="0"/>
                            </a:rPr>
                            <m:t>𝑣</m:t>
                          </m:r>
                        </m:sub>
                      </m:sSub>
                      <m:r>
                        <a:rPr lang="en-US" sz="2800" b="0" i="1" smtClean="0">
                          <a:solidFill>
                            <a:srgbClr val="E9B4F2"/>
                          </a:solidFill>
                          <a:latin typeface="Cambria Math" panose="02040503050406030204" pitchFamily="18" charset="0"/>
                        </a:rPr>
                        <m:t>=1,</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𝑌</m:t>
                          </m:r>
                        </m:e>
                        <m:sub>
                          <m:r>
                            <a:rPr lang="en-US" sz="2800" b="0" i="1" smtClean="0">
                              <a:solidFill>
                                <a:srgbClr val="E9B4F2"/>
                              </a:solidFill>
                              <a:latin typeface="Cambria Math" panose="02040503050406030204" pitchFamily="18" charset="0"/>
                            </a:rPr>
                            <m:t>𝑒</m:t>
                          </m:r>
                        </m:sub>
                      </m:sSub>
                      <m:r>
                        <a:rPr lang="en-US" sz="2800" b="0" i="1" smtClean="0">
                          <a:solidFill>
                            <a:srgbClr val="E9B4F2"/>
                          </a:solidFill>
                          <a:latin typeface="Cambria Math" panose="02040503050406030204" pitchFamily="18" charset="0"/>
                        </a:rPr>
                        <m:t>=1}</m:t>
                      </m:r>
                    </m:oMath>
                  </m:oMathPara>
                </a14:m>
                <a:endParaRPr lang="en-US" sz="2800" dirty="0">
                  <a:solidFill>
                    <a:srgbClr val="E9B4F2"/>
                  </a:solidFill>
                </a:endParaRPr>
              </a:p>
              <a:p>
                <a:r>
                  <a:rPr lang="en-US" sz="2800" dirty="0">
                    <a:solidFill>
                      <a:srgbClr val="E9B4F2"/>
                    </a:solidFill>
                  </a:rPr>
                  <a:t>and</a:t>
                </a:r>
              </a:p>
              <a:p>
                <a:pPr algn="ctr"/>
                <a14:m>
                  <m:oMathPara xmlns:m="http://schemas.openxmlformats.org/officeDocument/2006/math">
                    <m:oMathParaPr>
                      <m:jc m:val="centerGroup"/>
                    </m:oMathParaPr>
                    <m:oMath xmlns:m="http://schemas.openxmlformats.org/officeDocument/2006/math">
                      <m:func>
                        <m:funcPr>
                          <m:ctrlPr>
                            <a:rPr lang="en-US" sz="2800" i="1" smtClean="0">
                              <a:solidFill>
                                <a:srgbClr val="E9B4F2"/>
                              </a:solidFill>
                              <a:latin typeface="Cambria Math" panose="02040503050406030204" pitchFamily="18" charset="0"/>
                            </a:rPr>
                          </m:ctrlPr>
                        </m:funcPr>
                        <m:fName>
                          <m:limLow>
                            <m:limLowPr>
                              <m:ctrlPr>
                                <a:rPr lang="en-US" sz="2800" i="1" smtClean="0">
                                  <a:solidFill>
                                    <a:srgbClr val="E9B4F2"/>
                                  </a:solidFill>
                                  <a:latin typeface="Cambria Math" panose="02040503050406030204" pitchFamily="18" charset="0"/>
                                </a:rPr>
                              </m:ctrlPr>
                            </m:limLowPr>
                            <m:e>
                              <m:r>
                                <m:rPr>
                                  <m:sty m:val="p"/>
                                </m:rPr>
                                <a:rPr lang="en-US" sz="2800" i="0" smtClean="0">
                                  <a:solidFill>
                                    <a:srgbClr val="E9B4F2"/>
                                  </a:solidFill>
                                  <a:latin typeface="Cambria Math" panose="02040503050406030204" pitchFamily="18" charset="0"/>
                                </a:rPr>
                                <m:t>lim</m:t>
                              </m:r>
                            </m:e>
                            <m:lim>
                              <m:r>
                                <a:rPr lang="en-US" sz="2800" b="0" i="1" smtClean="0">
                                  <a:solidFill>
                                    <a:srgbClr val="E9B4F2"/>
                                  </a:solidFill>
                                  <a:latin typeface="Cambria Math" panose="02040503050406030204" pitchFamily="18" charset="0"/>
                                </a:rPr>
                                <m:t>𝑛</m:t>
                              </m:r>
                              <m:r>
                                <a:rPr lang="en-US" sz="2800" b="0" i="1" smtClean="0">
                                  <a:solidFill>
                                    <a:srgbClr val="E9B4F2"/>
                                  </a:solidFill>
                                  <a:latin typeface="Cambria Math" panose="02040503050406030204" pitchFamily="18" charset="0"/>
                                </a:rPr>
                                <m:t>→∞</m:t>
                              </m:r>
                            </m:lim>
                          </m:limLow>
                        </m:fName>
                        <m:e>
                          <m:r>
                            <a:rPr lang="en-US" sz="2800" b="0" i="1" smtClean="0">
                              <a:solidFill>
                                <a:srgbClr val="E9B4F2"/>
                              </a:solidFill>
                              <a:latin typeface="Cambria Math" panose="02040503050406030204" pitchFamily="18" charset="0"/>
                            </a:rPr>
                            <m:t>𝔼</m:t>
                          </m:r>
                          <m:d>
                            <m:dPr>
                              <m:begChr m:val="["/>
                              <m:endChr m:val="]"/>
                              <m:ctrlPr>
                                <a:rPr lang="en-US" sz="2800" b="0" i="1" smtClean="0">
                                  <a:solidFill>
                                    <a:srgbClr val="E9B4F2"/>
                                  </a:solidFill>
                                  <a:latin typeface="Cambria Math" panose="02040503050406030204" pitchFamily="18" charset="0"/>
                                </a:rPr>
                              </m:ctrlPr>
                            </m:dPr>
                            <m:e>
                              <m:d>
                                <m:dPr>
                                  <m:begChr m:val="|"/>
                                  <m:endChr m:val="|"/>
                                  <m:ctrlPr>
                                    <a:rPr lang="en-US" sz="2800" b="0" i="1" smtClean="0">
                                      <a:solidFill>
                                        <a:srgbClr val="E9B4F2"/>
                                      </a:solidFill>
                                      <a:latin typeface="Cambria Math" panose="02040503050406030204" pitchFamily="18" charset="0"/>
                                    </a:rPr>
                                  </m:ctrlPr>
                                </m:dPr>
                                <m:e>
                                  <m:r>
                                    <a:rPr lang="en-US" sz="2800" b="0" i="1" smtClean="0">
                                      <a:solidFill>
                                        <a:srgbClr val="E9B4F2"/>
                                      </a:solidFill>
                                      <a:latin typeface="Cambria Math" panose="02040503050406030204" pitchFamily="18" charset="0"/>
                                    </a:rPr>
                                    <m:t>𝑉</m:t>
                                  </m:r>
                                  <m:d>
                                    <m:dPr>
                                      <m:ctrlPr>
                                        <a:rPr lang="en-US" sz="2800" b="0" i="1" smtClean="0">
                                          <a:solidFill>
                                            <a:srgbClr val="E9B4F2"/>
                                          </a:solidFill>
                                          <a:latin typeface="Cambria Math" panose="02040503050406030204" pitchFamily="18" charset="0"/>
                                        </a:rPr>
                                      </m:ctrlPr>
                                    </m:dPr>
                                    <m:e>
                                      <m:r>
                                        <a:rPr lang="en-US" sz="2800" b="0" i="1" smtClean="0">
                                          <a:solidFill>
                                            <a:srgbClr val="E9B4F2"/>
                                          </a:solidFill>
                                          <a:latin typeface="Cambria Math" panose="02040503050406030204" pitchFamily="18" charset="0"/>
                                        </a:rPr>
                                        <m:t>𝐺</m:t>
                                      </m:r>
                                    </m:e>
                                  </m:d>
                                </m:e>
                              </m:d>
                            </m:e>
                          </m:d>
                          <m:r>
                            <a:rPr lang="en-US" sz="2800" b="0" i="1" smtClean="0">
                              <a:solidFill>
                                <a:srgbClr val="E9B4F2"/>
                              </a:solidFill>
                              <a:latin typeface="Cambria Math" panose="02040503050406030204" pitchFamily="18" charset="0"/>
                            </a:rPr>
                            <m:t>=∞</m:t>
                          </m:r>
                        </m:e>
                      </m:func>
                    </m:oMath>
                  </m:oMathPara>
                </a14:m>
                <a:endParaRPr lang="en-US" sz="2800" dirty="0">
                  <a:solidFill>
                    <a:srgbClr val="E9B4F2"/>
                  </a:solidFill>
                </a:endParaRPr>
              </a:p>
              <a:p>
                <a:pPr algn="ctr"/>
                <a:r>
                  <a:rPr lang="en-US" sz="2800" dirty="0">
                    <a:solidFill>
                      <a:srgbClr val="E9B4F2"/>
                    </a:solidFill>
                  </a:rPr>
                  <a:t>i.e., </a:t>
                </a:r>
                <a14:m>
                  <m:oMath xmlns:m="http://schemas.openxmlformats.org/officeDocument/2006/math">
                    <m:r>
                      <a:rPr lang="en-US" sz="2800" b="0" i="1" smtClean="0">
                        <a:solidFill>
                          <a:srgbClr val="E9B4F2"/>
                        </a:solidFill>
                        <a:latin typeface="Cambria Math" panose="02040503050406030204" pitchFamily="18" charset="0"/>
                      </a:rPr>
                      <m:t>𝑛</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𝑞</m:t>
                        </m:r>
                      </m:e>
                      <m:sub>
                        <m:r>
                          <a:rPr lang="en-US" sz="2800" b="0" i="1" smtClean="0">
                            <a:solidFill>
                              <a:srgbClr val="E9B4F2"/>
                            </a:solidFill>
                            <a:latin typeface="Cambria Math" panose="02040503050406030204" pitchFamily="18" charset="0"/>
                          </a:rPr>
                          <m:t>𝑛</m:t>
                        </m:r>
                      </m:sub>
                    </m:sSub>
                    <m:r>
                      <a:rPr lang="en-US" sz="2800" b="0" i="1" smtClean="0">
                        <a:solidFill>
                          <a:srgbClr val="E9B4F2"/>
                        </a:solidFill>
                        <a:latin typeface="Cambria Math" panose="02040503050406030204" pitchFamily="18" charset="0"/>
                      </a:rPr>
                      <m:t>→∞</m:t>
                    </m:r>
                  </m:oMath>
                </a14:m>
                <a:r>
                  <a:rPr lang="en-US" sz="2800" dirty="0">
                    <a:solidFill>
                      <a:srgbClr val="E9B4F2"/>
                    </a:solidFill>
                  </a:rPr>
                  <a:t> as </a:t>
                </a:r>
                <a14:m>
                  <m:oMath xmlns:m="http://schemas.openxmlformats.org/officeDocument/2006/math">
                    <m:r>
                      <a:rPr lang="en-US" sz="2800" b="0" i="1" smtClean="0">
                        <a:solidFill>
                          <a:srgbClr val="E9B4F2"/>
                        </a:solidFill>
                        <a:latin typeface="Cambria Math" panose="02040503050406030204" pitchFamily="18" charset="0"/>
                      </a:rPr>
                      <m:t>𝑛</m:t>
                    </m:r>
                    <m:r>
                      <a:rPr lang="en-US" sz="2800" b="0" i="1" smtClean="0">
                        <a:solidFill>
                          <a:srgbClr val="E9B4F2"/>
                        </a:solidFill>
                        <a:latin typeface="Cambria Math" panose="02040503050406030204" pitchFamily="18" charset="0"/>
                      </a:rPr>
                      <m:t>→∞</m:t>
                    </m:r>
                  </m:oMath>
                </a14:m>
                <a:endParaRPr lang="en-US" sz="2800" dirty="0">
                  <a:solidFill>
                    <a:srgbClr val="E9B4F2"/>
                  </a:solidFill>
                </a:endParaRPr>
              </a:p>
              <a:p>
                <a:r>
                  <a:rPr lang="en-US" sz="2800" dirty="0">
                    <a:solidFill>
                      <a:srgbClr val="E9B4F2"/>
                    </a:solidFill>
                  </a:rPr>
                  <a:t>Then,</a:t>
                </a:r>
              </a:p>
              <a:p>
                <a:pPr algn="ctr"/>
                <a14:m>
                  <m:oMathPara xmlns:m="http://schemas.openxmlformats.org/officeDocument/2006/math">
                    <m:oMathParaPr>
                      <m:jc m:val="centerGroup"/>
                    </m:oMathParaPr>
                    <m:oMath xmlns:m="http://schemas.openxmlformats.org/officeDocument/2006/math">
                      <m:func>
                        <m:funcPr>
                          <m:ctrlPr>
                            <a:rPr lang="en-US" sz="2800" i="1" smtClean="0">
                              <a:solidFill>
                                <a:srgbClr val="E9B4F2"/>
                              </a:solidFill>
                              <a:latin typeface="Cambria Math" panose="02040503050406030204" pitchFamily="18" charset="0"/>
                            </a:rPr>
                          </m:ctrlPr>
                        </m:funcPr>
                        <m:fName>
                          <m:limLow>
                            <m:limLowPr>
                              <m:ctrlPr>
                                <a:rPr lang="en-US" sz="2800" i="1" smtClean="0">
                                  <a:solidFill>
                                    <a:srgbClr val="E9B4F2"/>
                                  </a:solidFill>
                                  <a:latin typeface="Cambria Math" panose="02040503050406030204" pitchFamily="18" charset="0"/>
                                </a:rPr>
                              </m:ctrlPr>
                            </m:limLowPr>
                            <m:e>
                              <m:r>
                                <m:rPr>
                                  <m:sty m:val="p"/>
                                </m:rPr>
                                <a:rPr lang="en-US" sz="2800" i="0" smtClean="0">
                                  <a:solidFill>
                                    <a:srgbClr val="E9B4F2"/>
                                  </a:solidFill>
                                  <a:latin typeface="Cambria Math" panose="02040503050406030204" pitchFamily="18" charset="0"/>
                                </a:rPr>
                                <m:t>lim</m:t>
                              </m:r>
                            </m:e>
                            <m:lim>
                              <m:r>
                                <a:rPr lang="en-US" sz="2800" b="0" i="1" smtClean="0">
                                  <a:solidFill>
                                    <a:srgbClr val="E9B4F2"/>
                                  </a:solidFill>
                                  <a:latin typeface="Cambria Math" panose="02040503050406030204" pitchFamily="18" charset="0"/>
                                </a:rPr>
                                <m:t>𝑛</m:t>
                              </m:r>
                              <m:r>
                                <a:rPr lang="en-US" sz="2800" b="0" i="1" smtClean="0">
                                  <a:solidFill>
                                    <a:srgbClr val="E9B4F2"/>
                                  </a:solidFill>
                                  <a:latin typeface="Cambria Math" panose="02040503050406030204" pitchFamily="18" charset="0"/>
                                </a:rPr>
                                <m:t>→∞</m:t>
                              </m:r>
                            </m:lim>
                          </m:limLow>
                        </m:fName>
                        <m:e>
                          <m:r>
                            <a:rPr lang="en-US" sz="2800" b="0" i="1" smtClean="0">
                              <a:solidFill>
                                <a:srgbClr val="E9B4F2"/>
                              </a:solidFill>
                              <a:latin typeface="Cambria Math" panose="02040503050406030204" pitchFamily="18" charset="0"/>
                            </a:rPr>
                            <m:t>ℙ</m:t>
                          </m:r>
                          <m:d>
                            <m:dPr>
                              <m:ctrlPr>
                                <a:rPr lang="en-US" sz="2800" b="0" i="1" smtClean="0">
                                  <a:solidFill>
                                    <a:srgbClr val="E9B4F2"/>
                                  </a:solidFill>
                                  <a:latin typeface="Cambria Math" panose="02040503050406030204" pitchFamily="18" charset="0"/>
                                </a:rPr>
                              </m:ctrlPr>
                            </m:dPr>
                            <m:e>
                              <m:r>
                                <a:rPr lang="en-US" sz="2800" b="0" i="1" smtClean="0">
                                  <a:solidFill>
                                    <a:srgbClr val="E9B4F2"/>
                                  </a:solidFill>
                                  <a:latin typeface="Cambria Math" panose="02040503050406030204" pitchFamily="18" charset="0"/>
                                </a:rPr>
                                <m:t>𝐺</m:t>
                              </m:r>
                              <m:r>
                                <a:rPr lang="en-US" sz="2800" b="0" i="0" smtClean="0">
                                  <a:solidFill>
                                    <a:srgbClr val="E9B4F2"/>
                                  </a:solidFill>
                                  <a:latin typeface="Cambria Math" panose="02040503050406030204" pitchFamily="18" charset="0"/>
                                </a:rPr>
                                <m:t> </m:t>
                              </m:r>
                              <m:r>
                                <m:rPr>
                                  <m:sty m:val="p"/>
                                </m:rPr>
                                <a:rPr lang="en-US" sz="2800" b="0" i="0" smtClean="0">
                                  <a:solidFill>
                                    <a:srgbClr val="E9B4F2"/>
                                  </a:solidFill>
                                  <a:latin typeface="Cambria Math" panose="02040503050406030204" pitchFamily="18" charset="0"/>
                                </a:rPr>
                                <m:t>is</m:t>
                              </m:r>
                              <m:r>
                                <a:rPr lang="en-US" sz="2800" b="0" i="0" smtClean="0">
                                  <a:solidFill>
                                    <a:srgbClr val="E9B4F2"/>
                                  </a:solidFill>
                                  <a:latin typeface="Cambria Math" panose="02040503050406030204" pitchFamily="18" charset="0"/>
                                </a:rPr>
                                <m:t> </m:t>
                              </m:r>
                              <m:r>
                                <m:rPr>
                                  <m:sty m:val="p"/>
                                </m:rPr>
                                <a:rPr lang="en-US" sz="2800" b="0" i="0" smtClean="0">
                                  <a:solidFill>
                                    <a:srgbClr val="E9B4F2"/>
                                  </a:solidFill>
                                  <a:latin typeface="Cambria Math" panose="02040503050406030204" pitchFamily="18" charset="0"/>
                                </a:rPr>
                                <m:t>connected</m:t>
                              </m:r>
                            </m:e>
                          </m:d>
                          <m:r>
                            <a:rPr lang="en-US" sz="2800" b="0" i="1" smtClean="0">
                              <a:solidFill>
                                <a:srgbClr val="E9B4F2"/>
                              </a:solidFill>
                              <a:latin typeface="Cambria Math" panose="02040503050406030204" pitchFamily="18" charset="0"/>
                            </a:rPr>
                            <m:t>=</m:t>
                          </m:r>
                          <m:d>
                            <m:dPr>
                              <m:begChr m:val="{"/>
                              <m:endChr m:val=""/>
                              <m:ctrlPr>
                                <a:rPr lang="en-US" sz="2800" b="0" i="1" smtClean="0">
                                  <a:solidFill>
                                    <a:srgbClr val="E9B4F2"/>
                                  </a:solidFill>
                                  <a:latin typeface="Cambria Math" panose="02040503050406030204" pitchFamily="18" charset="0"/>
                                </a:rPr>
                              </m:ctrlPr>
                            </m:dPr>
                            <m:e>
                              <m:eqArr>
                                <m:eqArrPr>
                                  <m:ctrlPr>
                                    <a:rPr lang="en-US" sz="2800" b="0" i="1" smtClean="0">
                                      <a:solidFill>
                                        <a:srgbClr val="E9B4F2"/>
                                      </a:solidFill>
                                      <a:latin typeface="Cambria Math" panose="02040503050406030204" pitchFamily="18" charset="0"/>
                                    </a:rPr>
                                  </m:ctrlPr>
                                </m:eqArrPr>
                                <m:e>
                                  <m:r>
                                    <a:rPr lang="en-US" sz="2800" b="0" i="1" smtClean="0">
                                      <a:solidFill>
                                        <a:srgbClr val="E9B4F2"/>
                                      </a:solidFill>
                                      <a:latin typeface="Cambria Math" panose="02040503050406030204" pitchFamily="18" charset="0"/>
                                    </a:rPr>
                                    <m:t>0 ;</m:t>
                                  </m:r>
                                  <m:f>
                                    <m:fPr>
                                      <m:ctrlPr>
                                        <a:rPr lang="en-US" sz="2800" b="0" i="1" smtClean="0">
                                          <a:solidFill>
                                            <a:srgbClr val="E9B4F2"/>
                                          </a:solidFill>
                                          <a:latin typeface="Cambria Math" panose="02040503050406030204" pitchFamily="18" charset="0"/>
                                        </a:rPr>
                                      </m:ctrlPr>
                                    </m:fPr>
                                    <m:num>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𝑝</m:t>
                                          </m:r>
                                        </m:e>
                                        <m:sub>
                                          <m:r>
                                            <a:rPr lang="en-US" sz="2800" b="0" i="1" smtClean="0">
                                              <a:solidFill>
                                                <a:srgbClr val="E9B4F2"/>
                                              </a:solidFill>
                                              <a:latin typeface="Cambria Math" panose="02040503050406030204" pitchFamily="18" charset="0"/>
                                            </a:rPr>
                                            <m:t>𝑛</m:t>
                                          </m:r>
                                        </m:sub>
                                      </m:sSub>
                                    </m:num>
                                    <m:den>
                                      <m:f>
                                        <m:fPr>
                                          <m:type m:val="skw"/>
                                          <m:ctrlPr>
                                            <a:rPr lang="en-US" sz="2800" b="0" i="1" smtClean="0">
                                              <a:solidFill>
                                                <a:srgbClr val="E9B4F2"/>
                                              </a:solidFill>
                                              <a:latin typeface="Cambria Math" panose="02040503050406030204" pitchFamily="18" charset="0"/>
                                            </a:rPr>
                                          </m:ctrlPr>
                                        </m:fPr>
                                        <m:num>
                                          <m:r>
                                            <m:rPr>
                                              <m:sty m:val="p"/>
                                            </m:rPr>
                                            <a:rPr lang="en-US" sz="2800" b="0" i="0" smtClean="0">
                                              <a:solidFill>
                                                <a:srgbClr val="E9B4F2"/>
                                              </a:solidFill>
                                              <a:latin typeface="Cambria Math" panose="02040503050406030204" pitchFamily="18" charset="0"/>
                                            </a:rPr>
                                            <m:t>log</m:t>
                                          </m:r>
                                          <m:r>
                                            <a:rPr lang="en-US" sz="2800" b="0" i="1" smtClean="0">
                                              <a:solidFill>
                                                <a:srgbClr val="E9B4F2"/>
                                              </a:solidFill>
                                              <a:latin typeface="Cambria Math" panose="02040503050406030204" pitchFamily="18" charset="0"/>
                                            </a:rPr>
                                            <m:t>(</m:t>
                                          </m:r>
                                          <m:r>
                                            <a:rPr lang="en-US" sz="2800" b="0" i="1" smtClean="0">
                                              <a:solidFill>
                                                <a:srgbClr val="E9B4F2"/>
                                              </a:solidFill>
                                              <a:latin typeface="Cambria Math" panose="02040503050406030204" pitchFamily="18" charset="0"/>
                                            </a:rPr>
                                            <m:t>𝑛</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𝑞</m:t>
                                              </m:r>
                                            </m:e>
                                            <m:sub>
                                              <m:r>
                                                <a:rPr lang="en-US" sz="2800" b="0" i="1" smtClean="0">
                                                  <a:solidFill>
                                                    <a:srgbClr val="E9B4F2"/>
                                                  </a:solidFill>
                                                  <a:latin typeface="Cambria Math" panose="02040503050406030204" pitchFamily="18" charset="0"/>
                                                </a:rPr>
                                                <m:t>𝑛</m:t>
                                              </m:r>
                                            </m:sub>
                                          </m:sSub>
                                          <m:r>
                                            <a:rPr lang="en-US" sz="2800" b="0" i="1" smtClean="0">
                                              <a:solidFill>
                                                <a:srgbClr val="E9B4F2"/>
                                              </a:solidFill>
                                              <a:latin typeface="Cambria Math" panose="02040503050406030204" pitchFamily="18" charset="0"/>
                                            </a:rPr>
                                            <m:t>)</m:t>
                                          </m:r>
                                        </m:num>
                                        <m:den>
                                          <m:r>
                                            <a:rPr lang="en-US" sz="2800" b="0" i="1" smtClean="0">
                                              <a:solidFill>
                                                <a:srgbClr val="E9B4F2"/>
                                              </a:solidFill>
                                              <a:latin typeface="Cambria Math" panose="02040503050406030204" pitchFamily="18" charset="0"/>
                                            </a:rPr>
                                            <m:t>𝑛</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𝑞</m:t>
                                              </m:r>
                                            </m:e>
                                            <m:sub>
                                              <m:r>
                                                <a:rPr lang="en-US" sz="2800" b="0" i="1" smtClean="0">
                                                  <a:solidFill>
                                                    <a:srgbClr val="E9B4F2"/>
                                                  </a:solidFill>
                                                  <a:latin typeface="Cambria Math" panose="02040503050406030204" pitchFamily="18" charset="0"/>
                                                </a:rPr>
                                                <m:t>𝑛</m:t>
                                              </m:r>
                                            </m:sub>
                                          </m:sSub>
                                        </m:den>
                                      </m:f>
                                    </m:den>
                                  </m:f>
                                  <m:r>
                                    <a:rPr lang="en-US" sz="2800" b="0" i="1" smtClean="0">
                                      <a:solidFill>
                                        <a:srgbClr val="E9B4F2"/>
                                      </a:solidFill>
                                      <a:latin typeface="Cambria Math" panose="02040503050406030204" pitchFamily="18" charset="0"/>
                                    </a:rPr>
                                    <m:t>→0</m:t>
                                  </m:r>
                                </m:e>
                                <m:e>
                                  <m:r>
                                    <a:rPr lang="en-US" sz="2800" b="0" i="1" smtClean="0">
                                      <a:solidFill>
                                        <a:srgbClr val="E9B4F2"/>
                                      </a:solidFill>
                                      <a:latin typeface="Cambria Math" panose="02040503050406030204" pitchFamily="18" charset="0"/>
                                    </a:rPr>
                                    <m:t>1 ;</m:t>
                                  </m:r>
                                  <m:f>
                                    <m:fPr>
                                      <m:ctrlPr>
                                        <a:rPr lang="en-US" sz="2800" b="0" i="1" smtClean="0">
                                          <a:solidFill>
                                            <a:srgbClr val="E9B4F2"/>
                                          </a:solidFill>
                                          <a:latin typeface="Cambria Math" panose="02040503050406030204" pitchFamily="18" charset="0"/>
                                        </a:rPr>
                                      </m:ctrlPr>
                                    </m:fPr>
                                    <m:num>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𝑝</m:t>
                                          </m:r>
                                        </m:e>
                                        <m:sub>
                                          <m:r>
                                            <a:rPr lang="en-US" sz="2800" b="0" i="1" smtClean="0">
                                              <a:solidFill>
                                                <a:srgbClr val="E9B4F2"/>
                                              </a:solidFill>
                                              <a:latin typeface="Cambria Math" panose="02040503050406030204" pitchFamily="18" charset="0"/>
                                            </a:rPr>
                                            <m:t>𝑛</m:t>
                                          </m:r>
                                        </m:sub>
                                      </m:sSub>
                                    </m:num>
                                    <m:den>
                                      <m:f>
                                        <m:fPr>
                                          <m:type m:val="skw"/>
                                          <m:ctrlPr>
                                            <a:rPr lang="en-US" sz="2800" b="0" i="1" smtClean="0">
                                              <a:solidFill>
                                                <a:srgbClr val="E9B4F2"/>
                                              </a:solidFill>
                                              <a:latin typeface="Cambria Math" panose="02040503050406030204" pitchFamily="18" charset="0"/>
                                            </a:rPr>
                                          </m:ctrlPr>
                                        </m:fPr>
                                        <m:num>
                                          <m:r>
                                            <m:rPr>
                                              <m:sty m:val="p"/>
                                            </m:rPr>
                                            <a:rPr lang="en-US" sz="2800" b="0" i="0" smtClean="0">
                                              <a:solidFill>
                                                <a:srgbClr val="E9B4F2"/>
                                              </a:solidFill>
                                              <a:latin typeface="Cambria Math" panose="02040503050406030204" pitchFamily="18" charset="0"/>
                                            </a:rPr>
                                            <m:t>log</m:t>
                                          </m:r>
                                          <m:r>
                                            <a:rPr lang="en-US" sz="2800" b="0" i="1" smtClean="0">
                                              <a:solidFill>
                                                <a:srgbClr val="E9B4F2"/>
                                              </a:solidFill>
                                              <a:latin typeface="Cambria Math" panose="02040503050406030204" pitchFamily="18" charset="0"/>
                                            </a:rPr>
                                            <m:t>(</m:t>
                                          </m:r>
                                          <m:r>
                                            <a:rPr lang="en-US" sz="2800" b="0" i="1" smtClean="0">
                                              <a:solidFill>
                                                <a:srgbClr val="E9B4F2"/>
                                              </a:solidFill>
                                              <a:latin typeface="Cambria Math" panose="02040503050406030204" pitchFamily="18" charset="0"/>
                                            </a:rPr>
                                            <m:t>𝑛</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𝑞</m:t>
                                              </m:r>
                                            </m:e>
                                            <m:sub>
                                              <m:r>
                                                <a:rPr lang="en-US" sz="2800" b="0" i="1" smtClean="0">
                                                  <a:solidFill>
                                                    <a:srgbClr val="E9B4F2"/>
                                                  </a:solidFill>
                                                  <a:latin typeface="Cambria Math" panose="02040503050406030204" pitchFamily="18" charset="0"/>
                                                </a:rPr>
                                                <m:t>𝑛</m:t>
                                              </m:r>
                                            </m:sub>
                                          </m:sSub>
                                          <m:r>
                                            <a:rPr lang="en-US" sz="2800" b="0" i="1" smtClean="0">
                                              <a:solidFill>
                                                <a:srgbClr val="E9B4F2"/>
                                              </a:solidFill>
                                              <a:latin typeface="Cambria Math" panose="02040503050406030204" pitchFamily="18" charset="0"/>
                                            </a:rPr>
                                            <m:t>)</m:t>
                                          </m:r>
                                        </m:num>
                                        <m:den>
                                          <m:r>
                                            <a:rPr lang="en-US" sz="2800" b="0" i="1" smtClean="0">
                                              <a:solidFill>
                                                <a:srgbClr val="E9B4F2"/>
                                              </a:solidFill>
                                              <a:latin typeface="Cambria Math" panose="02040503050406030204" pitchFamily="18" charset="0"/>
                                            </a:rPr>
                                            <m:t>𝑛</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𝑞</m:t>
                                              </m:r>
                                            </m:e>
                                            <m:sub>
                                              <m:r>
                                                <a:rPr lang="en-US" sz="2800" b="0" i="1" smtClean="0">
                                                  <a:solidFill>
                                                    <a:srgbClr val="E9B4F2"/>
                                                  </a:solidFill>
                                                  <a:latin typeface="Cambria Math" panose="02040503050406030204" pitchFamily="18" charset="0"/>
                                                </a:rPr>
                                                <m:t>𝑛</m:t>
                                              </m:r>
                                            </m:sub>
                                          </m:sSub>
                                        </m:den>
                                      </m:f>
                                    </m:den>
                                  </m:f>
                                  <m:r>
                                    <a:rPr lang="en-US" sz="2800" b="0" i="1" smtClean="0">
                                      <a:solidFill>
                                        <a:srgbClr val="E9B4F2"/>
                                      </a:solidFill>
                                      <a:latin typeface="Cambria Math" panose="02040503050406030204" pitchFamily="18" charset="0"/>
                                    </a:rPr>
                                    <m:t>→∞</m:t>
                                  </m:r>
                                </m:e>
                              </m:eqArr>
                            </m:e>
                          </m:d>
                        </m:e>
                      </m:func>
                    </m:oMath>
                  </m:oMathPara>
                </a14:m>
                <a:endParaRPr lang="en-US" sz="2800" dirty="0">
                  <a:solidFill>
                    <a:srgbClr val="E9B4F2"/>
                  </a:solidFill>
                </a:endParaRPr>
              </a:p>
            </p:txBody>
          </p:sp>
        </mc:Choice>
        <mc:Fallback xmlns="">
          <p:sp>
            <p:nvSpPr>
              <p:cNvPr id="3" name="TextBox 2">
                <a:extLst>
                  <a:ext uri="{FF2B5EF4-FFF2-40B4-BE49-F238E27FC236}">
                    <a16:creationId xmlns:a16="http://schemas.microsoft.com/office/drawing/2014/main" id="{8FA23391-59BA-4DEA-B9D1-249CD82E5EC9}"/>
                  </a:ext>
                </a:extLst>
              </p:cNvPr>
              <p:cNvSpPr txBox="1">
                <a:spLocks noRot="1" noChangeAspect="1" noMove="1" noResize="1" noEditPoints="1" noAdjustHandles="1" noChangeArrowheads="1" noChangeShapeType="1" noTextEdit="1"/>
              </p:cNvSpPr>
              <p:nvPr/>
            </p:nvSpPr>
            <p:spPr>
              <a:xfrm>
                <a:off x="208548" y="898358"/>
                <a:ext cx="11839073" cy="5614294"/>
              </a:xfrm>
              <a:prstGeom prst="rect">
                <a:avLst/>
              </a:prstGeom>
              <a:blipFill>
                <a:blip r:embed="rId2"/>
                <a:stretch>
                  <a:fillRect l="-1030" t="-977"/>
                </a:stretch>
              </a:blipFill>
            </p:spPr>
            <p:txBody>
              <a:bodyPr/>
              <a:lstStyle/>
              <a:p>
                <a:r>
                  <a:rPr lang="en-US">
                    <a:noFill/>
                  </a:rPr>
                  <a:t> </a:t>
                </a:r>
              </a:p>
            </p:txBody>
          </p:sp>
        </mc:Fallback>
      </mc:AlternateContent>
    </p:spTree>
    <p:extLst>
      <p:ext uri="{BB962C8B-B14F-4D97-AF65-F5344CB8AC3E}">
        <p14:creationId xmlns:p14="http://schemas.microsoft.com/office/powerpoint/2010/main" val="125059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106774-FB04-4ADE-B8BA-5F4A28C515C2}"/>
              </a:ext>
            </a:extLst>
          </p:cNvPr>
          <p:cNvSpPr txBox="1"/>
          <p:nvPr/>
        </p:nvSpPr>
        <p:spPr>
          <a:xfrm>
            <a:off x="208548" y="176463"/>
            <a:ext cx="2418675" cy="584775"/>
          </a:xfrm>
          <a:prstGeom prst="rect">
            <a:avLst/>
          </a:prstGeom>
          <a:noFill/>
        </p:spPr>
        <p:txBody>
          <a:bodyPr wrap="none" rtlCol="0">
            <a:spAutoFit/>
          </a:bodyPr>
          <a:lstStyle/>
          <a:p>
            <a:r>
              <a:rPr lang="en-US" sz="3200" dirty="0">
                <a:solidFill>
                  <a:srgbClr val="07F9BA"/>
                </a:solidFill>
              </a:rPr>
              <a:t>Conjecture 2:</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4193D14-C1F3-4FD7-B6D0-10E88C44065D}"/>
                  </a:ext>
                </a:extLst>
              </p:cNvPr>
              <p:cNvSpPr txBox="1"/>
              <p:nvPr/>
            </p:nvSpPr>
            <p:spPr>
              <a:xfrm>
                <a:off x="208548" y="2085474"/>
                <a:ext cx="11839073" cy="1692195"/>
              </a:xfrm>
              <a:prstGeom prst="rect">
                <a:avLst/>
              </a:prstGeom>
              <a:noFill/>
            </p:spPr>
            <p:txBody>
              <a:bodyPr wrap="square" rtlCol="0">
                <a:spAutoFit/>
              </a:bodyPr>
              <a:lstStyle/>
              <a:p>
                <a:r>
                  <a:rPr lang="en-US" sz="2800" dirty="0">
                    <a:solidFill>
                      <a:srgbClr val="E9B4F2"/>
                    </a:solidFill>
                  </a:rPr>
                  <a:t>Fix </a:t>
                </a:r>
                <a14:m>
                  <m:oMath xmlns:m="http://schemas.openxmlformats.org/officeDocument/2006/math">
                    <m:r>
                      <a:rPr lang="en-US" sz="2800" b="0" i="1" smtClean="0">
                        <a:solidFill>
                          <a:srgbClr val="E9B4F2"/>
                        </a:solidFill>
                        <a:latin typeface="Cambria Math" panose="02040503050406030204" pitchFamily="18" charset="0"/>
                      </a:rPr>
                      <m:t>𝑡</m:t>
                    </m:r>
                    <m:r>
                      <a:rPr lang="en-US" sz="2800" b="0" i="1" smtClean="0">
                        <a:solidFill>
                          <a:srgbClr val="E9B4F2"/>
                        </a:solidFill>
                        <a:latin typeface="Cambria Math" panose="02040503050406030204" pitchFamily="18" charset="0"/>
                      </a:rPr>
                      <m:t>∈</m:t>
                    </m:r>
                    <m:r>
                      <a:rPr lang="en-US" sz="2800" b="0" i="1" smtClean="0">
                        <a:solidFill>
                          <a:srgbClr val="E9B4F2"/>
                        </a:solidFill>
                        <a:latin typeface="Cambria Math" panose="02040503050406030204" pitchFamily="18" charset="0"/>
                      </a:rPr>
                      <m:t>ℝ</m:t>
                    </m:r>
                  </m:oMath>
                </a14:m>
                <a:r>
                  <a:rPr lang="en-US" sz="2800" dirty="0">
                    <a:solidFill>
                      <a:srgbClr val="E9B4F2"/>
                    </a:solidFill>
                  </a:rPr>
                  <a:t> and </a:t>
                </a:r>
                <a14:m>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𝜆</m:t>
                        </m:r>
                      </m:e>
                      <m:sub>
                        <m:r>
                          <a:rPr lang="en-US" sz="2800" b="0" i="1" smtClean="0">
                            <a:solidFill>
                              <a:srgbClr val="E9B4F2"/>
                            </a:solidFill>
                            <a:latin typeface="Cambria Math" panose="02040503050406030204" pitchFamily="18" charset="0"/>
                          </a:rPr>
                          <m:t>𝑛</m:t>
                        </m:r>
                      </m:sub>
                    </m:sSub>
                    <m:r>
                      <a:rPr lang="en-US" sz="2800" b="0" i="1" smtClean="0">
                        <a:solidFill>
                          <a:srgbClr val="E9B4F2"/>
                        </a:solidFill>
                        <a:latin typeface="Cambria Math" panose="02040503050406030204" pitchFamily="18" charset="0"/>
                      </a:rPr>
                      <m:t>=</m:t>
                    </m:r>
                    <m:r>
                      <m:rPr>
                        <m:sty m:val="p"/>
                      </m:rPr>
                      <a:rPr lang="en-US" sz="2800" b="0" i="0" smtClean="0">
                        <a:solidFill>
                          <a:srgbClr val="E9B4F2"/>
                        </a:solidFill>
                        <a:latin typeface="Cambria Math" panose="02040503050406030204" pitchFamily="18" charset="0"/>
                      </a:rPr>
                      <m:t>log</m:t>
                    </m:r>
                    <m:d>
                      <m:dPr>
                        <m:ctrlPr>
                          <a:rPr lang="en-US" sz="2800" b="0" i="1" smtClean="0">
                            <a:solidFill>
                              <a:srgbClr val="E9B4F2"/>
                            </a:solidFill>
                            <a:latin typeface="Cambria Math" panose="02040503050406030204" pitchFamily="18" charset="0"/>
                          </a:rPr>
                        </m:ctrlPr>
                      </m:dPr>
                      <m:e>
                        <m:r>
                          <a:rPr lang="en-US" sz="2800" b="0" i="1" smtClean="0">
                            <a:solidFill>
                              <a:srgbClr val="E9B4F2"/>
                            </a:solidFill>
                            <a:latin typeface="Cambria Math" panose="02040503050406030204" pitchFamily="18" charset="0"/>
                          </a:rPr>
                          <m:t>𝑛</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𝑞</m:t>
                            </m:r>
                          </m:e>
                          <m:sub>
                            <m:r>
                              <a:rPr lang="en-US" sz="2800" b="0" i="1" smtClean="0">
                                <a:solidFill>
                                  <a:srgbClr val="E9B4F2"/>
                                </a:solidFill>
                                <a:latin typeface="Cambria Math" panose="02040503050406030204" pitchFamily="18" charset="0"/>
                              </a:rPr>
                              <m:t>𝑛</m:t>
                            </m:r>
                          </m:sub>
                        </m:sSub>
                      </m:e>
                    </m:d>
                    <m:r>
                      <a:rPr lang="en-US" sz="2800" b="0" i="1" smtClean="0">
                        <a:solidFill>
                          <a:srgbClr val="E9B4F2"/>
                        </a:solidFill>
                        <a:latin typeface="Cambria Math" panose="02040503050406030204" pitchFamily="18" charset="0"/>
                      </a:rPr>
                      <m:t>+</m:t>
                    </m:r>
                    <m:r>
                      <a:rPr lang="en-US" sz="2800" b="0" i="1" smtClean="0">
                        <a:solidFill>
                          <a:srgbClr val="E9B4F2"/>
                        </a:solidFill>
                        <a:latin typeface="Cambria Math" panose="02040503050406030204" pitchFamily="18" charset="0"/>
                      </a:rPr>
                      <m:t>𝑡</m:t>
                    </m:r>
                  </m:oMath>
                </a14:m>
                <a:r>
                  <a:rPr lang="en-US" sz="2800" dirty="0">
                    <a:solidFill>
                      <a:srgbClr val="E9B4F2"/>
                    </a:solidFill>
                  </a:rPr>
                  <a:t>. Provided that </a:t>
                </a:r>
                <a14:m>
                  <m:oMath xmlns:m="http://schemas.openxmlformats.org/officeDocument/2006/math">
                    <m:r>
                      <a:rPr lang="en-US" sz="2800" b="0" i="1" smtClean="0">
                        <a:solidFill>
                          <a:srgbClr val="E9B4F2"/>
                        </a:solidFill>
                        <a:latin typeface="Cambria Math" panose="02040503050406030204" pitchFamily="18" charset="0"/>
                      </a:rPr>
                      <m:t>𝑛</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𝑞</m:t>
                        </m:r>
                      </m:e>
                      <m:sub>
                        <m:r>
                          <a:rPr lang="en-US" sz="2800" b="0" i="1" smtClean="0">
                            <a:solidFill>
                              <a:srgbClr val="E9B4F2"/>
                            </a:solidFill>
                            <a:latin typeface="Cambria Math" panose="02040503050406030204" pitchFamily="18" charset="0"/>
                          </a:rPr>
                          <m:t>𝑛</m:t>
                        </m:r>
                      </m:sub>
                    </m:sSub>
                    <m:r>
                      <a:rPr lang="en-US" sz="2800" b="0" i="1" smtClean="0">
                        <a:solidFill>
                          <a:srgbClr val="E9B4F2"/>
                        </a:solidFill>
                        <a:latin typeface="Cambria Math" panose="02040503050406030204" pitchFamily="18" charset="0"/>
                      </a:rPr>
                      <m:t>→∞</m:t>
                    </m:r>
                  </m:oMath>
                </a14:m>
                <a:r>
                  <a:rPr lang="en-US" sz="2800" dirty="0">
                    <a:solidFill>
                      <a:srgbClr val="E9B4F2"/>
                    </a:solidFill>
                  </a:rPr>
                  <a:t> as </a:t>
                </a:r>
                <a14:m>
                  <m:oMath xmlns:m="http://schemas.openxmlformats.org/officeDocument/2006/math">
                    <m:r>
                      <a:rPr lang="en-US" sz="2800" b="0" i="1" smtClean="0">
                        <a:solidFill>
                          <a:srgbClr val="E9B4F2"/>
                        </a:solidFill>
                        <a:latin typeface="Cambria Math" panose="02040503050406030204" pitchFamily="18" charset="0"/>
                      </a:rPr>
                      <m:t>𝑛</m:t>
                    </m:r>
                    <m:r>
                      <a:rPr lang="en-US" sz="2800" b="0" i="1" smtClean="0">
                        <a:solidFill>
                          <a:srgbClr val="E9B4F2"/>
                        </a:solidFill>
                        <a:latin typeface="Cambria Math" panose="02040503050406030204" pitchFamily="18" charset="0"/>
                      </a:rPr>
                      <m:t>→∞</m:t>
                    </m:r>
                  </m:oMath>
                </a14:m>
                <a:r>
                  <a:rPr lang="en-US" sz="2800" dirty="0">
                    <a:solidFill>
                      <a:srgbClr val="E9B4F2"/>
                    </a:solidFill>
                  </a:rPr>
                  <a:t>,</a:t>
                </a:r>
              </a:p>
              <a:p>
                <a:endParaRPr lang="en-US" sz="2800" dirty="0">
                  <a:solidFill>
                    <a:srgbClr val="E9B4F2"/>
                  </a:solidFill>
                </a:endParaRPr>
              </a:p>
              <a:p>
                <a:pPr algn="ctr"/>
                <a14:m>
                  <m:oMathPara xmlns:m="http://schemas.openxmlformats.org/officeDocument/2006/math">
                    <m:oMathParaPr>
                      <m:jc m:val="centerGroup"/>
                    </m:oMathParaPr>
                    <m:oMath xmlns:m="http://schemas.openxmlformats.org/officeDocument/2006/math">
                      <m:func>
                        <m:funcPr>
                          <m:ctrlPr>
                            <a:rPr lang="en-US" sz="2800" i="1" smtClean="0">
                              <a:solidFill>
                                <a:srgbClr val="E9B4F2"/>
                              </a:solidFill>
                              <a:latin typeface="Cambria Math" panose="02040503050406030204" pitchFamily="18" charset="0"/>
                            </a:rPr>
                          </m:ctrlPr>
                        </m:funcPr>
                        <m:fName>
                          <m:limLow>
                            <m:limLowPr>
                              <m:ctrlPr>
                                <a:rPr lang="en-US" sz="2800" i="1" smtClean="0">
                                  <a:solidFill>
                                    <a:srgbClr val="E9B4F2"/>
                                  </a:solidFill>
                                  <a:latin typeface="Cambria Math" panose="02040503050406030204" pitchFamily="18" charset="0"/>
                                </a:rPr>
                              </m:ctrlPr>
                            </m:limLowPr>
                            <m:e>
                              <m:r>
                                <m:rPr>
                                  <m:sty m:val="p"/>
                                </m:rPr>
                                <a:rPr lang="en-US" sz="2800" i="0" smtClean="0">
                                  <a:solidFill>
                                    <a:srgbClr val="E9B4F2"/>
                                  </a:solidFill>
                                  <a:latin typeface="Cambria Math" panose="02040503050406030204" pitchFamily="18" charset="0"/>
                                </a:rPr>
                                <m:t>lim</m:t>
                              </m:r>
                            </m:e>
                            <m:lim>
                              <m:r>
                                <a:rPr lang="en-US" sz="2800" b="0" i="1" smtClean="0">
                                  <a:solidFill>
                                    <a:srgbClr val="E9B4F2"/>
                                  </a:solidFill>
                                  <a:latin typeface="Cambria Math" panose="02040503050406030204" pitchFamily="18" charset="0"/>
                                </a:rPr>
                                <m:t>𝑛</m:t>
                              </m:r>
                              <m:r>
                                <a:rPr lang="en-US" sz="2800" b="0" i="1" smtClean="0">
                                  <a:solidFill>
                                    <a:srgbClr val="E9B4F2"/>
                                  </a:solidFill>
                                  <a:latin typeface="Cambria Math" panose="02040503050406030204" pitchFamily="18" charset="0"/>
                                </a:rPr>
                                <m:t>→∞</m:t>
                              </m:r>
                            </m:lim>
                          </m:limLow>
                        </m:fName>
                        <m:e>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ℙ</m:t>
                              </m:r>
                            </m:e>
                            <m:sub>
                              <m:r>
                                <a:rPr lang="en-US" sz="2800" b="0" i="1" smtClean="0">
                                  <a:solidFill>
                                    <a:srgbClr val="E9B4F2"/>
                                  </a:solidFill>
                                  <a:latin typeface="Cambria Math" panose="02040503050406030204" pitchFamily="18" charset="0"/>
                                </a:rPr>
                                <m:t>𝒢</m:t>
                              </m:r>
                              <m:d>
                                <m:dPr>
                                  <m:ctrlPr>
                                    <a:rPr lang="en-US" sz="2800" b="0" i="1" smtClean="0">
                                      <a:solidFill>
                                        <a:srgbClr val="E9B4F2"/>
                                      </a:solidFill>
                                      <a:latin typeface="Cambria Math" panose="02040503050406030204" pitchFamily="18" charset="0"/>
                                    </a:rPr>
                                  </m:ctrlPr>
                                </m:dPr>
                                <m:e>
                                  <m:r>
                                    <a:rPr lang="en-US" sz="2800" b="0" i="1" smtClean="0">
                                      <a:solidFill>
                                        <a:srgbClr val="E9B4F2"/>
                                      </a:solidFill>
                                      <a:latin typeface="Cambria Math" panose="02040503050406030204" pitchFamily="18" charset="0"/>
                                    </a:rPr>
                                    <m:t>𝑛</m:t>
                                  </m:r>
                                  <m:r>
                                    <a:rPr lang="en-US" sz="2800" b="0" i="1" smtClean="0">
                                      <a:solidFill>
                                        <a:srgbClr val="E9B4F2"/>
                                      </a:solidFill>
                                      <a:latin typeface="Cambria Math" panose="02040503050406030204" pitchFamily="18" charset="0"/>
                                    </a:rPr>
                                    <m:t>,</m:t>
                                  </m:r>
                                  <m:f>
                                    <m:fPr>
                                      <m:ctrlPr>
                                        <a:rPr lang="en-US" sz="2800" b="0" i="1" smtClean="0">
                                          <a:solidFill>
                                            <a:srgbClr val="E9B4F2"/>
                                          </a:solidFill>
                                          <a:latin typeface="Cambria Math" panose="02040503050406030204" pitchFamily="18" charset="0"/>
                                        </a:rPr>
                                      </m:ctrlPr>
                                    </m:fPr>
                                    <m:num>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𝜆</m:t>
                                          </m:r>
                                        </m:e>
                                        <m:sub>
                                          <m:r>
                                            <a:rPr lang="en-US" sz="2800" b="0" i="1" smtClean="0">
                                              <a:solidFill>
                                                <a:srgbClr val="E9B4F2"/>
                                              </a:solidFill>
                                              <a:latin typeface="Cambria Math" panose="02040503050406030204" pitchFamily="18" charset="0"/>
                                            </a:rPr>
                                            <m:t>𝑛</m:t>
                                          </m:r>
                                        </m:sub>
                                      </m:sSub>
                                    </m:num>
                                    <m:den>
                                      <m:r>
                                        <a:rPr lang="en-US" sz="2800" b="0" i="1" smtClean="0">
                                          <a:solidFill>
                                            <a:srgbClr val="E9B4F2"/>
                                          </a:solidFill>
                                          <a:latin typeface="Cambria Math" panose="02040503050406030204" pitchFamily="18" charset="0"/>
                                        </a:rPr>
                                        <m:t>𝑛</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𝑞</m:t>
                                          </m:r>
                                        </m:e>
                                        <m:sub>
                                          <m:r>
                                            <a:rPr lang="en-US" sz="2800" b="0" i="1" smtClean="0">
                                              <a:solidFill>
                                                <a:srgbClr val="E9B4F2"/>
                                              </a:solidFill>
                                              <a:latin typeface="Cambria Math" panose="02040503050406030204" pitchFamily="18" charset="0"/>
                                            </a:rPr>
                                            <m:t>𝑛</m:t>
                                          </m:r>
                                        </m:sub>
                                      </m:sSub>
                                    </m:den>
                                  </m:f>
                                  <m:r>
                                    <a:rPr lang="en-US" sz="2800" b="0" i="1" smtClean="0">
                                      <a:solidFill>
                                        <a:srgbClr val="E9B4F2"/>
                                      </a:solidFill>
                                      <a:latin typeface="Cambria Math" panose="02040503050406030204" pitchFamily="18" charset="0"/>
                                    </a:rPr>
                                    <m:t>,</m:t>
                                  </m:r>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𝑞</m:t>
                                      </m:r>
                                    </m:e>
                                    <m:sub>
                                      <m:r>
                                        <a:rPr lang="en-US" sz="2800" b="0" i="1" smtClean="0">
                                          <a:solidFill>
                                            <a:srgbClr val="E9B4F2"/>
                                          </a:solidFill>
                                          <a:latin typeface="Cambria Math" panose="02040503050406030204" pitchFamily="18" charset="0"/>
                                        </a:rPr>
                                        <m:t>𝑛</m:t>
                                      </m:r>
                                    </m:sub>
                                  </m:sSub>
                                </m:e>
                              </m:d>
                            </m:sub>
                          </m:sSub>
                          <m:d>
                            <m:dPr>
                              <m:ctrlPr>
                                <a:rPr lang="en-US" sz="2800" b="0" i="1" smtClean="0">
                                  <a:solidFill>
                                    <a:srgbClr val="E9B4F2"/>
                                  </a:solidFill>
                                  <a:latin typeface="Cambria Math" panose="02040503050406030204" pitchFamily="18" charset="0"/>
                                </a:rPr>
                              </m:ctrlPr>
                            </m:dPr>
                            <m:e>
                              <m:r>
                                <a:rPr lang="en-US" sz="2800" b="0" i="1" smtClean="0">
                                  <a:solidFill>
                                    <a:srgbClr val="E9B4F2"/>
                                  </a:solidFill>
                                  <a:latin typeface="Cambria Math" panose="02040503050406030204" pitchFamily="18" charset="0"/>
                                </a:rPr>
                                <m:t>𝐺</m:t>
                              </m:r>
                              <m:r>
                                <a:rPr lang="en-US" sz="2800" b="0" i="0" smtClean="0">
                                  <a:solidFill>
                                    <a:srgbClr val="E9B4F2"/>
                                  </a:solidFill>
                                  <a:latin typeface="Cambria Math" panose="02040503050406030204" pitchFamily="18" charset="0"/>
                                </a:rPr>
                                <m:t> </m:t>
                              </m:r>
                              <m:r>
                                <m:rPr>
                                  <m:sty m:val="p"/>
                                </m:rPr>
                                <a:rPr lang="en-US" sz="2800" b="0" i="0" smtClean="0">
                                  <a:solidFill>
                                    <a:srgbClr val="E9B4F2"/>
                                  </a:solidFill>
                                  <a:latin typeface="Cambria Math" panose="02040503050406030204" pitchFamily="18" charset="0"/>
                                </a:rPr>
                                <m:t>is</m:t>
                              </m:r>
                              <m:r>
                                <a:rPr lang="en-US" sz="2800" b="0" i="0" smtClean="0">
                                  <a:solidFill>
                                    <a:srgbClr val="E9B4F2"/>
                                  </a:solidFill>
                                  <a:latin typeface="Cambria Math" panose="02040503050406030204" pitchFamily="18" charset="0"/>
                                </a:rPr>
                                <m:t> </m:t>
                              </m:r>
                              <m:r>
                                <m:rPr>
                                  <m:sty m:val="p"/>
                                </m:rPr>
                                <a:rPr lang="en-US" sz="2800" b="0" i="0" smtClean="0">
                                  <a:solidFill>
                                    <a:srgbClr val="E9B4F2"/>
                                  </a:solidFill>
                                  <a:latin typeface="Cambria Math" panose="02040503050406030204" pitchFamily="18" charset="0"/>
                                </a:rPr>
                                <m:t>connected</m:t>
                              </m:r>
                            </m:e>
                          </m:d>
                          <m:r>
                            <a:rPr lang="en-US" sz="2800" b="0" i="1" smtClean="0">
                              <a:solidFill>
                                <a:srgbClr val="E9B4F2"/>
                              </a:solidFill>
                              <a:latin typeface="Cambria Math" panose="02040503050406030204" pitchFamily="18" charset="0"/>
                            </a:rPr>
                            <m:t>=</m:t>
                          </m:r>
                        </m:e>
                      </m:func>
                      <m:r>
                        <m:rPr>
                          <m:sty m:val="p"/>
                        </m:rPr>
                        <a:rPr lang="en-US" sz="2800" b="0" i="0" smtClean="0">
                          <a:solidFill>
                            <a:srgbClr val="E9B4F2"/>
                          </a:solidFill>
                          <a:latin typeface="Cambria Math" panose="02040503050406030204" pitchFamily="18" charset="0"/>
                        </a:rPr>
                        <m:t>exp</m:t>
                      </m:r>
                      <m:r>
                        <a:rPr lang="en-US" sz="2800" b="0" i="0" smtClean="0">
                          <a:solidFill>
                            <a:srgbClr val="E9B4F2"/>
                          </a:solidFill>
                          <a:latin typeface="Cambria Math" panose="02040503050406030204" pitchFamily="18" charset="0"/>
                        </a:rPr>
                        <m:t>{−</m:t>
                      </m:r>
                      <m:r>
                        <m:rPr>
                          <m:sty m:val="p"/>
                        </m:rPr>
                        <a:rPr lang="en-US" sz="2800" b="0" i="0" smtClean="0">
                          <a:solidFill>
                            <a:srgbClr val="E9B4F2"/>
                          </a:solidFill>
                          <a:latin typeface="Cambria Math" panose="02040503050406030204" pitchFamily="18" charset="0"/>
                        </a:rPr>
                        <m:t>exp</m:t>
                      </m:r>
                      <m:d>
                        <m:dPr>
                          <m:ctrlPr>
                            <a:rPr lang="en-US" sz="2800" b="0" i="1" smtClean="0">
                              <a:solidFill>
                                <a:srgbClr val="E9B4F2"/>
                              </a:solidFill>
                              <a:latin typeface="Cambria Math" panose="02040503050406030204" pitchFamily="18" charset="0"/>
                            </a:rPr>
                          </m:ctrlPr>
                        </m:dPr>
                        <m:e>
                          <m:r>
                            <a:rPr lang="en-US" sz="2800" b="0" i="0" smtClean="0">
                              <a:solidFill>
                                <a:srgbClr val="E9B4F2"/>
                              </a:solidFill>
                              <a:latin typeface="Cambria Math" panose="02040503050406030204" pitchFamily="18" charset="0"/>
                            </a:rPr>
                            <m:t>−</m:t>
                          </m:r>
                          <m:r>
                            <m:rPr>
                              <m:sty m:val="p"/>
                            </m:rPr>
                            <a:rPr lang="en-US" sz="2800" b="0" i="0" smtClean="0">
                              <a:solidFill>
                                <a:srgbClr val="E9B4F2"/>
                              </a:solidFill>
                              <a:latin typeface="Cambria Math" panose="02040503050406030204" pitchFamily="18" charset="0"/>
                            </a:rPr>
                            <m:t>t</m:t>
                          </m:r>
                        </m:e>
                      </m:d>
                      <m:r>
                        <a:rPr lang="en-US" sz="2800" b="0" i="0" smtClean="0">
                          <a:solidFill>
                            <a:srgbClr val="E9B4F2"/>
                          </a:solidFill>
                          <a:latin typeface="Cambria Math" panose="02040503050406030204" pitchFamily="18" charset="0"/>
                        </a:rPr>
                        <m:t>}</m:t>
                      </m:r>
                    </m:oMath>
                  </m:oMathPara>
                </a14:m>
                <a:endParaRPr lang="en-US" sz="2800" dirty="0">
                  <a:solidFill>
                    <a:srgbClr val="E9B4F2"/>
                  </a:solidFill>
                </a:endParaRPr>
              </a:p>
            </p:txBody>
          </p:sp>
        </mc:Choice>
        <mc:Fallback xmlns="">
          <p:sp>
            <p:nvSpPr>
              <p:cNvPr id="3" name="TextBox 2">
                <a:extLst>
                  <a:ext uri="{FF2B5EF4-FFF2-40B4-BE49-F238E27FC236}">
                    <a16:creationId xmlns:a16="http://schemas.microsoft.com/office/drawing/2014/main" id="{44193D14-C1F3-4FD7-B6D0-10E88C44065D}"/>
                  </a:ext>
                </a:extLst>
              </p:cNvPr>
              <p:cNvSpPr txBox="1">
                <a:spLocks noRot="1" noChangeAspect="1" noMove="1" noResize="1" noEditPoints="1" noAdjustHandles="1" noChangeArrowheads="1" noChangeShapeType="1" noTextEdit="1"/>
              </p:cNvSpPr>
              <p:nvPr/>
            </p:nvSpPr>
            <p:spPr>
              <a:xfrm>
                <a:off x="208548" y="2085474"/>
                <a:ext cx="11839073" cy="1692195"/>
              </a:xfrm>
              <a:prstGeom prst="rect">
                <a:avLst/>
              </a:prstGeom>
              <a:blipFill>
                <a:blip r:embed="rId2"/>
                <a:stretch>
                  <a:fillRect l="-1030" t="-3237"/>
                </a:stretch>
              </a:blipFill>
            </p:spPr>
            <p:txBody>
              <a:bodyPr/>
              <a:lstStyle/>
              <a:p>
                <a:r>
                  <a:rPr lang="en-US">
                    <a:noFill/>
                  </a:rPr>
                  <a:t> </a:t>
                </a:r>
              </a:p>
            </p:txBody>
          </p:sp>
        </mc:Fallback>
      </mc:AlternateContent>
    </p:spTree>
    <p:extLst>
      <p:ext uri="{BB962C8B-B14F-4D97-AF65-F5344CB8AC3E}">
        <p14:creationId xmlns:p14="http://schemas.microsoft.com/office/powerpoint/2010/main" val="289886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636E1F-30A2-468F-BB85-431042346BDF}"/>
              </a:ext>
            </a:extLst>
          </p:cNvPr>
          <p:cNvSpPr/>
          <p:nvPr/>
        </p:nvSpPr>
        <p:spPr>
          <a:xfrm>
            <a:off x="307383" y="-101322"/>
            <a:ext cx="11577233" cy="923330"/>
          </a:xfrm>
          <a:prstGeom prst="rect">
            <a:avLst/>
          </a:prstGeom>
          <a:noFill/>
        </p:spPr>
        <p:txBody>
          <a:bodyPr wrap="squar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Defining our graph of interest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7C4A3C-C622-45DF-9877-40C3B6165DE7}"/>
                  </a:ext>
                </a:extLst>
              </p:cNvPr>
              <p:cNvSpPr txBox="1"/>
              <p:nvPr/>
            </p:nvSpPr>
            <p:spPr>
              <a:xfrm>
                <a:off x="5501916" y="836921"/>
                <a:ext cx="186493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bg1"/>
                              </a:solidFill>
                              <a:latin typeface="Cambria Math" panose="02040503050406030204" pitchFamily="18" charset="0"/>
                            </a:rPr>
                          </m:ctrlPr>
                        </m:sSubPr>
                        <m:e>
                          <m:r>
                            <a:rPr lang="en-US" sz="3200" i="1" smtClean="0">
                              <a:solidFill>
                                <a:schemeClr val="bg1"/>
                              </a:solidFill>
                              <a:latin typeface="Cambria Math" panose="02040503050406030204" pitchFamily="18" charset="0"/>
                              <a:ea typeface="Cambria Math" panose="02040503050406030204" pitchFamily="18" charset="0"/>
                            </a:rPr>
                            <m:t>𝒱</m:t>
                          </m:r>
                        </m:e>
                        <m:sub>
                          <m:r>
                            <a:rPr lang="en-US" sz="3200" b="0" i="1" smtClean="0">
                              <a:solidFill>
                                <a:schemeClr val="bg1"/>
                              </a:solidFill>
                              <a:latin typeface="Cambria Math" panose="02040503050406030204" pitchFamily="18" charset="0"/>
                            </a:rPr>
                            <m:t>𝑛</m:t>
                          </m:r>
                        </m:sub>
                      </m:sSub>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𝑛</m:t>
                      </m:r>
                      <m:r>
                        <a:rPr lang="en-US" sz="3200" b="0" i="1" smtClean="0">
                          <a:solidFill>
                            <a:schemeClr val="bg1"/>
                          </a:solidFill>
                          <a:latin typeface="Cambria Math" panose="02040503050406030204" pitchFamily="18" charset="0"/>
                        </a:rPr>
                        <m:t>]</m:t>
                      </m:r>
                    </m:oMath>
                  </m:oMathPara>
                </a14:m>
                <a:endParaRPr lang="en-US" sz="3200" dirty="0">
                  <a:solidFill>
                    <a:schemeClr val="bg1"/>
                  </a:solidFill>
                </a:endParaRPr>
              </a:p>
            </p:txBody>
          </p:sp>
        </mc:Choice>
        <mc:Fallback xmlns="">
          <p:sp>
            <p:nvSpPr>
              <p:cNvPr id="3" name="TextBox 2">
                <a:extLst>
                  <a:ext uri="{FF2B5EF4-FFF2-40B4-BE49-F238E27FC236}">
                    <a16:creationId xmlns:a16="http://schemas.microsoft.com/office/drawing/2014/main" id="{B27C4A3C-C622-45DF-9877-40C3B6165DE7}"/>
                  </a:ext>
                </a:extLst>
              </p:cNvPr>
              <p:cNvSpPr txBox="1">
                <a:spLocks noRot="1" noChangeAspect="1" noMove="1" noResize="1" noEditPoints="1" noAdjustHandles="1" noChangeArrowheads="1" noChangeShapeType="1" noTextEdit="1"/>
              </p:cNvSpPr>
              <p:nvPr/>
            </p:nvSpPr>
            <p:spPr>
              <a:xfrm>
                <a:off x="5501916" y="836921"/>
                <a:ext cx="1864934" cy="584775"/>
              </a:xfrm>
              <a:prstGeom prst="rect">
                <a:avLst/>
              </a:prstGeom>
              <a:blipFill>
                <a:blip r:embed="rId2"/>
                <a:stretch>
                  <a:fillRect/>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2953B751-8974-4ECB-B2EA-3248D91A5222}"/>
              </a:ext>
            </a:extLst>
          </p:cNvPr>
          <p:cNvSpPr/>
          <p:nvPr/>
        </p:nvSpPr>
        <p:spPr>
          <a:xfrm>
            <a:off x="1394841" y="1704823"/>
            <a:ext cx="278970" cy="2789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2AD5617-D6FC-40AD-9990-4D08B2AB0E9F}"/>
              </a:ext>
            </a:extLst>
          </p:cNvPr>
          <p:cNvSpPr/>
          <p:nvPr/>
        </p:nvSpPr>
        <p:spPr>
          <a:xfrm>
            <a:off x="3719588" y="1704823"/>
            <a:ext cx="278970" cy="2789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E129AAD-B5ED-4EF6-B242-DED5CFC1EC55}"/>
              </a:ext>
            </a:extLst>
          </p:cNvPr>
          <p:cNvSpPr/>
          <p:nvPr/>
        </p:nvSpPr>
        <p:spPr>
          <a:xfrm>
            <a:off x="371953" y="3308889"/>
            <a:ext cx="278970" cy="2789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5AE812E-138C-445B-BEDE-3B37586C2E69}"/>
              </a:ext>
            </a:extLst>
          </p:cNvPr>
          <p:cNvSpPr/>
          <p:nvPr/>
        </p:nvSpPr>
        <p:spPr>
          <a:xfrm>
            <a:off x="945391" y="5013692"/>
            <a:ext cx="278970" cy="2789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1072006-3E33-48F2-9E20-37531FCC4798}"/>
              </a:ext>
            </a:extLst>
          </p:cNvPr>
          <p:cNvSpPr/>
          <p:nvPr/>
        </p:nvSpPr>
        <p:spPr>
          <a:xfrm>
            <a:off x="3859073" y="5153177"/>
            <a:ext cx="278970" cy="2789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914C200-5460-48DC-B4D5-5F1D300FC383}"/>
              </a:ext>
            </a:extLst>
          </p:cNvPr>
          <p:cNvSpPr/>
          <p:nvPr/>
        </p:nvSpPr>
        <p:spPr>
          <a:xfrm>
            <a:off x="4871628" y="3289515"/>
            <a:ext cx="278970" cy="2789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B50C058-DAFF-4406-B232-3411C64CFB08}"/>
              </a:ext>
            </a:extLst>
          </p:cNvPr>
          <p:cNvSpPr txBox="1"/>
          <p:nvPr/>
        </p:nvSpPr>
        <p:spPr>
          <a:xfrm>
            <a:off x="2386732" y="6095146"/>
            <a:ext cx="736099" cy="523220"/>
          </a:xfrm>
          <a:prstGeom prst="rect">
            <a:avLst/>
          </a:prstGeom>
          <a:noFill/>
        </p:spPr>
        <p:txBody>
          <a:bodyPr wrap="none" rtlCol="0">
            <a:spAutoFit/>
          </a:bodyPr>
          <a:lstStyle/>
          <a:p>
            <a:r>
              <a:rPr lang="en-US" sz="2800" dirty="0">
                <a:solidFill>
                  <a:schemeClr val="bg1"/>
                </a:solidFill>
              </a:rPr>
              <a:t>n=6</a:t>
            </a:r>
          </a:p>
        </p:txBody>
      </p:sp>
      <p:cxnSp>
        <p:nvCxnSpPr>
          <p:cNvPr id="15" name="Straight Connector 14">
            <a:extLst>
              <a:ext uri="{FF2B5EF4-FFF2-40B4-BE49-F238E27FC236}">
                <a16:creationId xmlns:a16="http://schemas.microsoft.com/office/drawing/2014/main" id="{D4E85067-6AD5-42DE-BA61-3FA43B5AB4B4}"/>
              </a:ext>
            </a:extLst>
          </p:cNvPr>
          <p:cNvCxnSpPr>
            <a:cxnSpLocks/>
          </p:cNvCxnSpPr>
          <p:nvPr/>
        </p:nvCxnSpPr>
        <p:spPr>
          <a:xfrm flipH="1">
            <a:off x="5563901" y="775513"/>
            <a:ext cx="6462783" cy="149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FFF838D-BC1B-4607-9525-11C6E57ECD02}"/>
              </a:ext>
            </a:extLst>
          </p:cNvPr>
          <p:cNvCxnSpPr>
            <a:cxnSpLocks/>
          </p:cNvCxnSpPr>
          <p:nvPr/>
        </p:nvCxnSpPr>
        <p:spPr>
          <a:xfrm flipH="1">
            <a:off x="5563902" y="6772773"/>
            <a:ext cx="6462782"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06B7AC0-AE67-45D6-B083-F7599722BE13}"/>
              </a:ext>
            </a:extLst>
          </p:cNvPr>
          <p:cNvCxnSpPr>
            <a:cxnSpLocks/>
          </p:cNvCxnSpPr>
          <p:nvPr/>
        </p:nvCxnSpPr>
        <p:spPr>
          <a:xfrm>
            <a:off x="5594902" y="775513"/>
            <a:ext cx="0" cy="596626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AF6C901-6352-477E-BABB-A4564AC784A0}"/>
              </a:ext>
            </a:extLst>
          </p:cNvPr>
          <p:cNvCxnSpPr>
            <a:cxnSpLocks/>
          </p:cNvCxnSpPr>
          <p:nvPr/>
        </p:nvCxnSpPr>
        <p:spPr>
          <a:xfrm>
            <a:off x="11995688" y="790424"/>
            <a:ext cx="0" cy="595135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1079A83-2EB5-4F47-9B92-3B270EB2E90F}"/>
                  </a:ext>
                </a:extLst>
              </p:cNvPr>
              <p:cNvSpPr txBox="1"/>
              <p:nvPr/>
            </p:nvSpPr>
            <p:spPr>
              <a:xfrm>
                <a:off x="5563908" y="1361792"/>
                <a:ext cx="5667514" cy="584775"/>
              </a:xfrm>
              <a:prstGeom prst="rect">
                <a:avLst/>
              </a:prstGeom>
              <a:noFill/>
            </p:spPr>
            <p:txBody>
              <a:bodyPr wrap="none" rtlCol="0">
                <a:spAutoFit/>
              </a:bodyPr>
              <a:lstStyle/>
              <a:p>
                <a14:m>
                  <m:oMath xmlns:m="http://schemas.openxmlformats.org/officeDocument/2006/math">
                    <m:sSub>
                      <m:sSubPr>
                        <m:ctrlPr>
                          <a:rPr lang="en-US" sz="3200" i="1" smtClean="0">
                            <a:solidFill>
                              <a:schemeClr val="bg1"/>
                            </a:solidFill>
                            <a:latin typeface="Cambria Math" panose="02040503050406030204" pitchFamily="18" charset="0"/>
                          </a:rPr>
                        </m:ctrlPr>
                      </m:sSubPr>
                      <m:e>
                        <m:r>
                          <a:rPr lang="en-US" sz="3200" i="1" smtClean="0">
                            <a:solidFill>
                              <a:schemeClr val="bg1"/>
                            </a:solidFill>
                            <a:latin typeface="Cambria Math" panose="02040503050406030204" pitchFamily="18" charset="0"/>
                            <a:ea typeface="Cambria Math" panose="02040503050406030204" pitchFamily="18" charset="0"/>
                          </a:rPr>
                          <m:t>ℰ</m:t>
                        </m:r>
                      </m:e>
                      <m:sub>
                        <m:r>
                          <a:rPr lang="en-US" sz="3200" b="0" i="1" smtClean="0">
                            <a:solidFill>
                              <a:schemeClr val="bg1"/>
                            </a:solidFill>
                            <a:latin typeface="Cambria Math" panose="02040503050406030204" pitchFamily="18" charset="0"/>
                          </a:rPr>
                          <m:t>𝑛</m:t>
                        </m:r>
                      </m:sub>
                    </m:sSub>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𝑢</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𝑢</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𝑣</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𝑢</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𝑣</m:t>
                    </m:r>
                    <m:r>
                      <a:rPr lang="en-US" sz="32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sz="3200" b="0" i="1" smtClean="0">
                            <a:solidFill>
                              <a:schemeClr val="bg1"/>
                            </a:solidFill>
                            <a:latin typeface="Cambria Math" panose="02040503050406030204" pitchFamily="18" charset="0"/>
                            <a:ea typeface="Cambria Math" panose="02040503050406030204" pitchFamily="18" charset="0"/>
                          </a:rPr>
                        </m:ctrlPr>
                      </m:dPr>
                      <m:e>
                        <m:r>
                          <a:rPr lang="en-US" sz="3200" b="0" i="1" smtClean="0">
                            <a:solidFill>
                              <a:schemeClr val="bg1"/>
                            </a:solidFill>
                            <a:latin typeface="Cambria Math" panose="02040503050406030204" pitchFamily="18" charset="0"/>
                            <a:ea typeface="Cambria Math" panose="02040503050406030204" pitchFamily="18" charset="0"/>
                          </a:rPr>
                          <m:t>𝑛</m:t>
                        </m:r>
                      </m:e>
                    </m:d>
                    <m:r>
                      <a:rPr lang="en-US" sz="3200" b="0" i="1" smtClean="0">
                        <a:solidFill>
                          <a:schemeClr val="bg1"/>
                        </a:solidFill>
                        <a:latin typeface="Cambria Math" panose="02040503050406030204" pitchFamily="18" charset="0"/>
                        <a:ea typeface="Cambria Math" panose="02040503050406030204" pitchFamily="18" charset="0"/>
                      </a:rPr>
                      <m:t>}</m:t>
                    </m:r>
                  </m:oMath>
                </a14:m>
                <a:r>
                  <a:rPr lang="en-US" sz="3200" dirty="0"/>
                  <a:t> </a:t>
                </a:r>
              </a:p>
            </p:txBody>
          </p:sp>
        </mc:Choice>
        <mc:Fallback xmlns="">
          <p:sp>
            <p:nvSpPr>
              <p:cNvPr id="25" name="TextBox 24">
                <a:extLst>
                  <a:ext uri="{FF2B5EF4-FFF2-40B4-BE49-F238E27FC236}">
                    <a16:creationId xmlns:a16="http://schemas.microsoft.com/office/drawing/2014/main" id="{01079A83-2EB5-4F47-9B92-3B270EB2E90F}"/>
                  </a:ext>
                </a:extLst>
              </p:cNvPr>
              <p:cNvSpPr txBox="1">
                <a:spLocks noRot="1" noChangeAspect="1" noMove="1" noResize="1" noEditPoints="1" noAdjustHandles="1" noChangeArrowheads="1" noChangeShapeType="1" noTextEdit="1"/>
              </p:cNvSpPr>
              <p:nvPr/>
            </p:nvSpPr>
            <p:spPr>
              <a:xfrm>
                <a:off x="5563908" y="1361792"/>
                <a:ext cx="5667514" cy="584775"/>
              </a:xfrm>
              <a:prstGeom prst="rect">
                <a:avLst/>
              </a:prstGeom>
              <a:blipFill>
                <a:blip r:embed="rId3"/>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FB22CAF8-0438-44BC-A359-0FD2BD0D076F}"/>
              </a:ext>
            </a:extLst>
          </p:cNvPr>
          <p:cNvSpPr txBox="1"/>
          <p:nvPr/>
        </p:nvSpPr>
        <p:spPr>
          <a:xfrm>
            <a:off x="1364247" y="1243158"/>
            <a:ext cx="340158" cy="461665"/>
          </a:xfrm>
          <a:prstGeom prst="rect">
            <a:avLst/>
          </a:prstGeom>
          <a:noFill/>
        </p:spPr>
        <p:txBody>
          <a:bodyPr wrap="none" rtlCol="0">
            <a:spAutoFit/>
          </a:bodyPr>
          <a:lstStyle/>
          <a:p>
            <a:r>
              <a:rPr lang="en-US" sz="2400" dirty="0">
                <a:solidFill>
                  <a:schemeClr val="bg1"/>
                </a:solidFill>
              </a:rPr>
              <a:t>1</a:t>
            </a:r>
          </a:p>
        </p:txBody>
      </p:sp>
      <p:sp>
        <p:nvSpPr>
          <p:cNvPr id="27" name="TextBox 26">
            <a:extLst>
              <a:ext uri="{FF2B5EF4-FFF2-40B4-BE49-F238E27FC236}">
                <a16:creationId xmlns:a16="http://schemas.microsoft.com/office/drawing/2014/main" id="{08DBF2B9-8D4D-479E-84B4-F3CED0C47481}"/>
              </a:ext>
            </a:extLst>
          </p:cNvPr>
          <p:cNvSpPr txBox="1"/>
          <p:nvPr/>
        </p:nvSpPr>
        <p:spPr>
          <a:xfrm>
            <a:off x="3719588" y="1234647"/>
            <a:ext cx="340158" cy="461665"/>
          </a:xfrm>
          <a:prstGeom prst="rect">
            <a:avLst/>
          </a:prstGeom>
          <a:noFill/>
        </p:spPr>
        <p:txBody>
          <a:bodyPr wrap="none" rtlCol="0">
            <a:spAutoFit/>
          </a:bodyPr>
          <a:lstStyle/>
          <a:p>
            <a:r>
              <a:rPr lang="en-US" sz="2400" dirty="0">
                <a:solidFill>
                  <a:schemeClr val="bg1"/>
                </a:solidFill>
              </a:rPr>
              <a:t>2</a:t>
            </a:r>
          </a:p>
        </p:txBody>
      </p:sp>
      <p:sp>
        <p:nvSpPr>
          <p:cNvPr id="28" name="TextBox 27">
            <a:extLst>
              <a:ext uri="{FF2B5EF4-FFF2-40B4-BE49-F238E27FC236}">
                <a16:creationId xmlns:a16="http://schemas.microsoft.com/office/drawing/2014/main" id="{6732C92D-BE73-4127-96D6-68F8276F0279}"/>
              </a:ext>
            </a:extLst>
          </p:cNvPr>
          <p:cNvSpPr txBox="1"/>
          <p:nvPr/>
        </p:nvSpPr>
        <p:spPr>
          <a:xfrm>
            <a:off x="5151009" y="3199805"/>
            <a:ext cx="340158" cy="461665"/>
          </a:xfrm>
          <a:prstGeom prst="rect">
            <a:avLst/>
          </a:prstGeom>
          <a:noFill/>
        </p:spPr>
        <p:txBody>
          <a:bodyPr wrap="none" rtlCol="0">
            <a:spAutoFit/>
          </a:bodyPr>
          <a:lstStyle/>
          <a:p>
            <a:r>
              <a:rPr lang="en-US" sz="2400" dirty="0">
                <a:solidFill>
                  <a:schemeClr val="bg1"/>
                </a:solidFill>
              </a:rPr>
              <a:t>3</a:t>
            </a:r>
          </a:p>
        </p:txBody>
      </p:sp>
      <p:sp>
        <p:nvSpPr>
          <p:cNvPr id="29" name="TextBox 28">
            <a:extLst>
              <a:ext uri="{FF2B5EF4-FFF2-40B4-BE49-F238E27FC236}">
                <a16:creationId xmlns:a16="http://schemas.microsoft.com/office/drawing/2014/main" id="{657AD81B-9B95-4DF6-AB4D-94C984ABD117}"/>
              </a:ext>
            </a:extLst>
          </p:cNvPr>
          <p:cNvSpPr txBox="1"/>
          <p:nvPr/>
        </p:nvSpPr>
        <p:spPr>
          <a:xfrm>
            <a:off x="4074022" y="5392520"/>
            <a:ext cx="340158" cy="461665"/>
          </a:xfrm>
          <a:prstGeom prst="rect">
            <a:avLst/>
          </a:prstGeom>
          <a:noFill/>
        </p:spPr>
        <p:txBody>
          <a:bodyPr wrap="none" rtlCol="0">
            <a:spAutoFit/>
          </a:bodyPr>
          <a:lstStyle/>
          <a:p>
            <a:r>
              <a:rPr lang="en-US" sz="2400" dirty="0">
                <a:solidFill>
                  <a:schemeClr val="bg1"/>
                </a:solidFill>
              </a:rPr>
              <a:t>4</a:t>
            </a:r>
          </a:p>
        </p:txBody>
      </p:sp>
      <p:sp>
        <p:nvSpPr>
          <p:cNvPr id="30" name="TextBox 29">
            <a:extLst>
              <a:ext uri="{FF2B5EF4-FFF2-40B4-BE49-F238E27FC236}">
                <a16:creationId xmlns:a16="http://schemas.microsoft.com/office/drawing/2014/main" id="{B3478283-9A19-466D-B3A1-8B78AE061871}"/>
              </a:ext>
            </a:extLst>
          </p:cNvPr>
          <p:cNvSpPr txBox="1"/>
          <p:nvPr/>
        </p:nvSpPr>
        <p:spPr>
          <a:xfrm>
            <a:off x="695796" y="5228136"/>
            <a:ext cx="340158" cy="461665"/>
          </a:xfrm>
          <a:prstGeom prst="rect">
            <a:avLst/>
          </a:prstGeom>
          <a:noFill/>
        </p:spPr>
        <p:txBody>
          <a:bodyPr wrap="none" rtlCol="0">
            <a:spAutoFit/>
          </a:bodyPr>
          <a:lstStyle/>
          <a:p>
            <a:r>
              <a:rPr lang="en-US" sz="2400" dirty="0">
                <a:solidFill>
                  <a:schemeClr val="bg1"/>
                </a:solidFill>
              </a:rPr>
              <a:t>5</a:t>
            </a:r>
          </a:p>
        </p:txBody>
      </p:sp>
      <p:sp>
        <p:nvSpPr>
          <p:cNvPr id="31" name="TextBox 30">
            <a:extLst>
              <a:ext uri="{FF2B5EF4-FFF2-40B4-BE49-F238E27FC236}">
                <a16:creationId xmlns:a16="http://schemas.microsoft.com/office/drawing/2014/main" id="{8789494B-B78B-44B2-80B8-EFD3AF24BCCB}"/>
              </a:ext>
            </a:extLst>
          </p:cNvPr>
          <p:cNvSpPr txBox="1"/>
          <p:nvPr/>
        </p:nvSpPr>
        <p:spPr>
          <a:xfrm>
            <a:off x="-1628" y="3217541"/>
            <a:ext cx="340158" cy="461665"/>
          </a:xfrm>
          <a:prstGeom prst="rect">
            <a:avLst/>
          </a:prstGeom>
          <a:noFill/>
        </p:spPr>
        <p:txBody>
          <a:bodyPr wrap="none" rtlCol="0">
            <a:spAutoFit/>
          </a:bodyPr>
          <a:lstStyle/>
          <a:p>
            <a:r>
              <a:rPr lang="en-US" sz="2400" dirty="0">
                <a:solidFill>
                  <a:schemeClr val="bg1"/>
                </a:solidFill>
              </a:rPr>
              <a:t>6</a:t>
            </a:r>
          </a:p>
        </p:txBody>
      </p:sp>
      <p:sp>
        <p:nvSpPr>
          <p:cNvPr id="32" name="TextBox 31">
            <a:extLst>
              <a:ext uri="{FF2B5EF4-FFF2-40B4-BE49-F238E27FC236}">
                <a16:creationId xmlns:a16="http://schemas.microsoft.com/office/drawing/2014/main" id="{30FB8B51-AE68-4D5F-9424-4DA82D00E823}"/>
              </a:ext>
            </a:extLst>
          </p:cNvPr>
          <p:cNvSpPr txBox="1"/>
          <p:nvPr/>
        </p:nvSpPr>
        <p:spPr>
          <a:xfrm>
            <a:off x="5575381" y="1869077"/>
            <a:ext cx="4844596" cy="584775"/>
          </a:xfrm>
          <a:prstGeom prst="rect">
            <a:avLst/>
          </a:prstGeom>
          <a:noFill/>
        </p:spPr>
        <p:txBody>
          <a:bodyPr wrap="none" rtlCol="0">
            <a:spAutoFit/>
          </a:bodyPr>
          <a:lstStyle/>
          <a:p>
            <a:r>
              <a:rPr lang="en-US" sz="3200" b="1" i="1" cap="none" spc="0" dirty="0" err="1">
                <a:ln w="0"/>
                <a:solidFill>
                  <a:srgbClr val="FFFF00"/>
                </a:solidFill>
                <a:effectLst>
                  <a:outerShdw blurRad="38100" dist="38100" dir="2700000" algn="tl">
                    <a:srgbClr val="000000">
                      <a:alpha val="43137"/>
                    </a:srgbClr>
                  </a:outerShdw>
                  <a:reflection blurRad="6350" stA="53000" endA="300" endPos="35500" dir="5400000" sy="-90000" algn="bl" rotWithShape="0"/>
                </a:effectLst>
              </a:rPr>
              <a:t>Erdős-Rényi</a:t>
            </a:r>
            <a:r>
              <a:rPr lang="en-US" sz="3200" b="1" i="1" cap="none" spc="0" dirty="0">
                <a:ln w="0"/>
                <a:solidFill>
                  <a:srgbClr val="FFFF00"/>
                </a:solidFill>
                <a:effectLst>
                  <a:outerShdw blurRad="38100" dist="38100" dir="2700000" algn="tl">
                    <a:srgbClr val="000000">
                      <a:alpha val="43137"/>
                    </a:srgbClr>
                  </a:outerShdw>
                  <a:reflection blurRad="6350" stA="53000" endA="300" endPos="35500" dir="5400000" sy="-90000" algn="bl" rotWithShape="0"/>
                </a:effectLst>
              </a:rPr>
              <a:t> Random Graph</a:t>
            </a:r>
            <a:endParaRPr lang="en-US" sz="3200" b="1" i="1" dirty="0">
              <a:solidFill>
                <a:srgbClr val="FFFF00"/>
              </a:solidFill>
              <a:effectLst>
                <a:outerShdw blurRad="38100" dist="38100" dir="2700000" algn="tl">
                  <a:srgbClr val="000000">
                    <a:alpha val="43137"/>
                  </a:srgbClr>
                </a:outerShdw>
                <a:reflection blurRad="6350" stA="53000" endA="300" endPos="35500" dir="5400000" sy="-90000" algn="bl" rotWithShape="0"/>
              </a:effectLst>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F68BE5C-DC2E-4D3A-9BEE-69DA92668659}"/>
                  </a:ext>
                </a:extLst>
              </p:cNvPr>
              <p:cNvSpPr txBox="1"/>
              <p:nvPr/>
            </p:nvSpPr>
            <p:spPr>
              <a:xfrm>
                <a:off x="5593803" y="2350484"/>
                <a:ext cx="3811556" cy="584775"/>
              </a:xfrm>
              <a:prstGeom prst="rect">
                <a:avLst/>
              </a:prstGeom>
              <a:noFill/>
            </p:spPr>
            <p:txBody>
              <a:bodyPr wrap="none" rtlCol="0">
                <a:spAutoFit/>
              </a:bodyPr>
              <a:lstStyle/>
              <a:p>
                <a14:m>
                  <m:oMath xmlns:m="http://schemas.openxmlformats.org/officeDocument/2006/math">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𝑌</m:t>
                        </m:r>
                      </m:e>
                      <m:sub>
                        <m:r>
                          <a:rPr lang="en-US" sz="3200" b="0" i="1" smtClean="0">
                            <a:solidFill>
                              <a:schemeClr val="bg1"/>
                            </a:solidFill>
                            <a:latin typeface="Cambria Math" panose="02040503050406030204" pitchFamily="18" charset="0"/>
                          </a:rPr>
                          <m:t>𝑒</m:t>
                        </m:r>
                      </m:sub>
                    </m:sSub>
                    <m:r>
                      <a:rPr lang="en-US" sz="3200">
                        <a:solidFill>
                          <a:schemeClr val="bg1"/>
                        </a:solidFill>
                        <a:latin typeface="Cambria Math" panose="02040503050406030204" pitchFamily="18" charset="0"/>
                        <a:ea typeface="Cambria Math" panose="02040503050406030204" pitchFamily="18" charset="0"/>
                      </a:rPr>
                      <m:t>∼</m:t>
                    </m:r>
                    <m:r>
                      <m:rPr>
                        <m:sty m:val="p"/>
                      </m:rPr>
                      <a:rPr lang="en-US" sz="3200" b="0" i="0" smtClean="0">
                        <a:solidFill>
                          <a:schemeClr val="bg1"/>
                        </a:solidFill>
                        <a:latin typeface="Cambria Math" panose="02040503050406030204" pitchFamily="18" charset="0"/>
                        <a:ea typeface="Cambria Math" panose="02040503050406030204" pitchFamily="18" charset="0"/>
                      </a:rPr>
                      <m:t>Ber</m:t>
                    </m:r>
                    <m:d>
                      <m:dPr>
                        <m:ctrlPr>
                          <a:rPr lang="en-US" sz="3200" b="0" i="1" smtClean="0">
                            <a:solidFill>
                              <a:schemeClr val="bg1"/>
                            </a:solidFill>
                            <a:latin typeface="Cambria Math" panose="02040503050406030204" pitchFamily="18" charset="0"/>
                            <a:ea typeface="Cambria Math" panose="02040503050406030204" pitchFamily="18" charset="0"/>
                          </a:rPr>
                        </m:ctrlPr>
                      </m:dPr>
                      <m:e>
                        <m:sSub>
                          <m:sSubPr>
                            <m:ctrlPr>
                              <a:rPr lang="en-US" sz="3200" b="0" i="1" smtClean="0">
                                <a:solidFill>
                                  <a:schemeClr val="bg1"/>
                                </a:solidFill>
                                <a:latin typeface="Cambria Math" panose="02040503050406030204" pitchFamily="18" charset="0"/>
                                <a:ea typeface="Cambria Math" panose="02040503050406030204" pitchFamily="18" charset="0"/>
                              </a:rPr>
                            </m:ctrlPr>
                          </m:sSubPr>
                          <m:e>
                            <m:r>
                              <a:rPr lang="en-US" sz="3200" b="0" i="1" smtClean="0">
                                <a:solidFill>
                                  <a:schemeClr val="bg1"/>
                                </a:solidFill>
                                <a:latin typeface="Cambria Math" panose="02040503050406030204" pitchFamily="18" charset="0"/>
                                <a:ea typeface="Cambria Math" panose="02040503050406030204" pitchFamily="18" charset="0"/>
                              </a:rPr>
                              <m:t>𝑝</m:t>
                            </m:r>
                          </m:e>
                          <m:sub>
                            <m:r>
                              <a:rPr lang="en-US" sz="3200" b="0" i="1" smtClean="0">
                                <a:solidFill>
                                  <a:schemeClr val="bg1"/>
                                </a:solidFill>
                                <a:latin typeface="Cambria Math" panose="02040503050406030204" pitchFamily="18" charset="0"/>
                                <a:ea typeface="Cambria Math" panose="02040503050406030204" pitchFamily="18" charset="0"/>
                              </a:rPr>
                              <m:t>𝑛</m:t>
                            </m:r>
                          </m:sub>
                        </m:sSub>
                      </m:e>
                    </m:d>
                    <m:r>
                      <a:rPr lang="en-US" sz="3200" b="0" i="0" smtClean="0">
                        <a:solidFill>
                          <a:schemeClr val="bg1"/>
                        </a:solidFill>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b="0" i="1" dirty="0" smtClean="0">
                        <a:solidFill>
                          <a:schemeClr val="bg1"/>
                        </a:solidFill>
                        <a:latin typeface="Cambria Math" panose="02040503050406030204" pitchFamily="18" charset="0"/>
                      </a:rPr>
                      <m:t>𝑒</m:t>
                    </m:r>
                    <m:r>
                      <a:rPr lang="en-US" sz="3200" b="0" i="1" dirty="0" smtClean="0">
                        <a:solidFill>
                          <a:schemeClr val="bg1"/>
                        </a:solidFill>
                        <a:latin typeface="Cambria Math" panose="02040503050406030204" pitchFamily="18" charset="0"/>
                        <a:ea typeface="Cambria Math" panose="02040503050406030204" pitchFamily="18" charset="0"/>
                      </a:rPr>
                      <m:t>∈</m:t>
                    </m:r>
                    <m:sSub>
                      <m:sSubPr>
                        <m:ctrlPr>
                          <a:rPr lang="en-US" sz="3200" b="0" i="1" dirty="0" smtClean="0">
                            <a:solidFill>
                              <a:schemeClr val="bg1"/>
                            </a:solidFill>
                            <a:latin typeface="Cambria Math" panose="02040503050406030204" pitchFamily="18" charset="0"/>
                            <a:ea typeface="Cambria Math" panose="02040503050406030204" pitchFamily="18" charset="0"/>
                          </a:rPr>
                        </m:ctrlPr>
                      </m:sSubPr>
                      <m:e>
                        <m:r>
                          <a:rPr lang="en-US" sz="3200" b="0" i="1" dirty="0" smtClean="0">
                            <a:solidFill>
                              <a:schemeClr val="bg1"/>
                            </a:solidFill>
                            <a:latin typeface="Cambria Math" panose="02040503050406030204" pitchFamily="18" charset="0"/>
                            <a:ea typeface="Cambria Math" panose="02040503050406030204" pitchFamily="18" charset="0"/>
                          </a:rPr>
                          <m:t>ℰ</m:t>
                        </m:r>
                      </m:e>
                      <m:sub>
                        <m:r>
                          <a:rPr lang="en-US" sz="3200" b="0" i="1" dirty="0" smtClean="0">
                            <a:solidFill>
                              <a:schemeClr val="bg1"/>
                            </a:solidFill>
                            <a:latin typeface="Cambria Math" panose="02040503050406030204" pitchFamily="18" charset="0"/>
                            <a:ea typeface="Cambria Math" panose="02040503050406030204" pitchFamily="18" charset="0"/>
                          </a:rPr>
                          <m:t>𝑛</m:t>
                        </m:r>
                      </m:sub>
                    </m:sSub>
                  </m:oMath>
                </a14:m>
                <a:endParaRPr lang="en-US" sz="3200" dirty="0"/>
              </a:p>
            </p:txBody>
          </p:sp>
        </mc:Choice>
        <mc:Fallback xmlns="">
          <p:sp>
            <p:nvSpPr>
              <p:cNvPr id="34" name="TextBox 33">
                <a:extLst>
                  <a:ext uri="{FF2B5EF4-FFF2-40B4-BE49-F238E27FC236}">
                    <a16:creationId xmlns:a16="http://schemas.microsoft.com/office/drawing/2014/main" id="{9F68BE5C-DC2E-4D3A-9BEE-69DA92668659}"/>
                  </a:ext>
                </a:extLst>
              </p:cNvPr>
              <p:cNvSpPr txBox="1">
                <a:spLocks noRot="1" noChangeAspect="1" noMove="1" noResize="1" noEditPoints="1" noAdjustHandles="1" noChangeArrowheads="1" noChangeShapeType="1" noTextEdit="1"/>
              </p:cNvSpPr>
              <p:nvPr/>
            </p:nvSpPr>
            <p:spPr>
              <a:xfrm>
                <a:off x="5593803" y="2350484"/>
                <a:ext cx="3811556"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9E3BF9C-06E3-4B70-9EE5-F84D726D385B}"/>
                  </a:ext>
                </a:extLst>
              </p:cNvPr>
              <p:cNvSpPr txBox="1"/>
              <p:nvPr/>
            </p:nvSpPr>
            <p:spPr>
              <a:xfrm>
                <a:off x="5581334" y="2895167"/>
                <a:ext cx="2526269" cy="584775"/>
              </a:xfrm>
              <a:prstGeom prst="rect">
                <a:avLst/>
              </a:prstGeom>
              <a:noFill/>
            </p:spPr>
            <p:txBody>
              <a:bodyPr wrap="none" rtlCol="0">
                <a:spAutoFit/>
              </a:bodyPr>
              <a:lstStyle/>
              <a:p>
                <a14:m>
                  <m:oMath xmlns:m="http://schemas.openxmlformats.org/officeDocument/2006/math">
                    <m:r>
                      <a:rPr lang="en-US" sz="3200" b="0" i="1" smtClean="0">
                        <a:solidFill>
                          <a:schemeClr val="bg1"/>
                        </a:solidFill>
                        <a:latin typeface="Cambria Math" panose="02040503050406030204" pitchFamily="18" charset="0"/>
                      </a:rPr>
                      <m:t>𝑉</m:t>
                    </m:r>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𝐺</m:t>
                        </m:r>
                      </m:e>
                      <m:sub>
                        <m:r>
                          <a:rPr lang="en-US" sz="3200" b="0" i="1" smtClean="0">
                            <a:solidFill>
                              <a:schemeClr val="bg1"/>
                            </a:solidFill>
                            <a:latin typeface="Cambria Math" panose="02040503050406030204" pitchFamily="18" charset="0"/>
                          </a:rPr>
                          <m:t>𝐸𝑅</m:t>
                        </m:r>
                      </m:sub>
                    </m:sSub>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ea typeface="Cambria Math" panose="02040503050406030204" pitchFamily="18" charset="0"/>
                          </a:rPr>
                          <m:t>𝒱</m:t>
                        </m:r>
                      </m:e>
                      <m:sub>
                        <m:r>
                          <a:rPr lang="en-US" sz="3200" b="0" i="1" smtClean="0">
                            <a:solidFill>
                              <a:schemeClr val="bg1"/>
                            </a:solidFill>
                            <a:latin typeface="Cambria Math" panose="02040503050406030204" pitchFamily="18" charset="0"/>
                          </a:rPr>
                          <m:t>𝑛</m:t>
                        </m:r>
                      </m:sub>
                    </m:sSub>
                  </m:oMath>
                </a14:m>
                <a:r>
                  <a:rPr lang="en-US" sz="3200" dirty="0">
                    <a:solidFill>
                      <a:schemeClr val="bg1"/>
                    </a:solidFill>
                  </a:rPr>
                  <a:t> </a:t>
                </a:r>
              </a:p>
            </p:txBody>
          </p:sp>
        </mc:Choice>
        <mc:Fallback xmlns="">
          <p:sp>
            <p:nvSpPr>
              <p:cNvPr id="35" name="TextBox 34">
                <a:extLst>
                  <a:ext uri="{FF2B5EF4-FFF2-40B4-BE49-F238E27FC236}">
                    <a16:creationId xmlns:a16="http://schemas.microsoft.com/office/drawing/2014/main" id="{89E3BF9C-06E3-4B70-9EE5-F84D726D385B}"/>
                  </a:ext>
                </a:extLst>
              </p:cNvPr>
              <p:cNvSpPr txBox="1">
                <a:spLocks noRot="1" noChangeAspect="1" noMove="1" noResize="1" noEditPoints="1" noAdjustHandles="1" noChangeArrowheads="1" noChangeShapeType="1" noTextEdit="1"/>
              </p:cNvSpPr>
              <p:nvPr/>
            </p:nvSpPr>
            <p:spPr>
              <a:xfrm>
                <a:off x="5581334" y="2895167"/>
                <a:ext cx="2526269"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235597B-3F69-4635-ADEE-F00468AC079C}"/>
                  </a:ext>
                </a:extLst>
              </p:cNvPr>
              <p:cNvSpPr txBox="1"/>
              <p:nvPr/>
            </p:nvSpPr>
            <p:spPr>
              <a:xfrm>
                <a:off x="5509896" y="3508728"/>
                <a:ext cx="567879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𝐸</m:t>
                      </m:r>
                      <m:d>
                        <m:dPr>
                          <m:ctrlPr>
                            <a:rPr lang="en-US" sz="3200" b="0" i="1" smtClean="0">
                              <a:solidFill>
                                <a:schemeClr val="bg1"/>
                              </a:solidFill>
                              <a:latin typeface="Cambria Math" panose="02040503050406030204" pitchFamily="18" charset="0"/>
                            </a:rPr>
                          </m:ctrlPr>
                        </m:dPr>
                        <m:e>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𝐺</m:t>
                              </m:r>
                            </m:e>
                            <m:sub>
                              <m:r>
                                <a:rPr lang="en-US" sz="3200" b="0" i="1" smtClean="0">
                                  <a:solidFill>
                                    <a:schemeClr val="bg1"/>
                                  </a:solidFill>
                                  <a:latin typeface="Cambria Math" panose="02040503050406030204" pitchFamily="18" charset="0"/>
                                </a:rPr>
                                <m:t>𝐸𝑅</m:t>
                              </m:r>
                            </m:sub>
                          </m:sSub>
                        </m:e>
                      </m:d>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𝑒</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𝑒</m:t>
                      </m:r>
                      <m:r>
                        <a:rPr lang="en-US" sz="3200" b="0" i="1" smtClean="0">
                          <a:solidFill>
                            <a:schemeClr val="bg1"/>
                          </a:solidFill>
                          <a:latin typeface="Cambria Math" panose="02040503050406030204" pitchFamily="18" charset="0"/>
                          <a:ea typeface="Cambria Math" panose="02040503050406030204" pitchFamily="18" charset="0"/>
                        </a:rPr>
                        <m:t>∈</m:t>
                      </m:r>
                      <m:sSub>
                        <m:sSubPr>
                          <m:ctrlPr>
                            <a:rPr lang="en-US" sz="3200" b="0" i="1" smtClean="0">
                              <a:solidFill>
                                <a:schemeClr val="bg1"/>
                              </a:solidFill>
                              <a:latin typeface="Cambria Math" panose="02040503050406030204" pitchFamily="18" charset="0"/>
                              <a:ea typeface="Cambria Math" panose="02040503050406030204" pitchFamily="18" charset="0"/>
                            </a:rPr>
                          </m:ctrlPr>
                        </m:sSubPr>
                        <m:e>
                          <m:r>
                            <a:rPr lang="en-US" sz="3200" b="0" i="1" smtClean="0">
                              <a:solidFill>
                                <a:schemeClr val="bg1"/>
                              </a:solidFill>
                              <a:latin typeface="Cambria Math" panose="02040503050406030204" pitchFamily="18" charset="0"/>
                              <a:ea typeface="Cambria Math" panose="02040503050406030204" pitchFamily="18" charset="0"/>
                            </a:rPr>
                            <m:t>ℰ</m:t>
                          </m:r>
                        </m:e>
                        <m:sub>
                          <m:r>
                            <a:rPr lang="en-US" sz="3200" b="0" i="1" smtClean="0">
                              <a:solidFill>
                                <a:schemeClr val="bg1"/>
                              </a:solidFill>
                              <a:latin typeface="Cambria Math" panose="02040503050406030204" pitchFamily="18" charset="0"/>
                              <a:ea typeface="Cambria Math" panose="02040503050406030204" pitchFamily="18" charset="0"/>
                            </a:rPr>
                            <m:t>𝑛</m:t>
                          </m:r>
                        </m:sub>
                      </m:sSub>
                      <m:r>
                        <a:rPr lang="en-US" sz="3200" b="0" i="1" smtClean="0">
                          <a:solidFill>
                            <a:schemeClr val="bg1"/>
                          </a:solidFill>
                          <a:latin typeface="Cambria Math" panose="02040503050406030204" pitchFamily="18" charset="0"/>
                          <a:ea typeface="Cambria Math" panose="02040503050406030204" pitchFamily="18" charset="0"/>
                        </a:rPr>
                        <m:t> &amp; </m:t>
                      </m:r>
                      <m:sSub>
                        <m:sSubPr>
                          <m:ctrlPr>
                            <a:rPr lang="en-US" sz="3200" b="0" i="1" smtClean="0">
                              <a:solidFill>
                                <a:schemeClr val="bg1"/>
                              </a:solidFill>
                              <a:latin typeface="Cambria Math" panose="02040503050406030204" pitchFamily="18" charset="0"/>
                              <a:ea typeface="Cambria Math" panose="02040503050406030204" pitchFamily="18" charset="0"/>
                            </a:rPr>
                          </m:ctrlPr>
                        </m:sSubPr>
                        <m:e>
                          <m:r>
                            <a:rPr lang="en-US" sz="3200" b="0" i="1" smtClean="0">
                              <a:solidFill>
                                <a:schemeClr val="bg1"/>
                              </a:solidFill>
                              <a:latin typeface="Cambria Math" panose="02040503050406030204" pitchFamily="18" charset="0"/>
                              <a:ea typeface="Cambria Math" panose="02040503050406030204" pitchFamily="18" charset="0"/>
                            </a:rPr>
                            <m:t>𝑌</m:t>
                          </m:r>
                        </m:e>
                        <m:sub>
                          <m:r>
                            <a:rPr lang="en-US" sz="3200" b="0" i="1" smtClean="0">
                              <a:solidFill>
                                <a:schemeClr val="bg1"/>
                              </a:solidFill>
                              <a:latin typeface="Cambria Math" panose="02040503050406030204" pitchFamily="18" charset="0"/>
                              <a:ea typeface="Cambria Math" panose="02040503050406030204" pitchFamily="18" charset="0"/>
                            </a:rPr>
                            <m:t>𝑒</m:t>
                          </m:r>
                        </m:sub>
                      </m:sSub>
                      <m:r>
                        <a:rPr lang="en-US" sz="3200" b="0" i="1" smtClean="0">
                          <a:solidFill>
                            <a:schemeClr val="bg1"/>
                          </a:solidFill>
                          <a:latin typeface="Cambria Math" panose="02040503050406030204" pitchFamily="18" charset="0"/>
                          <a:ea typeface="Cambria Math" panose="02040503050406030204" pitchFamily="18" charset="0"/>
                        </a:rPr>
                        <m:t>=1</m:t>
                      </m:r>
                      <m:r>
                        <a:rPr lang="en-US" sz="3200" b="0" i="1" smtClean="0">
                          <a:solidFill>
                            <a:schemeClr val="bg1"/>
                          </a:solidFill>
                          <a:latin typeface="Cambria Math" panose="02040503050406030204" pitchFamily="18" charset="0"/>
                        </a:rPr>
                        <m:t>}</m:t>
                      </m:r>
                    </m:oMath>
                  </m:oMathPara>
                </a14:m>
                <a:endParaRPr lang="en-US" sz="3200" dirty="0">
                  <a:solidFill>
                    <a:schemeClr val="bg1"/>
                  </a:solidFill>
                </a:endParaRPr>
              </a:p>
            </p:txBody>
          </p:sp>
        </mc:Choice>
        <mc:Fallback xmlns="">
          <p:sp>
            <p:nvSpPr>
              <p:cNvPr id="37" name="TextBox 36">
                <a:extLst>
                  <a:ext uri="{FF2B5EF4-FFF2-40B4-BE49-F238E27FC236}">
                    <a16:creationId xmlns:a16="http://schemas.microsoft.com/office/drawing/2014/main" id="{7235597B-3F69-4635-ADEE-F00468AC079C}"/>
                  </a:ext>
                </a:extLst>
              </p:cNvPr>
              <p:cNvSpPr txBox="1">
                <a:spLocks noRot="1" noChangeAspect="1" noMove="1" noResize="1" noEditPoints="1" noAdjustHandles="1" noChangeArrowheads="1" noChangeShapeType="1" noTextEdit="1"/>
              </p:cNvSpPr>
              <p:nvPr/>
            </p:nvSpPr>
            <p:spPr>
              <a:xfrm>
                <a:off x="5509896" y="3508728"/>
                <a:ext cx="5678799" cy="584775"/>
              </a:xfrm>
              <a:prstGeom prst="rect">
                <a:avLst/>
              </a:prstGeom>
              <a:blipFill>
                <a:blip r:embed="rId6"/>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01288336-D106-4C2F-B538-3C34B38A49B3}"/>
              </a:ext>
            </a:extLst>
          </p:cNvPr>
          <p:cNvCxnSpPr>
            <a:cxnSpLocks/>
          </p:cNvCxnSpPr>
          <p:nvPr/>
        </p:nvCxnSpPr>
        <p:spPr>
          <a:xfrm flipV="1">
            <a:off x="1106150" y="1857729"/>
            <a:ext cx="416623" cy="3295448"/>
          </a:xfrm>
          <a:prstGeom prst="line">
            <a:avLst/>
          </a:prstGeom>
          <a:ln w="571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425B4BE-0913-44D6-8227-2D80DC4E425E}"/>
                  </a:ext>
                </a:extLst>
              </p:cNvPr>
              <p:cNvSpPr txBox="1"/>
              <p:nvPr/>
            </p:nvSpPr>
            <p:spPr>
              <a:xfrm>
                <a:off x="1391855" y="3037716"/>
                <a:ext cx="3856761" cy="1665969"/>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n-US" sz="3200" i="1" smtClean="0">
                              <a:solidFill>
                                <a:schemeClr val="accent1">
                                  <a:lumMod val="40000"/>
                                  <a:lumOff val="60000"/>
                                </a:schemeClr>
                              </a:solidFill>
                              <a:latin typeface="Cambria Math" panose="02040503050406030204" pitchFamily="18" charset="0"/>
                            </a:rPr>
                          </m:ctrlPr>
                        </m:sSubPr>
                        <m:e>
                          <m:r>
                            <a:rPr lang="en-US" sz="3200" b="0" i="1" smtClean="0">
                              <a:solidFill>
                                <a:schemeClr val="accent1">
                                  <a:lumMod val="40000"/>
                                  <a:lumOff val="60000"/>
                                </a:schemeClr>
                              </a:solidFill>
                              <a:latin typeface="Cambria Math" panose="02040503050406030204" pitchFamily="18" charset="0"/>
                            </a:rPr>
                            <m:t>𝑌</m:t>
                          </m:r>
                        </m:e>
                        <m:sub>
                          <m:r>
                            <a:rPr lang="en-US" sz="3200" b="0" i="1" smtClean="0">
                              <a:solidFill>
                                <a:schemeClr val="accent1">
                                  <a:lumMod val="40000"/>
                                  <a:lumOff val="60000"/>
                                </a:schemeClr>
                              </a:solidFill>
                              <a:latin typeface="Cambria Math" panose="02040503050406030204" pitchFamily="18" charset="0"/>
                            </a:rPr>
                            <m:t>{1,5}</m:t>
                          </m:r>
                        </m:sub>
                      </m:sSub>
                      <m:r>
                        <a:rPr lang="en-US" sz="3200">
                          <a:solidFill>
                            <a:schemeClr val="accent1">
                              <a:lumMod val="40000"/>
                              <a:lumOff val="60000"/>
                            </a:schemeClr>
                          </a:solidFill>
                          <a:latin typeface="Cambria Math" panose="02040503050406030204" pitchFamily="18" charset="0"/>
                          <a:ea typeface="Cambria Math" panose="02040503050406030204" pitchFamily="18" charset="0"/>
                        </a:rPr>
                        <m:t>∼</m:t>
                      </m:r>
                      <m:r>
                        <m:rPr>
                          <m:sty m:val="p"/>
                        </m:rPr>
                        <a:rPr lang="en-US" sz="3200" b="0" i="0" smtClean="0">
                          <a:solidFill>
                            <a:schemeClr val="accent1">
                              <a:lumMod val="40000"/>
                              <a:lumOff val="60000"/>
                            </a:schemeClr>
                          </a:solidFill>
                          <a:latin typeface="Cambria Math" panose="02040503050406030204" pitchFamily="18" charset="0"/>
                          <a:ea typeface="Cambria Math" panose="02040503050406030204" pitchFamily="18" charset="0"/>
                        </a:rPr>
                        <m:t>Ber</m:t>
                      </m:r>
                      <m:d>
                        <m:dPr>
                          <m:ctrlPr>
                            <a:rPr lang="en-US" sz="3200" b="0" i="1" smtClean="0">
                              <a:solidFill>
                                <a:schemeClr val="accent1">
                                  <a:lumMod val="40000"/>
                                  <a:lumOff val="60000"/>
                                </a:schemeClr>
                              </a:solidFill>
                              <a:latin typeface="Cambria Math" panose="02040503050406030204" pitchFamily="18" charset="0"/>
                              <a:ea typeface="Cambria Math" panose="02040503050406030204" pitchFamily="18" charset="0"/>
                            </a:rPr>
                          </m:ctrlPr>
                        </m:dPr>
                        <m:e>
                          <m:sSub>
                            <m:sSubPr>
                              <m:ctrlPr>
                                <a:rPr lang="en-US" sz="3200" b="0" i="1" smtClean="0">
                                  <a:solidFill>
                                    <a:schemeClr val="accent1">
                                      <a:lumMod val="40000"/>
                                      <a:lumOff val="60000"/>
                                    </a:schemeClr>
                                  </a:solidFill>
                                  <a:latin typeface="Cambria Math" panose="02040503050406030204" pitchFamily="18" charset="0"/>
                                  <a:ea typeface="Cambria Math" panose="02040503050406030204" pitchFamily="18" charset="0"/>
                                </a:rPr>
                              </m:ctrlPr>
                            </m:sSubPr>
                            <m:e>
                              <m:r>
                                <a:rPr lang="en-US" sz="3200" b="0" i="1" smtClean="0">
                                  <a:solidFill>
                                    <a:schemeClr val="accent1">
                                      <a:lumMod val="40000"/>
                                      <a:lumOff val="60000"/>
                                    </a:schemeClr>
                                  </a:solidFill>
                                  <a:latin typeface="Cambria Math" panose="02040503050406030204" pitchFamily="18" charset="0"/>
                                  <a:ea typeface="Cambria Math" panose="02040503050406030204" pitchFamily="18" charset="0"/>
                                </a:rPr>
                                <m:t>𝑝</m:t>
                              </m:r>
                            </m:e>
                            <m:sub>
                              <m:r>
                                <a:rPr lang="en-US" sz="3200" b="0" i="1" smtClean="0">
                                  <a:solidFill>
                                    <a:schemeClr val="accent1">
                                      <a:lumMod val="40000"/>
                                      <a:lumOff val="60000"/>
                                    </a:schemeClr>
                                  </a:solidFill>
                                  <a:latin typeface="Cambria Math" panose="02040503050406030204" pitchFamily="18" charset="0"/>
                                  <a:ea typeface="Cambria Math" panose="02040503050406030204" pitchFamily="18" charset="0"/>
                                </a:rPr>
                                <m:t>𝑛</m:t>
                              </m:r>
                            </m:sub>
                          </m:sSub>
                        </m:e>
                      </m:d>
                    </m:oMath>
                  </m:oMathPara>
                </a14:m>
                <a:endParaRPr lang="en-US" sz="3200" dirty="0">
                  <a:solidFill>
                    <a:schemeClr val="accent1">
                      <a:lumMod val="40000"/>
                      <a:lumOff val="60000"/>
                    </a:schemeClr>
                  </a:solidFill>
                </a:endParaRPr>
              </a:p>
              <a:p>
                <a:r>
                  <a:rPr lang="en-US" sz="3200" dirty="0">
                    <a:solidFill>
                      <a:schemeClr val="accent1">
                        <a:lumMod val="40000"/>
                        <a:lumOff val="60000"/>
                      </a:schemeClr>
                    </a:solidFill>
                  </a:rPr>
                  <a:t>If </a:t>
                </a:r>
                <a14:m>
                  <m:oMath xmlns:m="http://schemas.openxmlformats.org/officeDocument/2006/math">
                    <m:sSub>
                      <m:sSubPr>
                        <m:ctrlPr>
                          <a:rPr lang="en-US" sz="3200" i="1" smtClean="0">
                            <a:solidFill>
                              <a:schemeClr val="accent1">
                                <a:lumMod val="40000"/>
                                <a:lumOff val="60000"/>
                              </a:schemeClr>
                            </a:solidFill>
                            <a:latin typeface="Cambria Math" panose="02040503050406030204" pitchFamily="18" charset="0"/>
                          </a:rPr>
                        </m:ctrlPr>
                      </m:sSubPr>
                      <m:e>
                        <m:r>
                          <a:rPr lang="en-US" sz="3200" b="0" i="1" smtClean="0">
                            <a:solidFill>
                              <a:schemeClr val="accent1">
                                <a:lumMod val="40000"/>
                                <a:lumOff val="60000"/>
                              </a:schemeClr>
                            </a:solidFill>
                            <a:latin typeface="Cambria Math" panose="02040503050406030204" pitchFamily="18" charset="0"/>
                          </a:rPr>
                          <m:t>𝑌</m:t>
                        </m:r>
                      </m:e>
                      <m:sub>
                        <m:r>
                          <a:rPr lang="en-US" sz="3200" b="0" i="1" smtClean="0">
                            <a:solidFill>
                              <a:schemeClr val="accent1">
                                <a:lumMod val="40000"/>
                                <a:lumOff val="60000"/>
                              </a:schemeClr>
                            </a:solidFill>
                            <a:latin typeface="Cambria Math" panose="02040503050406030204" pitchFamily="18" charset="0"/>
                          </a:rPr>
                          <m:t>{1,5}</m:t>
                        </m:r>
                      </m:sub>
                    </m:sSub>
                    <m:r>
                      <a:rPr lang="en-US" sz="3200" b="0" i="1" smtClean="0">
                        <a:solidFill>
                          <a:schemeClr val="accent1">
                            <a:lumMod val="40000"/>
                            <a:lumOff val="60000"/>
                          </a:schemeClr>
                        </a:solidFill>
                        <a:latin typeface="Cambria Math" panose="02040503050406030204" pitchFamily="18" charset="0"/>
                      </a:rPr>
                      <m:t>=1</m:t>
                    </m:r>
                  </m:oMath>
                </a14:m>
                <a:r>
                  <a:rPr lang="en-US" sz="3200" dirty="0">
                    <a:solidFill>
                      <a:schemeClr val="accent1">
                        <a:lumMod val="40000"/>
                        <a:lumOff val="60000"/>
                      </a:schemeClr>
                    </a:solidFill>
                  </a:rPr>
                  <a:t>, the edge </a:t>
                </a:r>
              </a:p>
              <a:p>
                <a:r>
                  <a:rPr lang="en-US" sz="3200" dirty="0">
                    <a:solidFill>
                      <a:schemeClr val="accent1">
                        <a:lumMod val="40000"/>
                        <a:lumOff val="60000"/>
                      </a:schemeClr>
                    </a:solidFill>
                  </a:rPr>
                  <a:t>is included, else not.</a:t>
                </a:r>
              </a:p>
            </p:txBody>
          </p:sp>
        </mc:Choice>
        <mc:Fallback xmlns="">
          <p:sp>
            <p:nvSpPr>
              <p:cNvPr id="42" name="TextBox 41">
                <a:extLst>
                  <a:ext uri="{FF2B5EF4-FFF2-40B4-BE49-F238E27FC236}">
                    <a16:creationId xmlns:a16="http://schemas.microsoft.com/office/drawing/2014/main" id="{5425B4BE-0913-44D6-8227-2D80DC4E425E}"/>
                  </a:ext>
                </a:extLst>
              </p:cNvPr>
              <p:cNvSpPr txBox="1">
                <a:spLocks noRot="1" noChangeAspect="1" noMove="1" noResize="1" noEditPoints="1" noAdjustHandles="1" noChangeArrowheads="1" noChangeShapeType="1" noTextEdit="1"/>
              </p:cNvSpPr>
              <p:nvPr/>
            </p:nvSpPr>
            <p:spPr>
              <a:xfrm>
                <a:off x="1391855" y="3037716"/>
                <a:ext cx="3856761" cy="1665969"/>
              </a:xfrm>
              <a:prstGeom prst="rect">
                <a:avLst/>
              </a:prstGeom>
              <a:blipFill>
                <a:blip r:embed="rId7"/>
                <a:stretch>
                  <a:fillRect l="-3949" r="-3002" b="-10949"/>
                </a:stretch>
              </a:blipFill>
            </p:spPr>
            <p:txBody>
              <a:bodyPr/>
              <a:lstStyle/>
              <a:p>
                <a:r>
                  <a:rPr lang="en-US">
                    <a:noFill/>
                  </a:rPr>
                  <a:t> </a:t>
                </a:r>
              </a:p>
            </p:txBody>
          </p:sp>
        </mc:Fallback>
      </mc:AlternateContent>
      <p:cxnSp>
        <p:nvCxnSpPr>
          <p:cNvPr id="44" name="Straight Connector 43">
            <a:extLst>
              <a:ext uri="{FF2B5EF4-FFF2-40B4-BE49-F238E27FC236}">
                <a16:creationId xmlns:a16="http://schemas.microsoft.com/office/drawing/2014/main" id="{2726F9F6-56C3-4F70-B575-9A76597FC280}"/>
              </a:ext>
            </a:extLst>
          </p:cNvPr>
          <p:cNvCxnSpPr>
            <a:cxnSpLocks/>
          </p:cNvCxnSpPr>
          <p:nvPr/>
        </p:nvCxnSpPr>
        <p:spPr>
          <a:xfrm>
            <a:off x="3859073" y="1844308"/>
            <a:ext cx="138393" cy="3448354"/>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DD9FC38-757B-4547-8D9B-F4DA5B0FA4B4}"/>
              </a:ext>
            </a:extLst>
          </p:cNvPr>
          <p:cNvCxnSpPr>
            <a:cxnSpLocks/>
          </p:cNvCxnSpPr>
          <p:nvPr/>
        </p:nvCxnSpPr>
        <p:spPr>
          <a:xfrm flipH="1">
            <a:off x="1096362" y="1857729"/>
            <a:ext cx="2738715" cy="3295448"/>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9177F10-A2A7-4D87-B56D-7BD26FAA481B}"/>
              </a:ext>
            </a:extLst>
          </p:cNvPr>
          <p:cNvCxnSpPr>
            <a:cxnSpLocks/>
          </p:cNvCxnSpPr>
          <p:nvPr/>
        </p:nvCxnSpPr>
        <p:spPr>
          <a:xfrm flipH="1">
            <a:off x="1084878" y="3436744"/>
            <a:ext cx="3923840" cy="1716433"/>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86103C4-2A71-400C-934D-9564C371659E}"/>
              </a:ext>
            </a:extLst>
          </p:cNvPr>
          <p:cNvCxnSpPr>
            <a:cxnSpLocks/>
          </p:cNvCxnSpPr>
          <p:nvPr/>
        </p:nvCxnSpPr>
        <p:spPr>
          <a:xfrm flipH="1">
            <a:off x="511438" y="3436744"/>
            <a:ext cx="4474609" cy="53757"/>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DD900EA-911A-4867-91EA-ECA40E747DF2}"/>
              </a:ext>
            </a:extLst>
          </p:cNvPr>
          <p:cNvCxnSpPr>
            <a:cxnSpLocks/>
          </p:cNvCxnSpPr>
          <p:nvPr/>
        </p:nvCxnSpPr>
        <p:spPr>
          <a:xfrm flipH="1" flipV="1">
            <a:off x="1522773" y="1835797"/>
            <a:ext cx="3463275" cy="1600947"/>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60B0968-8550-429A-83AF-45C4D58397F8}"/>
              </a:ext>
            </a:extLst>
          </p:cNvPr>
          <p:cNvCxnSpPr>
            <a:cxnSpLocks/>
          </p:cNvCxnSpPr>
          <p:nvPr/>
        </p:nvCxnSpPr>
        <p:spPr>
          <a:xfrm flipH="1">
            <a:off x="3990855" y="3436744"/>
            <a:ext cx="1033089" cy="1855918"/>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FCB21C2-800E-4EE4-AD26-D4FDF80B4771}"/>
              </a:ext>
            </a:extLst>
          </p:cNvPr>
          <p:cNvCxnSpPr>
            <a:cxnSpLocks/>
          </p:cNvCxnSpPr>
          <p:nvPr/>
        </p:nvCxnSpPr>
        <p:spPr>
          <a:xfrm flipH="1">
            <a:off x="513956" y="1835797"/>
            <a:ext cx="993591" cy="1627825"/>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81091809-AF0E-4626-8202-80B910DAB25A}"/>
              </a:ext>
            </a:extLst>
          </p:cNvPr>
          <p:cNvSpPr txBox="1"/>
          <p:nvPr/>
        </p:nvSpPr>
        <p:spPr>
          <a:xfrm>
            <a:off x="5589862" y="4031511"/>
            <a:ext cx="5495863" cy="584775"/>
          </a:xfrm>
          <a:prstGeom prst="rect">
            <a:avLst/>
          </a:prstGeom>
          <a:noFill/>
        </p:spPr>
        <p:txBody>
          <a:bodyPr wrap="none" rtlCol="0">
            <a:spAutoFit/>
          </a:bodyPr>
          <a:lstStyle/>
          <a:p>
            <a:r>
              <a:rPr lang="en-US" sz="3200" b="1" i="1" dirty="0">
                <a:ln w="0"/>
                <a:solidFill>
                  <a:srgbClr val="FFFF00"/>
                </a:solidFill>
                <a:effectLst>
                  <a:outerShdw blurRad="38100" dist="38100" dir="2700000" algn="tl">
                    <a:srgbClr val="000000">
                      <a:alpha val="43137"/>
                    </a:srgbClr>
                  </a:outerShdw>
                  <a:reflection blurRad="6350" stA="53000" endA="300" endPos="35500" dir="5400000" sy="-90000" algn="bl" rotWithShape="0"/>
                </a:effectLst>
              </a:rPr>
              <a:t>Vertex Percolation on ER </a:t>
            </a:r>
            <a:r>
              <a:rPr lang="en-US" sz="3200" b="1" i="1" cap="none" spc="0" dirty="0">
                <a:ln w="0"/>
                <a:solidFill>
                  <a:srgbClr val="FFFF00"/>
                </a:solidFill>
                <a:effectLst>
                  <a:outerShdw blurRad="38100" dist="38100" dir="2700000" algn="tl">
                    <a:srgbClr val="000000">
                      <a:alpha val="43137"/>
                    </a:srgbClr>
                  </a:outerShdw>
                  <a:reflection blurRad="6350" stA="53000" endA="300" endPos="35500" dir="5400000" sy="-90000" algn="bl" rotWithShape="0"/>
                </a:effectLst>
              </a:rPr>
              <a:t>Graph</a:t>
            </a:r>
            <a:endParaRPr lang="en-US" sz="3200" b="1" i="1" dirty="0">
              <a:solidFill>
                <a:srgbClr val="FFFF00"/>
              </a:solidFill>
              <a:effectLst>
                <a:outerShdw blurRad="38100" dist="38100" dir="2700000" algn="tl">
                  <a:srgbClr val="000000">
                    <a:alpha val="43137"/>
                  </a:srgbClr>
                </a:outerShdw>
                <a:reflection blurRad="6350" stA="53000" endA="300" endPos="35500" dir="5400000" sy="-90000" algn="bl" rotWithShape="0"/>
              </a:effectLst>
            </a:endParaRP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D3638004-CF77-43C2-94A2-B1BA2824E4F5}"/>
                  </a:ext>
                </a:extLst>
              </p:cNvPr>
              <p:cNvSpPr txBox="1"/>
              <p:nvPr/>
            </p:nvSpPr>
            <p:spPr>
              <a:xfrm>
                <a:off x="5577605" y="4507800"/>
                <a:ext cx="4033989" cy="584775"/>
              </a:xfrm>
              <a:prstGeom prst="rect">
                <a:avLst/>
              </a:prstGeom>
              <a:noFill/>
            </p:spPr>
            <p:txBody>
              <a:bodyPr wrap="none" rtlCol="0">
                <a:spAutoFit/>
              </a:bodyPr>
              <a:lstStyle/>
              <a:p>
                <a14:m>
                  <m:oMath xmlns:m="http://schemas.openxmlformats.org/officeDocument/2006/math">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𝑣</m:t>
                        </m:r>
                      </m:sub>
                    </m:sSub>
                    <m:r>
                      <a:rPr lang="en-US" sz="3200">
                        <a:solidFill>
                          <a:schemeClr val="bg1"/>
                        </a:solidFill>
                        <a:latin typeface="Cambria Math" panose="02040503050406030204" pitchFamily="18" charset="0"/>
                        <a:ea typeface="Cambria Math" panose="02040503050406030204" pitchFamily="18" charset="0"/>
                      </a:rPr>
                      <m:t>∼</m:t>
                    </m:r>
                    <m:r>
                      <m:rPr>
                        <m:sty m:val="p"/>
                      </m:rPr>
                      <a:rPr lang="en-US" sz="3200" b="0" i="0" smtClean="0">
                        <a:solidFill>
                          <a:schemeClr val="bg1"/>
                        </a:solidFill>
                        <a:latin typeface="Cambria Math" panose="02040503050406030204" pitchFamily="18" charset="0"/>
                        <a:ea typeface="Cambria Math" panose="02040503050406030204" pitchFamily="18" charset="0"/>
                      </a:rPr>
                      <m:t>Ber</m:t>
                    </m:r>
                    <m:d>
                      <m:dPr>
                        <m:ctrlPr>
                          <a:rPr lang="en-US" sz="3200" b="0" i="1" smtClean="0">
                            <a:solidFill>
                              <a:schemeClr val="bg1"/>
                            </a:solidFill>
                            <a:latin typeface="Cambria Math" panose="02040503050406030204" pitchFamily="18" charset="0"/>
                            <a:ea typeface="Cambria Math" panose="02040503050406030204" pitchFamily="18" charset="0"/>
                          </a:rPr>
                        </m:ctrlPr>
                      </m:dPr>
                      <m:e>
                        <m:sSub>
                          <m:sSubPr>
                            <m:ctrlPr>
                              <a:rPr lang="en-US" sz="3200" b="0" i="1" smtClean="0">
                                <a:solidFill>
                                  <a:schemeClr val="bg1"/>
                                </a:solidFill>
                                <a:latin typeface="Cambria Math" panose="02040503050406030204" pitchFamily="18" charset="0"/>
                                <a:ea typeface="Cambria Math" panose="02040503050406030204" pitchFamily="18" charset="0"/>
                              </a:rPr>
                            </m:ctrlPr>
                          </m:sSubPr>
                          <m:e>
                            <m:r>
                              <a:rPr lang="en-US" sz="3200" b="0" i="1" smtClean="0">
                                <a:solidFill>
                                  <a:schemeClr val="bg1"/>
                                </a:solidFill>
                                <a:latin typeface="Cambria Math" panose="02040503050406030204" pitchFamily="18" charset="0"/>
                                <a:ea typeface="Cambria Math" panose="02040503050406030204" pitchFamily="18" charset="0"/>
                              </a:rPr>
                              <m:t>𝑞</m:t>
                            </m:r>
                          </m:e>
                          <m:sub>
                            <m:r>
                              <a:rPr lang="en-US" sz="3200" b="0" i="1" smtClean="0">
                                <a:solidFill>
                                  <a:schemeClr val="bg1"/>
                                </a:solidFill>
                                <a:latin typeface="Cambria Math" panose="02040503050406030204" pitchFamily="18" charset="0"/>
                                <a:ea typeface="Cambria Math" panose="02040503050406030204" pitchFamily="18" charset="0"/>
                              </a:rPr>
                              <m:t>𝑛</m:t>
                            </m:r>
                          </m:sub>
                        </m:sSub>
                      </m:e>
                    </m:d>
                    <m:r>
                      <a:rPr lang="en-US" sz="3200" b="0" i="0" smtClean="0">
                        <a:solidFill>
                          <a:schemeClr val="bg1"/>
                        </a:solidFill>
                        <a:latin typeface="Cambria Math" panose="02040503050406030204" pitchFamily="18" charset="0"/>
                        <a:ea typeface="Cambria Math" panose="02040503050406030204" pitchFamily="18" charset="0"/>
                      </a:rPr>
                      <m:t>;</m:t>
                    </m:r>
                  </m:oMath>
                </a14:m>
                <a:r>
                  <a:rPr lang="en-US" sz="3200" dirty="0">
                    <a:solidFill>
                      <a:schemeClr val="bg1"/>
                    </a:solidFill>
                  </a:rPr>
                  <a:t> </a:t>
                </a:r>
                <a14:m>
                  <m:oMath xmlns:m="http://schemas.openxmlformats.org/officeDocument/2006/math">
                    <m:r>
                      <a:rPr lang="en-US" sz="3200" b="0" i="1" dirty="0" smtClean="0">
                        <a:solidFill>
                          <a:schemeClr val="bg1"/>
                        </a:solidFill>
                        <a:latin typeface="Cambria Math" panose="02040503050406030204" pitchFamily="18" charset="0"/>
                      </a:rPr>
                      <m:t>𝑣</m:t>
                    </m:r>
                    <m:r>
                      <a:rPr lang="en-US" sz="3200" b="0" i="1" dirty="0" smtClean="0">
                        <a:solidFill>
                          <a:schemeClr val="bg1"/>
                        </a:solidFill>
                        <a:latin typeface="Cambria Math" panose="02040503050406030204" pitchFamily="18" charset="0"/>
                      </a:rPr>
                      <m:t>∈</m:t>
                    </m:r>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ea typeface="Cambria Math" panose="02040503050406030204" pitchFamily="18" charset="0"/>
                          </a:rPr>
                          <m:t>𝒱</m:t>
                        </m:r>
                      </m:e>
                      <m:sub>
                        <m:r>
                          <a:rPr lang="en-US" sz="3200" b="0" i="1" dirty="0" smtClean="0">
                            <a:solidFill>
                              <a:schemeClr val="bg1"/>
                            </a:solidFill>
                            <a:latin typeface="Cambria Math" panose="02040503050406030204" pitchFamily="18" charset="0"/>
                          </a:rPr>
                          <m:t>𝑛</m:t>
                        </m:r>
                      </m:sub>
                    </m:sSub>
                  </m:oMath>
                </a14:m>
                <a:endParaRPr lang="en-US" sz="3200" dirty="0">
                  <a:solidFill>
                    <a:schemeClr val="bg1"/>
                  </a:solidFill>
                </a:endParaRPr>
              </a:p>
            </p:txBody>
          </p:sp>
        </mc:Choice>
        <mc:Fallback xmlns="">
          <p:sp>
            <p:nvSpPr>
              <p:cNvPr id="69" name="TextBox 68">
                <a:extLst>
                  <a:ext uri="{FF2B5EF4-FFF2-40B4-BE49-F238E27FC236}">
                    <a16:creationId xmlns:a16="http://schemas.microsoft.com/office/drawing/2014/main" id="{D3638004-CF77-43C2-94A2-B1BA2824E4F5}"/>
                  </a:ext>
                </a:extLst>
              </p:cNvPr>
              <p:cNvSpPr txBox="1">
                <a:spLocks noRot="1" noChangeAspect="1" noMove="1" noResize="1" noEditPoints="1" noAdjustHandles="1" noChangeArrowheads="1" noChangeShapeType="1" noTextEdit="1"/>
              </p:cNvSpPr>
              <p:nvPr/>
            </p:nvSpPr>
            <p:spPr>
              <a:xfrm>
                <a:off x="5577605" y="4507800"/>
                <a:ext cx="4033989"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FD9E0C95-B5A6-4EA4-8175-E49F99DA7296}"/>
                  </a:ext>
                </a:extLst>
              </p:cNvPr>
              <p:cNvSpPr txBox="1"/>
              <p:nvPr/>
            </p:nvSpPr>
            <p:spPr>
              <a:xfrm>
                <a:off x="5501916" y="5135091"/>
                <a:ext cx="616450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𝑉</m:t>
                      </m:r>
                      <m:d>
                        <m:dPr>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𝐺</m:t>
                          </m:r>
                        </m:e>
                      </m:d>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𝑉</m:t>
                      </m:r>
                      <m:d>
                        <m:dPr>
                          <m:ctrlPr>
                            <a:rPr lang="en-US" sz="3200" b="0" i="1" smtClean="0">
                              <a:solidFill>
                                <a:schemeClr val="bg1"/>
                              </a:solidFill>
                              <a:latin typeface="Cambria Math" panose="02040503050406030204" pitchFamily="18" charset="0"/>
                            </a:rPr>
                          </m:ctrlPr>
                        </m:dPr>
                        <m:e>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𝐺</m:t>
                              </m:r>
                            </m:e>
                            <m:sub>
                              <m:r>
                                <a:rPr lang="en-US" sz="3200" b="0" i="1" smtClean="0">
                                  <a:solidFill>
                                    <a:schemeClr val="bg1"/>
                                  </a:solidFill>
                                  <a:latin typeface="Cambria Math" panose="02040503050406030204" pitchFamily="18" charset="0"/>
                                </a:rPr>
                                <m:t>𝐸𝑅</m:t>
                              </m:r>
                            </m:sub>
                          </m:sSub>
                        </m:e>
                      </m:d>
                      <m:r>
                        <a:rPr lang="en-US" sz="3200" b="0" i="1" smtClean="0">
                          <a:solidFill>
                            <a:schemeClr val="bg1"/>
                          </a:solidFill>
                          <a:latin typeface="Cambria Math" panose="02040503050406030204" pitchFamily="18" charset="0"/>
                        </a:rPr>
                        <m:t> &amp; </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𝑣</m:t>
                          </m:r>
                        </m:sub>
                      </m:sSub>
                      <m:r>
                        <a:rPr lang="en-US" sz="3200" b="0" i="1" smtClean="0">
                          <a:solidFill>
                            <a:schemeClr val="bg1"/>
                          </a:solidFill>
                          <a:latin typeface="Cambria Math" panose="02040503050406030204" pitchFamily="18" charset="0"/>
                        </a:rPr>
                        <m:t>=1}</m:t>
                      </m:r>
                    </m:oMath>
                  </m:oMathPara>
                </a14:m>
                <a:endParaRPr lang="en-US" sz="3200" dirty="0"/>
              </a:p>
            </p:txBody>
          </p:sp>
        </mc:Choice>
        <mc:Fallback xmlns="">
          <p:sp>
            <p:nvSpPr>
              <p:cNvPr id="71" name="TextBox 70">
                <a:extLst>
                  <a:ext uri="{FF2B5EF4-FFF2-40B4-BE49-F238E27FC236}">
                    <a16:creationId xmlns:a16="http://schemas.microsoft.com/office/drawing/2014/main" id="{FD9E0C95-B5A6-4EA4-8175-E49F99DA7296}"/>
                  </a:ext>
                </a:extLst>
              </p:cNvPr>
              <p:cNvSpPr txBox="1">
                <a:spLocks noRot="1" noChangeAspect="1" noMove="1" noResize="1" noEditPoints="1" noAdjustHandles="1" noChangeArrowheads="1" noChangeShapeType="1" noTextEdit="1"/>
              </p:cNvSpPr>
              <p:nvPr/>
            </p:nvSpPr>
            <p:spPr>
              <a:xfrm>
                <a:off x="5501916" y="5135091"/>
                <a:ext cx="6164508"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0B8191B9-A7BC-457D-AB86-F12CFC91A5B3}"/>
                  </a:ext>
                </a:extLst>
              </p:cNvPr>
              <p:cNvSpPr txBox="1"/>
              <p:nvPr/>
            </p:nvSpPr>
            <p:spPr>
              <a:xfrm>
                <a:off x="5579405" y="5708596"/>
                <a:ext cx="6385287" cy="107721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3200" b="0" i="1" smtClean="0">
                          <a:solidFill>
                            <a:schemeClr val="bg1"/>
                          </a:solidFill>
                          <a:latin typeface="Cambria Math" panose="02040503050406030204" pitchFamily="18" charset="0"/>
                        </a:rPr>
                        <m:t>𝐸</m:t>
                      </m:r>
                      <m:d>
                        <m:dPr>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𝐺</m:t>
                          </m:r>
                        </m:e>
                      </m:d>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𝑒</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𝑢</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𝑒</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𝐸</m:t>
                      </m:r>
                      <m:d>
                        <m:dPr>
                          <m:ctrlPr>
                            <a:rPr lang="en-US" sz="3200" b="0" i="1" smtClean="0">
                              <a:solidFill>
                                <a:schemeClr val="bg1"/>
                              </a:solidFill>
                              <a:latin typeface="Cambria Math" panose="02040503050406030204" pitchFamily="18" charset="0"/>
                            </a:rPr>
                          </m:ctrlPr>
                        </m:dPr>
                        <m:e>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𝐺</m:t>
                              </m:r>
                            </m:e>
                            <m:sub>
                              <m:r>
                                <a:rPr lang="en-US" sz="3200" b="0" i="1" smtClean="0">
                                  <a:solidFill>
                                    <a:schemeClr val="bg1"/>
                                  </a:solidFill>
                                  <a:latin typeface="Cambria Math" panose="02040503050406030204" pitchFamily="18" charset="0"/>
                                </a:rPr>
                                <m:t>𝐸𝑅</m:t>
                              </m:r>
                            </m:sub>
                          </m:sSub>
                        </m:e>
                      </m:d>
                      <m:r>
                        <a:rPr lang="en-US" sz="3200" b="0" i="1" smtClean="0">
                          <a:solidFill>
                            <a:schemeClr val="bg1"/>
                          </a:solidFill>
                          <a:latin typeface="Cambria Math" panose="02040503050406030204" pitchFamily="18" charset="0"/>
                        </a:rPr>
                        <m:t>,</m:t>
                      </m:r>
                    </m:oMath>
                  </m:oMathPara>
                </a14:m>
                <a:endParaRPr lang="en-US" sz="3200" b="0" i="1" dirty="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𝑢</m:t>
                          </m:r>
                        </m:sub>
                      </m:sSub>
                      <m:r>
                        <a:rPr lang="en-US" sz="3200" b="0" i="1" smtClean="0">
                          <a:solidFill>
                            <a:schemeClr val="bg1"/>
                          </a:solidFill>
                          <a:latin typeface="Cambria Math" panose="02040503050406030204" pitchFamily="18" charset="0"/>
                        </a:rPr>
                        <m:t>=1,</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𝑣</m:t>
                          </m:r>
                        </m:sub>
                      </m:sSub>
                      <m:r>
                        <a:rPr lang="en-US" sz="3200" b="0" i="1" smtClean="0">
                          <a:solidFill>
                            <a:schemeClr val="bg1"/>
                          </a:solidFill>
                          <a:latin typeface="Cambria Math" panose="02040503050406030204" pitchFamily="18" charset="0"/>
                        </a:rPr>
                        <m:t>=1}</m:t>
                      </m:r>
                    </m:oMath>
                  </m:oMathPara>
                </a14:m>
                <a:endParaRPr lang="en-US" sz="3200" dirty="0"/>
              </a:p>
            </p:txBody>
          </p:sp>
        </mc:Choice>
        <mc:Fallback xmlns="">
          <p:sp>
            <p:nvSpPr>
              <p:cNvPr id="75" name="TextBox 74">
                <a:extLst>
                  <a:ext uri="{FF2B5EF4-FFF2-40B4-BE49-F238E27FC236}">
                    <a16:creationId xmlns:a16="http://schemas.microsoft.com/office/drawing/2014/main" id="{0B8191B9-A7BC-457D-AB86-F12CFC91A5B3}"/>
                  </a:ext>
                </a:extLst>
              </p:cNvPr>
              <p:cNvSpPr txBox="1">
                <a:spLocks noRot="1" noChangeAspect="1" noMove="1" noResize="1" noEditPoints="1" noAdjustHandles="1" noChangeArrowheads="1" noChangeShapeType="1" noTextEdit="1"/>
              </p:cNvSpPr>
              <p:nvPr/>
            </p:nvSpPr>
            <p:spPr>
              <a:xfrm>
                <a:off x="5579405" y="5708596"/>
                <a:ext cx="6385287" cy="1077218"/>
              </a:xfrm>
              <a:prstGeom prst="rect">
                <a:avLst/>
              </a:prstGeom>
              <a:blipFill>
                <a:blip r:embed="rId10"/>
                <a:stretch>
                  <a:fillRect/>
                </a:stretch>
              </a:blipFill>
            </p:spPr>
            <p:txBody>
              <a:bodyPr/>
              <a:lstStyle/>
              <a:p>
                <a:r>
                  <a:rPr lang="en-US">
                    <a:noFill/>
                  </a:rPr>
                  <a:t> </a:t>
                </a:r>
              </a:p>
            </p:txBody>
          </p:sp>
        </mc:Fallback>
      </mc:AlternateContent>
      <p:sp>
        <p:nvSpPr>
          <p:cNvPr id="76" name="TextBox 75">
            <a:extLst>
              <a:ext uri="{FF2B5EF4-FFF2-40B4-BE49-F238E27FC236}">
                <a16:creationId xmlns:a16="http://schemas.microsoft.com/office/drawing/2014/main" id="{93825295-B930-46B4-908F-BFF4F0328600}"/>
              </a:ext>
            </a:extLst>
          </p:cNvPr>
          <p:cNvSpPr txBox="1"/>
          <p:nvPr/>
        </p:nvSpPr>
        <p:spPr>
          <a:xfrm>
            <a:off x="5592429" y="1869221"/>
            <a:ext cx="3755195" cy="584775"/>
          </a:xfrm>
          <a:prstGeom prst="rect">
            <a:avLst/>
          </a:prstGeom>
          <a:noFill/>
        </p:spPr>
        <p:txBody>
          <a:bodyPr wrap="none" rtlCol="0">
            <a:spAutoFit/>
          </a:bodyPr>
          <a:lstStyle/>
          <a:p>
            <a:r>
              <a:rPr lang="en-US" sz="3200" b="1" i="1" dirty="0">
                <a:ln w="0"/>
                <a:solidFill>
                  <a:srgbClr val="FFFF00"/>
                </a:solidFill>
                <a:effectLst>
                  <a:outerShdw blurRad="38100" dist="38100" dir="2700000" algn="tl">
                    <a:srgbClr val="000000">
                      <a:alpha val="43137"/>
                    </a:srgbClr>
                  </a:outerShdw>
                  <a:reflection blurRad="6350" stA="53000" endA="300" endPos="35500" dir="5400000" sy="-90000" algn="bl" rotWithShape="0"/>
                </a:effectLst>
              </a:rPr>
              <a:t>Our graph of interest</a:t>
            </a:r>
            <a:endParaRPr lang="en-US" sz="3200" b="1" i="1" dirty="0">
              <a:solidFill>
                <a:srgbClr val="FFFF00"/>
              </a:solidFill>
              <a:effectLst>
                <a:outerShdw blurRad="38100" dist="38100" dir="2700000" algn="tl">
                  <a:srgbClr val="000000">
                    <a:alpha val="43137"/>
                  </a:srgbClr>
                </a:outerShdw>
                <a:reflection blurRad="6350" stA="53000" endA="300" endPos="35500" dir="5400000" sy="-90000" algn="bl" rotWithShape="0"/>
              </a:effectLst>
            </a:endParaRPr>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75929726-FD75-4B0D-928D-C6654EC2DBCB}"/>
                  </a:ext>
                </a:extLst>
              </p:cNvPr>
              <p:cNvSpPr txBox="1"/>
              <p:nvPr/>
            </p:nvSpPr>
            <p:spPr>
              <a:xfrm>
                <a:off x="5549163" y="3507804"/>
                <a:ext cx="533928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𝑉</m:t>
                      </m:r>
                      <m:d>
                        <m:dPr>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𝐺</m:t>
                          </m:r>
                        </m:e>
                      </m:d>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𝒱</m:t>
                          </m:r>
                        </m:e>
                        <m:sub>
                          <m:r>
                            <a:rPr lang="en-US" sz="3200" b="0" i="1" smtClean="0">
                              <a:solidFill>
                                <a:schemeClr val="bg1"/>
                              </a:solidFill>
                              <a:latin typeface="Cambria Math" panose="02040503050406030204" pitchFamily="18" charset="0"/>
                            </a:rPr>
                            <m:t>𝑛</m:t>
                          </m:r>
                        </m:sub>
                      </m:sSub>
                      <m:r>
                        <a:rPr lang="en-US" sz="3200" b="0" i="1" smtClean="0">
                          <a:solidFill>
                            <a:schemeClr val="bg1"/>
                          </a:solidFill>
                          <a:latin typeface="Cambria Math" panose="02040503050406030204" pitchFamily="18" charset="0"/>
                        </a:rPr>
                        <m:t> &amp; </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𝑣</m:t>
                          </m:r>
                        </m:sub>
                      </m:sSub>
                      <m:r>
                        <a:rPr lang="en-US" sz="3200" b="0" i="1" smtClean="0">
                          <a:solidFill>
                            <a:schemeClr val="bg1"/>
                          </a:solidFill>
                          <a:latin typeface="Cambria Math" panose="02040503050406030204" pitchFamily="18" charset="0"/>
                        </a:rPr>
                        <m:t>=1}</m:t>
                      </m:r>
                    </m:oMath>
                  </m:oMathPara>
                </a14:m>
                <a:endParaRPr lang="en-US" sz="3200" dirty="0"/>
              </a:p>
            </p:txBody>
          </p:sp>
        </mc:Choice>
        <mc:Fallback xmlns="">
          <p:sp>
            <p:nvSpPr>
              <p:cNvPr id="77" name="TextBox 76">
                <a:extLst>
                  <a:ext uri="{FF2B5EF4-FFF2-40B4-BE49-F238E27FC236}">
                    <a16:creationId xmlns:a16="http://schemas.microsoft.com/office/drawing/2014/main" id="{75929726-FD75-4B0D-928D-C6654EC2DBCB}"/>
                  </a:ext>
                </a:extLst>
              </p:cNvPr>
              <p:cNvSpPr txBox="1">
                <a:spLocks noRot="1" noChangeAspect="1" noMove="1" noResize="1" noEditPoints="1" noAdjustHandles="1" noChangeArrowheads="1" noChangeShapeType="1" noTextEdit="1"/>
              </p:cNvSpPr>
              <p:nvPr/>
            </p:nvSpPr>
            <p:spPr>
              <a:xfrm>
                <a:off x="5549163" y="3507804"/>
                <a:ext cx="5339282" cy="5847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0C0F6B41-8DE0-4647-8BC8-BEEDE951D1FC}"/>
                  </a:ext>
                </a:extLst>
              </p:cNvPr>
              <p:cNvSpPr txBox="1"/>
              <p:nvPr/>
            </p:nvSpPr>
            <p:spPr>
              <a:xfrm>
                <a:off x="5597376" y="4007445"/>
                <a:ext cx="6268121" cy="107721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3200" b="0" i="1" smtClean="0">
                          <a:solidFill>
                            <a:schemeClr val="bg1"/>
                          </a:solidFill>
                          <a:latin typeface="Cambria Math" panose="02040503050406030204" pitchFamily="18" charset="0"/>
                        </a:rPr>
                        <m:t>𝐸</m:t>
                      </m:r>
                      <m:d>
                        <m:dPr>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𝐺</m:t>
                          </m:r>
                        </m:e>
                      </m:d>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𝑒</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𝑢</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𝑒</m:t>
                      </m:r>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ℰ</m:t>
                          </m:r>
                        </m:e>
                        <m:sub>
                          <m:r>
                            <a:rPr lang="en-US" sz="3200" b="0" i="1" smtClean="0">
                              <a:solidFill>
                                <a:schemeClr val="bg1"/>
                              </a:solidFill>
                              <a:latin typeface="Cambria Math" panose="02040503050406030204" pitchFamily="18" charset="0"/>
                            </a:rPr>
                            <m:t>𝑛</m:t>
                          </m:r>
                        </m:sub>
                      </m:sSub>
                      <m:r>
                        <a:rPr lang="en-US" sz="3200" b="0" i="1" smtClean="0">
                          <a:solidFill>
                            <a:schemeClr val="bg1"/>
                          </a:solidFill>
                          <a:latin typeface="Cambria Math" panose="02040503050406030204" pitchFamily="18" charset="0"/>
                        </a:rPr>
                        <m:t>,</m:t>
                      </m:r>
                    </m:oMath>
                  </m:oMathPara>
                </a14:m>
                <a:endParaRPr lang="en-US" sz="3200" b="0" i="1" dirty="0">
                  <a:solidFill>
                    <a:schemeClr val="bg1"/>
                  </a:solidFill>
                  <a:latin typeface="Cambria Math" panose="02040503050406030204" pitchFamily="18" charset="0"/>
                </a:endParaRPr>
              </a:p>
              <a:p>
                <a:pPr/>
                <a14:m>
                  <m:oMathPara xmlns:m="http://schemas.openxmlformats.org/officeDocument/2006/math">
                    <m:oMathParaPr>
                      <m:jc m:val="right"/>
                    </m:oMathParaPr>
                    <m:oMath xmlns:m="http://schemas.openxmlformats.org/officeDocument/2006/math">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𝑌</m:t>
                          </m:r>
                        </m:e>
                        <m:sub>
                          <m:r>
                            <a:rPr lang="en-US" sz="3200" b="0" i="1" smtClean="0">
                              <a:solidFill>
                                <a:schemeClr val="bg1"/>
                              </a:solidFill>
                              <a:latin typeface="Cambria Math" panose="02040503050406030204" pitchFamily="18" charset="0"/>
                            </a:rPr>
                            <m:t>𝑒</m:t>
                          </m:r>
                        </m:sub>
                      </m:sSub>
                      <m:r>
                        <a:rPr lang="en-US" sz="3200" b="0" i="1" smtClean="0">
                          <a:solidFill>
                            <a:schemeClr val="bg1"/>
                          </a:solidFill>
                          <a:latin typeface="Cambria Math" panose="02040503050406030204" pitchFamily="18" charset="0"/>
                        </a:rPr>
                        <m:t> =1,</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𝑢</m:t>
                          </m:r>
                        </m:sub>
                      </m:sSub>
                      <m:r>
                        <a:rPr lang="en-US" sz="3200" b="0" i="1" smtClean="0">
                          <a:solidFill>
                            <a:schemeClr val="bg1"/>
                          </a:solidFill>
                          <a:latin typeface="Cambria Math" panose="02040503050406030204" pitchFamily="18" charset="0"/>
                        </a:rPr>
                        <m:t>=1,</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𝑣</m:t>
                          </m:r>
                        </m:sub>
                      </m:sSub>
                      <m:r>
                        <a:rPr lang="en-US" sz="3200" b="0" i="1" smtClean="0">
                          <a:solidFill>
                            <a:schemeClr val="bg1"/>
                          </a:solidFill>
                          <a:latin typeface="Cambria Math" panose="02040503050406030204" pitchFamily="18" charset="0"/>
                        </a:rPr>
                        <m:t>=1}</m:t>
                      </m:r>
                    </m:oMath>
                  </m:oMathPara>
                </a14:m>
                <a:endParaRPr lang="en-US" sz="3200" dirty="0"/>
              </a:p>
            </p:txBody>
          </p:sp>
        </mc:Choice>
        <mc:Fallback xmlns="">
          <p:sp>
            <p:nvSpPr>
              <p:cNvPr id="78" name="TextBox 77">
                <a:extLst>
                  <a:ext uri="{FF2B5EF4-FFF2-40B4-BE49-F238E27FC236}">
                    <a16:creationId xmlns:a16="http://schemas.microsoft.com/office/drawing/2014/main" id="{0C0F6B41-8DE0-4647-8BC8-BEEDE951D1FC}"/>
                  </a:ext>
                </a:extLst>
              </p:cNvPr>
              <p:cNvSpPr txBox="1">
                <a:spLocks noRot="1" noChangeAspect="1" noMove="1" noResize="1" noEditPoints="1" noAdjustHandles="1" noChangeArrowheads="1" noChangeShapeType="1" noTextEdit="1"/>
              </p:cNvSpPr>
              <p:nvPr/>
            </p:nvSpPr>
            <p:spPr>
              <a:xfrm>
                <a:off x="5597376" y="4007445"/>
                <a:ext cx="6268121" cy="1077218"/>
              </a:xfrm>
              <a:prstGeom prst="rect">
                <a:avLst/>
              </a:prstGeom>
              <a:blipFill>
                <a:blip r:embed="rId12"/>
                <a:stretch>
                  <a:fillRect/>
                </a:stretch>
              </a:blipFill>
            </p:spPr>
            <p:txBody>
              <a:bodyPr/>
              <a:lstStyle/>
              <a:p>
                <a:r>
                  <a:rPr lang="en-US">
                    <a:noFill/>
                  </a:rPr>
                  <a:t> </a:t>
                </a:r>
              </a:p>
            </p:txBody>
          </p:sp>
        </mc:Fallback>
      </mc:AlternateContent>
      <p:sp>
        <p:nvSpPr>
          <p:cNvPr id="79" name="TextBox 78">
            <a:extLst>
              <a:ext uri="{FF2B5EF4-FFF2-40B4-BE49-F238E27FC236}">
                <a16:creationId xmlns:a16="http://schemas.microsoft.com/office/drawing/2014/main" id="{B19F0B9E-5EED-42B4-A38B-5F98F0770857}"/>
              </a:ext>
            </a:extLst>
          </p:cNvPr>
          <p:cNvSpPr txBox="1"/>
          <p:nvPr/>
        </p:nvSpPr>
        <p:spPr>
          <a:xfrm>
            <a:off x="9364382" y="2132245"/>
            <a:ext cx="538930" cy="1446550"/>
          </a:xfrm>
          <a:prstGeom prst="rect">
            <a:avLst/>
          </a:prstGeom>
          <a:noFill/>
        </p:spPr>
        <p:txBody>
          <a:bodyPr wrap="none" rtlCol="0">
            <a:spAutoFit/>
          </a:bodyPr>
          <a:lstStyle/>
          <a:p>
            <a:r>
              <a:rPr lang="en-US" sz="8800" dirty="0">
                <a:solidFill>
                  <a:schemeClr val="bg1"/>
                </a:solidFill>
              </a:rPr>
              <a:t>}</a:t>
            </a:r>
          </a:p>
        </p:txBody>
      </p:sp>
      <p:sp>
        <p:nvSpPr>
          <p:cNvPr id="80" name="TextBox 79">
            <a:extLst>
              <a:ext uri="{FF2B5EF4-FFF2-40B4-BE49-F238E27FC236}">
                <a16:creationId xmlns:a16="http://schemas.microsoft.com/office/drawing/2014/main" id="{E3044A46-6F28-4664-AD6B-DE6215449145}"/>
              </a:ext>
            </a:extLst>
          </p:cNvPr>
          <p:cNvSpPr txBox="1"/>
          <p:nvPr/>
        </p:nvSpPr>
        <p:spPr>
          <a:xfrm>
            <a:off x="9727253" y="2563132"/>
            <a:ext cx="2332113" cy="584775"/>
          </a:xfrm>
          <a:prstGeom prst="rect">
            <a:avLst/>
          </a:prstGeom>
          <a:noFill/>
        </p:spPr>
        <p:txBody>
          <a:bodyPr wrap="none" rtlCol="0">
            <a:spAutoFit/>
          </a:bodyPr>
          <a:lstStyle/>
          <a:p>
            <a:r>
              <a:rPr lang="en-US" sz="3200" dirty="0">
                <a:solidFill>
                  <a:schemeClr val="bg1"/>
                </a:solidFill>
              </a:rPr>
              <a:t>Independent</a:t>
            </a: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3FE5433A-1508-4722-A661-BE7122C93EA9}"/>
                  </a:ext>
                </a:extLst>
              </p:cNvPr>
              <p:cNvSpPr txBox="1"/>
              <p:nvPr/>
            </p:nvSpPr>
            <p:spPr>
              <a:xfrm>
                <a:off x="5632708" y="5135090"/>
                <a:ext cx="4295791" cy="584775"/>
              </a:xfrm>
              <a:prstGeom prst="rect">
                <a:avLst/>
              </a:prstGeom>
              <a:noFill/>
            </p:spPr>
            <p:txBody>
              <a:bodyPr wrap="none" rtlCol="0">
                <a:spAutoFit/>
              </a:bodyPr>
              <a:lstStyle/>
              <a:p>
                <a:r>
                  <a:rPr lang="en-US" sz="3200" dirty="0">
                    <a:solidFill>
                      <a:schemeClr val="bg1"/>
                    </a:solidFill>
                  </a:rPr>
                  <a:t>Denote </a:t>
                </a:r>
                <a14:m>
                  <m:oMath xmlns:m="http://schemas.openxmlformats.org/officeDocument/2006/math">
                    <m:r>
                      <a:rPr lang="en-US" sz="3200" b="0" i="1" smtClean="0">
                        <a:solidFill>
                          <a:schemeClr val="bg1"/>
                        </a:solidFill>
                        <a:latin typeface="Cambria Math" panose="02040503050406030204" pitchFamily="18" charset="0"/>
                      </a:rPr>
                      <m:t>𝐺</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𝒢</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𝑛</m:t>
                    </m:r>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𝑝</m:t>
                        </m:r>
                      </m:e>
                      <m:sub>
                        <m:r>
                          <a:rPr lang="en-US" sz="3200" b="0" i="1" smtClean="0">
                            <a:solidFill>
                              <a:schemeClr val="bg1"/>
                            </a:solidFill>
                            <a:latin typeface="Cambria Math" panose="02040503050406030204" pitchFamily="18" charset="0"/>
                          </a:rPr>
                          <m:t>𝑛</m:t>
                        </m:r>
                      </m:sub>
                    </m:sSub>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𝑞</m:t>
                        </m:r>
                      </m:e>
                      <m:sub>
                        <m:r>
                          <a:rPr lang="en-US" sz="3200" b="0" i="1" smtClean="0">
                            <a:solidFill>
                              <a:schemeClr val="bg1"/>
                            </a:solidFill>
                            <a:latin typeface="Cambria Math" panose="02040503050406030204" pitchFamily="18" charset="0"/>
                          </a:rPr>
                          <m:t>𝑛</m:t>
                        </m:r>
                      </m:sub>
                    </m:sSub>
                    <m:r>
                      <a:rPr lang="en-US" sz="3200" b="0" i="1" smtClean="0">
                        <a:solidFill>
                          <a:schemeClr val="bg1"/>
                        </a:solidFill>
                        <a:latin typeface="Cambria Math" panose="02040503050406030204" pitchFamily="18" charset="0"/>
                      </a:rPr>
                      <m:t>)</m:t>
                    </m:r>
                  </m:oMath>
                </a14:m>
                <a:endParaRPr lang="en-US" sz="3200" dirty="0">
                  <a:solidFill>
                    <a:schemeClr val="bg1"/>
                  </a:solidFill>
                </a:endParaRPr>
              </a:p>
            </p:txBody>
          </p:sp>
        </mc:Choice>
        <mc:Fallback xmlns="">
          <p:sp>
            <p:nvSpPr>
              <p:cNvPr id="81" name="TextBox 80">
                <a:extLst>
                  <a:ext uri="{FF2B5EF4-FFF2-40B4-BE49-F238E27FC236}">
                    <a16:creationId xmlns:a16="http://schemas.microsoft.com/office/drawing/2014/main" id="{3FE5433A-1508-4722-A661-BE7122C93EA9}"/>
                  </a:ext>
                </a:extLst>
              </p:cNvPr>
              <p:cNvSpPr txBox="1">
                <a:spLocks noRot="1" noChangeAspect="1" noMove="1" noResize="1" noEditPoints="1" noAdjustHandles="1" noChangeArrowheads="1" noChangeShapeType="1" noTextEdit="1"/>
              </p:cNvSpPr>
              <p:nvPr/>
            </p:nvSpPr>
            <p:spPr>
              <a:xfrm>
                <a:off x="5632708" y="5135090"/>
                <a:ext cx="4295791" cy="584775"/>
              </a:xfrm>
              <a:prstGeom prst="rect">
                <a:avLst/>
              </a:prstGeom>
              <a:blipFill>
                <a:blip r:embed="rId13"/>
                <a:stretch>
                  <a:fillRect l="-3546" t="-12500" b="-34375"/>
                </a:stretch>
              </a:blipFill>
            </p:spPr>
            <p:txBody>
              <a:bodyPr/>
              <a:lstStyle/>
              <a:p>
                <a:r>
                  <a:rPr lang="en-US">
                    <a:noFill/>
                  </a:rPr>
                  <a:t> </a:t>
                </a:r>
              </a:p>
            </p:txBody>
          </p:sp>
        </mc:Fallback>
      </mc:AlternateContent>
    </p:spTree>
    <p:extLst>
      <p:ext uri="{BB962C8B-B14F-4D97-AF65-F5344CB8AC3E}">
        <p14:creationId xmlns:p14="http://schemas.microsoft.com/office/powerpoint/2010/main" val="116984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250"/>
                                        <p:tgtEl>
                                          <p:spTgt spid="15"/>
                                        </p:tgtEl>
                                      </p:cBhvr>
                                    </p:animEffect>
                                  </p:childTnLst>
                                </p:cTn>
                              </p:par>
                            </p:childTnLst>
                          </p:cTn>
                        </p:par>
                        <p:par>
                          <p:cTn id="13" fill="hold">
                            <p:stCondLst>
                              <p:cond delay="250"/>
                            </p:stCondLst>
                            <p:childTnLst>
                              <p:par>
                                <p:cTn id="14" presetID="22" presetClass="entr" presetSubtype="1"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250"/>
                                        <p:tgtEl>
                                          <p:spTgt spid="1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250"/>
                                        <p:tgtEl>
                                          <p:spTgt spid="17"/>
                                        </p:tgtEl>
                                      </p:cBhvr>
                                    </p:animEffect>
                                  </p:childTnLst>
                                </p:cTn>
                              </p:par>
                            </p:childTnLst>
                          </p:cTn>
                        </p:par>
                        <p:par>
                          <p:cTn id="21" fill="hold">
                            <p:stCondLst>
                              <p:cond delay="750"/>
                            </p:stCondLst>
                            <p:childTnLst>
                              <p:par>
                                <p:cTn id="22" presetID="22" presetClass="entr" presetSubtype="4"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250"/>
                                        <p:tgtEl>
                                          <p:spTgt spid="23"/>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par>
                          <p:cTn id="69" fill="hold">
                            <p:stCondLst>
                              <p:cond delay="2500"/>
                            </p:stCondLst>
                            <p:childTnLst>
                              <p:par>
                                <p:cTn id="70" presetID="22" presetClass="entr" presetSubtype="8"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left)">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anim calcmode="lin" valueType="num">
                                      <p:cBhvr>
                                        <p:cTn id="78" dur="500" fill="hold"/>
                                        <p:tgtEl>
                                          <p:spTgt spid="32"/>
                                        </p:tgtEl>
                                        <p:attrNameLst>
                                          <p:attrName>ppt_x</p:attrName>
                                        </p:attrNameLst>
                                      </p:cBhvr>
                                      <p:tavLst>
                                        <p:tav tm="0">
                                          <p:val>
                                            <p:strVal val="#ppt_x"/>
                                          </p:val>
                                        </p:tav>
                                        <p:tav tm="100000">
                                          <p:val>
                                            <p:strVal val="#ppt_x"/>
                                          </p:val>
                                        </p:tav>
                                      </p:tavLst>
                                    </p:anim>
                                    <p:anim calcmode="lin" valueType="num">
                                      <p:cBhvr>
                                        <p:cTn id="79" dur="5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left)">
                                      <p:cBhvr>
                                        <p:cTn id="83" dur="500"/>
                                        <p:tgtEl>
                                          <p:spTgt spid="34"/>
                                        </p:tgtEl>
                                      </p:cBhvr>
                                    </p:animEffect>
                                  </p:childTnLst>
                                </p:cTn>
                              </p:par>
                            </p:childTnLst>
                          </p:cTn>
                        </p:par>
                        <p:par>
                          <p:cTn id="84" fill="hold">
                            <p:stCondLst>
                              <p:cond delay="1000"/>
                            </p:stCondLst>
                            <p:childTnLst>
                              <p:par>
                                <p:cTn id="85" presetID="22" presetClass="entr" presetSubtype="4" fill="hold"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down)">
                                      <p:cBhvr>
                                        <p:cTn id="87" dur="250"/>
                                        <p:tgtEl>
                                          <p:spTgt spid="39"/>
                                        </p:tgtEl>
                                      </p:cBhvr>
                                    </p:animEffect>
                                  </p:childTnLst>
                                </p:cTn>
                              </p:par>
                              <p:par>
                                <p:cTn id="88" presetID="10" presetClass="exit" presetSubtype="0" fill="hold" grpId="1" nodeType="withEffect">
                                  <p:stCondLst>
                                    <p:cond delay="0"/>
                                  </p:stCondLst>
                                  <p:childTnLst>
                                    <p:animEffect transition="out" filter="fade">
                                      <p:cBhvr>
                                        <p:cTn id="89" dur="500"/>
                                        <p:tgtEl>
                                          <p:spTgt spid="5"/>
                                        </p:tgtEl>
                                      </p:cBhvr>
                                    </p:animEffect>
                                    <p:set>
                                      <p:cBhvr>
                                        <p:cTn id="90" dur="1" fill="hold">
                                          <p:stCondLst>
                                            <p:cond delay="499"/>
                                          </p:stCondLst>
                                        </p:cTn>
                                        <p:tgtEl>
                                          <p:spTgt spid="5"/>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7"/>
                                        </p:tgtEl>
                                      </p:cBhvr>
                                    </p:animEffect>
                                    <p:set>
                                      <p:cBhvr>
                                        <p:cTn id="93" dur="1" fill="hold">
                                          <p:stCondLst>
                                            <p:cond delay="499"/>
                                          </p:stCondLst>
                                        </p:cTn>
                                        <p:tgtEl>
                                          <p:spTgt spid="7"/>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1"/>
                                        </p:tgtEl>
                                      </p:cBhvr>
                                    </p:animEffect>
                                    <p:set>
                                      <p:cBhvr>
                                        <p:cTn id="96" dur="1" fill="hold">
                                          <p:stCondLst>
                                            <p:cond delay="499"/>
                                          </p:stCondLst>
                                        </p:cTn>
                                        <p:tgtEl>
                                          <p:spTgt spid="11"/>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12"/>
                                        </p:tgtEl>
                                      </p:cBhvr>
                                    </p:animEffect>
                                    <p:set>
                                      <p:cBhvr>
                                        <p:cTn id="99" dur="1" fill="hold">
                                          <p:stCondLst>
                                            <p:cond delay="499"/>
                                          </p:stCondLst>
                                        </p:cTn>
                                        <p:tgtEl>
                                          <p:spTgt spid="12"/>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27"/>
                                        </p:tgtEl>
                                      </p:cBhvr>
                                    </p:animEffect>
                                    <p:set>
                                      <p:cBhvr>
                                        <p:cTn id="102" dur="1" fill="hold">
                                          <p:stCondLst>
                                            <p:cond delay="499"/>
                                          </p:stCondLst>
                                        </p:cTn>
                                        <p:tgtEl>
                                          <p:spTgt spid="27"/>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28"/>
                                        </p:tgtEl>
                                      </p:cBhvr>
                                    </p:animEffect>
                                    <p:set>
                                      <p:cBhvr>
                                        <p:cTn id="105" dur="1" fill="hold">
                                          <p:stCondLst>
                                            <p:cond delay="499"/>
                                          </p:stCondLst>
                                        </p:cTn>
                                        <p:tgtEl>
                                          <p:spTgt spid="28"/>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29"/>
                                        </p:tgtEl>
                                      </p:cBhvr>
                                    </p:animEffect>
                                    <p:set>
                                      <p:cBhvr>
                                        <p:cTn id="108" dur="1" fill="hold">
                                          <p:stCondLst>
                                            <p:cond delay="499"/>
                                          </p:stCondLst>
                                        </p:cTn>
                                        <p:tgtEl>
                                          <p:spTgt spid="29"/>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31"/>
                                        </p:tgtEl>
                                      </p:cBhvr>
                                    </p:animEffect>
                                    <p:set>
                                      <p:cBhvr>
                                        <p:cTn id="111" dur="1" fill="hold">
                                          <p:stCondLst>
                                            <p:cond delay="499"/>
                                          </p:stCondLst>
                                        </p:cTn>
                                        <p:tgtEl>
                                          <p:spTgt spid="31"/>
                                        </p:tgtEl>
                                        <p:attrNameLst>
                                          <p:attrName>style.visibility</p:attrName>
                                        </p:attrNameLst>
                                      </p:cBhvr>
                                      <p:to>
                                        <p:strVal val="hidden"/>
                                      </p:to>
                                    </p:set>
                                  </p:childTnLst>
                                </p:cTn>
                              </p:par>
                            </p:childTnLst>
                          </p:cTn>
                        </p:par>
                        <p:par>
                          <p:cTn id="112" fill="hold">
                            <p:stCondLst>
                              <p:cond delay="1500"/>
                            </p:stCondLst>
                            <p:childTnLst>
                              <p:par>
                                <p:cTn id="113" presetID="22" presetClass="entr" presetSubtype="1"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up)">
                                      <p:cBhvr>
                                        <p:cTn id="115" dur="500"/>
                                        <p:tgtEl>
                                          <p:spTgt spid="42"/>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1" nodeType="clickEffect">
                                  <p:stCondLst>
                                    <p:cond delay="0"/>
                                  </p:stCondLst>
                                  <p:childTnLst>
                                    <p:animEffect transition="out" filter="fade">
                                      <p:cBhvr>
                                        <p:cTn id="119" dur="500"/>
                                        <p:tgtEl>
                                          <p:spTgt spid="42"/>
                                        </p:tgtEl>
                                      </p:cBhvr>
                                    </p:animEffect>
                                    <p:set>
                                      <p:cBhvr>
                                        <p:cTn id="120" dur="1" fill="hold">
                                          <p:stCondLst>
                                            <p:cond delay="499"/>
                                          </p:stCondLst>
                                        </p:cTn>
                                        <p:tgtEl>
                                          <p:spTgt spid="42"/>
                                        </p:tgtEl>
                                        <p:attrNameLst>
                                          <p:attrName>style.visibility</p:attrName>
                                        </p:attrNameLst>
                                      </p:cBhvr>
                                      <p:to>
                                        <p:strVal val="hidden"/>
                                      </p:to>
                                    </p:set>
                                  </p:childTnLst>
                                </p:cTn>
                              </p:par>
                              <p:par>
                                <p:cTn id="121" presetID="22" presetClass="exit" presetSubtype="4" fill="hold" nodeType="withEffect">
                                  <p:stCondLst>
                                    <p:cond delay="0"/>
                                  </p:stCondLst>
                                  <p:childTnLst>
                                    <p:animEffect transition="out" filter="wipe(down)">
                                      <p:cBhvr>
                                        <p:cTn id="122" dur="500"/>
                                        <p:tgtEl>
                                          <p:spTgt spid="39"/>
                                        </p:tgtEl>
                                      </p:cBhvr>
                                    </p:animEffect>
                                    <p:set>
                                      <p:cBhvr>
                                        <p:cTn id="123" dur="1" fill="hold">
                                          <p:stCondLst>
                                            <p:cond delay="499"/>
                                          </p:stCondLst>
                                        </p:cTn>
                                        <p:tgtEl>
                                          <p:spTgt spid="39"/>
                                        </p:tgtEl>
                                        <p:attrNameLst>
                                          <p:attrName>style.visibility</p:attrName>
                                        </p:attrNameLst>
                                      </p:cBhvr>
                                      <p:to>
                                        <p:strVal val="hidden"/>
                                      </p:to>
                                    </p:set>
                                  </p:childTnLst>
                                </p:cTn>
                              </p:par>
                            </p:childTnLst>
                          </p:cTn>
                        </p:par>
                        <p:par>
                          <p:cTn id="124" fill="hold">
                            <p:stCondLst>
                              <p:cond delay="500"/>
                            </p:stCondLst>
                            <p:childTnLst>
                              <p:par>
                                <p:cTn id="125" presetID="10" presetClass="entr" presetSubtype="0" fill="hold" grpId="2" nodeType="after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500"/>
                                        <p:tgtEl>
                                          <p:spTgt spid="5"/>
                                        </p:tgtEl>
                                      </p:cBhvr>
                                    </p:animEffect>
                                  </p:childTnLst>
                                </p:cTn>
                              </p:par>
                              <p:par>
                                <p:cTn id="128" presetID="10" presetClass="entr" presetSubtype="0" fill="hold" grpId="2" nodeType="withEffect">
                                  <p:stCondLst>
                                    <p:cond delay="0"/>
                                  </p:stCondLst>
                                  <p:childTnLst>
                                    <p:set>
                                      <p:cBhvr>
                                        <p:cTn id="129" dur="1" fill="hold">
                                          <p:stCondLst>
                                            <p:cond delay="0"/>
                                          </p:stCondLst>
                                        </p:cTn>
                                        <p:tgtEl>
                                          <p:spTgt spid="7"/>
                                        </p:tgtEl>
                                        <p:attrNameLst>
                                          <p:attrName>style.visibility</p:attrName>
                                        </p:attrNameLst>
                                      </p:cBhvr>
                                      <p:to>
                                        <p:strVal val="visible"/>
                                      </p:to>
                                    </p:set>
                                    <p:animEffect transition="in" filter="fade">
                                      <p:cBhvr>
                                        <p:cTn id="130" dur="500"/>
                                        <p:tgtEl>
                                          <p:spTgt spid="7"/>
                                        </p:tgtEl>
                                      </p:cBhvr>
                                    </p:animEffect>
                                  </p:childTnLst>
                                </p:cTn>
                              </p:par>
                              <p:par>
                                <p:cTn id="131" presetID="10" presetClass="entr" presetSubtype="0" fill="hold" grpId="2" nodeType="withEffect">
                                  <p:stCondLst>
                                    <p:cond delay="0"/>
                                  </p:stCondLst>
                                  <p:childTnLst>
                                    <p:set>
                                      <p:cBhvr>
                                        <p:cTn id="132" dur="1" fill="hold">
                                          <p:stCondLst>
                                            <p:cond delay="0"/>
                                          </p:stCondLst>
                                        </p:cTn>
                                        <p:tgtEl>
                                          <p:spTgt spid="11"/>
                                        </p:tgtEl>
                                        <p:attrNameLst>
                                          <p:attrName>style.visibility</p:attrName>
                                        </p:attrNameLst>
                                      </p:cBhvr>
                                      <p:to>
                                        <p:strVal val="visible"/>
                                      </p:to>
                                    </p:set>
                                    <p:animEffect transition="in" filter="fade">
                                      <p:cBhvr>
                                        <p:cTn id="133" dur="500"/>
                                        <p:tgtEl>
                                          <p:spTgt spid="11"/>
                                        </p:tgtEl>
                                      </p:cBhvr>
                                    </p:animEffect>
                                  </p:childTnLst>
                                </p:cTn>
                              </p:par>
                              <p:par>
                                <p:cTn id="134" presetID="10" presetClass="entr" presetSubtype="0" fill="hold" grpId="2" nodeType="withEffect">
                                  <p:stCondLst>
                                    <p:cond delay="0"/>
                                  </p:stCondLst>
                                  <p:childTnLst>
                                    <p:set>
                                      <p:cBhvr>
                                        <p:cTn id="135" dur="1" fill="hold">
                                          <p:stCondLst>
                                            <p:cond delay="0"/>
                                          </p:stCondLst>
                                        </p:cTn>
                                        <p:tgtEl>
                                          <p:spTgt spid="12"/>
                                        </p:tgtEl>
                                        <p:attrNameLst>
                                          <p:attrName>style.visibility</p:attrName>
                                        </p:attrNameLst>
                                      </p:cBhvr>
                                      <p:to>
                                        <p:strVal val="visible"/>
                                      </p:to>
                                    </p:set>
                                    <p:animEffect transition="in" filter="fade">
                                      <p:cBhvr>
                                        <p:cTn id="136" dur="500"/>
                                        <p:tgtEl>
                                          <p:spTgt spid="12"/>
                                        </p:tgtEl>
                                      </p:cBhvr>
                                    </p:animEffect>
                                  </p:childTnLst>
                                </p:cTn>
                              </p:par>
                              <p:par>
                                <p:cTn id="137" presetID="10" presetClass="entr" presetSubtype="0" fill="hold" grpId="2" nodeType="with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fade">
                                      <p:cBhvr>
                                        <p:cTn id="139" dur="500"/>
                                        <p:tgtEl>
                                          <p:spTgt spid="27"/>
                                        </p:tgtEl>
                                      </p:cBhvr>
                                    </p:animEffect>
                                  </p:childTnLst>
                                </p:cTn>
                              </p:par>
                              <p:par>
                                <p:cTn id="140" presetID="10" presetClass="entr" presetSubtype="0" fill="hold" grpId="2" nodeType="withEffect">
                                  <p:stCondLst>
                                    <p:cond delay="0"/>
                                  </p:stCondLst>
                                  <p:childTnLst>
                                    <p:set>
                                      <p:cBhvr>
                                        <p:cTn id="141" dur="1" fill="hold">
                                          <p:stCondLst>
                                            <p:cond delay="0"/>
                                          </p:stCondLst>
                                        </p:cTn>
                                        <p:tgtEl>
                                          <p:spTgt spid="28"/>
                                        </p:tgtEl>
                                        <p:attrNameLst>
                                          <p:attrName>style.visibility</p:attrName>
                                        </p:attrNameLst>
                                      </p:cBhvr>
                                      <p:to>
                                        <p:strVal val="visible"/>
                                      </p:to>
                                    </p:set>
                                    <p:animEffect transition="in" filter="fade">
                                      <p:cBhvr>
                                        <p:cTn id="142" dur="500"/>
                                        <p:tgtEl>
                                          <p:spTgt spid="28"/>
                                        </p:tgtEl>
                                      </p:cBhvr>
                                    </p:animEffect>
                                  </p:childTnLst>
                                </p:cTn>
                              </p:par>
                              <p:par>
                                <p:cTn id="143" presetID="10" presetClass="entr" presetSubtype="0" fill="hold" grpId="2" nodeType="withEffect">
                                  <p:stCondLst>
                                    <p:cond delay="0"/>
                                  </p:stCondLst>
                                  <p:childTnLst>
                                    <p:set>
                                      <p:cBhvr>
                                        <p:cTn id="144" dur="1" fill="hold">
                                          <p:stCondLst>
                                            <p:cond delay="0"/>
                                          </p:stCondLst>
                                        </p:cTn>
                                        <p:tgtEl>
                                          <p:spTgt spid="29"/>
                                        </p:tgtEl>
                                        <p:attrNameLst>
                                          <p:attrName>style.visibility</p:attrName>
                                        </p:attrNameLst>
                                      </p:cBhvr>
                                      <p:to>
                                        <p:strVal val="visible"/>
                                      </p:to>
                                    </p:set>
                                    <p:animEffect transition="in" filter="fade">
                                      <p:cBhvr>
                                        <p:cTn id="145" dur="500"/>
                                        <p:tgtEl>
                                          <p:spTgt spid="29"/>
                                        </p:tgtEl>
                                      </p:cBhvr>
                                    </p:animEffect>
                                  </p:childTnLst>
                                </p:cTn>
                              </p:par>
                              <p:par>
                                <p:cTn id="146" presetID="10" presetClass="entr" presetSubtype="0" fill="hold" grpId="2" nodeType="withEffect">
                                  <p:stCondLst>
                                    <p:cond delay="0"/>
                                  </p:stCondLst>
                                  <p:childTnLst>
                                    <p:set>
                                      <p:cBhvr>
                                        <p:cTn id="147" dur="1" fill="hold">
                                          <p:stCondLst>
                                            <p:cond delay="0"/>
                                          </p:stCondLst>
                                        </p:cTn>
                                        <p:tgtEl>
                                          <p:spTgt spid="31"/>
                                        </p:tgtEl>
                                        <p:attrNameLst>
                                          <p:attrName>style.visibility</p:attrName>
                                        </p:attrNameLst>
                                      </p:cBhvr>
                                      <p:to>
                                        <p:strVal val="visible"/>
                                      </p:to>
                                    </p:set>
                                    <p:animEffect transition="in" filter="fade">
                                      <p:cBhvr>
                                        <p:cTn id="148" dur="500"/>
                                        <p:tgtEl>
                                          <p:spTgt spid="31"/>
                                        </p:tgtEl>
                                      </p:cBhvr>
                                    </p:animEffect>
                                  </p:childTnLst>
                                </p:cTn>
                              </p:par>
                            </p:childTnLst>
                          </p:cTn>
                        </p:par>
                        <p:par>
                          <p:cTn id="149" fill="hold">
                            <p:stCondLst>
                              <p:cond delay="1000"/>
                            </p:stCondLst>
                            <p:childTnLst>
                              <p:par>
                                <p:cTn id="150" presetID="22" presetClass="entr" presetSubtype="8" fill="hold" grpId="0" nodeType="afterEffect">
                                  <p:stCondLst>
                                    <p:cond delay="0"/>
                                  </p:stCondLst>
                                  <p:childTnLst>
                                    <p:set>
                                      <p:cBhvr>
                                        <p:cTn id="151" dur="1" fill="hold">
                                          <p:stCondLst>
                                            <p:cond delay="0"/>
                                          </p:stCondLst>
                                        </p:cTn>
                                        <p:tgtEl>
                                          <p:spTgt spid="35"/>
                                        </p:tgtEl>
                                        <p:attrNameLst>
                                          <p:attrName>style.visibility</p:attrName>
                                        </p:attrNameLst>
                                      </p:cBhvr>
                                      <p:to>
                                        <p:strVal val="visible"/>
                                      </p:to>
                                    </p:set>
                                    <p:animEffect transition="in" filter="wipe(left)">
                                      <p:cBhvr>
                                        <p:cTn id="152" dur="500"/>
                                        <p:tgtEl>
                                          <p:spTgt spid="35"/>
                                        </p:tgtEl>
                                      </p:cBhvr>
                                    </p:animEffect>
                                  </p:childTnLst>
                                </p:cTn>
                              </p:par>
                            </p:childTnLst>
                          </p:cTn>
                        </p:par>
                        <p:par>
                          <p:cTn id="153" fill="hold">
                            <p:stCondLst>
                              <p:cond delay="1500"/>
                            </p:stCondLst>
                            <p:childTnLst>
                              <p:par>
                                <p:cTn id="154" presetID="22" presetClass="entr" presetSubtype="8" fill="hold" grpId="0" nodeType="afterEffect">
                                  <p:stCondLst>
                                    <p:cond delay="0"/>
                                  </p:stCondLst>
                                  <p:childTnLst>
                                    <p:set>
                                      <p:cBhvr>
                                        <p:cTn id="155" dur="1" fill="hold">
                                          <p:stCondLst>
                                            <p:cond delay="0"/>
                                          </p:stCondLst>
                                        </p:cTn>
                                        <p:tgtEl>
                                          <p:spTgt spid="37"/>
                                        </p:tgtEl>
                                        <p:attrNameLst>
                                          <p:attrName>style.visibility</p:attrName>
                                        </p:attrNameLst>
                                      </p:cBhvr>
                                      <p:to>
                                        <p:strVal val="visible"/>
                                      </p:to>
                                    </p:set>
                                    <p:animEffect transition="in" filter="wipe(left)">
                                      <p:cBhvr>
                                        <p:cTn id="156" dur="500"/>
                                        <p:tgtEl>
                                          <p:spTgt spid="37"/>
                                        </p:tgtEl>
                                      </p:cBhvr>
                                    </p:animEffect>
                                  </p:childTnLst>
                                </p:cTn>
                              </p:par>
                            </p:childTnLst>
                          </p:cTn>
                        </p:par>
                        <p:par>
                          <p:cTn id="157" fill="hold">
                            <p:stCondLst>
                              <p:cond delay="2000"/>
                            </p:stCondLst>
                            <p:childTnLst>
                              <p:par>
                                <p:cTn id="158" presetID="22" presetClass="entr" presetSubtype="4" fill="hold" nodeType="afterEffect">
                                  <p:stCondLst>
                                    <p:cond delay="0"/>
                                  </p:stCondLst>
                                  <p:childTnLst>
                                    <p:set>
                                      <p:cBhvr>
                                        <p:cTn id="159" dur="1" fill="hold">
                                          <p:stCondLst>
                                            <p:cond delay="0"/>
                                          </p:stCondLst>
                                        </p:cTn>
                                        <p:tgtEl>
                                          <p:spTgt spid="63"/>
                                        </p:tgtEl>
                                        <p:attrNameLst>
                                          <p:attrName>style.visibility</p:attrName>
                                        </p:attrNameLst>
                                      </p:cBhvr>
                                      <p:to>
                                        <p:strVal val="visible"/>
                                      </p:to>
                                    </p:set>
                                    <p:animEffect transition="in" filter="wipe(down)">
                                      <p:cBhvr>
                                        <p:cTn id="160" dur="250"/>
                                        <p:tgtEl>
                                          <p:spTgt spid="63"/>
                                        </p:tgtEl>
                                      </p:cBhvr>
                                    </p:animEffect>
                                  </p:childTnLst>
                                </p:cTn>
                              </p:par>
                              <p:par>
                                <p:cTn id="161" presetID="22" presetClass="entr" presetSubtype="4" fill="hold" nodeType="withEffect">
                                  <p:stCondLst>
                                    <p:cond delay="0"/>
                                  </p:stCondLst>
                                  <p:childTnLst>
                                    <p:set>
                                      <p:cBhvr>
                                        <p:cTn id="162" dur="1" fill="hold">
                                          <p:stCondLst>
                                            <p:cond delay="0"/>
                                          </p:stCondLst>
                                        </p:cTn>
                                        <p:tgtEl>
                                          <p:spTgt spid="57"/>
                                        </p:tgtEl>
                                        <p:attrNameLst>
                                          <p:attrName>style.visibility</p:attrName>
                                        </p:attrNameLst>
                                      </p:cBhvr>
                                      <p:to>
                                        <p:strVal val="visible"/>
                                      </p:to>
                                    </p:set>
                                    <p:animEffect transition="in" filter="wipe(down)">
                                      <p:cBhvr>
                                        <p:cTn id="163" dur="250"/>
                                        <p:tgtEl>
                                          <p:spTgt spid="57"/>
                                        </p:tgtEl>
                                      </p:cBhvr>
                                    </p:animEffect>
                                  </p:childTnLst>
                                </p:cTn>
                              </p:par>
                              <p:par>
                                <p:cTn id="164" presetID="22" presetClass="entr" presetSubtype="4" fill="hold" nodeType="withEffect">
                                  <p:stCondLst>
                                    <p:cond delay="0"/>
                                  </p:stCondLst>
                                  <p:childTnLst>
                                    <p:set>
                                      <p:cBhvr>
                                        <p:cTn id="165" dur="1" fill="hold">
                                          <p:stCondLst>
                                            <p:cond delay="0"/>
                                          </p:stCondLst>
                                        </p:cTn>
                                        <p:tgtEl>
                                          <p:spTgt spid="54"/>
                                        </p:tgtEl>
                                        <p:attrNameLst>
                                          <p:attrName>style.visibility</p:attrName>
                                        </p:attrNameLst>
                                      </p:cBhvr>
                                      <p:to>
                                        <p:strVal val="visible"/>
                                      </p:to>
                                    </p:set>
                                    <p:animEffect transition="in" filter="wipe(down)">
                                      <p:cBhvr>
                                        <p:cTn id="166" dur="250"/>
                                        <p:tgtEl>
                                          <p:spTgt spid="54"/>
                                        </p:tgtEl>
                                      </p:cBhvr>
                                    </p:animEffect>
                                  </p:childTnLst>
                                </p:cTn>
                              </p:par>
                              <p:par>
                                <p:cTn id="167" presetID="22" presetClass="entr" presetSubtype="4" fill="hold" nodeType="withEffect">
                                  <p:stCondLst>
                                    <p:cond delay="0"/>
                                  </p:stCondLst>
                                  <p:childTnLst>
                                    <p:set>
                                      <p:cBhvr>
                                        <p:cTn id="168" dur="1" fill="hold">
                                          <p:stCondLst>
                                            <p:cond delay="0"/>
                                          </p:stCondLst>
                                        </p:cTn>
                                        <p:tgtEl>
                                          <p:spTgt spid="46"/>
                                        </p:tgtEl>
                                        <p:attrNameLst>
                                          <p:attrName>style.visibility</p:attrName>
                                        </p:attrNameLst>
                                      </p:cBhvr>
                                      <p:to>
                                        <p:strVal val="visible"/>
                                      </p:to>
                                    </p:set>
                                    <p:animEffect transition="in" filter="wipe(down)">
                                      <p:cBhvr>
                                        <p:cTn id="169" dur="250"/>
                                        <p:tgtEl>
                                          <p:spTgt spid="46"/>
                                        </p:tgtEl>
                                      </p:cBhvr>
                                    </p:animEffect>
                                  </p:childTnLst>
                                </p:cTn>
                              </p:par>
                              <p:par>
                                <p:cTn id="170" presetID="22" presetClass="entr" presetSubtype="4" fill="hold"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wipe(down)">
                                      <p:cBhvr>
                                        <p:cTn id="172" dur="250"/>
                                        <p:tgtEl>
                                          <p:spTgt spid="49"/>
                                        </p:tgtEl>
                                      </p:cBhvr>
                                    </p:animEffect>
                                  </p:childTnLst>
                                </p:cTn>
                              </p:par>
                              <p:par>
                                <p:cTn id="173" presetID="22" presetClass="entr" presetSubtype="4" fill="hold" nodeType="withEffect">
                                  <p:stCondLst>
                                    <p:cond delay="0"/>
                                  </p:stCondLst>
                                  <p:childTnLst>
                                    <p:set>
                                      <p:cBhvr>
                                        <p:cTn id="174" dur="1" fill="hold">
                                          <p:stCondLst>
                                            <p:cond delay="0"/>
                                          </p:stCondLst>
                                        </p:cTn>
                                        <p:tgtEl>
                                          <p:spTgt spid="44"/>
                                        </p:tgtEl>
                                        <p:attrNameLst>
                                          <p:attrName>style.visibility</p:attrName>
                                        </p:attrNameLst>
                                      </p:cBhvr>
                                      <p:to>
                                        <p:strVal val="visible"/>
                                      </p:to>
                                    </p:set>
                                    <p:animEffect transition="in" filter="wipe(down)">
                                      <p:cBhvr>
                                        <p:cTn id="175" dur="250"/>
                                        <p:tgtEl>
                                          <p:spTgt spid="44"/>
                                        </p:tgtEl>
                                      </p:cBhvr>
                                    </p:animEffect>
                                  </p:childTnLst>
                                </p:cTn>
                              </p:par>
                              <p:par>
                                <p:cTn id="176" presetID="22" presetClass="entr" presetSubtype="4" fill="hold" nodeType="withEffect">
                                  <p:stCondLst>
                                    <p:cond delay="0"/>
                                  </p:stCondLst>
                                  <p:childTnLst>
                                    <p:set>
                                      <p:cBhvr>
                                        <p:cTn id="177" dur="1" fill="hold">
                                          <p:stCondLst>
                                            <p:cond delay="0"/>
                                          </p:stCondLst>
                                        </p:cTn>
                                        <p:tgtEl>
                                          <p:spTgt spid="60"/>
                                        </p:tgtEl>
                                        <p:attrNameLst>
                                          <p:attrName>style.visibility</p:attrName>
                                        </p:attrNameLst>
                                      </p:cBhvr>
                                      <p:to>
                                        <p:strVal val="visible"/>
                                      </p:to>
                                    </p:set>
                                    <p:animEffect transition="in" filter="wipe(down)">
                                      <p:cBhvr>
                                        <p:cTn id="178" dur="250"/>
                                        <p:tgtEl>
                                          <p:spTgt spid="60"/>
                                        </p:tgtEl>
                                      </p:cBhvr>
                                    </p:animEffect>
                                  </p:childTnLst>
                                </p:cTn>
                              </p:par>
                            </p:childTnLst>
                          </p:cTn>
                        </p:par>
                      </p:childTnLst>
                    </p:cTn>
                  </p:par>
                  <p:par>
                    <p:cTn id="179" fill="hold">
                      <p:stCondLst>
                        <p:cond delay="indefinite"/>
                      </p:stCondLst>
                      <p:childTnLst>
                        <p:par>
                          <p:cTn id="180" fill="hold">
                            <p:stCondLst>
                              <p:cond delay="0"/>
                            </p:stCondLst>
                            <p:childTnLst>
                              <p:par>
                                <p:cTn id="181" presetID="42" presetClass="entr" presetSubtype="0" fill="hold" grpId="0" nodeType="clickEffect">
                                  <p:stCondLst>
                                    <p:cond delay="0"/>
                                  </p:stCondLst>
                                  <p:childTnLst>
                                    <p:set>
                                      <p:cBhvr>
                                        <p:cTn id="182" dur="1" fill="hold">
                                          <p:stCondLst>
                                            <p:cond delay="0"/>
                                          </p:stCondLst>
                                        </p:cTn>
                                        <p:tgtEl>
                                          <p:spTgt spid="66"/>
                                        </p:tgtEl>
                                        <p:attrNameLst>
                                          <p:attrName>style.visibility</p:attrName>
                                        </p:attrNameLst>
                                      </p:cBhvr>
                                      <p:to>
                                        <p:strVal val="visible"/>
                                      </p:to>
                                    </p:set>
                                    <p:animEffect transition="in" filter="fade">
                                      <p:cBhvr>
                                        <p:cTn id="183" dur="500"/>
                                        <p:tgtEl>
                                          <p:spTgt spid="66"/>
                                        </p:tgtEl>
                                      </p:cBhvr>
                                    </p:animEffect>
                                    <p:anim calcmode="lin" valueType="num">
                                      <p:cBhvr>
                                        <p:cTn id="184" dur="500" fill="hold"/>
                                        <p:tgtEl>
                                          <p:spTgt spid="66"/>
                                        </p:tgtEl>
                                        <p:attrNameLst>
                                          <p:attrName>ppt_x</p:attrName>
                                        </p:attrNameLst>
                                      </p:cBhvr>
                                      <p:tavLst>
                                        <p:tav tm="0">
                                          <p:val>
                                            <p:strVal val="#ppt_x"/>
                                          </p:val>
                                        </p:tav>
                                        <p:tav tm="100000">
                                          <p:val>
                                            <p:strVal val="#ppt_x"/>
                                          </p:val>
                                        </p:tav>
                                      </p:tavLst>
                                    </p:anim>
                                    <p:anim calcmode="lin" valueType="num">
                                      <p:cBhvr>
                                        <p:cTn id="185" dur="500" fill="hold"/>
                                        <p:tgtEl>
                                          <p:spTgt spid="66"/>
                                        </p:tgtEl>
                                        <p:attrNameLst>
                                          <p:attrName>ppt_y</p:attrName>
                                        </p:attrNameLst>
                                      </p:cBhvr>
                                      <p:tavLst>
                                        <p:tav tm="0">
                                          <p:val>
                                            <p:strVal val="#ppt_y+.1"/>
                                          </p:val>
                                        </p:tav>
                                        <p:tav tm="100000">
                                          <p:val>
                                            <p:strVal val="#ppt_y"/>
                                          </p:val>
                                        </p:tav>
                                      </p:tavLst>
                                    </p:anim>
                                  </p:childTnLst>
                                </p:cTn>
                              </p:par>
                            </p:childTnLst>
                          </p:cTn>
                        </p:par>
                        <p:par>
                          <p:cTn id="186" fill="hold">
                            <p:stCondLst>
                              <p:cond delay="500"/>
                            </p:stCondLst>
                            <p:childTnLst>
                              <p:par>
                                <p:cTn id="187" presetID="22" presetClass="entr" presetSubtype="8" fill="hold" grpId="0" nodeType="afterEffect">
                                  <p:stCondLst>
                                    <p:cond delay="0"/>
                                  </p:stCondLst>
                                  <p:childTnLst>
                                    <p:set>
                                      <p:cBhvr>
                                        <p:cTn id="188" dur="1" fill="hold">
                                          <p:stCondLst>
                                            <p:cond delay="0"/>
                                          </p:stCondLst>
                                        </p:cTn>
                                        <p:tgtEl>
                                          <p:spTgt spid="69"/>
                                        </p:tgtEl>
                                        <p:attrNameLst>
                                          <p:attrName>style.visibility</p:attrName>
                                        </p:attrNameLst>
                                      </p:cBhvr>
                                      <p:to>
                                        <p:strVal val="visible"/>
                                      </p:to>
                                    </p:set>
                                    <p:animEffect transition="in" filter="wipe(left)">
                                      <p:cBhvr>
                                        <p:cTn id="189" dur="500"/>
                                        <p:tgtEl>
                                          <p:spTgt spid="69"/>
                                        </p:tgtEl>
                                      </p:cBhvr>
                                    </p:animEffect>
                                  </p:childTnLst>
                                </p:cTn>
                              </p:par>
                            </p:childTnLst>
                          </p:cTn>
                        </p:par>
                        <p:par>
                          <p:cTn id="190" fill="hold">
                            <p:stCondLst>
                              <p:cond delay="1000"/>
                            </p:stCondLst>
                            <p:childTnLst>
                              <p:par>
                                <p:cTn id="191" presetID="22" presetClass="entr" presetSubtype="8" fill="hold" grpId="0" nodeType="afterEffect">
                                  <p:stCondLst>
                                    <p:cond delay="0"/>
                                  </p:stCondLst>
                                  <p:childTnLst>
                                    <p:set>
                                      <p:cBhvr>
                                        <p:cTn id="192" dur="1" fill="hold">
                                          <p:stCondLst>
                                            <p:cond delay="0"/>
                                          </p:stCondLst>
                                        </p:cTn>
                                        <p:tgtEl>
                                          <p:spTgt spid="71"/>
                                        </p:tgtEl>
                                        <p:attrNameLst>
                                          <p:attrName>style.visibility</p:attrName>
                                        </p:attrNameLst>
                                      </p:cBhvr>
                                      <p:to>
                                        <p:strVal val="visible"/>
                                      </p:to>
                                    </p:set>
                                    <p:animEffect transition="in" filter="wipe(left)">
                                      <p:cBhvr>
                                        <p:cTn id="193" dur="500"/>
                                        <p:tgtEl>
                                          <p:spTgt spid="71"/>
                                        </p:tgtEl>
                                      </p:cBhvr>
                                    </p:animEffect>
                                  </p:childTnLst>
                                </p:cTn>
                              </p:par>
                            </p:childTnLst>
                          </p:cTn>
                        </p:par>
                        <p:par>
                          <p:cTn id="194" fill="hold">
                            <p:stCondLst>
                              <p:cond delay="1500"/>
                            </p:stCondLst>
                            <p:childTnLst>
                              <p:par>
                                <p:cTn id="195" presetID="22" presetClass="entr" presetSubtype="8" fill="hold" grpId="0" nodeType="afterEffect">
                                  <p:stCondLst>
                                    <p:cond delay="0"/>
                                  </p:stCondLst>
                                  <p:childTnLst>
                                    <p:set>
                                      <p:cBhvr>
                                        <p:cTn id="196" dur="1" fill="hold">
                                          <p:stCondLst>
                                            <p:cond delay="0"/>
                                          </p:stCondLst>
                                        </p:cTn>
                                        <p:tgtEl>
                                          <p:spTgt spid="75">
                                            <p:txEl>
                                              <p:pRg st="0" end="0"/>
                                            </p:txEl>
                                          </p:spTgt>
                                        </p:tgtEl>
                                        <p:attrNameLst>
                                          <p:attrName>style.visibility</p:attrName>
                                        </p:attrNameLst>
                                      </p:cBhvr>
                                      <p:to>
                                        <p:strVal val="visible"/>
                                      </p:to>
                                    </p:set>
                                    <p:animEffect transition="in" filter="wipe(left)">
                                      <p:cBhvr>
                                        <p:cTn id="197" dur="500"/>
                                        <p:tgtEl>
                                          <p:spTgt spid="75">
                                            <p:txEl>
                                              <p:pRg st="0" end="0"/>
                                            </p:txEl>
                                          </p:spTgt>
                                        </p:tgtEl>
                                      </p:cBhvr>
                                    </p:animEffect>
                                  </p:childTnLst>
                                </p:cTn>
                              </p:par>
                            </p:childTnLst>
                          </p:cTn>
                        </p:par>
                        <p:par>
                          <p:cTn id="198" fill="hold">
                            <p:stCondLst>
                              <p:cond delay="2000"/>
                            </p:stCondLst>
                            <p:childTnLst>
                              <p:par>
                                <p:cTn id="199" presetID="22" presetClass="entr" presetSubtype="8" fill="hold" grpId="0" nodeType="afterEffect">
                                  <p:stCondLst>
                                    <p:cond delay="0"/>
                                  </p:stCondLst>
                                  <p:childTnLst>
                                    <p:set>
                                      <p:cBhvr>
                                        <p:cTn id="200" dur="1" fill="hold">
                                          <p:stCondLst>
                                            <p:cond delay="0"/>
                                          </p:stCondLst>
                                        </p:cTn>
                                        <p:tgtEl>
                                          <p:spTgt spid="75">
                                            <p:txEl>
                                              <p:pRg st="1" end="1"/>
                                            </p:txEl>
                                          </p:spTgt>
                                        </p:tgtEl>
                                        <p:attrNameLst>
                                          <p:attrName>style.visibility</p:attrName>
                                        </p:attrNameLst>
                                      </p:cBhvr>
                                      <p:to>
                                        <p:strVal val="visible"/>
                                      </p:to>
                                    </p:set>
                                    <p:animEffect transition="in" filter="wipe(left)">
                                      <p:cBhvr>
                                        <p:cTn id="201" dur="500"/>
                                        <p:tgtEl>
                                          <p:spTgt spid="75">
                                            <p:txEl>
                                              <p:pRg st="1" end="1"/>
                                            </p:txEl>
                                          </p:spTgt>
                                        </p:tgtEl>
                                      </p:cBhvr>
                                    </p:animEffect>
                                  </p:childTnLst>
                                </p:cTn>
                              </p:par>
                            </p:childTnLst>
                          </p:cTn>
                        </p:par>
                        <p:par>
                          <p:cTn id="202" fill="hold">
                            <p:stCondLst>
                              <p:cond delay="2500"/>
                            </p:stCondLst>
                            <p:childTnLst>
                              <p:par>
                                <p:cTn id="203" presetID="10" presetClass="exit" presetSubtype="0" fill="hold" grpId="3" nodeType="afterEffect">
                                  <p:stCondLst>
                                    <p:cond delay="0"/>
                                  </p:stCondLst>
                                  <p:childTnLst>
                                    <p:animEffect transition="out" filter="fade">
                                      <p:cBhvr>
                                        <p:cTn id="204" dur="500"/>
                                        <p:tgtEl>
                                          <p:spTgt spid="12"/>
                                        </p:tgtEl>
                                      </p:cBhvr>
                                    </p:animEffect>
                                    <p:set>
                                      <p:cBhvr>
                                        <p:cTn id="205" dur="1" fill="hold">
                                          <p:stCondLst>
                                            <p:cond delay="499"/>
                                          </p:stCondLst>
                                        </p:cTn>
                                        <p:tgtEl>
                                          <p:spTgt spid="12"/>
                                        </p:tgtEl>
                                        <p:attrNameLst>
                                          <p:attrName>style.visibility</p:attrName>
                                        </p:attrNameLst>
                                      </p:cBhvr>
                                      <p:to>
                                        <p:strVal val="hidden"/>
                                      </p:to>
                                    </p:set>
                                  </p:childTnLst>
                                </p:cTn>
                              </p:par>
                              <p:par>
                                <p:cTn id="206" presetID="10" presetClass="exit" presetSubtype="0" fill="hold" grpId="3" nodeType="withEffect">
                                  <p:stCondLst>
                                    <p:cond delay="0"/>
                                  </p:stCondLst>
                                  <p:childTnLst>
                                    <p:animEffect transition="out" filter="fade">
                                      <p:cBhvr>
                                        <p:cTn id="207" dur="500"/>
                                        <p:tgtEl>
                                          <p:spTgt spid="28"/>
                                        </p:tgtEl>
                                      </p:cBhvr>
                                    </p:animEffect>
                                    <p:set>
                                      <p:cBhvr>
                                        <p:cTn id="208" dur="1" fill="hold">
                                          <p:stCondLst>
                                            <p:cond delay="499"/>
                                          </p:stCondLst>
                                        </p:cTn>
                                        <p:tgtEl>
                                          <p:spTgt spid="28"/>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500"/>
                                        <p:tgtEl>
                                          <p:spTgt spid="57"/>
                                        </p:tgtEl>
                                      </p:cBhvr>
                                    </p:animEffect>
                                    <p:set>
                                      <p:cBhvr>
                                        <p:cTn id="211" dur="1" fill="hold">
                                          <p:stCondLst>
                                            <p:cond delay="499"/>
                                          </p:stCondLst>
                                        </p:cTn>
                                        <p:tgtEl>
                                          <p:spTgt spid="57"/>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54"/>
                                        </p:tgtEl>
                                      </p:cBhvr>
                                    </p:animEffect>
                                    <p:set>
                                      <p:cBhvr>
                                        <p:cTn id="214" dur="1" fill="hold">
                                          <p:stCondLst>
                                            <p:cond delay="499"/>
                                          </p:stCondLst>
                                        </p:cTn>
                                        <p:tgtEl>
                                          <p:spTgt spid="54"/>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49"/>
                                        </p:tgtEl>
                                      </p:cBhvr>
                                    </p:animEffect>
                                    <p:set>
                                      <p:cBhvr>
                                        <p:cTn id="217" dur="1" fill="hold">
                                          <p:stCondLst>
                                            <p:cond delay="499"/>
                                          </p:stCondLst>
                                        </p:cTn>
                                        <p:tgtEl>
                                          <p:spTgt spid="49"/>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500"/>
                                        <p:tgtEl>
                                          <p:spTgt spid="60"/>
                                        </p:tgtEl>
                                      </p:cBhvr>
                                    </p:animEffect>
                                    <p:set>
                                      <p:cBhvr>
                                        <p:cTn id="220" dur="1" fill="hold">
                                          <p:stCondLst>
                                            <p:cond delay="499"/>
                                          </p:stCondLst>
                                        </p:cTn>
                                        <p:tgtEl>
                                          <p:spTgt spid="60"/>
                                        </p:tgtEl>
                                        <p:attrNameLst>
                                          <p:attrName>style.visibility</p:attrName>
                                        </p:attrNameLst>
                                      </p:cBhvr>
                                      <p:to>
                                        <p:strVal val="hidden"/>
                                      </p:to>
                                    </p:set>
                                  </p:childTnLst>
                                </p:cTn>
                              </p:par>
                            </p:childTnLst>
                          </p:cTn>
                        </p:par>
                        <p:par>
                          <p:cTn id="221" fill="hold">
                            <p:stCondLst>
                              <p:cond delay="3000"/>
                            </p:stCondLst>
                            <p:childTnLst>
                              <p:par>
                                <p:cTn id="222" presetID="10" presetClass="exit" presetSubtype="0" fill="hold" grpId="3" nodeType="afterEffect">
                                  <p:stCondLst>
                                    <p:cond delay="0"/>
                                  </p:stCondLst>
                                  <p:childTnLst>
                                    <p:animEffect transition="out" filter="fade">
                                      <p:cBhvr>
                                        <p:cTn id="223" dur="500"/>
                                        <p:tgtEl>
                                          <p:spTgt spid="5"/>
                                        </p:tgtEl>
                                      </p:cBhvr>
                                    </p:animEffect>
                                    <p:set>
                                      <p:cBhvr>
                                        <p:cTn id="224" dur="1" fill="hold">
                                          <p:stCondLst>
                                            <p:cond delay="499"/>
                                          </p:stCondLst>
                                        </p:cTn>
                                        <p:tgtEl>
                                          <p:spTgt spid="5"/>
                                        </p:tgtEl>
                                        <p:attrNameLst>
                                          <p:attrName>style.visibility</p:attrName>
                                        </p:attrNameLst>
                                      </p:cBhvr>
                                      <p:to>
                                        <p:strVal val="hidden"/>
                                      </p:to>
                                    </p:set>
                                  </p:childTnLst>
                                </p:cTn>
                              </p:par>
                              <p:par>
                                <p:cTn id="225" presetID="10" presetClass="exit" presetSubtype="0" fill="hold" grpId="3" nodeType="withEffect">
                                  <p:stCondLst>
                                    <p:cond delay="0"/>
                                  </p:stCondLst>
                                  <p:childTnLst>
                                    <p:animEffect transition="out" filter="fade">
                                      <p:cBhvr>
                                        <p:cTn id="226" dur="500"/>
                                        <p:tgtEl>
                                          <p:spTgt spid="27"/>
                                        </p:tgtEl>
                                      </p:cBhvr>
                                    </p:animEffect>
                                    <p:set>
                                      <p:cBhvr>
                                        <p:cTn id="227" dur="1" fill="hold">
                                          <p:stCondLst>
                                            <p:cond delay="499"/>
                                          </p:stCondLst>
                                        </p:cTn>
                                        <p:tgtEl>
                                          <p:spTgt spid="27"/>
                                        </p:tgtEl>
                                        <p:attrNameLst>
                                          <p:attrName>style.visibility</p:attrName>
                                        </p:attrNameLst>
                                      </p:cBhvr>
                                      <p:to>
                                        <p:strVal val="hidden"/>
                                      </p:to>
                                    </p:set>
                                  </p:childTnLst>
                                </p:cTn>
                              </p:par>
                              <p:par>
                                <p:cTn id="228" presetID="10" presetClass="exit" presetSubtype="0" fill="hold" nodeType="withEffect">
                                  <p:stCondLst>
                                    <p:cond delay="0"/>
                                  </p:stCondLst>
                                  <p:childTnLst>
                                    <p:animEffect transition="out" filter="fade">
                                      <p:cBhvr>
                                        <p:cTn id="229" dur="500"/>
                                        <p:tgtEl>
                                          <p:spTgt spid="46"/>
                                        </p:tgtEl>
                                      </p:cBhvr>
                                    </p:animEffect>
                                    <p:set>
                                      <p:cBhvr>
                                        <p:cTn id="230" dur="1" fill="hold">
                                          <p:stCondLst>
                                            <p:cond delay="499"/>
                                          </p:stCondLst>
                                        </p:cTn>
                                        <p:tgtEl>
                                          <p:spTgt spid="46"/>
                                        </p:tgtEl>
                                        <p:attrNameLst>
                                          <p:attrName>style.visibility</p:attrName>
                                        </p:attrNameLst>
                                      </p:cBhvr>
                                      <p:to>
                                        <p:strVal val="hidden"/>
                                      </p:to>
                                    </p:set>
                                  </p:childTnLst>
                                </p:cTn>
                              </p:par>
                              <p:par>
                                <p:cTn id="231" presetID="10" presetClass="exit" presetSubtype="0" fill="hold" nodeType="withEffect">
                                  <p:stCondLst>
                                    <p:cond delay="0"/>
                                  </p:stCondLst>
                                  <p:childTnLst>
                                    <p:animEffect transition="out" filter="fade">
                                      <p:cBhvr>
                                        <p:cTn id="232" dur="500"/>
                                        <p:tgtEl>
                                          <p:spTgt spid="44"/>
                                        </p:tgtEl>
                                      </p:cBhvr>
                                    </p:animEffect>
                                    <p:set>
                                      <p:cBhvr>
                                        <p:cTn id="233" dur="1" fill="hold">
                                          <p:stCondLst>
                                            <p:cond delay="499"/>
                                          </p:stCondLst>
                                        </p:cTn>
                                        <p:tgtEl>
                                          <p:spTgt spid="44"/>
                                        </p:tgtEl>
                                        <p:attrNameLst>
                                          <p:attrName>style.visibility</p:attrName>
                                        </p:attrNameLst>
                                      </p:cBhvr>
                                      <p:to>
                                        <p:strVal val="hidden"/>
                                      </p:to>
                                    </p:set>
                                  </p:childTnLst>
                                </p:cTn>
                              </p:par>
                            </p:childTnLst>
                          </p:cTn>
                        </p:par>
                      </p:childTnLst>
                    </p:cTn>
                  </p:par>
                  <p:par>
                    <p:cTn id="234" fill="hold">
                      <p:stCondLst>
                        <p:cond delay="indefinite"/>
                      </p:stCondLst>
                      <p:childTnLst>
                        <p:par>
                          <p:cTn id="235" fill="hold">
                            <p:stCondLst>
                              <p:cond delay="0"/>
                            </p:stCondLst>
                            <p:childTnLst>
                              <p:par>
                                <p:cTn id="236" presetID="10" presetClass="exit" presetSubtype="0" fill="hold" grpId="1" nodeType="clickEffect">
                                  <p:stCondLst>
                                    <p:cond delay="0"/>
                                  </p:stCondLst>
                                  <p:childTnLst>
                                    <p:animEffect transition="out" filter="fade">
                                      <p:cBhvr>
                                        <p:cTn id="237" dur="500"/>
                                        <p:tgtEl>
                                          <p:spTgt spid="32"/>
                                        </p:tgtEl>
                                      </p:cBhvr>
                                    </p:animEffect>
                                    <p:set>
                                      <p:cBhvr>
                                        <p:cTn id="238" dur="1" fill="hold">
                                          <p:stCondLst>
                                            <p:cond delay="499"/>
                                          </p:stCondLst>
                                        </p:cTn>
                                        <p:tgtEl>
                                          <p:spTgt spid="32"/>
                                        </p:tgtEl>
                                        <p:attrNameLst>
                                          <p:attrName>style.visibility</p:attrName>
                                        </p:attrNameLst>
                                      </p:cBhvr>
                                      <p:to>
                                        <p:strVal val="hidden"/>
                                      </p:to>
                                    </p:set>
                                  </p:childTnLst>
                                </p:cTn>
                              </p:par>
                              <p:par>
                                <p:cTn id="239" presetID="10" presetClass="exit" presetSubtype="0" fill="hold" grpId="1" nodeType="withEffect">
                                  <p:stCondLst>
                                    <p:cond delay="0"/>
                                  </p:stCondLst>
                                  <p:childTnLst>
                                    <p:animEffect transition="out" filter="fade">
                                      <p:cBhvr>
                                        <p:cTn id="240" dur="500"/>
                                        <p:tgtEl>
                                          <p:spTgt spid="35"/>
                                        </p:tgtEl>
                                      </p:cBhvr>
                                    </p:animEffect>
                                    <p:set>
                                      <p:cBhvr>
                                        <p:cTn id="241" dur="1" fill="hold">
                                          <p:stCondLst>
                                            <p:cond delay="499"/>
                                          </p:stCondLst>
                                        </p:cTn>
                                        <p:tgtEl>
                                          <p:spTgt spid="35"/>
                                        </p:tgtEl>
                                        <p:attrNameLst>
                                          <p:attrName>style.visibility</p:attrName>
                                        </p:attrNameLst>
                                      </p:cBhvr>
                                      <p:to>
                                        <p:strVal val="hidden"/>
                                      </p:to>
                                    </p:set>
                                  </p:childTnLst>
                                </p:cTn>
                              </p:par>
                              <p:par>
                                <p:cTn id="242" presetID="10" presetClass="exit" presetSubtype="0" fill="hold" grpId="1" nodeType="withEffect">
                                  <p:stCondLst>
                                    <p:cond delay="0"/>
                                  </p:stCondLst>
                                  <p:childTnLst>
                                    <p:animEffect transition="out" filter="fade">
                                      <p:cBhvr>
                                        <p:cTn id="243" dur="500"/>
                                        <p:tgtEl>
                                          <p:spTgt spid="37"/>
                                        </p:tgtEl>
                                      </p:cBhvr>
                                    </p:animEffect>
                                    <p:set>
                                      <p:cBhvr>
                                        <p:cTn id="244" dur="1" fill="hold">
                                          <p:stCondLst>
                                            <p:cond delay="499"/>
                                          </p:stCondLst>
                                        </p:cTn>
                                        <p:tgtEl>
                                          <p:spTgt spid="37"/>
                                        </p:tgtEl>
                                        <p:attrNameLst>
                                          <p:attrName>style.visibility</p:attrName>
                                        </p:attrNameLst>
                                      </p:cBhvr>
                                      <p:to>
                                        <p:strVal val="hidden"/>
                                      </p:to>
                                    </p:set>
                                  </p:childTnLst>
                                </p:cTn>
                              </p:par>
                              <p:par>
                                <p:cTn id="245" presetID="10" presetClass="exit" presetSubtype="0" fill="hold" grpId="1" nodeType="withEffect">
                                  <p:stCondLst>
                                    <p:cond delay="0"/>
                                  </p:stCondLst>
                                  <p:childTnLst>
                                    <p:animEffect transition="out" filter="fade">
                                      <p:cBhvr>
                                        <p:cTn id="246" dur="500"/>
                                        <p:tgtEl>
                                          <p:spTgt spid="66"/>
                                        </p:tgtEl>
                                      </p:cBhvr>
                                    </p:animEffect>
                                    <p:set>
                                      <p:cBhvr>
                                        <p:cTn id="247" dur="1" fill="hold">
                                          <p:stCondLst>
                                            <p:cond delay="499"/>
                                          </p:stCondLst>
                                        </p:cTn>
                                        <p:tgtEl>
                                          <p:spTgt spid="66"/>
                                        </p:tgtEl>
                                        <p:attrNameLst>
                                          <p:attrName>style.visibility</p:attrName>
                                        </p:attrNameLst>
                                      </p:cBhvr>
                                      <p:to>
                                        <p:strVal val="hidden"/>
                                      </p:to>
                                    </p:set>
                                  </p:childTnLst>
                                </p:cTn>
                              </p:par>
                              <p:par>
                                <p:cTn id="248" presetID="10" presetClass="exit" presetSubtype="0" fill="hold" grpId="1" nodeType="withEffect">
                                  <p:stCondLst>
                                    <p:cond delay="0"/>
                                  </p:stCondLst>
                                  <p:childTnLst>
                                    <p:animEffect transition="out" filter="fade">
                                      <p:cBhvr>
                                        <p:cTn id="249" dur="500"/>
                                        <p:tgtEl>
                                          <p:spTgt spid="71"/>
                                        </p:tgtEl>
                                      </p:cBhvr>
                                    </p:animEffect>
                                    <p:set>
                                      <p:cBhvr>
                                        <p:cTn id="250" dur="1" fill="hold">
                                          <p:stCondLst>
                                            <p:cond delay="499"/>
                                          </p:stCondLst>
                                        </p:cTn>
                                        <p:tgtEl>
                                          <p:spTgt spid="71"/>
                                        </p:tgtEl>
                                        <p:attrNameLst>
                                          <p:attrName>style.visibility</p:attrName>
                                        </p:attrNameLst>
                                      </p:cBhvr>
                                      <p:to>
                                        <p:strVal val="hidden"/>
                                      </p:to>
                                    </p:set>
                                  </p:childTnLst>
                                </p:cTn>
                              </p:par>
                              <p:par>
                                <p:cTn id="251" presetID="10" presetClass="exit" presetSubtype="0" fill="hold" grpId="1" nodeType="withEffect">
                                  <p:stCondLst>
                                    <p:cond delay="0"/>
                                  </p:stCondLst>
                                  <p:childTnLst>
                                    <p:animEffect transition="out" filter="fade">
                                      <p:cBhvr>
                                        <p:cTn id="252" dur="500"/>
                                        <p:tgtEl>
                                          <p:spTgt spid="75">
                                            <p:txEl>
                                              <p:pRg st="0" end="0"/>
                                            </p:txEl>
                                          </p:spTgt>
                                        </p:tgtEl>
                                      </p:cBhvr>
                                    </p:animEffect>
                                    <p:set>
                                      <p:cBhvr>
                                        <p:cTn id="253" dur="1" fill="hold">
                                          <p:stCondLst>
                                            <p:cond delay="499"/>
                                          </p:stCondLst>
                                        </p:cTn>
                                        <p:tgtEl>
                                          <p:spTgt spid="75">
                                            <p:txEl>
                                              <p:pRg st="0" end="0"/>
                                            </p:txEl>
                                          </p:spTgt>
                                        </p:tgtEl>
                                        <p:attrNameLst>
                                          <p:attrName>style.visibility</p:attrName>
                                        </p:attrNameLst>
                                      </p:cBhvr>
                                      <p:to>
                                        <p:strVal val="hidden"/>
                                      </p:to>
                                    </p:set>
                                  </p:childTnLst>
                                </p:cTn>
                              </p:par>
                              <p:par>
                                <p:cTn id="254" presetID="10" presetClass="exit" presetSubtype="0" fill="hold" grpId="1" nodeType="withEffect">
                                  <p:stCondLst>
                                    <p:cond delay="0"/>
                                  </p:stCondLst>
                                  <p:childTnLst>
                                    <p:animEffect transition="out" filter="fade">
                                      <p:cBhvr>
                                        <p:cTn id="255" dur="500"/>
                                        <p:tgtEl>
                                          <p:spTgt spid="75">
                                            <p:txEl>
                                              <p:pRg st="1" end="1"/>
                                            </p:txEl>
                                          </p:spTgt>
                                        </p:tgtEl>
                                      </p:cBhvr>
                                    </p:animEffect>
                                    <p:set>
                                      <p:cBhvr>
                                        <p:cTn id="256" dur="1" fill="hold">
                                          <p:stCondLst>
                                            <p:cond delay="499"/>
                                          </p:stCondLst>
                                        </p:cTn>
                                        <p:tgtEl>
                                          <p:spTgt spid="75">
                                            <p:txEl>
                                              <p:pRg st="1" end="1"/>
                                            </p:txEl>
                                          </p:spTgt>
                                        </p:tgtEl>
                                        <p:attrNameLst>
                                          <p:attrName>style.visibility</p:attrName>
                                        </p:attrNameLst>
                                      </p:cBhvr>
                                      <p:to>
                                        <p:strVal val="hidden"/>
                                      </p:to>
                                    </p:set>
                                  </p:childTnLst>
                                </p:cTn>
                              </p:par>
                            </p:childTnLst>
                          </p:cTn>
                        </p:par>
                        <p:par>
                          <p:cTn id="257" fill="hold">
                            <p:stCondLst>
                              <p:cond delay="500"/>
                            </p:stCondLst>
                            <p:childTnLst>
                              <p:par>
                                <p:cTn id="258" presetID="10" presetClass="entr" presetSubtype="0" fill="hold" grpId="0" nodeType="afterEffect">
                                  <p:stCondLst>
                                    <p:cond delay="0"/>
                                  </p:stCondLst>
                                  <p:childTnLst>
                                    <p:set>
                                      <p:cBhvr>
                                        <p:cTn id="259" dur="1" fill="hold">
                                          <p:stCondLst>
                                            <p:cond delay="0"/>
                                          </p:stCondLst>
                                        </p:cTn>
                                        <p:tgtEl>
                                          <p:spTgt spid="76"/>
                                        </p:tgtEl>
                                        <p:attrNameLst>
                                          <p:attrName>style.visibility</p:attrName>
                                        </p:attrNameLst>
                                      </p:cBhvr>
                                      <p:to>
                                        <p:strVal val="visible"/>
                                      </p:to>
                                    </p:set>
                                    <p:animEffect transition="in" filter="fade">
                                      <p:cBhvr>
                                        <p:cTn id="260" dur="500"/>
                                        <p:tgtEl>
                                          <p:spTgt spid="76"/>
                                        </p:tgtEl>
                                      </p:cBhvr>
                                    </p:animEffect>
                                  </p:childTnLst>
                                </p:cTn>
                              </p:par>
                            </p:childTnLst>
                          </p:cTn>
                        </p:par>
                        <p:par>
                          <p:cTn id="261" fill="hold">
                            <p:stCondLst>
                              <p:cond delay="1000"/>
                            </p:stCondLst>
                            <p:childTnLst>
                              <p:par>
                                <p:cTn id="262" presetID="64" presetClass="path" presetSubtype="0" accel="50000" decel="50000" fill="hold" grpId="1" nodeType="afterEffect">
                                  <p:stCondLst>
                                    <p:cond delay="0"/>
                                  </p:stCondLst>
                                  <p:childTnLst>
                                    <p:animMotion origin="layout" path="M 3.33333E-6 0 L 0.00429 -0.23333 " pathEditMode="relative" rAng="0" ptsTypes="AA">
                                      <p:cBhvr>
                                        <p:cTn id="263" dur="1000" fill="hold"/>
                                        <p:tgtEl>
                                          <p:spTgt spid="69"/>
                                        </p:tgtEl>
                                        <p:attrNameLst>
                                          <p:attrName>ppt_x</p:attrName>
                                          <p:attrName>ppt_y</p:attrName>
                                        </p:attrNameLst>
                                      </p:cBhvr>
                                      <p:rCtr x="208" y="-11667"/>
                                    </p:animMotion>
                                  </p:childTnLst>
                                </p:cTn>
                              </p:par>
                            </p:childTnLst>
                          </p:cTn>
                        </p:par>
                        <p:par>
                          <p:cTn id="264" fill="hold">
                            <p:stCondLst>
                              <p:cond delay="2000"/>
                            </p:stCondLst>
                            <p:childTnLst>
                              <p:par>
                                <p:cTn id="265" presetID="22" presetClass="entr" presetSubtype="1" fill="hold" grpId="0" nodeType="afterEffect">
                                  <p:stCondLst>
                                    <p:cond delay="0"/>
                                  </p:stCondLst>
                                  <p:childTnLst>
                                    <p:set>
                                      <p:cBhvr>
                                        <p:cTn id="266" dur="1" fill="hold">
                                          <p:stCondLst>
                                            <p:cond delay="0"/>
                                          </p:stCondLst>
                                        </p:cTn>
                                        <p:tgtEl>
                                          <p:spTgt spid="79"/>
                                        </p:tgtEl>
                                        <p:attrNameLst>
                                          <p:attrName>style.visibility</p:attrName>
                                        </p:attrNameLst>
                                      </p:cBhvr>
                                      <p:to>
                                        <p:strVal val="visible"/>
                                      </p:to>
                                    </p:set>
                                    <p:animEffect transition="in" filter="wipe(up)">
                                      <p:cBhvr>
                                        <p:cTn id="267" dur="250"/>
                                        <p:tgtEl>
                                          <p:spTgt spid="79"/>
                                        </p:tgtEl>
                                      </p:cBhvr>
                                    </p:animEffect>
                                  </p:childTnLst>
                                </p:cTn>
                              </p:par>
                            </p:childTnLst>
                          </p:cTn>
                        </p:par>
                        <p:par>
                          <p:cTn id="268" fill="hold">
                            <p:stCondLst>
                              <p:cond delay="2250"/>
                            </p:stCondLst>
                            <p:childTnLst>
                              <p:par>
                                <p:cTn id="269" presetID="22" presetClass="entr" presetSubtype="8" fill="hold" grpId="0" nodeType="afterEffect">
                                  <p:stCondLst>
                                    <p:cond delay="0"/>
                                  </p:stCondLst>
                                  <p:childTnLst>
                                    <p:set>
                                      <p:cBhvr>
                                        <p:cTn id="270" dur="1" fill="hold">
                                          <p:stCondLst>
                                            <p:cond delay="0"/>
                                          </p:stCondLst>
                                        </p:cTn>
                                        <p:tgtEl>
                                          <p:spTgt spid="80"/>
                                        </p:tgtEl>
                                        <p:attrNameLst>
                                          <p:attrName>style.visibility</p:attrName>
                                        </p:attrNameLst>
                                      </p:cBhvr>
                                      <p:to>
                                        <p:strVal val="visible"/>
                                      </p:to>
                                    </p:set>
                                    <p:animEffect transition="in" filter="wipe(left)">
                                      <p:cBhvr>
                                        <p:cTn id="271" dur="500"/>
                                        <p:tgtEl>
                                          <p:spTgt spid="80"/>
                                        </p:tgtEl>
                                      </p:cBhvr>
                                    </p:animEffect>
                                  </p:childTnLst>
                                </p:cTn>
                              </p:par>
                            </p:childTnLst>
                          </p:cTn>
                        </p:par>
                        <p:par>
                          <p:cTn id="272" fill="hold">
                            <p:stCondLst>
                              <p:cond delay="2750"/>
                            </p:stCondLst>
                            <p:childTnLst>
                              <p:par>
                                <p:cTn id="273" presetID="22" presetClass="entr" presetSubtype="8" fill="hold" grpId="0" nodeType="afterEffect">
                                  <p:stCondLst>
                                    <p:cond delay="0"/>
                                  </p:stCondLst>
                                  <p:childTnLst>
                                    <p:set>
                                      <p:cBhvr>
                                        <p:cTn id="274" dur="1" fill="hold">
                                          <p:stCondLst>
                                            <p:cond delay="0"/>
                                          </p:stCondLst>
                                        </p:cTn>
                                        <p:tgtEl>
                                          <p:spTgt spid="77"/>
                                        </p:tgtEl>
                                        <p:attrNameLst>
                                          <p:attrName>style.visibility</p:attrName>
                                        </p:attrNameLst>
                                      </p:cBhvr>
                                      <p:to>
                                        <p:strVal val="visible"/>
                                      </p:to>
                                    </p:set>
                                    <p:animEffect transition="in" filter="wipe(left)">
                                      <p:cBhvr>
                                        <p:cTn id="275" dur="500"/>
                                        <p:tgtEl>
                                          <p:spTgt spid="77"/>
                                        </p:tgtEl>
                                      </p:cBhvr>
                                    </p:animEffect>
                                  </p:childTnLst>
                                </p:cTn>
                              </p:par>
                            </p:childTnLst>
                          </p:cTn>
                        </p:par>
                        <p:par>
                          <p:cTn id="276" fill="hold">
                            <p:stCondLst>
                              <p:cond delay="3250"/>
                            </p:stCondLst>
                            <p:childTnLst>
                              <p:par>
                                <p:cTn id="277" presetID="22" presetClass="entr" presetSubtype="8" fill="hold" grpId="0" nodeType="afterEffect">
                                  <p:stCondLst>
                                    <p:cond delay="0"/>
                                  </p:stCondLst>
                                  <p:childTnLst>
                                    <p:set>
                                      <p:cBhvr>
                                        <p:cTn id="278" dur="1" fill="hold">
                                          <p:stCondLst>
                                            <p:cond delay="0"/>
                                          </p:stCondLst>
                                        </p:cTn>
                                        <p:tgtEl>
                                          <p:spTgt spid="78">
                                            <p:txEl>
                                              <p:pRg st="0" end="0"/>
                                            </p:txEl>
                                          </p:spTgt>
                                        </p:tgtEl>
                                        <p:attrNameLst>
                                          <p:attrName>style.visibility</p:attrName>
                                        </p:attrNameLst>
                                      </p:cBhvr>
                                      <p:to>
                                        <p:strVal val="visible"/>
                                      </p:to>
                                    </p:set>
                                    <p:animEffect transition="in" filter="wipe(left)">
                                      <p:cBhvr>
                                        <p:cTn id="279" dur="500"/>
                                        <p:tgtEl>
                                          <p:spTgt spid="78">
                                            <p:txEl>
                                              <p:pRg st="0" end="0"/>
                                            </p:txEl>
                                          </p:spTgt>
                                        </p:tgtEl>
                                      </p:cBhvr>
                                    </p:animEffect>
                                  </p:childTnLst>
                                </p:cTn>
                              </p:par>
                            </p:childTnLst>
                          </p:cTn>
                        </p:par>
                        <p:par>
                          <p:cTn id="280" fill="hold">
                            <p:stCondLst>
                              <p:cond delay="3750"/>
                            </p:stCondLst>
                            <p:childTnLst>
                              <p:par>
                                <p:cTn id="281" presetID="22" presetClass="entr" presetSubtype="8" fill="hold" grpId="0" nodeType="afterEffect">
                                  <p:stCondLst>
                                    <p:cond delay="0"/>
                                  </p:stCondLst>
                                  <p:childTnLst>
                                    <p:set>
                                      <p:cBhvr>
                                        <p:cTn id="282" dur="1" fill="hold">
                                          <p:stCondLst>
                                            <p:cond delay="0"/>
                                          </p:stCondLst>
                                        </p:cTn>
                                        <p:tgtEl>
                                          <p:spTgt spid="78">
                                            <p:txEl>
                                              <p:pRg st="1" end="1"/>
                                            </p:txEl>
                                          </p:spTgt>
                                        </p:tgtEl>
                                        <p:attrNameLst>
                                          <p:attrName>style.visibility</p:attrName>
                                        </p:attrNameLst>
                                      </p:cBhvr>
                                      <p:to>
                                        <p:strVal val="visible"/>
                                      </p:to>
                                    </p:set>
                                    <p:animEffect transition="in" filter="wipe(left)">
                                      <p:cBhvr>
                                        <p:cTn id="283" dur="500"/>
                                        <p:tgtEl>
                                          <p:spTgt spid="78">
                                            <p:txEl>
                                              <p:pRg st="1" end="1"/>
                                            </p:txEl>
                                          </p:spTgt>
                                        </p:tgtEl>
                                      </p:cBhvr>
                                    </p:animEffect>
                                  </p:childTnLst>
                                </p:cTn>
                              </p:par>
                            </p:childTnLst>
                          </p:cTn>
                        </p:par>
                        <p:par>
                          <p:cTn id="284" fill="hold">
                            <p:stCondLst>
                              <p:cond delay="4250"/>
                            </p:stCondLst>
                            <p:childTnLst>
                              <p:par>
                                <p:cTn id="285" presetID="22" presetClass="entr" presetSubtype="8" fill="hold" grpId="0" nodeType="afterEffect">
                                  <p:stCondLst>
                                    <p:cond delay="0"/>
                                  </p:stCondLst>
                                  <p:childTnLst>
                                    <p:set>
                                      <p:cBhvr>
                                        <p:cTn id="286" dur="1" fill="hold">
                                          <p:stCondLst>
                                            <p:cond delay="0"/>
                                          </p:stCondLst>
                                        </p:cTn>
                                        <p:tgtEl>
                                          <p:spTgt spid="81">
                                            <p:txEl>
                                              <p:pRg st="0" end="0"/>
                                            </p:txEl>
                                          </p:spTgt>
                                        </p:tgtEl>
                                        <p:attrNameLst>
                                          <p:attrName>style.visibility</p:attrName>
                                        </p:attrNameLst>
                                      </p:cBhvr>
                                      <p:to>
                                        <p:strVal val="visible"/>
                                      </p:to>
                                    </p:set>
                                    <p:animEffect transition="in" filter="wipe(left)">
                                      <p:cBhvr>
                                        <p:cTn id="287"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5" grpId="1" animBg="1"/>
      <p:bldP spid="5" grpId="2" animBg="1"/>
      <p:bldP spid="5" grpId="3" animBg="1"/>
      <p:bldP spid="7" grpId="0" animBg="1"/>
      <p:bldP spid="7" grpId="1" animBg="1"/>
      <p:bldP spid="7" grpId="2" animBg="1"/>
      <p:bldP spid="8" grpId="0" animBg="1"/>
      <p:bldP spid="11" grpId="0" animBg="1"/>
      <p:bldP spid="11" grpId="1" animBg="1"/>
      <p:bldP spid="11" grpId="2" animBg="1"/>
      <p:bldP spid="12" grpId="0" animBg="1"/>
      <p:bldP spid="12" grpId="1" animBg="1"/>
      <p:bldP spid="12" grpId="2" animBg="1"/>
      <p:bldP spid="12" grpId="3" animBg="1"/>
      <p:bldP spid="13" grpId="0"/>
      <p:bldP spid="25" grpId="0"/>
      <p:bldP spid="26" grpId="0"/>
      <p:bldP spid="27" grpId="0"/>
      <p:bldP spid="27" grpId="1"/>
      <p:bldP spid="27" grpId="2"/>
      <p:bldP spid="27" grpId="3"/>
      <p:bldP spid="28" grpId="0"/>
      <p:bldP spid="28" grpId="1"/>
      <p:bldP spid="28" grpId="2"/>
      <p:bldP spid="28" grpId="3"/>
      <p:bldP spid="29" grpId="0"/>
      <p:bldP spid="29" grpId="1"/>
      <p:bldP spid="29" grpId="2"/>
      <p:bldP spid="30" grpId="0"/>
      <p:bldP spid="31" grpId="0"/>
      <p:bldP spid="31" grpId="1"/>
      <p:bldP spid="31" grpId="2"/>
      <p:bldP spid="32" grpId="0"/>
      <p:bldP spid="32" grpId="1"/>
      <p:bldP spid="34" grpId="0"/>
      <p:bldP spid="35" grpId="0"/>
      <p:bldP spid="35" grpId="1"/>
      <p:bldP spid="37" grpId="0"/>
      <p:bldP spid="37" grpId="1"/>
      <p:bldP spid="42" grpId="0"/>
      <p:bldP spid="42" grpId="1"/>
      <p:bldP spid="66" grpId="0"/>
      <p:bldP spid="66" grpId="1"/>
      <p:bldP spid="69" grpId="0"/>
      <p:bldP spid="69" grpId="1"/>
      <p:bldP spid="71" grpId="0"/>
      <p:bldP spid="71" grpId="1"/>
      <p:bldP spid="75" grpId="0" uiExpand="1" build="p"/>
      <p:bldP spid="75" grpId="1" uiExpand="1" build="allAtOnce"/>
      <p:bldP spid="76" grpId="0"/>
      <p:bldP spid="77" grpId="0"/>
      <p:bldP spid="78" grpId="0" uiExpand="1" build="p"/>
      <p:bldP spid="79" grpId="0"/>
      <p:bldP spid="80" grpId="0"/>
      <p:bldP spid="8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F89C4184-D39A-4EA4-B953-0611061052A0}"/>
              </a:ext>
            </a:extLst>
          </p:cNvPr>
          <p:cNvCxnSpPr>
            <a:cxnSpLocks/>
          </p:cNvCxnSpPr>
          <p:nvPr/>
        </p:nvCxnSpPr>
        <p:spPr>
          <a:xfrm flipH="1">
            <a:off x="10499554" y="2397176"/>
            <a:ext cx="978568" cy="1610303"/>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E3E03F7-05EA-4A57-B273-E4526432F005}"/>
              </a:ext>
            </a:extLst>
          </p:cNvPr>
          <p:cNvCxnSpPr>
            <a:cxnSpLocks/>
          </p:cNvCxnSpPr>
          <p:nvPr/>
        </p:nvCxnSpPr>
        <p:spPr>
          <a:xfrm>
            <a:off x="9553072" y="1665332"/>
            <a:ext cx="930442" cy="2342147"/>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080ACDB-02B0-40F7-AA30-6FB22D32C8AD}"/>
              </a:ext>
            </a:extLst>
          </p:cNvPr>
          <p:cNvCxnSpPr>
            <a:cxnSpLocks/>
          </p:cNvCxnSpPr>
          <p:nvPr/>
        </p:nvCxnSpPr>
        <p:spPr>
          <a:xfrm flipV="1">
            <a:off x="8686797" y="2397176"/>
            <a:ext cx="2775284" cy="407144"/>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159FE9B-4C0C-488F-A877-4769B3957DA8}"/>
              </a:ext>
            </a:extLst>
          </p:cNvPr>
          <p:cNvCxnSpPr>
            <a:cxnSpLocks/>
          </p:cNvCxnSpPr>
          <p:nvPr/>
        </p:nvCxnSpPr>
        <p:spPr>
          <a:xfrm flipH="1">
            <a:off x="8711668" y="1684421"/>
            <a:ext cx="833384" cy="1059584"/>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E5BD692-FB64-4A3F-B10B-3776F5482615}"/>
              </a:ext>
            </a:extLst>
          </p:cNvPr>
          <p:cNvCxnSpPr>
            <a:cxnSpLocks/>
          </p:cNvCxnSpPr>
          <p:nvPr/>
        </p:nvCxnSpPr>
        <p:spPr>
          <a:xfrm>
            <a:off x="9560290" y="1653142"/>
            <a:ext cx="1909010" cy="731845"/>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82C6ACD-778F-45CE-981F-2BF217C44A78}"/>
              </a:ext>
            </a:extLst>
          </p:cNvPr>
          <p:cNvCxnSpPr>
            <a:cxnSpLocks/>
          </p:cNvCxnSpPr>
          <p:nvPr/>
        </p:nvCxnSpPr>
        <p:spPr>
          <a:xfrm>
            <a:off x="8663542" y="2774479"/>
            <a:ext cx="1796716" cy="1203158"/>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4201326-608B-4504-9E84-12856B7735E5}"/>
              </a:ext>
            </a:extLst>
          </p:cNvPr>
          <p:cNvCxnSpPr>
            <a:cxnSpLocks/>
          </p:cNvCxnSpPr>
          <p:nvPr/>
        </p:nvCxnSpPr>
        <p:spPr>
          <a:xfrm flipH="1">
            <a:off x="2550694" y="2384181"/>
            <a:ext cx="978568" cy="1610303"/>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C132177-0A3D-4F0D-B514-0300D0983D3A}"/>
              </a:ext>
            </a:extLst>
          </p:cNvPr>
          <p:cNvCxnSpPr>
            <a:cxnSpLocks/>
          </p:cNvCxnSpPr>
          <p:nvPr/>
        </p:nvCxnSpPr>
        <p:spPr>
          <a:xfrm>
            <a:off x="1604212" y="1652337"/>
            <a:ext cx="930442" cy="2342147"/>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CC12A7-DCFD-4477-A6C7-C8E8F8BCE490}"/>
              </a:ext>
            </a:extLst>
          </p:cNvPr>
          <p:cNvCxnSpPr>
            <a:cxnSpLocks/>
          </p:cNvCxnSpPr>
          <p:nvPr/>
        </p:nvCxnSpPr>
        <p:spPr>
          <a:xfrm flipV="1">
            <a:off x="737937" y="2384181"/>
            <a:ext cx="2775284" cy="407144"/>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F88E1FC-5907-4863-AE31-EAC936837A14}"/>
              </a:ext>
            </a:extLst>
          </p:cNvPr>
          <p:cNvSpPr/>
          <p:nvPr/>
        </p:nvSpPr>
        <p:spPr>
          <a:xfrm>
            <a:off x="307383" y="-101322"/>
            <a:ext cx="11577233" cy="923330"/>
          </a:xfrm>
          <a:prstGeom prst="rect">
            <a:avLst/>
          </a:prstGeom>
          <a:noFill/>
        </p:spPr>
        <p:txBody>
          <a:bodyPr wrap="squar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Add or Remove?</a:t>
            </a:r>
          </a:p>
        </p:txBody>
      </p:sp>
      <p:sp>
        <p:nvSpPr>
          <p:cNvPr id="3" name="Oval 2">
            <a:extLst>
              <a:ext uri="{FF2B5EF4-FFF2-40B4-BE49-F238E27FC236}">
                <a16:creationId xmlns:a16="http://schemas.microsoft.com/office/drawing/2014/main" id="{EA619667-28F6-482A-87B3-484B3442F787}"/>
              </a:ext>
            </a:extLst>
          </p:cNvPr>
          <p:cNvSpPr/>
          <p:nvPr/>
        </p:nvSpPr>
        <p:spPr>
          <a:xfrm>
            <a:off x="1491916" y="1540042"/>
            <a:ext cx="224590" cy="224590"/>
          </a:xfrm>
          <a:prstGeom prst="ellipse">
            <a:avLst/>
          </a:prstGeom>
          <a:solidFill>
            <a:srgbClr val="E9B4F2"/>
          </a:solidFill>
          <a:ln>
            <a:solidFill>
              <a:srgbClr val="E9B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D9A63E2-7556-4A72-92EA-7BD2B381F5AF}"/>
              </a:ext>
            </a:extLst>
          </p:cNvPr>
          <p:cNvSpPr/>
          <p:nvPr/>
        </p:nvSpPr>
        <p:spPr>
          <a:xfrm>
            <a:off x="625642" y="2679031"/>
            <a:ext cx="224590" cy="224590"/>
          </a:xfrm>
          <a:prstGeom prst="ellipse">
            <a:avLst/>
          </a:prstGeom>
          <a:solidFill>
            <a:srgbClr val="E9B4F2"/>
          </a:solidFill>
          <a:ln>
            <a:solidFill>
              <a:srgbClr val="E9B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1E6769E-02B3-4DE3-ADCC-D39A96E68488}"/>
              </a:ext>
            </a:extLst>
          </p:cNvPr>
          <p:cNvSpPr/>
          <p:nvPr/>
        </p:nvSpPr>
        <p:spPr>
          <a:xfrm>
            <a:off x="2422358" y="3882189"/>
            <a:ext cx="224590" cy="224590"/>
          </a:xfrm>
          <a:prstGeom prst="ellipse">
            <a:avLst/>
          </a:prstGeom>
          <a:solidFill>
            <a:srgbClr val="E9B4F2"/>
          </a:solidFill>
          <a:ln>
            <a:solidFill>
              <a:srgbClr val="E9B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0EFC779-0E99-4A0E-802C-EDB8A83370D3}"/>
              </a:ext>
            </a:extLst>
          </p:cNvPr>
          <p:cNvSpPr/>
          <p:nvPr/>
        </p:nvSpPr>
        <p:spPr>
          <a:xfrm>
            <a:off x="3400926" y="2271887"/>
            <a:ext cx="224590" cy="224590"/>
          </a:xfrm>
          <a:prstGeom prst="ellipse">
            <a:avLst/>
          </a:prstGeom>
          <a:solidFill>
            <a:srgbClr val="E9B4F2"/>
          </a:solidFill>
          <a:ln>
            <a:solidFill>
              <a:srgbClr val="E9B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5C7F42B-427E-49A4-A1EA-E45502A0EE8C}"/>
              </a:ext>
            </a:extLst>
          </p:cNvPr>
          <p:cNvSpPr/>
          <p:nvPr/>
        </p:nvSpPr>
        <p:spPr>
          <a:xfrm>
            <a:off x="9432758" y="1540042"/>
            <a:ext cx="224590" cy="224590"/>
          </a:xfrm>
          <a:prstGeom prst="ellipse">
            <a:avLst/>
          </a:prstGeom>
          <a:solidFill>
            <a:srgbClr val="E9B4F2"/>
          </a:solidFill>
          <a:ln>
            <a:solidFill>
              <a:srgbClr val="E9B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7217791-FE40-4AC6-A8D8-1914600E684A}"/>
              </a:ext>
            </a:extLst>
          </p:cNvPr>
          <p:cNvSpPr/>
          <p:nvPr/>
        </p:nvSpPr>
        <p:spPr>
          <a:xfrm>
            <a:off x="8566484" y="2679031"/>
            <a:ext cx="224590" cy="224590"/>
          </a:xfrm>
          <a:prstGeom prst="ellipse">
            <a:avLst/>
          </a:prstGeom>
          <a:solidFill>
            <a:srgbClr val="E9B4F2"/>
          </a:solidFill>
          <a:ln>
            <a:solidFill>
              <a:srgbClr val="E9B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351F20F-B060-4886-AE4D-EF64D8F9AE6C}"/>
              </a:ext>
            </a:extLst>
          </p:cNvPr>
          <p:cNvSpPr/>
          <p:nvPr/>
        </p:nvSpPr>
        <p:spPr>
          <a:xfrm>
            <a:off x="10363200" y="3882189"/>
            <a:ext cx="224590" cy="224590"/>
          </a:xfrm>
          <a:prstGeom prst="ellipse">
            <a:avLst/>
          </a:prstGeom>
          <a:solidFill>
            <a:srgbClr val="E9B4F2"/>
          </a:solidFill>
          <a:ln>
            <a:solidFill>
              <a:srgbClr val="E9B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AFA14CC-AA81-46F0-BBCA-A0D2FA7E5A70}"/>
              </a:ext>
            </a:extLst>
          </p:cNvPr>
          <p:cNvSpPr/>
          <p:nvPr/>
        </p:nvSpPr>
        <p:spPr>
          <a:xfrm>
            <a:off x="11341768" y="2271887"/>
            <a:ext cx="224590" cy="224590"/>
          </a:xfrm>
          <a:prstGeom prst="ellipse">
            <a:avLst/>
          </a:prstGeom>
          <a:solidFill>
            <a:srgbClr val="E9B4F2"/>
          </a:solidFill>
          <a:ln>
            <a:solidFill>
              <a:srgbClr val="E9B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EC08143-E3AE-438E-99C2-AECC58935E7F}"/>
                  </a:ext>
                </a:extLst>
              </p:cNvPr>
              <p:cNvSpPr txBox="1"/>
              <p:nvPr/>
            </p:nvSpPr>
            <p:spPr>
              <a:xfrm>
                <a:off x="-91817" y="4760644"/>
                <a:ext cx="6187817" cy="1077218"/>
              </a:xfrm>
              <a:prstGeom prst="rect">
                <a:avLst/>
              </a:prstGeom>
              <a:noFill/>
            </p:spPr>
            <p:txBody>
              <a:bodyPr wrap="square" rtlCol="0">
                <a:spAutoFit/>
              </a:bodyPr>
              <a:lstStyle/>
              <a:p>
                <a:pPr algn="ctr"/>
                <a:r>
                  <a:rPr lang="en-US" sz="3200" dirty="0">
                    <a:solidFill>
                      <a:schemeClr val="accent6">
                        <a:lumMod val="40000"/>
                        <a:lumOff val="60000"/>
                      </a:schemeClr>
                    </a:solidFill>
                  </a:rPr>
                  <a:t>Putting in edges for which </a:t>
                </a:r>
                <a14:m>
                  <m:oMath xmlns:m="http://schemas.openxmlformats.org/officeDocument/2006/math">
                    <m:sSub>
                      <m:sSubPr>
                        <m:ctrlPr>
                          <a:rPr lang="en-US" sz="3200" b="0" i="1" smtClean="0">
                            <a:solidFill>
                              <a:schemeClr val="accent6">
                                <a:lumMod val="40000"/>
                                <a:lumOff val="60000"/>
                              </a:schemeClr>
                            </a:solidFill>
                            <a:latin typeface="Cambria Math" panose="02040503050406030204" pitchFamily="18" charset="0"/>
                          </a:rPr>
                        </m:ctrlPr>
                      </m:sSubPr>
                      <m:e>
                        <m:r>
                          <a:rPr lang="en-US" sz="3200" b="0" i="1" smtClean="0">
                            <a:solidFill>
                              <a:schemeClr val="accent6">
                                <a:lumMod val="40000"/>
                                <a:lumOff val="60000"/>
                              </a:schemeClr>
                            </a:solidFill>
                            <a:latin typeface="Cambria Math" panose="02040503050406030204" pitchFamily="18" charset="0"/>
                          </a:rPr>
                          <m:t>𝑌</m:t>
                        </m:r>
                      </m:e>
                      <m:sub>
                        <m:r>
                          <a:rPr lang="en-US" sz="3200" b="0" i="1" smtClean="0">
                            <a:solidFill>
                              <a:schemeClr val="accent6">
                                <a:lumMod val="40000"/>
                                <a:lumOff val="60000"/>
                              </a:schemeClr>
                            </a:solidFill>
                            <a:latin typeface="Cambria Math" panose="02040503050406030204" pitchFamily="18" charset="0"/>
                          </a:rPr>
                          <m:t>𝑒</m:t>
                        </m:r>
                      </m:sub>
                    </m:sSub>
                    <m:r>
                      <a:rPr lang="en-US" sz="3200" b="0" i="1" smtClean="0">
                        <a:solidFill>
                          <a:schemeClr val="accent6">
                            <a:lumMod val="40000"/>
                            <a:lumOff val="60000"/>
                          </a:schemeClr>
                        </a:solidFill>
                        <a:latin typeface="Cambria Math" panose="02040503050406030204" pitchFamily="18" charset="0"/>
                      </a:rPr>
                      <m:t>=1</m:t>
                    </m:r>
                  </m:oMath>
                </a14:m>
                <a:r>
                  <a:rPr lang="en-US" sz="3200" dirty="0">
                    <a:solidFill>
                      <a:schemeClr val="accent6">
                        <a:lumMod val="40000"/>
                        <a:lumOff val="60000"/>
                      </a:schemeClr>
                    </a:solidFill>
                  </a:rPr>
                  <a:t> </a:t>
                </a:r>
              </a:p>
              <a:p>
                <a:pPr algn="ctr"/>
                <a:r>
                  <a:rPr lang="en-US" sz="3200" dirty="0">
                    <a:solidFill>
                      <a:schemeClr val="accent6">
                        <a:lumMod val="40000"/>
                        <a:lumOff val="60000"/>
                      </a:schemeClr>
                    </a:solidFill>
                  </a:rPr>
                  <a:t>only</a:t>
                </a:r>
              </a:p>
            </p:txBody>
          </p:sp>
        </mc:Choice>
        <mc:Fallback xmlns="">
          <p:sp>
            <p:nvSpPr>
              <p:cNvPr id="39" name="TextBox 38">
                <a:extLst>
                  <a:ext uri="{FF2B5EF4-FFF2-40B4-BE49-F238E27FC236}">
                    <a16:creationId xmlns:a16="http://schemas.microsoft.com/office/drawing/2014/main" id="{BEC08143-E3AE-438E-99C2-AECC58935E7F}"/>
                  </a:ext>
                </a:extLst>
              </p:cNvPr>
              <p:cNvSpPr txBox="1">
                <a:spLocks noRot="1" noChangeAspect="1" noMove="1" noResize="1" noEditPoints="1" noAdjustHandles="1" noChangeArrowheads="1" noChangeShapeType="1" noTextEdit="1"/>
              </p:cNvSpPr>
              <p:nvPr/>
            </p:nvSpPr>
            <p:spPr>
              <a:xfrm>
                <a:off x="-91817" y="4760644"/>
                <a:ext cx="6187817" cy="1077218"/>
              </a:xfrm>
              <a:prstGeom prst="rect">
                <a:avLst/>
              </a:prstGeom>
              <a:blipFill>
                <a:blip r:embed="rId2"/>
                <a:stretch>
                  <a:fillRect t="-6780" b="-17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5D6764E-0AD0-4898-B12A-5F647813FC90}"/>
                  </a:ext>
                </a:extLst>
              </p:cNvPr>
              <p:cNvSpPr txBox="1"/>
              <p:nvPr/>
            </p:nvSpPr>
            <p:spPr>
              <a:xfrm>
                <a:off x="6224190" y="4760644"/>
                <a:ext cx="5839473" cy="1077218"/>
              </a:xfrm>
              <a:prstGeom prst="rect">
                <a:avLst/>
              </a:prstGeom>
              <a:noFill/>
            </p:spPr>
            <p:txBody>
              <a:bodyPr wrap="square" rtlCol="0">
                <a:spAutoFit/>
              </a:bodyPr>
              <a:lstStyle/>
              <a:p>
                <a:pPr algn="ctr"/>
                <a:r>
                  <a:rPr lang="en-US" sz="3200" dirty="0">
                    <a:solidFill>
                      <a:schemeClr val="accent6">
                        <a:lumMod val="40000"/>
                        <a:lumOff val="60000"/>
                      </a:schemeClr>
                    </a:solidFill>
                  </a:rPr>
                  <a:t>Deleting edges for which </a:t>
                </a:r>
                <a14:m>
                  <m:oMath xmlns:m="http://schemas.openxmlformats.org/officeDocument/2006/math">
                    <m:sSub>
                      <m:sSubPr>
                        <m:ctrlPr>
                          <a:rPr lang="en-US" sz="3200" i="1">
                            <a:solidFill>
                              <a:schemeClr val="accent6">
                                <a:lumMod val="40000"/>
                                <a:lumOff val="60000"/>
                              </a:schemeClr>
                            </a:solidFill>
                            <a:latin typeface="Cambria Math" panose="02040503050406030204" pitchFamily="18" charset="0"/>
                          </a:rPr>
                        </m:ctrlPr>
                      </m:sSubPr>
                      <m:e>
                        <m:r>
                          <a:rPr lang="en-US" sz="3200" i="1">
                            <a:solidFill>
                              <a:schemeClr val="accent6">
                                <a:lumMod val="40000"/>
                                <a:lumOff val="60000"/>
                              </a:schemeClr>
                            </a:solidFill>
                            <a:latin typeface="Cambria Math" panose="02040503050406030204" pitchFamily="18" charset="0"/>
                          </a:rPr>
                          <m:t>𝑌</m:t>
                        </m:r>
                      </m:e>
                      <m:sub>
                        <m:r>
                          <a:rPr lang="en-US" sz="3200" i="1">
                            <a:solidFill>
                              <a:schemeClr val="accent6">
                                <a:lumMod val="40000"/>
                                <a:lumOff val="60000"/>
                              </a:schemeClr>
                            </a:solidFill>
                            <a:latin typeface="Cambria Math" panose="02040503050406030204" pitchFamily="18" charset="0"/>
                          </a:rPr>
                          <m:t>𝑒</m:t>
                        </m:r>
                      </m:sub>
                    </m:sSub>
                    <m:r>
                      <a:rPr lang="en-US" sz="3200" i="1">
                        <a:solidFill>
                          <a:schemeClr val="accent6">
                            <a:lumMod val="40000"/>
                            <a:lumOff val="60000"/>
                          </a:schemeClr>
                        </a:solidFill>
                        <a:latin typeface="Cambria Math" panose="02040503050406030204" pitchFamily="18" charset="0"/>
                      </a:rPr>
                      <m:t>=0</m:t>
                    </m:r>
                  </m:oMath>
                </a14:m>
                <a:endParaRPr lang="en-US" sz="3200" dirty="0">
                  <a:solidFill>
                    <a:schemeClr val="accent6">
                      <a:lumMod val="40000"/>
                      <a:lumOff val="60000"/>
                    </a:schemeClr>
                  </a:solidFill>
                </a:endParaRPr>
              </a:p>
              <a:p>
                <a:pPr algn="ctr"/>
                <a:r>
                  <a:rPr lang="en-US" sz="3200" dirty="0">
                    <a:solidFill>
                      <a:schemeClr val="accent6">
                        <a:lumMod val="40000"/>
                        <a:lumOff val="60000"/>
                      </a:schemeClr>
                    </a:solidFill>
                  </a:rPr>
                  <a:t>from compete graph of size </a:t>
                </a:r>
                <a:r>
                  <a:rPr lang="en-US" sz="3200" i="1" dirty="0">
                    <a:solidFill>
                      <a:schemeClr val="accent6">
                        <a:lumMod val="40000"/>
                        <a:lumOff val="60000"/>
                      </a:schemeClr>
                    </a:solidFill>
                  </a:rPr>
                  <a:t>n</a:t>
                </a:r>
                <a:endParaRPr lang="en-US" sz="3200" dirty="0">
                  <a:solidFill>
                    <a:schemeClr val="accent6">
                      <a:lumMod val="40000"/>
                      <a:lumOff val="60000"/>
                    </a:schemeClr>
                  </a:solidFill>
                </a:endParaRPr>
              </a:p>
            </p:txBody>
          </p:sp>
        </mc:Choice>
        <mc:Fallback xmlns="">
          <p:sp>
            <p:nvSpPr>
              <p:cNvPr id="40" name="TextBox 39">
                <a:extLst>
                  <a:ext uri="{FF2B5EF4-FFF2-40B4-BE49-F238E27FC236}">
                    <a16:creationId xmlns:a16="http://schemas.microsoft.com/office/drawing/2014/main" id="{D5D6764E-0AD0-4898-B12A-5F647813FC90}"/>
                  </a:ext>
                </a:extLst>
              </p:cNvPr>
              <p:cNvSpPr txBox="1">
                <a:spLocks noRot="1" noChangeAspect="1" noMove="1" noResize="1" noEditPoints="1" noAdjustHandles="1" noChangeArrowheads="1" noChangeShapeType="1" noTextEdit="1"/>
              </p:cNvSpPr>
              <p:nvPr/>
            </p:nvSpPr>
            <p:spPr>
              <a:xfrm>
                <a:off x="6224190" y="4760644"/>
                <a:ext cx="5839473" cy="1077218"/>
              </a:xfrm>
              <a:prstGeom prst="rect">
                <a:avLst/>
              </a:prstGeom>
              <a:blipFill>
                <a:blip r:embed="rId3"/>
                <a:stretch>
                  <a:fillRect t="-6780" b="-17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00636D7C-F8E0-4A4F-A14C-CB353749CE40}"/>
                  </a:ext>
                </a:extLst>
              </p:cNvPr>
              <p:cNvSpPr txBox="1"/>
              <p:nvPr/>
            </p:nvSpPr>
            <p:spPr>
              <a:xfrm>
                <a:off x="5846732" y="4991476"/>
                <a:ext cx="498534"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FFC000"/>
                          </a:solidFill>
                          <a:latin typeface="Cambria Math" panose="02040503050406030204" pitchFamily="18" charset="0"/>
                        </a:rPr>
                        <m:t>≡</m:t>
                      </m:r>
                    </m:oMath>
                  </m:oMathPara>
                </a14:m>
                <a:endParaRPr lang="en-US" sz="4000" b="0" dirty="0">
                  <a:solidFill>
                    <a:srgbClr val="FFC000"/>
                  </a:solidFill>
                </a:endParaRPr>
              </a:p>
            </p:txBody>
          </p:sp>
        </mc:Choice>
        <mc:Fallback xmlns="">
          <p:sp>
            <p:nvSpPr>
              <p:cNvPr id="41" name="TextBox 40">
                <a:extLst>
                  <a:ext uri="{FF2B5EF4-FFF2-40B4-BE49-F238E27FC236}">
                    <a16:creationId xmlns:a16="http://schemas.microsoft.com/office/drawing/2014/main" id="{00636D7C-F8E0-4A4F-A14C-CB353749CE40}"/>
                  </a:ext>
                </a:extLst>
              </p:cNvPr>
              <p:cNvSpPr txBox="1">
                <a:spLocks noRot="1" noChangeAspect="1" noMove="1" noResize="1" noEditPoints="1" noAdjustHandles="1" noChangeArrowheads="1" noChangeShapeType="1" noTextEdit="1"/>
              </p:cNvSpPr>
              <p:nvPr/>
            </p:nvSpPr>
            <p:spPr>
              <a:xfrm>
                <a:off x="5846732" y="4991476"/>
                <a:ext cx="498534" cy="61555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36A12FA-FC28-4B47-8E52-9FFC4574A209}"/>
                  </a:ext>
                </a:extLst>
              </p:cNvPr>
              <p:cNvSpPr txBox="1"/>
              <p:nvPr/>
            </p:nvSpPr>
            <p:spPr>
              <a:xfrm>
                <a:off x="785001" y="5720042"/>
                <a:ext cx="4509953" cy="1077218"/>
              </a:xfrm>
              <a:prstGeom prst="rect">
                <a:avLst/>
              </a:prstGeom>
              <a:noFill/>
            </p:spPr>
            <p:txBody>
              <a:bodyPr wrap="none" rtlCol="0">
                <a:spAutoFit/>
              </a:bodyPr>
              <a:lstStyle/>
              <a:p>
                <a:pPr algn="ctr"/>
                <a:r>
                  <a:rPr lang="en-US" sz="3200" dirty="0">
                    <a:solidFill>
                      <a:schemeClr val="accent1">
                        <a:lumMod val="40000"/>
                        <a:lumOff val="60000"/>
                      </a:schemeClr>
                    </a:solidFill>
                  </a:rPr>
                  <a:t>Putting in each edge with </a:t>
                </a:r>
              </a:p>
              <a:p>
                <a:pPr algn="ctr"/>
                <a:r>
                  <a:rPr lang="en-US" sz="3200" dirty="0">
                    <a:solidFill>
                      <a:schemeClr val="accent1">
                        <a:lumMod val="40000"/>
                        <a:lumOff val="60000"/>
                      </a:schemeClr>
                    </a:solidFill>
                  </a:rPr>
                  <a:t>probability</a:t>
                </a:r>
                <a:r>
                  <a:rPr lang="en-US" sz="3200" i="1" dirty="0">
                    <a:solidFill>
                      <a:schemeClr val="accent1">
                        <a:lumMod val="40000"/>
                        <a:lumOff val="60000"/>
                      </a:schemeClr>
                    </a:solidFill>
                  </a:rPr>
                  <a:t> </a:t>
                </a:r>
                <a14:m>
                  <m:oMath xmlns:m="http://schemas.openxmlformats.org/officeDocument/2006/math">
                    <m:sSub>
                      <m:sSubPr>
                        <m:ctrlPr>
                          <a:rPr lang="en-US" sz="3200" b="0" i="1" smtClean="0">
                            <a:solidFill>
                              <a:schemeClr val="accent1">
                                <a:lumMod val="40000"/>
                                <a:lumOff val="60000"/>
                              </a:schemeClr>
                            </a:solidFill>
                            <a:latin typeface="Cambria Math" panose="02040503050406030204" pitchFamily="18" charset="0"/>
                          </a:rPr>
                        </m:ctrlPr>
                      </m:sSubPr>
                      <m:e>
                        <m:r>
                          <a:rPr lang="en-US" sz="3200" b="0" i="1" smtClean="0">
                            <a:solidFill>
                              <a:schemeClr val="accent1">
                                <a:lumMod val="40000"/>
                                <a:lumOff val="60000"/>
                              </a:schemeClr>
                            </a:solidFill>
                            <a:latin typeface="Cambria Math" panose="02040503050406030204" pitchFamily="18" charset="0"/>
                          </a:rPr>
                          <m:t>𝑝</m:t>
                        </m:r>
                      </m:e>
                      <m:sub>
                        <m:r>
                          <a:rPr lang="en-US" sz="3200" b="0" i="1" smtClean="0">
                            <a:solidFill>
                              <a:schemeClr val="accent1">
                                <a:lumMod val="40000"/>
                                <a:lumOff val="60000"/>
                              </a:schemeClr>
                            </a:solidFill>
                            <a:latin typeface="Cambria Math" panose="02040503050406030204" pitchFamily="18" charset="0"/>
                          </a:rPr>
                          <m:t>𝑛</m:t>
                        </m:r>
                      </m:sub>
                    </m:sSub>
                  </m:oMath>
                </a14:m>
                <a:endParaRPr lang="en-US" sz="3200" i="1" dirty="0">
                  <a:solidFill>
                    <a:schemeClr val="accent1">
                      <a:lumMod val="40000"/>
                      <a:lumOff val="60000"/>
                    </a:schemeClr>
                  </a:solidFill>
                </a:endParaRPr>
              </a:p>
            </p:txBody>
          </p:sp>
        </mc:Choice>
        <mc:Fallback xmlns="">
          <p:sp>
            <p:nvSpPr>
              <p:cNvPr id="42" name="TextBox 41">
                <a:extLst>
                  <a:ext uri="{FF2B5EF4-FFF2-40B4-BE49-F238E27FC236}">
                    <a16:creationId xmlns:a16="http://schemas.microsoft.com/office/drawing/2014/main" id="{536A12FA-FC28-4B47-8E52-9FFC4574A209}"/>
                  </a:ext>
                </a:extLst>
              </p:cNvPr>
              <p:cNvSpPr txBox="1">
                <a:spLocks noRot="1" noChangeAspect="1" noMove="1" noResize="1" noEditPoints="1" noAdjustHandles="1" noChangeArrowheads="1" noChangeShapeType="1" noTextEdit="1"/>
              </p:cNvSpPr>
              <p:nvPr/>
            </p:nvSpPr>
            <p:spPr>
              <a:xfrm>
                <a:off x="785001" y="5720042"/>
                <a:ext cx="4509953" cy="1077218"/>
              </a:xfrm>
              <a:prstGeom prst="rect">
                <a:avLst/>
              </a:prstGeom>
              <a:blipFill>
                <a:blip r:embed="rId5"/>
                <a:stretch>
                  <a:fillRect l="-3108" t="-7345" r="-2838" b="-180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ED99FDB-6662-4F4A-BB05-7215FD4028E7}"/>
                  </a:ext>
                </a:extLst>
              </p:cNvPr>
              <p:cNvSpPr txBox="1"/>
              <p:nvPr/>
            </p:nvSpPr>
            <p:spPr>
              <a:xfrm>
                <a:off x="6598682" y="5720042"/>
                <a:ext cx="5668155" cy="1077218"/>
              </a:xfrm>
              <a:prstGeom prst="rect">
                <a:avLst/>
              </a:prstGeom>
              <a:noFill/>
            </p:spPr>
            <p:txBody>
              <a:bodyPr wrap="none" rtlCol="0">
                <a:spAutoFit/>
              </a:bodyPr>
              <a:lstStyle/>
              <a:p>
                <a:pPr algn="ctr"/>
                <a:r>
                  <a:rPr lang="en-US" sz="3200" dirty="0">
                    <a:solidFill>
                      <a:schemeClr val="accent1">
                        <a:lumMod val="40000"/>
                        <a:lumOff val="60000"/>
                      </a:schemeClr>
                    </a:solidFill>
                  </a:rPr>
                  <a:t>Deleting each edge from </a:t>
                </a:r>
                <a14:m>
                  <m:oMath xmlns:m="http://schemas.openxmlformats.org/officeDocument/2006/math">
                    <m:sSub>
                      <m:sSubPr>
                        <m:ctrlPr>
                          <a:rPr lang="en-US" sz="3200" b="0" i="1" smtClean="0">
                            <a:solidFill>
                              <a:schemeClr val="accent1">
                                <a:lumMod val="40000"/>
                                <a:lumOff val="60000"/>
                              </a:schemeClr>
                            </a:solidFill>
                            <a:latin typeface="Cambria Math" panose="02040503050406030204" pitchFamily="18" charset="0"/>
                          </a:rPr>
                        </m:ctrlPr>
                      </m:sSubPr>
                      <m:e>
                        <m:r>
                          <a:rPr lang="en-US" sz="3200" b="0" i="1" smtClean="0">
                            <a:solidFill>
                              <a:schemeClr val="accent1">
                                <a:lumMod val="40000"/>
                                <a:lumOff val="60000"/>
                              </a:schemeClr>
                            </a:solidFill>
                            <a:latin typeface="Cambria Math" panose="02040503050406030204" pitchFamily="18" charset="0"/>
                          </a:rPr>
                          <m:t>𝐾</m:t>
                        </m:r>
                      </m:e>
                      <m:sub>
                        <m:r>
                          <a:rPr lang="en-US" sz="3200" b="0" i="1" smtClean="0">
                            <a:solidFill>
                              <a:schemeClr val="accent1">
                                <a:lumMod val="40000"/>
                                <a:lumOff val="60000"/>
                              </a:schemeClr>
                            </a:solidFill>
                            <a:latin typeface="Cambria Math" panose="02040503050406030204" pitchFamily="18" charset="0"/>
                          </a:rPr>
                          <m:t>𝑛</m:t>
                        </m:r>
                      </m:sub>
                    </m:sSub>
                  </m:oMath>
                </a14:m>
                <a:r>
                  <a:rPr lang="en-US" sz="3200" dirty="0">
                    <a:solidFill>
                      <a:schemeClr val="accent1">
                        <a:lumMod val="40000"/>
                        <a:lumOff val="60000"/>
                      </a:schemeClr>
                    </a:solidFill>
                  </a:rPr>
                  <a:t> with</a:t>
                </a:r>
              </a:p>
              <a:p>
                <a:pPr algn="ctr"/>
                <a:r>
                  <a:rPr lang="en-US" sz="3200" dirty="0">
                    <a:solidFill>
                      <a:schemeClr val="accent1">
                        <a:lumMod val="40000"/>
                        <a:lumOff val="60000"/>
                      </a:schemeClr>
                    </a:solidFill>
                  </a:rPr>
                  <a:t>probability</a:t>
                </a:r>
                <a:r>
                  <a:rPr lang="en-US" sz="3200" i="1" dirty="0">
                    <a:solidFill>
                      <a:schemeClr val="accent1">
                        <a:lumMod val="40000"/>
                        <a:lumOff val="60000"/>
                      </a:schemeClr>
                    </a:solidFill>
                  </a:rPr>
                  <a:t> </a:t>
                </a:r>
                <a14:m>
                  <m:oMath xmlns:m="http://schemas.openxmlformats.org/officeDocument/2006/math">
                    <m:sSub>
                      <m:sSubPr>
                        <m:ctrlPr>
                          <a:rPr lang="en-US" sz="3200" b="0" i="1" smtClean="0">
                            <a:solidFill>
                              <a:schemeClr val="accent1">
                                <a:lumMod val="40000"/>
                                <a:lumOff val="60000"/>
                              </a:schemeClr>
                            </a:solidFill>
                            <a:latin typeface="Cambria Math" panose="02040503050406030204" pitchFamily="18" charset="0"/>
                          </a:rPr>
                        </m:ctrlPr>
                      </m:sSubPr>
                      <m:e>
                        <m:r>
                          <a:rPr lang="en-US" sz="3200" b="0" i="1" smtClean="0">
                            <a:solidFill>
                              <a:schemeClr val="accent1">
                                <a:lumMod val="40000"/>
                                <a:lumOff val="60000"/>
                              </a:schemeClr>
                            </a:solidFill>
                            <a:latin typeface="Cambria Math" panose="02040503050406030204" pitchFamily="18" charset="0"/>
                          </a:rPr>
                          <m:t>(1−</m:t>
                        </m:r>
                        <m:r>
                          <a:rPr lang="en-US" sz="3200" b="0" i="1" smtClean="0">
                            <a:solidFill>
                              <a:schemeClr val="accent1">
                                <a:lumMod val="40000"/>
                                <a:lumOff val="60000"/>
                              </a:schemeClr>
                            </a:solidFill>
                            <a:latin typeface="Cambria Math" panose="02040503050406030204" pitchFamily="18" charset="0"/>
                          </a:rPr>
                          <m:t>𝑝</m:t>
                        </m:r>
                      </m:e>
                      <m:sub>
                        <m:r>
                          <a:rPr lang="en-US" sz="3200" b="0" i="1" smtClean="0">
                            <a:solidFill>
                              <a:schemeClr val="accent1">
                                <a:lumMod val="40000"/>
                                <a:lumOff val="60000"/>
                              </a:schemeClr>
                            </a:solidFill>
                            <a:latin typeface="Cambria Math" panose="02040503050406030204" pitchFamily="18" charset="0"/>
                          </a:rPr>
                          <m:t>𝑛</m:t>
                        </m:r>
                      </m:sub>
                    </m:sSub>
                    <m:r>
                      <a:rPr lang="en-US" sz="3200" b="0" i="1" smtClean="0">
                        <a:solidFill>
                          <a:schemeClr val="accent1">
                            <a:lumMod val="40000"/>
                            <a:lumOff val="60000"/>
                          </a:schemeClr>
                        </a:solidFill>
                        <a:latin typeface="Cambria Math" panose="02040503050406030204" pitchFamily="18" charset="0"/>
                      </a:rPr>
                      <m:t>)</m:t>
                    </m:r>
                  </m:oMath>
                </a14:m>
                <a:endParaRPr lang="en-US" sz="3200" i="1" dirty="0">
                  <a:solidFill>
                    <a:schemeClr val="accent1">
                      <a:lumMod val="40000"/>
                      <a:lumOff val="60000"/>
                    </a:schemeClr>
                  </a:solidFill>
                </a:endParaRPr>
              </a:p>
            </p:txBody>
          </p:sp>
        </mc:Choice>
        <mc:Fallback xmlns="">
          <p:sp>
            <p:nvSpPr>
              <p:cNvPr id="43" name="TextBox 42">
                <a:extLst>
                  <a:ext uri="{FF2B5EF4-FFF2-40B4-BE49-F238E27FC236}">
                    <a16:creationId xmlns:a16="http://schemas.microsoft.com/office/drawing/2014/main" id="{5ED99FDB-6662-4F4A-BB05-7215FD4028E7}"/>
                  </a:ext>
                </a:extLst>
              </p:cNvPr>
              <p:cNvSpPr txBox="1">
                <a:spLocks noRot="1" noChangeAspect="1" noMove="1" noResize="1" noEditPoints="1" noAdjustHandles="1" noChangeArrowheads="1" noChangeShapeType="1" noTextEdit="1"/>
              </p:cNvSpPr>
              <p:nvPr/>
            </p:nvSpPr>
            <p:spPr>
              <a:xfrm>
                <a:off x="6598682" y="5720042"/>
                <a:ext cx="5668155" cy="1077218"/>
              </a:xfrm>
              <a:prstGeom prst="rect">
                <a:avLst/>
              </a:prstGeom>
              <a:blipFill>
                <a:blip r:embed="rId6"/>
                <a:stretch>
                  <a:fillRect l="-2151" t="-6780" r="-2258" b="-180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227362D-5E13-48A5-8B53-4CF36AFD4625}"/>
                  </a:ext>
                </a:extLst>
              </p:cNvPr>
              <p:cNvSpPr txBox="1"/>
              <p:nvPr/>
            </p:nvSpPr>
            <p:spPr>
              <a:xfrm>
                <a:off x="5830543" y="5950874"/>
                <a:ext cx="498534"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FFC000"/>
                          </a:solidFill>
                          <a:latin typeface="Cambria Math" panose="02040503050406030204" pitchFamily="18" charset="0"/>
                        </a:rPr>
                        <m:t>≡</m:t>
                      </m:r>
                    </m:oMath>
                  </m:oMathPara>
                </a14:m>
                <a:endParaRPr lang="en-US" sz="4000" b="0" dirty="0">
                  <a:solidFill>
                    <a:srgbClr val="FFC000"/>
                  </a:solidFill>
                </a:endParaRPr>
              </a:p>
            </p:txBody>
          </p:sp>
        </mc:Choice>
        <mc:Fallback xmlns="">
          <p:sp>
            <p:nvSpPr>
              <p:cNvPr id="44" name="TextBox 43">
                <a:extLst>
                  <a:ext uri="{FF2B5EF4-FFF2-40B4-BE49-F238E27FC236}">
                    <a16:creationId xmlns:a16="http://schemas.microsoft.com/office/drawing/2014/main" id="{C227362D-5E13-48A5-8B53-4CF36AFD4625}"/>
                  </a:ext>
                </a:extLst>
              </p:cNvPr>
              <p:cNvSpPr txBox="1">
                <a:spLocks noRot="1" noChangeAspect="1" noMove="1" noResize="1" noEditPoints="1" noAdjustHandles="1" noChangeArrowheads="1" noChangeShapeType="1" noTextEdit="1"/>
              </p:cNvSpPr>
              <p:nvPr/>
            </p:nvSpPr>
            <p:spPr>
              <a:xfrm>
                <a:off x="5830543" y="5950874"/>
                <a:ext cx="498534" cy="61555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5BB0B3C-FD33-4A58-A259-0E644A54CFFB}"/>
                  </a:ext>
                </a:extLst>
              </p:cNvPr>
              <p:cNvSpPr txBox="1"/>
              <p:nvPr/>
            </p:nvSpPr>
            <p:spPr>
              <a:xfrm>
                <a:off x="-155985" y="2752025"/>
                <a:ext cx="6187817" cy="1077218"/>
              </a:xfrm>
              <a:prstGeom prst="rect">
                <a:avLst/>
              </a:prstGeom>
              <a:noFill/>
            </p:spPr>
            <p:txBody>
              <a:bodyPr wrap="square" rtlCol="0">
                <a:spAutoFit/>
              </a:bodyPr>
              <a:lstStyle/>
              <a:p>
                <a:pPr algn="ctr"/>
                <a:r>
                  <a:rPr lang="en-US" sz="3200" dirty="0">
                    <a:solidFill>
                      <a:schemeClr val="accent6">
                        <a:lumMod val="40000"/>
                        <a:lumOff val="60000"/>
                      </a:schemeClr>
                    </a:solidFill>
                  </a:rPr>
                  <a:t>Putting in vertices for which </a:t>
                </a:r>
                <a14:m>
                  <m:oMath xmlns:m="http://schemas.openxmlformats.org/officeDocument/2006/math">
                    <m:sSub>
                      <m:sSubPr>
                        <m:ctrlPr>
                          <a:rPr lang="en-US" sz="3200" b="0" i="1" smtClean="0">
                            <a:solidFill>
                              <a:schemeClr val="accent6">
                                <a:lumMod val="40000"/>
                                <a:lumOff val="60000"/>
                              </a:schemeClr>
                            </a:solidFill>
                            <a:latin typeface="Cambria Math" panose="02040503050406030204" pitchFamily="18" charset="0"/>
                          </a:rPr>
                        </m:ctrlPr>
                      </m:sSubPr>
                      <m:e>
                        <m:r>
                          <a:rPr lang="en-US" sz="3200" b="0" i="1" smtClean="0">
                            <a:solidFill>
                              <a:schemeClr val="accent6">
                                <a:lumMod val="40000"/>
                                <a:lumOff val="60000"/>
                              </a:schemeClr>
                            </a:solidFill>
                            <a:latin typeface="Cambria Math" panose="02040503050406030204" pitchFamily="18" charset="0"/>
                          </a:rPr>
                          <m:t>𝑋</m:t>
                        </m:r>
                      </m:e>
                      <m:sub>
                        <m:r>
                          <a:rPr lang="en-US" sz="3200" b="0" i="1" smtClean="0">
                            <a:solidFill>
                              <a:schemeClr val="accent6">
                                <a:lumMod val="40000"/>
                                <a:lumOff val="60000"/>
                              </a:schemeClr>
                            </a:solidFill>
                            <a:latin typeface="Cambria Math" panose="02040503050406030204" pitchFamily="18" charset="0"/>
                          </a:rPr>
                          <m:t>𝑣</m:t>
                        </m:r>
                      </m:sub>
                    </m:sSub>
                    <m:r>
                      <a:rPr lang="en-US" sz="3200" b="0" i="1" smtClean="0">
                        <a:solidFill>
                          <a:schemeClr val="accent6">
                            <a:lumMod val="40000"/>
                            <a:lumOff val="60000"/>
                          </a:schemeClr>
                        </a:solidFill>
                        <a:latin typeface="Cambria Math" panose="02040503050406030204" pitchFamily="18" charset="0"/>
                      </a:rPr>
                      <m:t>=1</m:t>
                    </m:r>
                  </m:oMath>
                </a14:m>
                <a:r>
                  <a:rPr lang="en-US" sz="3200" dirty="0">
                    <a:solidFill>
                      <a:schemeClr val="accent6">
                        <a:lumMod val="40000"/>
                        <a:lumOff val="60000"/>
                      </a:schemeClr>
                    </a:solidFill>
                  </a:rPr>
                  <a:t> </a:t>
                </a:r>
              </a:p>
              <a:p>
                <a:pPr algn="ctr"/>
                <a:r>
                  <a:rPr lang="en-US" sz="3200" dirty="0">
                    <a:solidFill>
                      <a:schemeClr val="accent6">
                        <a:lumMod val="40000"/>
                        <a:lumOff val="60000"/>
                      </a:schemeClr>
                    </a:solidFill>
                  </a:rPr>
                  <a:t>only</a:t>
                </a:r>
              </a:p>
            </p:txBody>
          </p:sp>
        </mc:Choice>
        <mc:Fallback xmlns="">
          <p:sp>
            <p:nvSpPr>
              <p:cNvPr id="45" name="TextBox 44">
                <a:extLst>
                  <a:ext uri="{FF2B5EF4-FFF2-40B4-BE49-F238E27FC236}">
                    <a16:creationId xmlns:a16="http://schemas.microsoft.com/office/drawing/2014/main" id="{05BB0B3C-FD33-4A58-A259-0E644A54CFFB}"/>
                  </a:ext>
                </a:extLst>
              </p:cNvPr>
              <p:cNvSpPr txBox="1">
                <a:spLocks noRot="1" noChangeAspect="1" noMove="1" noResize="1" noEditPoints="1" noAdjustHandles="1" noChangeArrowheads="1" noChangeShapeType="1" noTextEdit="1"/>
              </p:cNvSpPr>
              <p:nvPr/>
            </p:nvSpPr>
            <p:spPr>
              <a:xfrm>
                <a:off x="-155985" y="2752025"/>
                <a:ext cx="6187817" cy="1077218"/>
              </a:xfrm>
              <a:prstGeom prst="rect">
                <a:avLst/>
              </a:prstGeom>
              <a:blipFill>
                <a:blip r:embed="rId8"/>
                <a:stretch>
                  <a:fillRect l="-1576" t="-6780" b="-17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EDBECC7-D41D-40AF-B767-41246AD4D3E7}"/>
                  </a:ext>
                </a:extLst>
              </p:cNvPr>
              <p:cNvSpPr txBox="1"/>
              <p:nvPr/>
            </p:nvSpPr>
            <p:spPr>
              <a:xfrm>
                <a:off x="6224190" y="2752025"/>
                <a:ext cx="5967810" cy="1077218"/>
              </a:xfrm>
              <a:prstGeom prst="rect">
                <a:avLst/>
              </a:prstGeom>
              <a:noFill/>
            </p:spPr>
            <p:txBody>
              <a:bodyPr wrap="square" rtlCol="0">
                <a:spAutoFit/>
              </a:bodyPr>
              <a:lstStyle/>
              <a:p>
                <a:pPr algn="ctr"/>
                <a:r>
                  <a:rPr lang="en-US" sz="3200" dirty="0">
                    <a:solidFill>
                      <a:schemeClr val="accent6">
                        <a:lumMod val="40000"/>
                        <a:lumOff val="60000"/>
                      </a:schemeClr>
                    </a:solidFill>
                  </a:rPr>
                  <a:t>Deleting vertices for which </a:t>
                </a:r>
                <a14:m>
                  <m:oMath xmlns:m="http://schemas.openxmlformats.org/officeDocument/2006/math">
                    <m:sSub>
                      <m:sSubPr>
                        <m:ctrlPr>
                          <a:rPr lang="en-US" sz="3200" i="1">
                            <a:solidFill>
                              <a:schemeClr val="accent6">
                                <a:lumMod val="40000"/>
                                <a:lumOff val="60000"/>
                              </a:schemeClr>
                            </a:solidFill>
                            <a:latin typeface="Cambria Math" panose="02040503050406030204" pitchFamily="18" charset="0"/>
                          </a:rPr>
                        </m:ctrlPr>
                      </m:sSubPr>
                      <m:e>
                        <m:r>
                          <a:rPr lang="en-US" sz="3200" b="0" i="1" smtClean="0">
                            <a:solidFill>
                              <a:schemeClr val="accent6">
                                <a:lumMod val="40000"/>
                                <a:lumOff val="60000"/>
                              </a:schemeClr>
                            </a:solidFill>
                            <a:latin typeface="Cambria Math" panose="02040503050406030204" pitchFamily="18" charset="0"/>
                          </a:rPr>
                          <m:t>𝑋</m:t>
                        </m:r>
                      </m:e>
                      <m:sub>
                        <m:r>
                          <a:rPr lang="en-US" sz="3200" b="0" i="1" smtClean="0">
                            <a:solidFill>
                              <a:schemeClr val="accent6">
                                <a:lumMod val="40000"/>
                                <a:lumOff val="60000"/>
                              </a:schemeClr>
                            </a:solidFill>
                            <a:latin typeface="Cambria Math" panose="02040503050406030204" pitchFamily="18" charset="0"/>
                          </a:rPr>
                          <m:t>𝑣</m:t>
                        </m:r>
                      </m:sub>
                    </m:sSub>
                    <m:r>
                      <a:rPr lang="en-US" sz="3200" i="1">
                        <a:solidFill>
                          <a:schemeClr val="accent6">
                            <a:lumMod val="40000"/>
                            <a:lumOff val="60000"/>
                          </a:schemeClr>
                        </a:solidFill>
                        <a:latin typeface="Cambria Math" panose="02040503050406030204" pitchFamily="18" charset="0"/>
                      </a:rPr>
                      <m:t>=0</m:t>
                    </m:r>
                  </m:oMath>
                </a14:m>
                <a:endParaRPr lang="en-US" sz="3200" dirty="0">
                  <a:solidFill>
                    <a:schemeClr val="accent6">
                      <a:lumMod val="40000"/>
                      <a:lumOff val="60000"/>
                    </a:schemeClr>
                  </a:solidFill>
                </a:endParaRPr>
              </a:p>
              <a:p>
                <a:pPr algn="ctr"/>
                <a:r>
                  <a:rPr lang="en-US" sz="3200" dirty="0">
                    <a:solidFill>
                      <a:schemeClr val="accent6">
                        <a:lumMod val="40000"/>
                        <a:lumOff val="60000"/>
                      </a:schemeClr>
                    </a:solidFill>
                  </a:rPr>
                  <a:t>from the set of </a:t>
                </a:r>
                <a:r>
                  <a:rPr lang="en-US" sz="3200" i="1" dirty="0">
                    <a:solidFill>
                      <a:schemeClr val="accent6">
                        <a:lumMod val="40000"/>
                        <a:lumOff val="60000"/>
                      </a:schemeClr>
                    </a:solidFill>
                  </a:rPr>
                  <a:t>n </a:t>
                </a:r>
                <a:r>
                  <a:rPr lang="en-US" sz="3200" dirty="0">
                    <a:solidFill>
                      <a:schemeClr val="accent6">
                        <a:lumMod val="40000"/>
                        <a:lumOff val="60000"/>
                      </a:schemeClr>
                    </a:solidFill>
                  </a:rPr>
                  <a:t>vertices</a:t>
                </a:r>
              </a:p>
            </p:txBody>
          </p:sp>
        </mc:Choice>
        <mc:Fallback xmlns="">
          <p:sp>
            <p:nvSpPr>
              <p:cNvPr id="46" name="TextBox 45">
                <a:extLst>
                  <a:ext uri="{FF2B5EF4-FFF2-40B4-BE49-F238E27FC236}">
                    <a16:creationId xmlns:a16="http://schemas.microsoft.com/office/drawing/2014/main" id="{6EDBECC7-D41D-40AF-B767-41246AD4D3E7}"/>
                  </a:ext>
                </a:extLst>
              </p:cNvPr>
              <p:cNvSpPr txBox="1">
                <a:spLocks noRot="1" noChangeAspect="1" noMove="1" noResize="1" noEditPoints="1" noAdjustHandles="1" noChangeArrowheads="1" noChangeShapeType="1" noTextEdit="1"/>
              </p:cNvSpPr>
              <p:nvPr/>
            </p:nvSpPr>
            <p:spPr>
              <a:xfrm>
                <a:off x="6224190" y="2752025"/>
                <a:ext cx="5967810" cy="1077218"/>
              </a:xfrm>
              <a:prstGeom prst="rect">
                <a:avLst/>
              </a:prstGeom>
              <a:blipFill>
                <a:blip r:embed="rId9"/>
                <a:stretch>
                  <a:fillRect l="-1736" t="-6780" b="-17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0695E31-ECD6-40F1-8622-3A33FEDFA516}"/>
                  </a:ext>
                </a:extLst>
              </p:cNvPr>
              <p:cNvSpPr txBox="1"/>
              <p:nvPr/>
            </p:nvSpPr>
            <p:spPr>
              <a:xfrm>
                <a:off x="5846732" y="2982857"/>
                <a:ext cx="498534"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FFC000"/>
                          </a:solidFill>
                          <a:latin typeface="Cambria Math" panose="02040503050406030204" pitchFamily="18" charset="0"/>
                        </a:rPr>
                        <m:t>≡</m:t>
                      </m:r>
                    </m:oMath>
                  </m:oMathPara>
                </a14:m>
                <a:endParaRPr lang="en-US" sz="4000" b="0" dirty="0">
                  <a:solidFill>
                    <a:srgbClr val="FFC000"/>
                  </a:solidFill>
                </a:endParaRPr>
              </a:p>
            </p:txBody>
          </p:sp>
        </mc:Choice>
        <mc:Fallback xmlns="">
          <p:sp>
            <p:nvSpPr>
              <p:cNvPr id="47" name="TextBox 46">
                <a:extLst>
                  <a:ext uri="{FF2B5EF4-FFF2-40B4-BE49-F238E27FC236}">
                    <a16:creationId xmlns:a16="http://schemas.microsoft.com/office/drawing/2014/main" id="{F0695E31-ECD6-40F1-8622-3A33FEDFA516}"/>
                  </a:ext>
                </a:extLst>
              </p:cNvPr>
              <p:cNvSpPr txBox="1">
                <a:spLocks noRot="1" noChangeAspect="1" noMove="1" noResize="1" noEditPoints="1" noAdjustHandles="1" noChangeArrowheads="1" noChangeShapeType="1" noTextEdit="1"/>
              </p:cNvSpPr>
              <p:nvPr/>
            </p:nvSpPr>
            <p:spPr>
              <a:xfrm>
                <a:off x="5846732" y="2982857"/>
                <a:ext cx="498534" cy="61555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6D3D443-96FD-4570-9EA6-924EF203ECE3}"/>
                  </a:ext>
                </a:extLst>
              </p:cNvPr>
              <p:cNvSpPr txBox="1"/>
              <p:nvPr/>
            </p:nvSpPr>
            <p:spPr>
              <a:xfrm>
                <a:off x="673625" y="3711423"/>
                <a:ext cx="4732706" cy="1077218"/>
              </a:xfrm>
              <a:prstGeom prst="rect">
                <a:avLst/>
              </a:prstGeom>
              <a:noFill/>
            </p:spPr>
            <p:txBody>
              <a:bodyPr wrap="none" rtlCol="0">
                <a:spAutoFit/>
              </a:bodyPr>
              <a:lstStyle/>
              <a:p>
                <a:pPr algn="ctr"/>
                <a:r>
                  <a:rPr lang="en-US" sz="3200" dirty="0">
                    <a:solidFill>
                      <a:schemeClr val="accent1">
                        <a:lumMod val="40000"/>
                        <a:lumOff val="60000"/>
                      </a:schemeClr>
                    </a:solidFill>
                  </a:rPr>
                  <a:t>Putting in each vertex with </a:t>
                </a:r>
              </a:p>
              <a:p>
                <a:pPr algn="ctr"/>
                <a:r>
                  <a:rPr lang="en-US" sz="3200" dirty="0">
                    <a:solidFill>
                      <a:schemeClr val="accent1">
                        <a:lumMod val="40000"/>
                        <a:lumOff val="60000"/>
                      </a:schemeClr>
                    </a:solidFill>
                  </a:rPr>
                  <a:t>probability</a:t>
                </a:r>
                <a:r>
                  <a:rPr lang="en-US" sz="3200" i="1" dirty="0">
                    <a:solidFill>
                      <a:schemeClr val="accent1">
                        <a:lumMod val="40000"/>
                        <a:lumOff val="60000"/>
                      </a:schemeClr>
                    </a:solidFill>
                  </a:rPr>
                  <a:t> </a:t>
                </a:r>
                <a14:m>
                  <m:oMath xmlns:m="http://schemas.openxmlformats.org/officeDocument/2006/math">
                    <m:sSub>
                      <m:sSubPr>
                        <m:ctrlPr>
                          <a:rPr lang="en-US" sz="3200" b="0" i="1" smtClean="0">
                            <a:solidFill>
                              <a:schemeClr val="accent1">
                                <a:lumMod val="40000"/>
                                <a:lumOff val="60000"/>
                              </a:schemeClr>
                            </a:solidFill>
                            <a:latin typeface="Cambria Math" panose="02040503050406030204" pitchFamily="18" charset="0"/>
                          </a:rPr>
                        </m:ctrlPr>
                      </m:sSubPr>
                      <m:e>
                        <m:r>
                          <a:rPr lang="en-US" sz="3200" b="0" i="1" smtClean="0">
                            <a:solidFill>
                              <a:schemeClr val="accent1">
                                <a:lumMod val="40000"/>
                                <a:lumOff val="60000"/>
                              </a:schemeClr>
                            </a:solidFill>
                            <a:latin typeface="Cambria Math" panose="02040503050406030204" pitchFamily="18" charset="0"/>
                          </a:rPr>
                          <m:t>𝑞</m:t>
                        </m:r>
                      </m:e>
                      <m:sub>
                        <m:r>
                          <a:rPr lang="en-US" sz="3200" b="0" i="1" smtClean="0">
                            <a:solidFill>
                              <a:schemeClr val="accent1">
                                <a:lumMod val="40000"/>
                                <a:lumOff val="60000"/>
                              </a:schemeClr>
                            </a:solidFill>
                            <a:latin typeface="Cambria Math" panose="02040503050406030204" pitchFamily="18" charset="0"/>
                          </a:rPr>
                          <m:t>𝑛</m:t>
                        </m:r>
                      </m:sub>
                    </m:sSub>
                  </m:oMath>
                </a14:m>
                <a:endParaRPr lang="en-US" sz="3200" i="1" dirty="0">
                  <a:solidFill>
                    <a:schemeClr val="accent1">
                      <a:lumMod val="40000"/>
                      <a:lumOff val="60000"/>
                    </a:schemeClr>
                  </a:solidFill>
                </a:endParaRPr>
              </a:p>
            </p:txBody>
          </p:sp>
        </mc:Choice>
        <mc:Fallback xmlns="">
          <p:sp>
            <p:nvSpPr>
              <p:cNvPr id="48" name="TextBox 47">
                <a:extLst>
                  <a:ext uri="{FF2B5EF4-FFF2-40B4-BE49-F238E27FC236}">
                    <a16:creationId xmlns:a16="http://schemas.microsoft.com/office/drawing/2014/main" id="{76D3D443-96FD-4570-9EA6-924EF203ECE3}"/>
                  </a:ext>
                </a:extLst>
              </p:cNvPr>
              <p:cNvSpPr txBox="1">
                <a:spLocks noRot="1" noChangeAspect="1" noMove="1" noResize="1" noEditPoints="1" noAdjustHandles="1" noChangeArrowheads="1" noChangeShapeType="1" noTextEdit="1"/>
              </p:cNvSpPr>
              <p:nvPr/>
            </p:nvSpPr>
            <p:spPr>
              <a:xfrm>
                <a:off x="673625" y="3711423"/>
                <a:ext cx="4732706" cy="1077218"/>
              </a:xfrm>
              <a:prstGeom prst="rect">
                <a:avLst/>
              </a:prstGeom>
              <a:blipFill>
                <a:blip r:embed="rId11"/>
                <a:stretch>
                  <a:fillRect l="-2964" t="-7345" r="-2706" b="-180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159A6BAC-B119-4B2A-9C33-8197FC4A0F28}"/>
                  </a:ext>
                </a:extLst>
              </p:cNvPr>
              <p:cNvSpPr txBox="1"/>
              <p:nvPr/>
            </p:nvSpPr>
            <p:spPr>
              <a:xfrm>
                <a:off x="7218466" y="3711423"/>
                <a:ext cx="4428585" cy="1077218"/>
              </a:xfrm>
              <a:prstGeom prst="rect">
                <a:avLst/>
              </a:prstGeom>
              <a:noFill/>
            </p:spPr>
            <p:txBody>
              <a:bodyPr wrap="none" rtlCol="0">
                <a:spAutoFit/>
              </a:bodyPr>
              <a:lstStyle/>
              <a:p>
                <a:pPr algn="ctr"/>
                <a:r>
                  <a:rPr lang="en-US" sz="3200" dirty="0">
                    <a:solidFill>
                      <a:schemeClr val="accent1">
                        <a:lumMod val="40000"/>
                        <a:lumOff val="60000"/>
                      </a:schemeClr>
                    </a:solidFill>
                  </a:rPr>
                  <a:t>Deleting each vertex with</a:t>
                </a:r>
              </a:p>
              <a:p>
                <a:pPr algn="ctr"/>
                <a:r>
                  <a:rPr lang="en-US" sz="3200" dirty="0">
                    <a:solidFill>
                      <a:schemeClr val="accent1">
                        <a:lumMod val="40000"/>
                        <a:lumOff val="60000"/>
                      </a:schemeClr>
                    </a:solidFill>
                  </a:rPr>
                  <a:t>probability</a:t>
                </a:r>
                <a:r>
                  <a:rPr lang="en-US" sz="3200" i="1" dirty="0">
                    <a:solidFill>
                      <a:schemeClr val="accent1">
                        <a:lumMod val="40000"/>
                        <a:lumOff val="60000"/>
                      </a:schemeClr>
                    </a:solidFill>
                  </a:rPr>
                  <a:t> </a:t>
                </a:r>
                <a14:m>
                  <m:oMath xmlns:m="http://schemas.openxmlformats.org/officeDocument/2006/math">
                    <m:sSub>
                      <m:sSubPr>
                        <m:ctrlPr>
                          <a:rPr lang="en-US" sz="3200" b="0" i="1" smtClean="0">
                            <a:solidFill>
                              <a:schemeClr val="accent1">
                                <a:lumMod val="40000"/>
                                <a:lumOff val="60000"/>
                              </a:schemeClr>
                            </a:solidFill>
                            <a:latin typeface="Cambria Math" panose="02040503050406030204" pitchFamily="18" charset="0"/>
                          </a:rPr>
                        </m:ctrlPr>
                      </m:sSubPr>
                      <m:e>
                        <m:r>
                          <a:rPr lang="en-US" sz="3200" b="0" i="1" smtClean="0">
                            <a:solidFill>
                              <a:schemeClr val="accent1">
                                <a:lumMod val="40000"/>
                                <a:lumOff val="60000"/>
                              </a:schemeClr>
                            </a:solidFill>
                            <a:latin typeface="Cambria Math" panose="02040503050406030204" pitchFamily="18" charset="0"/>
                          </a:rPr>
                          <m:t>(1−</m:t>
                        </m:r>
                        <m:r>
                          <a:rPr lang="en-US" sz="3200" b="0" i="1" smtClean="0">
                            <a:solidFill>
                              <a:schemeClr val="accent1">
                                <a:lumMod val="40000"/>
                                <a:lumOff val="60000"/>
                              </a:schemeClr>
                            </a:solidFill>
                            <a:latin typeface="Cambria Math" panose="02040503050406030204" pitchFamily="18" charset="0"/>
                          </a:rPr>
                          <m:t>𝑞</m:t>
                        </m:r>
                      </m:e>
                      <m:sub>
                        <m:r>
                          <a:rPr lang="en-US" sz="3200" b="0" i="1" smtClean="0">
                            <a:solidFill>
                              <a:schemeClr val="accent1">
                                <a:lumMod val="40000"/>
                                <a:lumOff val="60000"/>
                              </a:schemeClr>
                            </a:solidFill>
                            <a:latin typeface="Cambria Math" panose="02040503050406030204" pitchFamily="18" charset="0"/>
                          </a:rPr>
                          <m:t>𝑛</m:t>
                        </m:r>
                      </m:sub>
                    </m:sSub>
                    <m:r>
                      <a:rPr lang="en-US" sz="3200" b="0" i="1" smtClean="0">
                        <a:solidFill>
                          <a:schemeClr val="accent1">
                            <a:lumMod val="40000"/>
                            <a:lumOff val="60000"/>
                          </a:schemeClr>
                        </a:solidFill>
                        <a:latin typeface="Cambria Math" panose="02040503050406030204" pitchFamily="18" charset="0"/>
                      </a:rPr>
                      <m:t>)</m:t>
                    </m:r>
                  </m:oMath>
                </a14:m>
                <a:endParaRPr lang="en-US" sz="3200" i="1" dirty="0">
                  <a:solidFill>
                    <a:schemeClr val="accent1">
                      <a:lumMod val="40000"/>
                      <a:lumOff val="60000"/>
                    </a:schemeClr>
                  </a:solidFill>
                </a:endParaRPr>
              </a:p>
            </p:txBody>
          </p:sp>
        </mc:Choice>
        <mc:Fallback xmlns="">
          <p:sp>
            <p:nvSpPr>
              <p:cNvPr id="49" name="TextBox 48">
                <a:extLst>
                  <a:ext uri="{FF2B5EF4-FFF2-40B4-BE49-F238E27FC236}">
                    <a16:creationId xmlns:a16="http://schemas.microsoft.com/office/drawing/2014/main" id="{159A6BAC-B119-4B2A-9C33-8197FC4A0F28}"/>
                  </a:ext>
                </a:extLst>
              </p:cNvPr>
              <p:cNvSpPr txBox="1">
                <a:spLocks noRot="1" noChangeAspect="1" noMove="1" noResize="1" noEditPoints="1" noAdjustHandles="1" noChangeArrowheads="1" noChangeShapeType="1" noTextEdit="1"/>
              </p:cNvSpPr>
              <p:nvPr/>
            </p:nvSpPr>
            <p:spPr>
              <a:xfrm>
                <a:off x="7218466" y="3711423"/>
                <a:ext cx="4428585" cy="1077218"/>
              </a:xfrm>
              <a:prstGeom prst="rect">
                <a:avLst/>
              </a:prstGeom>
              <a:blipFill>
                <a:blip r:embed="rId12"/>
                <a:stretch>
                  <a:fillRect l="-3026" t="-7345" r="-2889" b="-180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9205E1F4-07B9-4BB8-BD07-C26E65DB4693}"/>
                  </a:ext>
                </a:extLst>
              </p:cNvPr>
              <p:cNvSpPr txBox="1"/>
              <p:nvPr/>
            </p:nvSpPr>
            <p:spPr>
              <a:xfrm>
                <a:off x="5830543" y="3942255"/>
                <a:ext cx="498534"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FFC000"/>
                          </a:solidFill>
                          <a:latin typeface="Cambria Math" panose="02040503050406030204" pitchFamily="18" charset="0"/>
                        </a:rPr>
                        <m:t>≡</m:t>
                      </m:r>
                    </m:oMath>
                  </m:oMathPara>
                </a14:m>
                <a:endParaRPr lang="en-US" sz="4000" b="0" dirty="0">
                  <a:solidFill>
                    <a:srgbClr val="FFC000"/>
                  </a:solidFill>
                </a:endParaRPr>
              </a:p>
            </p:txBody>
          </p:sp>
        </mc:Choice>
        <mc:Fallback xmlns="">
          <p:sp>
            <p:nvSpPr>
              <p:cNvPr id="50" name="TextBox 49">
                <a:extLst>
                  <a:ext uri="{FF2B5EF4-FFF2-40B4-BE49-F238E27FC236}">
                    <a16:creationId xmlns:a16="http://schemas.microsoft.com/office/drawing/2014/main" id="{9205E1F4-07B9-4BB8-BD07-C26E65DB4693}"/>
                  </a:ext>
                </a:extLst>
              </p:cNvPr>
              <p:cNvSpPr txBox="1">
                <a:spLocks noRot="1" noChangeAspect="1" noMove="1" noResize="1" noEditPoints="1" noAdjustHandles="1" noChangeArrowheads="1" noChangeShapeType="1" noTextEdit="1"/>
              </p:cNvSpPr>
              <p:nvPr/>
            </p:nvSpPr>
            <p:spPr>
              <a:xfrm>
                <a:off x="5830543" y="3942255"/>
                <a:ext cx="498534" cy="615553"/>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3731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9">
                                            <p:txEl>
                                              <p:pRg st="0" end="0"/>
                                            </p:txEl>
                                          </p:spTgt>
                                        </p:tgtEl>
                                        <p:attrNameLst>
                                          <p:attrName>style.visibility</p:attrName>
                                        </p:attrNameLst>
                                      </p:cBhvr>
                                      <p:to>
                                        <p:strVal val="visible"/>
                                      </p:to>
                                    </p:set>
                                    <p:animEffect transition="in" filter="wipe(left)">
                                      <p:cBhvr>
                                        <p:cTn id="56" dur="500"/>
                                        <p:tgtEl>
                                          <p:spTgt spid="39">
                                            <p:txEl>
                                              <p:pRg st="0" end="0"/>
                                            </p:tx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39">
                                            <p:txEl>
                                              <p:pRg st="1" end="1"/>
                                            </p:txEl>
                                          </p:spTgt>
                                        </p:tgtEl>
                                        <p:attrNameLst>
                                          <p:attrName>style.visibility</p:attrName>
                                        </p:attrNameLst>
                                      </p:cBhvr>
                                      <p:to>
                                        <p:strVal val="visible"/>
                                      </p:to>
                                    </p:set>
                                    <p:animEffect transition="in" filter="wipe(left)">
                                      <p:cBhvr>
                                        <p:cTn id="60" dur="500"/>
                                        <p:tgtEl>
                                          <p:spTgt spid="39">
                                            <p:txEl>
                                              <p:pRg st="1" end="1"/>
                                            </p:txEl>
                                          </p:spTgt>
                                        </p:tgtEl>
                                      </p:cBhvr>
                                    </p:animEffect>
                                  </p:childTnLst>
                                </p:cTn>
                              </p:par>
                            </p:childTnLst>
                          </p:cTn>
                        </p:par>
                        <p:par>
                          <p:cTn id="61" fill="hold">
                            <p:stCondLst>
                              <p:cond delay="1000"/>
                            </p:stCondLst>
                            <p:childTnLst>
                              <p:par>
                                <p:cTn id="62" presetID="22" presetClass="entr" presetSubtype="4"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par>
                                <p:cTn id="65" presetID="22" presetClass="entr" presetSubtype="4"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down)">
                                      <p:cBhvr>
                                        <p:cTn id="67" dur="500"/>
                                        <p:tgtEl>
                                          <p:spTgt spid="13"/>
                                        </p:tgtEl>
                                      </p:cBhvr>
                                    </p:animEffect>
                                  </p:childTnLst>
                                </p:cTn>
                              </p:par>
                              <p:par>
                                <p:cTn id="68" presetID="22" presetClass="entr" presetSubtype="4"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down)">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0">
                                            <p:txEl>
                                              <p:pRg st="0" end="0"/>
                                            </p:txEl>
                                          </p:spTgt>
                                        </p:tgtEl>
                                        <p:attrNameLst>
                                          <p:attrName>style.visibility</p:attrName>
                                        </p:attrNameLst>
                                      </p:cBhvr>
                                      <p:to>
                                        <p:strVal val="visible"/>
                                      </p:to>
                                    </p:set>
                                    <p:animEffect transition="in" filter="wipe(left)">
                                      <p:cBhvr>
                                        <p:cTn id="75" dur="500"/>
                                        <p:tgtEl>
                                          <p:spTgt spid="40">
                                            <p:txEl>
                                              <p:pRg st="0" end="0"/>
                                            </p:txEl>
                                          </p:spTgt>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40">
                                            <p:txEl>
                                              <p:pRg st="1" end="1"/>
                                            </p:txEl>
                                          </p:spTgt>
                                        </p:tgtEl>
                                        <p:attrNameLst>
                                          <p:attrName>style.visibility</p:attrName>
                                        </p:attrNameLst>
                                      </p:cBhvr>
                                      <p:to>
                                        <p:strVal val="visible"/>
                                      </p:to>
                                    </p:set>
                                    <p:animEffect transition="in" filter="wipe(left)">
                                      <p:cBhvr>
                                        <p:cTn id="79" dur="500"/>
                                        <p:tgtEl>
                                          <p:spTgt spid="40">
                                            <p:txEl>
                                              <p:pRg st="1" end="1"/>
                                            </p:txEl>
                                          </p:spTgt>
                                        </p:tgtEl>
                                      </p:cBhvr>
                                    </p:animEffect>
                                  </p:childTnLst>
                                </p:cTn>
                              </p:par>
                            </p:childTnLst>
                          </p:cTn>
                        </p:par>
                        <p:par>
                          <p:cTn id="80" fill="hold">
                            <p:stCondLst>
                              <p:cond delay="1000"/>
                            </p:stCondLst>
                            <p:childTnLst>
                              <p:par>
                                <p:cTn id="81" presetID="22" presetClass="exit" presetSubtype="4" fill="hold" nodeType="afterEffect">
                                  <p:stCondLst>
                                    <p:cond delay="0"/>
                                  </p:stCondLst>
                                  <p:childTnLst>
                                    <p:animEffect transition="out" filter="wipe(down)">
                                      <p:cBhvr>
                                        <p:cTn id="82" dur="500"/>
                                        <p:tgtEl>
                                          <p:spTgt spid="29"/>
                                        </p:tgtEl>
                                      </p:cBhvr>
                                    </p:animEffect>
                                    <p:set>
                                      <p:cBhvr>
                                        <p:cTn id="83" dur="1" fill="hold">
                                          <p:stCondLst>
                                            <p:cond delay="499"/>
                                          </p:stCondLst>
                                        </p:cTn>
                                        <p:tgtEl>
                                          <p:spTgt spid="29"/>
                                        </p:tgtEl>
                                        <p:attrNameLst>
                                          <p:attrName>style.visibility</p:attrName>
                                        </p:attrNameLst>
                                      </p:cBhvr>
                                      <p:to>
                                        <p:strVal val="hidden"/>
                                      </p:to>
                                    </p:set>
                                  </p:childTnLst>
                                </p:cTn>
                              </p:par>
                              <p:par>
                                <p:cTn id="84" presetID="22" presetClass="exit" presetSubtype="4" fill="hold" nodeType="withEffect">
                                  <p:stCondLst>
                                    <p:cond delay="0"/>
                                  </p:stCondLst>
                                  <p:childTnLst>
                                    <p:animEffect transition="out" filter="wipe(down)">
                                      <p:cBhvr>
                                        <p:cTn id="85" dur="500"/>
                                        <p:tgtEl>
                                          <p:spTgt spid="32"/>
                                        </p:tgtEl>
                                      </p:cBhvr>
                                    </p:animEffect>
                                    <p:set>
                                      <p:cBhvr>
                                        <p:cTn id="86" dur="1" fill="hold">
                                          <p:stCondLst>
                                            <p:cond delay="499"/>
                                          </p:stCondLst>
                                        </p:cTn>
                                        <p:tgtEl>
                                          <p:spTgt spid="32"/>
                                        </p:tgtEl>
                                        <p:attrNameLst>
                                          <p:attrName>style.visibility</p:attrName>
                                        </p:attrNameLst>
                                      </p:cBhvr>
                                      <p:to>
                                        <p:strVal val="hidden"/>
                                      </p:to>
                                    </p:set>
                                  </p:childTnLst>
                                </p:cTn>
                              </p:par>
                              <p:par>
                                <p:cTn id="87" presetID="22" presetClass="exit" presetSubtype="4" fill="hold" nodeType="withEffect">
                                  <p:stCondLst>
                                    <p:cond delay="0"/>
                                  </p:stCondLst>
                                  <p:childTnLst>
                                    <p:animEffect transition="out" filter="wipe(down)">
                                      <p:cBhvr>
                                        <p:cTn id="88" dur="500"/>
                                        <p:tgtEl>
                                          <p:spTgt spid="35"/>
                                        </p:tgtEl>
                                      </p:cBhvr>
                                    </p:animEffect>
                                    <p:set>
                                      <p:cBhvr>
                                        <p:cTn id="89" dur="1" fill="hold">
                                          <p:stCondLst>
                                            <p:cond delay="499"/>
                                          </p:stCondLst>
                                        </p:cTn>
                                        <p:tgtEl>
                                          <p:spTgt spid="35"/>
                                        </p:tgtEl>
                                        <p:attrNameLst>
                                          <p:attrName>style.visibility</p:attrName>
                                        </p:attrNameLst>
                                      </p:cBhvr>
                                      <p:to>
                                        <p:strVal val="hidden"/>
                                      </p:to>
                                    </p:set>
                                  </p:childTnLst>
                                </p:cTn>
                              </p:par>
                            </p:childTnLst>
                          </p:cTn>
                        </p:par>
                        <p:par>
                          <p:cTn id="90" fill="hold">
                            <p:stCondLst>
                              <p:cond delay="1500"/>
                            </p:stCondLst>
                            <p:childTnLst>
                              <p:par>
                                <p:cTn id="91" presetID="10" presetClass="entr" presetSubtype="0" fill="hold" grpId="0" nodeType="after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500"/>
                                        <p:tgtEl>
                                          <p:spTgt spid="4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2">
                                            <p:txEl>
                                              <p:pRg st="0" end="0"/>
                                            </p:txEl>
                                          </p:spTgt>
                                        </p:tgtEl>
                                        <p:attrNameLst>
                                          <p:attrName>style.visibility</p:attrName>
                                        </p:attrNameLst>
                                      </p:cBhvr>
                                      <p:to>
                                        <p:strVal val="visible"/>
                                      </p:to>
                                    </p:set>
                                    <p:animEffect transition="in" filter="wipe(left)">
                                      <p:cBhvr>
                                        <p:cTn id="98" dur="500"/>
                                        <p:tgtEl>
                                          <p:spTgt spid="42">
                                            <p:txEl>
                                              <p:pRg st="0" end="0"/>
                                            </p:txEl>
                                          </p:spTgt>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42">
                                            <p:txEl>
                                              <p:pRg st="1" end="1"/>
                                            </p:txEl>
                                          </p:spTgt>
                                        </p:tgtEl>
                                        <p:attrNameLst>
                                          <p:attrName>style.visibility</p:attrName>
                                        </p:attrNameLst>
                                      </p:cBhvr>
                                      <p:to>
                                        <p:strVal val="visible"/>
                                      </p:to>
                                    </p:set>
                                    <p:animEffect transition="in" filter="wipe(left)">
                                      <p:cBhvr>
                                        <p:cTn id="102" dur="500"/>
                                        <p:tgtEl>
                                          <p:spTgt spid="42">
                                            <p:txEl>
                                              <p:pRg st="1" end="1"/>
                                            </p:txEl>
                                          </p:spTgt>
                                        </p:tgtEl>
                                      </p:cBhvr>
                                    </p:animEffect>
                                  </p:childTnLst>
                                </p:cTn>
                              </p:par>
                            </p:childTnLst>
                          </p:cTn>
                        </p:par>
                        <p:par>
                          <p:cTn id="103" fill="hold">
                            <p:stCondLst>
                              <p:cond delay="1000"/>
                            </p:stCondLst>
                            <p:childTnLst>
                              <p:par>
                                <p:cTn id="104" presetID="10"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500"/>
                                        <p:tgtEl>
                                          <p:spTgt spid="44"/>
                                        </p:tgtEl>
                                      </p:cBhvr>
                                    </p:animEffect>
                                  </p:childTnLst>
                                </p:cTn>
                              </p:par>
                            </p:childTnLst>
                          </p:cTn>
                        </p:par>
                        <p:par>
                          <p:cTn id="107" fill="hold">
                            <p:stCondLst>
                              <p:cond delay="1500"/>
                            </p:stCondLst>
                            <p:childTnLst>
                              <p:par>
                                <p:cTn id="108" presetID="22" presetClass="entr" presetSubtype="8" fill="hold" grpId="0" nodeType="afterEffect">
                                  <p:stCondLst>
                                    <p:cond delay="0"/>
                                  </p:stCondLst>
                                  <p:childTnLst>
                                    <p:set>
                                      <p:cBhvr>
                                        <p:cTn id="109" dur="1" fill="hold">
                                          <p:stCondLst>
                                            <p:cond delay="0"/>
                                          </p:stCondLst>
                                        </p:cTn>
                                        <p:tgtEl>
                                          <p:spTgt spid="43">
                                            <p:txEl>
                                              <p:pRg st="0" end="0"/>
                                            </p:txEl>
                                          </p:spTgt>
                                        </p:tgtEl>
                                        <p:attrNameLst>
                                          <p:attrName>style.visibility</p:attrName>
                                        </p:attrNameLst>
                                      </p:cBhvr>
                                      <p:to>
                                        <p:strVal val="visible"/>
                                      </p:to>
                                    </p:set>
                                    <p:animEffect transition="in" filter="wipe(left)">
                                      <p:cBhvr>
                                        <p:cTn id="110" dur="500"/>
                                        <p:tgtEl>
                                          <p:spTgt spid="43">
                                            <p:txEl>
                                              <p:pRg st="0" end="0"/>
                                            </p:txEl>
                                          </p:spTgt>
                                        </p:tgtEl>
                                      </p:cBhvr>
                                    </p:animEffect>
                                  </p:childTnLst>
                                </p:cTn>
                              </p:par>
                            </p:childTnLst>
                          </p:cTn>
                        </p:par>
                        <p:par>
                          <p:cTn id="111" fill="hold">
                            <p:stCondLst>
                              <p:cond delay="2000"/>
                            </p:stCondLst>
                            <p:childTnLst>
                              <p:par>
                                <p:cTn id="112" presetID="22" presetClass="entr" presetSubtype="8" fill="hold" grpId="0" nodeType="afterEffect">
                                  <p:stCondLst>
                                    <p:cond delay="0"/>
                                  </p:stCondLst>
                                  <p:childTnLst>
                                    <p:set>
                                      <p:cBhvr>
                                        <p:cTn id="113" dur="1" fill="hold">
                                          <p:stCondLst>
                                            <p:cond delay="0"/>
                                          </p:stCondLst>
                                        </p:cTn>
                                        <p:tgtEl>
                                          <p:spTgt spid="43">
                                            <p:txEl>
                                              <p:pRg st="1" end="1"/>
                                            </p:txEl>
                                          </p:spTgt>
                                        </p:tgtEl>
                                        <p:attrNameLst>
                                          <p:attrName>style.visibility</p:attrName>
                                        </p:attrNameLst>
                                      </p:cBhvr>
                                      <p:to>
                                        <p:strVal val="visible"/>
                                      </p:to>
                                    </p:set>
                                    <p:animEffect transition="in" filter="wipe(left)">
                                      <p:cBhvr>
                                        <p:cTn id="114" dur="500"/>
                                        <p:tgtEl>
                                          <p:spTgt spid="43">
                                            <p:txEl>
                                              <p:pRg st="1" end="1"/>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1" nodeType="clickEffect">
                                  <p:stCondLst>
                                    <p:cond delay="0"/>
                                  </p:stCondLst>
                                  <p:childTnLst>
                                    <p:animEffect transition="out" filter="fade">
                                      <p:cBhvr>
                                        <p:cTn id="118" dur="500"/>
                                        <p:tgtEl>
                                          <p:spTgt spid="3"/>
                                        </p:tgtEl>
                                      </p:cBhvr>
                                    </p:animEffect>
                                    <p:set>
                                      <p:cBhvr>
                                        <p:cTn id="119" dur="1" fill="hold">
                                          <p:stCondLst>
                                            <p:cond delay="499"/>
                                          </p:stCondLst>
                                        </p:cTn>
                                        <p:tgtEl>
                                          <p:spTgt spid="3"/>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4"/>
                                        </p:tgtEl>
                                      </p:cBhvr>
                                    </p:animEffect>
                                    <p:set>
                                      <p:cBhvr>
                                        <p:cTn id="122" dur="1" fill="hold">
                                          <p:stCondLst>
                                            <p:cond delay="499"/>
                                          </p:stCondLst>
                                        </p:cTn>
                                        <p:tgtEl>
                                          <p:spTgt spid="4"/>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5"/>
                                        </p:tgtEl>
                                      </p:cBhvr>
                                    </p:animEffect>
                                    <p:set>
                                      <p:cBhvr>
                                        <p:cTn id="125" dur="1" fill="hold">
                                          <p:stCondLst>
                                            <p:cond delay="499"/>
                                          </p:stCondLst>
                                        </p:cTn>
                                        <p:tgtEl>
                                          <p:spTgt spid="5"/>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6"/>
                                        </p:tgtEl>
                                      </p:cBhvr>
                                    </p:animEffect>
                                    <p:set>
                                      <p:cBhvr>
                                        <p:cTn id="128" dur="1" fill="hold">
                                          <p:stCondLst>
                                            <p:cond delay="499"/>
                                          </p:stCondLst>
                                        </p:cTn>
                                        <p:tgtEl>
                                          <p:spTgt spid="6"/>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8"/>
                                        </p:tgtEl>
                                      </p:cBhvr>
                                    </p:animEffect>
                                    <p:set>
                                      <p:cBhvr>
                                        <p:cTn id="131" dur="1" fill="hold">
                                          <p:stCondLst>
                                            <p:cond delay="499"/>
                                          </p:stCondLst>
                                        </p:cTn>
                                        <p:tgtEl>
                                          <p:spTgt spid="8"/>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9"/>
                                        </p:tgtEl>
                                      </p:cBhvr>
                                    </p:animEffect>
                                    <p:set>
                                      <p:cBhvr>
                                        <p:cTn id="134" dur="1" fill="hold">
                                          <p:stCondLst>
                                            <p:cond delay="499"/>
                                          </p:stCondLst>
                                        </p:cTn>
                                        <p:tgtEl>
                                          <p:spTgt spid="9"/>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10"/>
                                        </p:tgtEl>
                                      </p:cBhvr>
                                    </p:animEffect>
                                    <p:set>
                                      <p:cBhvr>
                                        <p:cTn id="137" dur="1" fill="hold">
                                          <p:stCondLst>
                                            <p:cond delay="499"/>
                                          </p:stCondLst>
                                        </p:cTn>
                                        <p:tgtEl>
                                          <p:spTgt spid="10"/>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1"/>
                                        </p:tgtEl>
                                      </p:cBhvr>
                                    </p:animEffect>
                                    <p:set>
                                      <p:cBhvr>
                                        <p:cTn id="140" dur="1" fill="hold">
                                          <p:stCondLst>
                                            <p:cond delay="499"/>
                                          </p:stCondLst>
                                        </p:cTn>
                                        <p:tgtEl>
                                          <p:spTgt spid="11"/>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29"/>
                                        </p:tgtEl>
                                      </p:cBhvr>
                                    </p:animEffect>
                                    <p:set>
                                      <p:cBhvr>
                                        <p:cTn id="143" dur="1" fill="hold">
                                          <p:stCondLst>
                                            <p:cond delay="499"/>
                                          </p:stCondLst>
                                        </p:cTn>
                                        <p:tgtEl>
                                          <p:spTgt spid="29"/>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32"/>
                                        </p:tgtEl>
                                      </p:cBhvr>
                                    </p:animEffect>
                                    <p:set>
                                      <p:cBhvr>
                                        <p:cTn id="146" dur="1" fill="hold">
                                          <p:stCondLst>
                                            <p:cond delay="499"/>
                                          </p:stCondLst>
                                        </p:cTn>
                                        <p:tgtEl>
                                          <p:spTgt spid="32"/>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27"/>
                                        </p:tgtEl>
                                      </p:cBhvr>
                                    </p:animEffect>
                                    <p:set>
                                      <p:cBhvr>
                                        <p:cTn id="149" dur="1" fill="hold">
                                          <p:stCondLst>
                                            <p:cond delay="499"/>
                                          </p:stCondLst>
                                        </p:cTn>
                                        <p:tgtEl>
                                          <p:spTgt spid="27"/>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28"/>
                                        </p:tgtEl>
                                      </p:cBhvr>
                                    </p:animEffect>
                                    <p:set>
                                      <p:cBhvr>
                                        <p:cTn id="152" dur="1" fill="hold">
                                          <p:stCondLst>
                                            <p:cond delay="499"/>
                                          </p:stCondLst>
                                        </p:cTn>
                                        <p:tgtEl>
                                          <p:spTgt spid="28"/>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26"/>
                                        </p:tgtEl>
                                      </p:cBhvr>
                                    </p:animEffect>
                                    <p:set>
                                      <p:cBhvr>
                                        <p:cTn id="155" dur="1" fill="hold">
                                          <p:stCondLst>
                                            <p:cond delay="499"/>
                                          </p:stCondLst>
                                        </p:cTn>
                                        <p:tgtEl>
                                          <p:spTgt spid="26"/>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35"/>
                                        </p:tgtEl>
                                      </p:cBhvr>
                                    </p:animEffect>
                                    <p:set>
                                      <p:cBhvr>
                                        <p:cTn id="158" dur="1" fill="hold">
                                          <p:stCondLst>
                                            <p:cond delay="499"/>
                                          </p:stCondLst>
                                        </p:cTn>
                                        <p:tgtEl>
                                          <p:spTgt spid="35"/>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39">
                                            <p:txEl>
                                              <p:pRg st="0" end="0"/>
                                            </p:txEl>
                                          </p:spTgt>
                                        </p:tgtEl>
                                      </p:cBhvr>
                                    </p:animEffect>
                                    <p:set>
                                      <p:cBhvr>
                                        <p:cTn id="161" dur="1" fill="hold">
                                          <p:stCondLst>
                                            <p:cond delay="499"/>
                                          </p:stCondLst>
                                        </p:cTn>
                                        <p:tgtEl>
                                          <p:spTgt spid="39">
                                            <p:txEl>
                                              <p:pRg st="0" end="0"/>
                                            </p:txEl>
                                          </p:spTgt>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39">
                                            <p:txEl>
                                              <p:pRg st="1" end="1"/>
                                            </p:txEl>
                                          </p:spTgt>
                                        </p:tgtEl>
                                      </p:cBhvr>
                                    </p:animEffect>
                                    <p:set>
                                      <p:cBhvr>
                                        <p:cTn id="164" dur="1" fill="hold">
                                          <p:stCondLst>
                                            <p:cond delay="499"/>
                                          </p:stCondLst>
                                        </p:cTn>
                                        <p:tgtEl>
                                          <p:spTgt spid="39">
                                            <p:txEl>
                                              <p:pRg st="1" end="1"/>
                                            </p:txEl>
                                          </p:spTgt>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21"/>
                                        </p:tgtEl>
                                      </p:cBhvr>
                                    </p:animEffect>
                                    <p:set>
                                      <p:cBhvr>
                                        <p:cTn id="167" dur="1" fill="hold">
                                          <p:stCondLst>
                                            <p:cond delay="499"/>
                                          </p:stCondLst>
                                        </p:cTn>
                                        <p:tgtEl>
                                          <p:spTgt spid="21"/>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13"/>
                                        </p:tgtEl>
                                      </p:cBhvr>
                                    </p:animEffect>
                                    <p:set>
                                      <p:cBhvr>
                                        <p:cTn id="170" dur="1" fill="hold">
                                          <p:stCondLst>
                                            <p:cond delay="499"/>
                                          </p:stCondLst>
                                        </p:cTn>
                                        <p:tgtEl>
                                          <p:spTgt spid="13"/>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24"/>
                                        </p:tgtEl>
                                      </p:cBhvr>
                                    </p:animEffect>
                                    <p:set>
                                      <p:cBhvr>
                                        <p:cTn id="173" dur="1" fill="hold">
                                          <p:stCondLst>
                                            <p:cond delay="499"/>
                                          </p:stCondLst>
                                        </p:cTn>
                                        <p:tgtEl>
                                          <p:spTgt spid="24"/>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40">
                                            <p:txEl>
                                              <p:pRg st="0" end="0"/>
                                            </p:txEl>
                                          </p:spTgt>
                                        </p:tgtEl>
                                      </p:cBhvr>
                                    </p:animEffect>
                                    <p:set>
                                      <p:cBhvr>
                                        <p:cTn id="176" dur="1" fill="hold">
                                          <p:stCondLst>
                                            <p:cond delay="499"/>
                                          </p:stCondLst>
                                        </p:cTn>
                                        <p:tgtEl>
                                          <p:spTgt spid="40">
                                            <p:txEl>
                                              <p:pRg st="0" end="0"/>
                                            </p:txEl>
                                          </p:spTgt>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40">
                                            <p:txEl>
                                              <p:pRg st="1" end="1"/>
                                            </p:txEl>
                                          </p:spTgt>
                                        </p:tgtEl>
                                      </p:cBhvr>
                                    </p:animEffect>
                                    <p:set>
                                      <p:cBhvr>
                                        <p:cTn id="179" dur="1" fill="hold">
                                          <p:stCondLst>
                                            <p:cond delay="499"/>
                                          </p:stCondLst>
                                        </p:cTn>
                                        <p:tgtEl>
                                          <p:spTgt spid="40">
                                            <p:txEl>
                                              <p:pRg st="1" end="1"/>
                                            </p:txEl>
                                          </p:spTgt>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41"/>
                                        </p:tgtEl>
                                      </p:cBhvr>
                                    </p:animEffect>
                                    <p:set>
                                      <p:cBhvr>
                                        <p:cTn id="182" dur="1" fill="hold">
                                          <p:stCondLst>
                                            <p:cond delay="499"/>
                                          </p:stCondLst>
                                        </p:cTn>
                                        <p:tgtEl>
                                          <p:spTgt spid="41"/>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500"/>
                                        <p:tgtEl>
                                          <p:spTgt spid="42">
                                            <p:txEl>
                                              <p:pRg st="0" end="0"/>
                                            </p:txEl>
                                          </p:spTgt>
                                        </p:tgtEl>
                                      </p:cBhvr>
                                    </p:animEffect>
                                    <p:set>
                                      <p:cBhvr>
                                        <p:cTn id="185" dur="1" fill="hold">
                                          <p:stCondLst>
                                            <p:cond delay="499"/>
                                          </p:stCondLst>
                                        </p:cTn>
                                        <p:tgtEl>
                                          <p:spTgt spid="42">
                                            <p:txEl>
                                              <p:pRg st="0" end="0"/>
                                            </p:txEl>
                                          </p:spTgt>
                                        </p:tgtEl>
                                        <p:attrNameLst>
                                          <p:attrName>style.visibility</p:attrName>
                                        </p:attrNameLst>
                                      </p:cBhvr>
                                      <p:to>
                                        <p:strVal val="hidden"/>
                                      </p:to>
                                    </p:set>
                                  </p:childTnLst>
                                </p:cTn>
                              </p:par>
                              <p:par>
                                <p:cTn id="186" presetID="10" presetClass="exit" presetSubtype="0" fill="hold" grpId="1" nodeType="withEffect">
                                  <p:stCondLst>
                                    <p:cond delay="0"/>
                                  </p:stCondLst>
                                  <p:childTnLst>
                                    <p:animEffect transition="out" filter="fade">
                                      <p:cBhvr>
                                        <p:cTn id="187" dur="500"/>
                                        <p:tgtEl>
                                          <p:spTgt spid="42">
                                            <p:txEl>
                                              <p:pRg st="1" end="1"/>
                                            </p:txEl>
                                          </p:spTgt>
                                        </p:tgtEl>
                                      </p:cBhvr>
                                    </p:animEffect>
                                    <p:set>
                                      <p:cBhvr>
                                        <p:cTn id="188" dur="1" fill="hold">
                                          <p:stCondLst>
                                            <p:cond delay="499"/>
                                          </p:stCondLst>
                                        </p:cTn>
                                        <p:tgtEl>
                                          <p:spTgt spid="42">
                                            <p:txEl>
                                              <p:pRg st="1" end="1"/>
                                            </p:txEl>
                                          </p:spTgt>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500"/>
                                        <p:tgtEl>
                                          <p:spTgt spid="44"/>
                                        </p:tgtEl>
                                      </p:cBhvr>
                                    </p:animEffect>
                                    <p:set>
                                      <p:cBhvr>
                                        <p:cTn id="191" dur="1" fill="hold">
                                          <p:stCondLst>
                                            <p:cond delay="499"/>
                                          </p:stCondLst>
                                        </p:cTn>
                                        <p:tgtEl>
                                          <p:spTgt spid="44"/>
                                        </p:tgtEl>
                                        <p:attrNameLst>
                                          <p:attrName>style.visibility</p:attrName>
                                        </p:attrNameLst>
                                      </p:cBhvr>
                                      <p:to>
                                        <p:strVal val="hidden"/>
                                      </p:to>
                                    </p:set>
                                  </p:childTnLst>
                                </p:cTn>
                              </p:par>
                              <p:par>
                                <p:cTn id="192" presetID="10" presetClass="exit" presetSubtype="0" fill="hold" grpId="1" nodeType="withEffect">
                                  <p:stCondLst>
                                    <p:cond delay="0"/>
                                  </p:stCondLst>
                                  <p:childTnLst>
                                    <p:animEffect transition="out" filter="fade">
                                      <p:cBhvr>
                                        <p:cTn id="193" dur="500"/>
                                        <p:tgtEl>
                                          <p:spTgt spid="43">
                                            <p:txEl>
                                              <p:pRg st="0" end="0"/>
                                            </p:txEl>
                                          </p:spTgt>
                                        </p:tgtEl>
                                      </p:cBhvr>
                                    </p:animEffect>
                                    <p:set>
                                      <p:cBhvr>
                                        <p:cTn id="194" dur="1" fill="hold">
                                          <p:stCondLst>
                                            <p:cond delay="499"/>
                                          </p:stCondLst>
                                        </p:cTn>
                                        <p:tgtEl>
                                          <p:spTgt spid="43">
                                            <p:txEl>
                                              <p:pRg st="0" end="0"/>
                                            </p:txEl>
                                          </p:spTgt>
                                        </p:tgtEl>
                                        <p:attrNameLst>
                                          <p:attrName>style.visibility</p:attrName>
                                        </p:attrNameLst>
                                      </p:cBhvr>
                                      <p:to>
                                        <p:strVal val="hidden"/>
                                      </p:to>
                                    </p:set>
                                  </p:childTnLst>
                                </p:cTn>
                              </p:par>
                              <p:par>
                                <p:cTn id="195" presetID="10" presetClass="exit" presetSubtype="0" fill="hold" grpId="1" nodeType="withEffect">
                                  <p:stCondLst>
                                    <p:cond delay="0"/>
                                  </p:stCondLst>
                                  <p:childTnLst>
                                    <p:animEffect transition="out" filter="fade">
                                      <p:cBhvr>
                                        <p:cTn id="196" dur="500"/>
                                        <p:tgtEl>
                                          <p:spTgt spid="43">
                                            <p:txEl>
                                              <p:pRg st="1" end="1"/>
                                            </p:txEl>
                                          </p:spTgt>
                                        </p:tgtEl>
                                      </p:cBhvr>
                                    </p:animEffect>
                                    <p:set>
                                      <p:cBhvr>
                                        <p:cTn id="197" dur="1" fill="hold">
                                          <p:stCondLst>
                                            <p:cond delay="499"/>
                                          </p:stCondLst>
                                        </p:cTn>
                                        <p:tgtEl>
                                          <p:spTgt spid="43">
                                            <p:txEl>
                                              <p:pRg st="1" end="1"/>
                                            </p:txEl>
                                          </p:spTgt>
                                        </p:tgtEl>
                                        <p:attrNameLst>
                                          <p:attrName>style.visibility</p:attrName>
                                        </p:attrNameLst>
                                      </p:cBhvr>
                                      <p:to>
                                        <p:strVal val="hidden"/>
                                      </p:to>
                                    </p:set>
                                  </p:childTnLst>
                                </p:cTn>
                              </p:par>
                            </p:childTnLst>
                          </p:cTn>
                        </p:par>
                        <p:par>
                          <p:cTn id="198" fill="hold">
                            <p:stCondLst>
                              <p:cond delay="500"/>
                            </p:stCondLst>
                            <p:childTnLst>
                              <p:par>
                                <p:cTn id="199" presetID="22" presetClass="entr" presetSubtype="8" fill="hold" grpId="0" nodeType="afterEffect">
                                  <p:stCondLst>
                                    <p:cond delay="0"/>
                                  </p:stCondLst>
                                  <p:childTnLst>
                                    <p:set>
                                      <p:cBhvr>
                                        <p:cTn id="200" dur="1" fill="hold">
                                          <p:stCondLst>
                                            <p:cond delay="0"/>
                                          </p:stCondLst>
                                        </p:cTn>
                                        <p:tgtEl>
                                          <p:spTgt spid="45">
                                            <p:txEl>
                                              <p:pRg st="0" end="0"/>
                                            </p:txEl>
                                          </p:spTgt>
                                        </p:tgtEl>
                                        <p:attrNameLst>
                                          <p:attrName>style.visibility</p:attrName>
                                        </p:attrNameLst>
                                      </p:cBhvr>
                                      <p:to>
                                        <p:strVal val="visible"/>
                                      </p:to>
                                    </p:set>
                                    <p:animEffect transition="in" filter="wipe(left)">
                                      <p:cBhvr>
                                        <p:cTn id="201" dur="500"/>
                                        <p:tgtEl>
                                          <p:spTgt spid="45">
                                            <p:txEl>
                                              <p:pRg st="0" end="0"/>
                                            </p:txEl>
                                          </p:spTgt>
                                        </p:tgtEl>
                                      </p:cBhvr>
                                    </p:animEffect>
                                  </p:childTnLst>
                                </p:cTn>
                              </p:par>
                            </p:childTnLst>
                          </p:cTn>
                        </p:par>
                        <p:par>
                          <p:cTn id="202" fill="hold">
                            <p:stCondLst>
                              <p:cond delay="1000"/>
                            </p:stCondLst>
                            <p:childTnLst>
                              <p:par>
                                <p:cTn id="203" presetID="22" presetClass="entr" presetSubtype="8" fill="hold" grpId="0" nodeType="afterEffect">
                                  <p:stCondLst>
                                    <p:cond delay="0"/>
                                  </p:stCondLst>
                                  <p:childTnLst>
                                    <p:set>
                                      <p:cBhvr>
                                        <p:cTn id="204" dur="1" fill="hold">
                                          <p:stCondLst>
                                            <p:cond delay="0"/>
                                          </p:stCondLst>
                                        </p:cTn>
                                        <p:tgtEl>
                                          <p:spTgt spid="45">
                                            <p:txEl>
                                              <p:pRg st="1" end="1"/>
                                            </p:txEl>
                                          </p:spTgt>
                                        </p:tgtEl>
                                        <p:attrNameLst>
                                          <p:attrName>style.visibility</p:attrName>
                                        </p:attrNameLst>
                                      </p:cBhvr>
                                      <p:to>
                                        <p:strVal val="visible"/>
                                      </p:to>
                                    </p:set>
                                    <p:animEffect transition="in" filter="wipe(left)">
                                      <p:cBhvr>
                                        <p:cTn id="205" dur="500"/>
                                        <p:tgtEl>
                                          <p:spTgt spid="45">
                                            <p:txEl>
                                              <p:pRg st="1" end="1"/>
                                            </p:txEl>
                                          </p:spTgt>
                                        </p:tgtEl>
                                      </p:cBhvr>
                                    </p:animEffect>
                                  </p:childTnLst>
                                </p:cTn>
                              </p:par>
                            </p:childTnLst>
                          </p:cTn>
                        </p:par>
                        <p:par>
                          <p:cTn id="206" fill="hold">
                            <p:stCondLst>
                              <p:cond delay="1500"/>
                            </p:stCondLst>
                            <p:childTnLst>
                              <p:par>
                                <p:cTn id="207" presetID="22" presetClass="entr" presetSubtype="8" fill="hold" grpId="0" nodeType="afterEffect">
                                  <p:stCondLst>
                                    <p:cond delay="0"/>
                                  </p:stCondLst>
                                  <p:childTnLst>
                                    <p:set>
                                      <p:cBhvr>
                                        <p:cTn id="208" dur="1" fill="hold">
                                          <p:stCondLst>
                                            <p:cond delay="0"/>
                                          </p:stCondLst>
                                        </p:cTn>
                                        <p:tgtEl>
                                          <p:spTgt spid="46">
                                            <p:txEl>
                                              <p:pRg st="0" end="0"/>
                                            </p:txEl>
                                          </p:spTgt>
                                        </p:tgtEl>
                                        <p:attrNameLst>
                                          <p:attrName>style.visibility</p:attrName>
                                        </p:attrNameLst>
                                      </p:cBhvr>
                                      <p:to>
                                        <p:strVal val="visible"/>
                                      </p:to>
                                    </p:set>
                                    <p:animEffect transition="in" filter="wipe(left)">
                                      <p:cBhvr>
                                        <p:cTn id="209" dur="500"/>
                                        <p:tgtEl>
                                          <p:spTgt spid="46">
                                            <p:txEl>
                                              <p:pRg st="0" end="0"/>
                                            </p:txEl>
                                          </p:spTgt>
                                        </p:tgtEl>
                                      </p:cBhvr>
                                    </p:animEffect>
                                  </p:childTnLst>
                                </p:cTn>
                              </p:par>
                            </p:childTnLst>
                          </p:cTn>
                        </p:par>
                        <p:par>
                          <p:cTn id="210" fill="hold">
                            <p:stCondLst>
                              <p:cond delay="2000"/>
                            </p:stCondLst>
                            <p:childTnLst>
                              <p:par>
                                <p:cTn id="211" presetID="22" presetClass="entr" presetSubtype="8" fill="hold" grpId="0" nodeType="afterEffect">
                                  <p:stCondLst>
                                    <p:cond delay="0"/>
                                  </p:stCondLst>
                                  <p:childTnLst>
                                    <p:set>
                                      <p:cBhvr>
                                        <p:cTn id="212" dur="1" fill="hold">
                                          <p:stCondLst>
                                            <p:cond delay="0"/>
                                          </p:stCondLst>
                                        </p:cTn>
                                        <p:tgtEl>
                                          <p:spTgt spid="46">
                                            <p:txEl>
                                              <p:pRg st="1" end="1"/>
                                            </p:txEl>
                                          </p:spTgt>
                                        </p:tgtEl>
                                        <p:attrNameLst>
                                          <p:attrName>style.visibility</p:attrName>
                                        </p:attrNameLst>
                                      </p:cBhvr>
                                      <p:to>
                                        <p:strVal val="visible"/>
                                      </p:to>
                                    </p:set>
                                    <p:animEffect transition="in" filter="wipe(left)">
                                      <p:cBhvr>
                                        <p:cTn id="213" dur="500"/>
                                        <p:tgtEl>
                                          <p:spTgt spid="46">
                                            <p:txEl>
                                              <p:pRg st="1" end="1"/>
                                            </p:txEl>
                                          </p:spTgt>
                                        </p:tgtEl>
                                      </p:cBhvr>
                                    </p:animEffect>
                                  </p:childTnLst>
                                </p:cTn>
                              </p:par>
                            </p:childTnLst>
                          </p:cTn>
                        </p:par>
                        <p:par>
                          <p:cTn id="214" fill="hold">
                            <p:stCondLst>
                              <p:cond delay="2500"/>
                            </p:stCondLst>
                            <p:childTnLst>
                              <p:par>
                                <p:cTn id="215" presetID="10" presetClass="entr" presetSubtype="0" fill="hold" grpId="0" nodeType="afterEffect">
                                  <p:stCondLst>
                                    <p:cond delay="0"/>
                                  </p:stCondLst>
                                  <p:childTnLst>
                                    <p:set>
                                      <p:cBhvr>
                                        <p:cTn id="216" dur="1" fill="hold">
                                          <p:stCondLst>
                                            <p:cond delay="0"/>
                                          </p:stCondLst>
                                        </p:cTn>
                                        <p:tgtEl>
                                          <p:spTgt spid="47"/>
                                        </p:tgtEl>
                                        <p:attrNameLst>
                                          <p:attrName>style.visibility</p:attrName>
                                        </p:attrNameLst>
                                      </p:cBhvr>
                                      <p:to>
                                        <p:strVal val="visible"/>
                                      </p:to>
                                    </p:set>
                                    <p:animEffect transition="in" filter="fade">
                                      <p:cBhvr>
                                        <p:cTn id="217" dur="500"/>
                                        <p:tgtEl>
                                          <p:spTgt spid="47"/>
                                        </p:tgtEl>
                                      </p:cBhvr>
                                    </p:animEffect>
                                  </p:childTnLst>
                                </p:cTn>
                              </p:par>
                            </p:childTnLst>
                          </p:cTn>
                        </p:par>
                        <p:par>
                          <p:cTn id="218" fill="hold">
                            <p:stCondLst>
                              <p:cond delay="3000"/>
                            </p:stCondLst>
                            <p:childTnLst>
                              <p:par>
                                <p:cTn id="219" presetID="22" presetClass="entr" presetSubtype="8" fill="hold" grpId="0" nodeType="afterEffect">
                                  <p:stCondLst>
                                    <p:cond delay="0"/>
                                  </p:stCondLst>
                                  <p:childTnLst>
                                    <p:set>
                                      <p:cBhvr>
                                        <p:cTn id="220" dur="1" fill="hold">
                                          <p:stCondLst>
                                            <p:cond delay="0"/>
                                          </p:stCondLst>
                                        </p:cTn>
                                        <p:tgtEl>
                                          <p:spTgt spid="48">
                                            <p:txEl>
                                              <p:pRg st="0" end="0"/>
                                            </p:txEl>
                                          </p:spTgt>
                                        </p:tgtEl>
                                        <p:attrNameLst>
                                          <p:attrName>style.visibility</p:attrName>
                                        </p:attrNameLst>
                                      </p:cBhvr>
                                      <p:to>
                                        <p:strVal val="visible"/>
                                      </p:to>
                                    </p:set>
                                    <p:animEffect transition="in" filter="wipe(left)">
                                      <p:cBhvr>
                                        <p:cTn id="221" dur="500"/>
                                        <p:tgtEl>
                                          <p:spTgt spid="48">
                                            <p:txEl>
                                              <p:pRg st="0" end="0"/>
                                            </p:txEl>
                                          </p:spTgt>
                                        </p:tgtEl>
                                      </p:cBhvr>
                                    </p:animEffect>
                                  </p:childTnLst>
                                </p:cTn>
                              </p:par>
                            </p:childTnLst>
                          </p:cTn>
                        </p:par>
                        <p:par>
                          <p:cTn id="222" fill="hold">
                            <p:stCondLst>
                              <p:cond delay="3500"/>
                            </p:stCondLst>
                            <p:childTnLst>
                              <p:par>
                                <p:cTn id="223" presetID="22" presetClass="entr" presetSubtype="8" fill="hold" grpId="0" nodeType="afterEffect">
                                  <p:stCondLst>
                                    <p:cond delay="0"/>
                                  </p:stCondLst>
                                  <p:childTnLst>
                                    <p:set>
                                      <p:cBhvr>
                                        <p:cTn id="224" dur="1" fill="hold">
                                          <p:stCondLst>
                                            <p:cond delay="0"/>
                                          </p:stCondLst>
                                        </p:cTn>
                                        <p:tgtEl>
                                          <p:spTgt spid="48">
                                            <p:txEl>
                                              <p:pRg st="1" end="1"/>
                                            </p:txEl>
                                          </p:spTgt>
                                        </p:tgtEl>
                                        <p:attrNameLst>
                                          <p:attrName>style.visibility</p:attrName>
                                        </p:attrNameLst>
                                      </p:cBhvr>
                                      <p:to>
                                        <p:strVal val="visible"/>
                                      </p:to>
                                    </p:set>
                                    <p:animEffect transition="in" filter="wipe(left)">
                                      <p:cBhvr>
                                        <p:cTn id="225" dur="500"/>
                                        <p:tgtEl>
                                          <p:spTgt spid="48">
                                            <p:txEl>
                                              <p:pRg st="1" end="1"/>
                                            </p:txEl>
                                          </p:spTgt>
                                        </p:tgtEl>
                                      </p:cBhvr>
                                    </p:animEffect>
                                  </p:childTnLst>
                                </p:cTn>
                              </p:par>
                            </p:childTnLst>
                          </p:cTn>
                        </p:par>
                        <p:par>
                          <p:cTn id="226" fill="hold">
                            <p:stCondLst>
                              <p:cond delay="4000"/>
                            </p:stCondLst>
                            <p:childTnLst>
                              <p:par>
                                <p:cTn id="227" presetID="10" presetClass="entr" presetSubtype="0" fill="hold" grpId="0" nodeType="afterEffect">
                                  <p:stCondLst>
                                    <p:cond delay="0"/>
                                  </p:stCondLst>
                                  <p:childTnLst>
                                    <p:set>
                                      <p:cBhvr>
                                        <p:cTn id="228" dur="1" fill="hold">
                                          <p:stCondLst>
                                            <p:cond delay="0"/>
                                          </p:stCondLst>
                                        </p:cTn>
                                        <p:tgtEl>
                                          <p:spTgt spid="50"/>
                                        </p:tgtEl>
                                        <p:attrNameLst>
                                          <p:attrName>style.visibility</p:attrName>
                                        </p:attrNameLst>
                                      </p:cBhvr>
                                      <p:to>
                                        <p:strVal val="visible"/>
                                      </p:to>
                                    </p:set>
                                    <p:animEffect transition="in" filter="fade">
                                      <p:cBhvr>
                                        <p:cTn id="229" dur="500"/>
                                        <p:tgtEl>
                                          <p:spTgt spid="50"/>
                                        </p:tgtEl>
                                      </p:cBhvr>
                                    </p:animEffect>
                                  </p:childTnLst>
                                </p:cTn>
                              </p:par>
                            </p:childTnLst>
                          </p:cTn>
                        </p:par>
                        <p:par>
                          <p:cTn id="230" fill="hold">
                            <p:stCondLst>
                              <p:cond delay="4500"/>
                            </p:stCondLst>
                            <p:childTnLst>
                              <p:par>
                                <p:cTn id="231" presetID="22" presetClass="entr" presetSubtype="8" fill="hold" grpId="0" nodeType="afterEffect">
                                  <p:stCondLst>
                                    <p:cond delay="0"/>
                                  </p:stCondLst>
                                  <p:childTnLst>
                                    <p:set>
                                      <p:cBhvr>
                                        <p:cTn id="232" dur="1" fill="hold">
                                          <p:stCondLst>
                                            <p:cond delay="0"/>
                                          </p:stCondLst>
                                        </p:cTn>
                                        <p:tgtEl>
                                          <p:spTgt spid="49">
                                            <p:txEl>
                                              <p:pRg st="0" end="0"/>
                                            </p:txEl>
                                          </p:spTgt>
                                        </p:tgtEl>
                                        <p:attrNameLst>
                                          <p:attrName>style.visibility</p:attrName>
                                        </p:attrNameLst>
                                      </p:cBhvr>
                                      <p:to>
                                        <p:strVal val="visible"/>
                                      </p:to>
                                    </p:set>
                                    <p:animEffect transition="in" filter="wipe(left)">
                                      <p:cBhvr>
                                        <p:cTn id="233" dur="500"/>
                                        <p:tgtEl>
                                          <p:spTgt spid="49">
                                            <p:txEl>
                                              <p:pRg st="0" end="0"/>
                                            </p:txEl>
                                          </p:spTgt>
                                        </p:tgtEl>
                                      </p:cBhvr>
                                    </p:animEffect>
                                  </p:childTnLst>
                                </p:cTn>
                              </p:par>
                            </p:childTnLst>
                          </p:cTn>
                        </p:par>
                        <p:par>
                          <p:cTn id="234" fill="hold">
                            <p:stCondLst>
                              <p:cond delay="5000"/>
                            </p:stCondLst>
                            <p:childTnLst>
                              <p:par>
                                <p:cTn id="235" presetID="22" presetClass="entr" presetSubtype="8" fill="hold" grpId="0" nodeType="afterEffect">
                                  <p:stCondLst>
                                    <p:cond delay="0"/>
                                  </p:stCondLst>
                                  <p:childTnLst>
                                    <p:set>
                                      <p:cBhvr>
                                        <p:cTn id="236" dur="1" fill="hold">
                                          <p:stCondLst>
                                            <p:cond delay="0"/>
                                          </p:stCondLst>
                                        </p:cTn>
                                        <p:tgtEl>
                                          <p:spTgt spid="49">
                                            <p:txEl>
                                              <p:pRg st="1" end="1"/>
                                            </p:txEl>
                                          </p:spTgt>
                                        </p:tgtEl>
                                        <p:attrNameLst>
                                          <p:attrName>style.visibility</p:attrName>
                                        </p:attrNameLst>
                                      </p:cBhvr>
                                      <p:to>
                                        <p:strVal val="visible"/>
                                      </p:to>
                                    </p:set>
                                    <p:animEffect transition="in" filter="wipe(left)">
                                      <p:cBhvr>
                                        <p:cTn id="237" dur="500"/>
                                        <p:tgtEl>
                                          <p:spTgt spid="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6" grpId="1" animBg="1"/>
      <p:bldP spid="8" grpId="0" animBg="1"/>
      <p:bldP spid="8" grpId="1" animBg="1"/>
      <p:bldP spid="9" grpId="0" animBg="1"/>
      <p:bldP spid="9" grpId="1" animBg="1"/>
      <p:bldP spid="10" grpId="0" animBg="1"/>
      <p:bldP spid="10" grpId="1" animBg="1"/>
      <p:bldP spid="11" grpId="0" animBg="1"/>
      <p:bldP spid="11" grpId="1" animBg="1"/>
      <p:bldP spid="39" grpId="0" uiExpand="1" build="p"/>
      <p:bldP spid="39" grpId="1" build="allAtOnce"/>
      <p:bldP spid="40" grpId="0" uiExpand="1" build="p"/>
      <p:bldP spid="40" grpId="1" build="allAtOnce"/>
      <p:bldP spid="41" grpId="0"/>
      <p:bldP spid="41" grpId="1"/>
      <p:bldP spid="42" grpId="0" uiExpand="1" build="p"/>
      <p:bldP spid="42" grpId="1" build="allAtOnce"/>
      <p:bldP spid="43" grpId="0" uiExpand="1" build="p"/>
      <p:bldP spid="43" grpId="1" build="allAtOnce"/>
      <p:bldP spid="44" grpId="0"/>
      <p:bldP spid="44" grpId="1"/>
      <p:bldP spid="45" grpId="0" uiExpand="1" build="p"/>
      <p:bldP spid="46" grpId="0" uiExpand="1" build="p"/>
      <p:bldP spid="47" grpId="0"/>
      <p:bldP spid="48" grpId="0" uiExpand="1" build="p"/>
      <p:bldP spid="49" grpId="0" uiExpand="1" build="p"/>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C503526-CAB3-4FC4-B352-C2088DBD894A}"/>
                  </a:ext>
                </a:extLst>
              </p:cNvPr>
              <p:cNvSpPr txBox="1"/>
              <p:nvPr/>
            </p:nvSpPr>
            <p:spPr>
              <a:xfrm>
                <a:off x="688273" y="41178"/>
                <a:ext cx="4356577" cy="584775"/>
              </a:xfrm>
              <a:prstGeom prst="rect">
                <a:avLst/>
              </a:prstGeom>
              <a:noFill/>
            </p:spPr>
            <p:txBody>
              <a:bodyPr wrap="none" rtlCol="0">
                <a:spAutoFit/>
              </a:bodyPr>
              <a:lstStyle/>
              <a:p>
                <a14:m>
                  <m:oMath xmlns:m="http://schemas.openxmlformats.org/officeDocument/2006/math">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𝑌</m:t>
                        </m:r>
                      </m:e>
                      <m:sub>
                        <m:r>
                          <a:rPr lang="en-US" sz="3200" b="0" i="1" smtClean="0">
                            <a:solidFill>
                              <a:schemeClr val="bg1"/>
                            </a:solidFill>
                            <a:latin typeface="Cambria Math" panose="02040503050406030204" pitchFamily="18" charset="0"/>
                          </a:rPr>
                          <m:t>𝑒</m:t>
                        </m:r>
                      </m:sub>
                    </m:sSub>
                    <m:r>
                      <a:rPr lang="en-US" sz="3200">
                        <a:solidFill>
                          <a:schemeClr val="bg1"/>
                        </a:solidFill>
                        <a:latin typeface="Cambria Math" panose="02040503050406030204" pitchFamily="18" charset="0"/>
                        <a:ea typeface="Cambria Math" panose="02040503050406030204" pitchFamily="18" charset="0"/>
                      </a:rPr>
                      <m:t>∼</m:t>
                    </m:r>
                    <m:r>
                      <m:rPr>
                        <m:sty m:val="p"/>
                      </m:rPr>
                      <a:rPr lang="en-US" sz="3200" b="0" i="0" smtClean="0">
                        <a:solidFill>
                          <a:schemeClr val="bg1"/>
                        </a:solidFill>
                        <a:latin typeface="Cambria Math" panose="02040503050406030204" pitchFamily="18" charset="0"/>
                        <a:ea typeface="Cambria Math" panose="02040503050406030204" pitchFamily="18" charset="0"/>
                      </a:rPr>
                      <m:t>iid</m:t>
                    </m:r>
                    <m:r>
                      <a:rPr lang="en-US" sz="3200" b="0" i="0" smtClean="0">
                        <a:solidFill>
                          <a:schemeClr val="bg1"/>
                        </a:solidFill>
                        <a:latin typeface="Cambria Math" panose="02040503050406030204" pitchFamily="18" charset="0"/>
                        <a:ea typeface="Cambria Math" panose="02040503050406030204" pitchFamily="18" charset="0"/>
                      </a:rPr>
                      <m:t> </m:t>
                    </m:r>
                    <m:r>
                      <m:rPr>
                        <m:sty m:val="p"/>
                      </m:rPr>
                      <a:rPr lang="en-US" sz="3200" b="0" i="0" smtClean="0">
                        <a:solidFill>
                          <a:schemeClr val="bg1"/>
                        </a:solidFill>
                        <a:latin typeface="Cambria Math" panose="02040503050406030204" pitchFamily="18" charset="0"/>
                        <a:ea typeface="Cambria Math" panose="02040503050406030204" pitchFamily="18" charset="0"/>
                      </a:rPr>
                      <m:t>Ber</m:t>
                    </m:r>
                    <m:d>
                      <m:dPr>
                        <m:ctrlPr>
                          <a:rPr lang="en-US" sz="3200" b="0" i="1" smtClean="0">
                            <a:solidFill>
                              <a:schemeClr val="bg1"/>
                            </a:solidFill>
                            <a:latin typeface="Cambria Math" panose="02040503050406030204" pitchFamily="18" charset="0"/>
                            <a:ea typeface="Cambria Math" panose="02040503050406030204" pitchFamily="18" charset="0"/>
                          </a:rPr>
                        </m:ctrlPr>
                      </m:dPr>
                      <m:e>
                        <m:sSub>
                          <m:sSubPr>
                            <m:ctrlPr>
                              <a:rPr lang="en-US" sz="3200" b="0" i="1" smtClean="0">
                                <a:solidFill>
                                  <a:schemeClr val="bg1"/>
                                </a:solidFill>
                                <a:latin typeface="Cambria Math" panose="02040503050406030204" pitchFamily="18" charset="0"/>
                                <a:ea typeface="Cambria Math" panose="02040503050406030204" pitchFamily="18" charset="0"/>
                              </a:rPr>
                            </m:ctrlPr>
                          </m:sSubPr>
                          <m:e>
                            <m:r>
                              <a:rPr lang="en-US" sz="3200" b="0" i="1" smtClean="0">
                                <a:solidFill>
                                  <a:schemeClr val="bg1"/>
                                </a:solidFill>
                                <a:latin typeface="Cambria Math" panose="02040503050406030204" pitchFamily="18" charset="0"/>
                                <a:ea typeface="Cambria Math" panose="02040503050406030204" pitchFamily="18" charset="0"/>
                              </a:rPr>
                              <m:t>𝑝</m:t>
                            </m:r>
                          </m:e>
                          <m:sub>
                            <m:r>
                              <a:rPr lang="en-US" sz="3200" b="0" i="1" smtClean="0">
                                <a:solidFill>
                                  <a:schemeClr val="bg1"/>
                                </a:solidFill>
                                <a:latin typeface="Cambria Math" panose="02040503050406030204" pitchFamily="18" charset="0"/>
                                <a:ea typeface="Cambria Math" panose="02040503050406030204" pitchFamily="18" charset="0"/>
                              </a:rPr>
                              <m:t>𝑛</m:t>
                            </m:r>
                          </m:sub>
                        </m:sSub>
                      </m:e>
                    </m:d>
                    <m:r>
                      <a:rPr lang="en-US" sz="3200" b="0" i="0" smtClean="0">
                        <a:solidFill>
                          <a:schemeClr val="bg1"/>
                        </a:solidFill>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b="0" i="1" dirty="0" smtClean="0">
                        <a:solidFill>
                          <a:schemeClr val="bg1"/>
                        </a:solidFill>
                        <a:latin typeface="Cambria Math" panose="02040503050406030204" pitchFamily="18" charset="0"/>
                      </a:rPr>
                      <m:t>𝑒</m:t>
                    </m:r>
                    <m:r>
                      <a:rPr lang="en-US" sz="3200" b="0" i="1" dirty="0" smtClean="0">
                        <a:solidFill>
                          <a:schemeClr val="bg1"/>
                        </a:solidFill>
                        <a:latin typeface="Cambria Math" panose="02040503050406030204" pitchFamily="18" charset="0"/>
                        <a:ea typeface="Cambria Math" panose="02040503050406030204" pitchFamily="18" charset="0"/>
                      </a:rPr>
                      <m:t>∈</m:t>
                    </m:r>
                    <m:sSub>
                      <m:sSubPr>
                        <m:ctrlPr>
                          <a:rPr lang="en-US" sz="3200" b="0" i="1" dirty="0" smtClean="0">
                            <a:solidFill>
                              <a:schemeClr val="bg1"/>
                            </a:solidFill>
                            <a:latin typeface="Cambria Math" panose="02040503050406030204" pitchFamily="18" charset="0"/>
                            <a:ea typeface="Cambria Math" panose="02040503050406030204" pitchFamily="18" charset="0"/>
                          </a:rPr>
                        </m:ctrlPr>
                      </m:sSubPr>
                      <m:e>
                        <m:r>
                          <a:rPr lang="en-US" sz="3200" b="0" i="1" dirty="0" smtClean="0">
                            <a:solidFill>
                              <a:schemeClr val="bg1"/>
                            </a:solidFill>
                            <a:latin typeface="Cambria Math" panose="02040503050406030204" pitchFamily="18" charset="0"/>
                            <a:ea typeface="Cambria Math" panose="02040503050406030204" pitchFamily="18" charset="0"/>
                          </a:rPr>
                          <m:t>ℰ</m:t>
                        </m:r>
                      </m:e>
                      <m:sub>
                        <m:r>
                          <a:rPr lang="en-US" sz="3200" b="0" i="1" dirty="0" smtClean="0">
                            <a:solidFill>
                              <a:schemeClr val="bg1"/>
                            </a:solidFill>
                            <a:latin typeface="Cambria Math" panose="02040503050406030204" pitchFamily="18" charset="0"/>
                            <a:ea typeface="Cambria Math" panose="02040503050406030204" pitchFamily="18" charset="0"/>
                          </a:rPr>
                          <m:t>𝑛</m:t>
                        </m:r>
                      </m:sub>
                    </m:sSub>
                  </m:oMath>
                </a14:m>
                <a:endParaRPr lang="en-US" sz="3200" dirty="0"/>
              </a:p>
            </p:txBody>
          </p:sp>
        </mc:Choice>
        <mc:Fallback xmlns="">
          <p:sp>
            <p:nvSpPr>
              <p:cNvPr id="4" name="TextBox 3">
                <a:extLst>
                  <a:ext uri="{FF2B5EF4-FFF2-40B4-BE49-F238E27FC236}">
                    <a16:creationId xmlns:a16="http://schemas.microsoft.com/office/drawing/2014/main" id="{CC503526-CAB3-4FC4-B352-C2088DBD894A}"/>
                  </a:ext>
                </a:extLst>
              </p:cNvPr>
              <p:cNvSpPr txBox="1">
                <a:spLocks noRot="1" noChangeAspect="1" noMove="1" noResize="1" noEditPoints="1" noAdjustHandles="1" noChangeArrowheads="1" noChangeShapeType="1" noTextEdit="1"/>
              </p:cNvSpPr>
              <p:nvPr/>
            </p:nvSpPr>
            <p:spPr>
              <a:xfrm>
                <a:off x="688273" y="41178"/>
                <a:ext cx="4356577"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95B1EFF-801E-4121-89F4-73CFF08AF836}"/>
                  </a:ext>
                </a:extLst>
              </p:cNvPr>
              <p:cNvSpPr txBox="1"/>
              <p:nvPr/>
            </p:nvSpPr>
            <p:spPr>
              <a:xfrm>
                <a:off x="5111792" y="1335102"/>
                <a:ext cx="7080208" cy="1077218"/>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US" sz="3200" b="0" i="1" smtClean="0">
                          <a:solidFill>
                            <a:schemeClr val="bg1"/>
                          </a:solidFill>
                          <a:latin typeface="Cambria Math" panose="02040503050406030204" pitchFamily="18" charset="0"/>
                        </a:rPr>
                        <m:t>𝐸</m:t>
                      </m:r>
                      <m:d>
                        <m:dPr>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𝐺</m:t>
                          </m:r>
                        </m:e>
                      </m:d>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𝑒</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𝑢</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𝑒</m:t>
                      </m:r>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ℰ</m:t>
                          </m:r>
                        </m:e>
                        <m:sub>
                          <m:r>
                            <a:rPr lang="en-US" sz="3200" b="0" i="1" smtClean="0">
                              <a:solidFill>
                                <a:schemeClr val="bg1"/>
                              </a:solidFill>
                              <a:latin typeface="Cambria Math" panose="02040503050406030204" pitchFamily="18" charset="0"/>
                            </a:rPr>
                            <m:t>𝑛</m:t>
                          </m:r>
                        </m:sub>
                      </m:sSub>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𝑌</m:t>
                          </m:r>
                        </m:e>
                        <m:sub>
                          <m:r>
                            <a:rPr lang="en-US" sz="3200" b="0" i="1" smtClean="0">
                              <a:solidFill>
                                <a:schemeClr val="bg1"/>
                              </a:solidFill>
                              <a:latin typeface="Cambria Math" panose="02040503050406030204" pitchFamily="18" charset="0"/>
                            </a:rPr>
                            <m:t>𝑒</m:t>
                          </m:r>
                        </m:sub>
                      </m:sSub>
                      <m:r>
                        <a:rPr lang="en-US" sz="3200" b="0" i="1" smtClean="0">
                          <a:solidFill>
                            <a:schemeClr val="bg1"/>
                          </a:solidFill>
                          <a:latin typeface="Cambria Math" panose="02040503050406030204" pitchFamily="18" charset="0"/>
                        </a:rPr>
                        <m:t> =1,</m:t>
                      </m:r>
                    </m:oMath>
                  </m:oMathPara>
                </a14:m>
                <a:endParaRPr lang="en-US" sz="3200" b="0" i="1" dirty="0">
                  <a:solidFill>
                    <a:schemeClr val="bg1"/>
                  </a:solidFill>
                  <a:latin typeface="Cambria Math" panose="02040503050406030204" pitchFamily="18" charset="0"/>
                </a:endParaRPr>
              </a:p>
              <a:p>
                <a:pPr/>
                <a14:m>
                  <m:oMathPara xmlns:m="http://schemas.openxmlformats.org/officeDocument/2006/math">
                    <m:oMathParaPr>
                      <m:jc m:val="right"/>
                    </m:oMathParaPr>
                    <m:oMath xmlns:m="http://schemas.openxmlformats.org/officeDocument/2006/math">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𝑢</m:t>
                          </m:r>
                        </m:sub>
                      </m:sSub>
                      <m:r>
                        <a:rPr lang="en-US" sz="3200" b="0" i="1" smtClean="0">
                          <a:solidFill>
                            <a:schemeClr val="bg1"/>
                          </a:solidFill>
                          <a:latin typeface="Cambria Math" panose="02040503050406030204" pitchFamily="18" charset="0"/>
                        </a:rPr>
                        <m:t>=1,</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𝑣</m:t>
                          </m:r>
                        </m:sub>
                      </m:sSub>
                      <m:r>
                        <a:rPr lang="en-US" sz="3200" b="0" i="1" smtClean="0">
                          <a:solidFill>
                            <a:schemeClr val="bg1"/>
                          </a:solidFill>
                          <a:latin typeface="Cambria Math" panose="02040503050406030204" pitchFamily="18" charset="0"/>
                        </a:rPr>
                        <m:t>=1}</m:t>
                      </m:r>
                    </m:oMath>
                  </m:oMathPara>
                </a14:m>
                <a:endParaRPr lang="en-US" sz="3200" dirty="0"/>
              </a:p>
            </p:txBody>
          </p:sp>
        </mc:Choice>
        <mc:Fallback xmlns="">
          <p:sp>
            <p:nvSpPr>
              <p:cNvPr id="5" name="TextBox 4">
                <a:extLst>
                  <a:ext uri="{FF2B5EF4-FFF2-40B4-BE49-F238E27FC236}">
                    <a16:creationId xmlns:a16="http://schemas.microsoft.com/office/drawing/2014/main" id="{E95B1EFF-801E-4121-89F4-73CFF08AF836}"/>
                  </a:ext>
                </a:extLst>
              </p:cNvPr>
              <p:cNvSpPr txBox="1">
                <a:spLocks noRot="1" noChangeAspect="1" noMove="1" noResize="1" noEditPoints="1" noAdjustHandles="1" noChangeArrowheads="1" noChangeShapeType="1" noTextEdit="1"/>
              </p:cNvSpPr>
              <p:nvPr/>
            </p:nvSpPr>
            <p:spPr>
              <a:xfrm>
                <a:off x="5111792" y="1335102"/>
                <a:ext cx="7080208" cy="107721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821BA8E-C8CF-4D61-9D6F-40D2BEBD839B}"/>
                  </a:ext>
                </a:extLst>
              </p:cNvPr>
              <p:cNvSpPr txBox="1"/>
              <p:nvPr/>
            </p:nvSpPr>
            <p:spPr>
              <a:xfrm>
                <a:off x="6096000" y="41178"/>
                <a:ext cx="465101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𝑣</m:t>
                          </m:r>
                        </m:sub>
                      </m:sSub>
                      <m:r>
                        <a:rPr lang="en-US" sz="3200">
                          <a:solidFill>
                            <a:schemeClr val="bg1"/>
                          </a:solidFill>
                          <a:latin typeface="Cambria Math" panose="02040503050406030204" pitchFamily="18" charset="0"/>
                          <a:ea typeface="Cambria Math" panose="02040503050406030204" pitchFamily="18" charset="0"/>
                        </a:rPr>
                        <m:t>∼</m:t>
                      </m:r>
                      <m:r>
                        <m:rPr>
                          <m:sty m:val="p"/>
                        </m:rPr>
                        <a:rPr lang="en-US" sz="3200" b="0" i="0" smtClean="0">
                          <a:solidFill>
                            <a:schemeClr val="bg1"/>
                          </a:solidFill>
                          <a:latin typeface="Cambria Math" panose="02040503050406030204" pitchFamily="18" charset="0"/>
                          <a:ea typeface="Cambria Math" panose="02040503050406030204" pitchFamily="18" charset="0"/>
                        </a:rPr>
                        <m:t>iid</m:t>
                      </m:r>
                      <m:r>
                        <a:rPr lang="en-US" sz="3200" b="0" i="0" smtClean="0">
                          <a:solidFill>
                            <a:schemeClr val="bg1"/>
                          </a:solidFill>
                          <a:latin typeface="Cambria Math" panose="02040503050406030204" pitchFamily="18" charset="0"/>
                          <a:ea typeface="Cambria Math" panose="02040503050406030204" pitchFamily="18" charset="0"/>
                        </a:rPr>
                        <m:t> </m:t>
                      </m:r>
                      <m:r>
                        <m:rPr>
                          <m:sty m:val="p"/>
                        </m:rPr>
                        <a:rPr lang="en-US" sz="3200" b="0" i="0" smtClean="0">
                          <a:solidFill>
                            <a:schemeClr val="bg1"/>
                          </a:solidFill>
                          <a:latin typeface="Cambria Math" panose="02040503050406030204" pitchFamily="18" charset="0"/>
                          <a:ea typeface="Cambria Math" panose="02040503050406030204" pitchFamily="18" charset="0"/>
                        </a:rPr>
                        <m:t>Ber</m:t>
                      </m:r>
                      <m:d>
                        <m:dPr>
                          <m:ctrlPr>
                            <a:rPr lang="en-US" sz="3200" b="0" i="1" smtClean="0">
                              <a:solidFill>
                                <a:schemeClr val="bg1"/>
                              </a:solidFill>
                              <a:latin typeface="Cambria Math" panose="02040503050406030204" pitchFamily="18" charset="0"/>
                              <a:ea typeface="Cambria Math" panose="02040503050406030204" pitchFamily="18" charset="0"/>
                            </a:rPr>
                          </m:ctrlPr>
                        </m:dPr>
                        <m:e>
                          <m:sSub>
                            <m:sSubPr>
                              <m:ctrlPr>
                                <a:rPr lang="en-US" sz="3200" b="0" i="1" smtClean="0">
                                  <a:solidFill>
                                    <a:schemeClr val="bg1"/>
                                  </a:solidFill>
                                  <a:latin typeface="Cambria Math" panose="02040503050406030204" pitchFamily="18" charset="0"/>
                                  <a:ea typeface="Cambria Math" panose="02040503050406030204" pitchFamily="18" charset="0"/>
                                </a:rPr>
                              </m:ctrlPr>
                            </m:sSubPr>
                            <m:e>
                              <m:r>
                                <a:rPr lang="en-US" sz="3200" b="0" i="1" smtClean="0">
                                  <a:solidFill>
                                    <a:schemeClr val="bg1"/>
                                  </a:solidFill>
                                  <a:latin typeface="Cambria Math" panose="02040503050406030204" pitchFamily="18" charset="0"/>
                                  <a:ea typeface="Cambria Math" panose="02040503050406030204" pitchFamily="18" charset="0"/>
                                </a:rPr>
                                <m:t>𝑞</m:t>
                              </m:r>
                            </m:e>
                            <m:sub>
                              <m:r>
                                <a:rPr lang="en-US" sz="3200" b="0" i="1" smtClean="0">
                                  <a:solidFill>
                                    <a:schemeClr val="bg1"/>
                                  </a:solidFill>
                                  <a:latin typeface="Cambria Math" panose="02040503050406030204" pitchFamily="18" charset="0"/>
                                  <a:ea typeface="Cambria Math" panose="02040503050406030204" pitchFamily="18" charset="0"/>
                                </a:rPr>
                                <m:t>𝑛</m:t>
                              </m:r>
                            </m:sub>
                          </m:sSub>
                        </m:e>
                      </m:d>
                      <m:r>
                        <a:rPr lang="en-US" sz="3200" b="0" i="0"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dirty="0" smtClean="0">
                          <a:solidFill>
                            <a:schemeClr val="bg1"/>
                          </a:solidFill>
                          <a:latin typeface="Cambria Math" panose="02040503050406030204" pitchFamily="18" charset="0"/>
                          <a:ea typeface="Cambria Math" panose="02040503050406030204" pitchFamily="18" charset="0"/>
                        </a:rPr>
                        <m:t>∈</m:t>
                      </m:r>
                      <m:sSub>
                        <m:sSubPr>
                          <m:ctrlPr>
                            <a:rPr lang="en-US" sz="3200" b="0" i="1" dirty="0" smtClean="0">
                              <a:solidFill>
                                <a:schemeClr val="bg1"/>
                              </a:solidFill>
                              <a:latin typeface="Cambria Math" panose="02040503050406030204" pitchFamily="18" charset="0"/>
                              <a:ea typeface="Cambria Math" panose="02040503050406030204" pitchFamily="18" charset="0"/>
                            </a:rPr>
                          </m:ctrlPr>
                        </m:sSubPr>
                        <m:e>
                          <m:r>
                            <a:rPr lang="en-US" sz="3200" b="0" i="1" dirty="0" smtClean="0">
                              <a:solidFill>
                                <a:schemeClr val="bg1"/>
                              </a:solidFill>
                              <a:latin typeface="Cambria Math" panose="02040503050406030204" pitchFamily="18" charset="0"/>
                              <a:ea typeface="Cambria Math" panose="02040503050406030204" pitchFamily="18" charset="0"/>
                            </a:rPr>
                            <m:t>ℰ</m:t>
                          </m:r>
                        </m:e>
                        <m:sub>
                          <m:r>
                            <a:rPr lang="en-US" sz="3200" b="0" i="1" dirty="0" smtClean="0">
                              <a:solidFill>
                                <a:schemeClr val="bg1"/>
                              </a:solidFill>
                              <a:latin typeface="Cambria Math" panose="02040503050406030204" pitchFamily="18" charset="0"/>
                              <a:ea typeface="Cambria Math" panose="02040503050406030204" pitchFamily="18" charset="0"/>
                            </a:rPr>
                            <m:t>𝑛</m:t>
                          </m:r>
                        </m:sub>
                      </m:sSub>
                    </m:oMath>
                  </m:oMathPara>
                </a14:m>
                <a:endParaRPr lang="en-US" sz="3200" dirty="0"/>
              </a:p>
            </p:txBody>
          </p:sp>
        </mc:Choice>
        <mc:Fallback xmlns="">
          <p:sp>
            <p:nvSpPr>
              <p:cNvPr id="6" name="TextBox 5">
                <a:extLst>
                  <a:ext uri="{FF2B5EF4-FFF2-40B4-BE49-F238E27FC236}">
                    <a16:creationId xmlns:a16="http://schemas.microsoft.com/office/drawing/2014/main" id="{6821BA8E-C8CF-4D61-9D6F-40D2BEBD839B}"/>
                  </a:ext>
                </a:extLst>
              </p:cNvPr>
              <p:cNvSpPr txBox="1">
                <a:spLocks noRot="1" noChangeAspect="1" noMove="1" noResize="1" noEditPoints="1" noAdjustHandles="1" noChangeArrowheads="1" noChangeShapeType="1" noTextEdit="1"/>
              </p:cNvSpPr>
              <p:nvPr/>
            </p:nvSpPr>
            <p:spPr>
              <a:xfrm>
                <a:off x="6096000" y="41178"/>
                <a:ext cx="4651017"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A58C9E9-FE2C-4879-9E08-7AE53F013B95}"/>
                  </a:ext>
                </a:extLst>
              </p:cNvPr>
              <p:cNvSpPr txBox="1"/>
              <p:nvPr/>
            </p:nvSpPr>
            <p:spPr>
              <a:xfrm>
                <a:off x="-114239" y="1335102"/>
                <a:ext cx="533928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𝑉</m:t>
                      </m:r>
                      <m:d>
                        <m:dPr>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𝐺</m:t>
                          </m:r>
                        </m:e>
                      </m:d>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𝒱</m:t>
                          </m:r>
                        </m:e>
                        <m:sub>
                          <m:r>
                            <a:rPr lang="en-US" sz="3200" b="0" i="1" smtClean="0">
                              <a:solidFill>
                                <a:schemeClr val="bg1"/>
                              </a:solidFill>
                              <a:latin typeface="Cambria Math" panose="02040503050406030204" pitchFamily="18" charset="0"/>
                            </a:rPr>
                            <m:t>𝑛</m:t>
                          </m:r>
                        </m:sub>
                      </m:sSub>
                      <m:r>
                        <a:rPr lang="en-US" sz="3200" b="0" i="1" smtClean="0">
                          <a:solidFill>
                            <a:schemeClr val="bg1"/>
                          </a:solidFill>
                          <a:latin typeface="Cambria Math" panose="02040503050406030204" pitchFamily="18" charset="0"/>
                        </a:rPr>
                        <m:t> &amp; </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𝑣</m:t>
                          </m:r>
                        </m:sub>
                      </m:sSub>
                      <m:r>
                        <a:rPr lang="en-US" sz="3200" b="0" i="1" smtClean="0">
                          <a:solidFill>
                            <a:schemeClr val="bg1"/>
                          </a:solidFill>
                          <a:latin typeface="Cambria Math" panose="02040503050406030204" pitchFamily="18" charset="0"/>
                        </a:rPr>
                        <m:t>=1}</m:t>
                      </m:r>
                    </m:oMath>
                  </m:oMathPara>
                </a14:m>
                <a:endParaRPr lang="en-US" sz="3200" dirty="0"/>
              </a:p>
            </p:txBody>
          </p:sp>
        </mc:Choice>
        <mc:Fallback xmlns="">
          <p:sp>
            <p:nvSpPr>
              <p:cNvPr id="7" name="TextBox 6">
                <a:extLst>
                  <a:ext uri="{FF2B5EF4-FFF2-40B4-BE49-F238E27FC236}">
                    <a16:creationId xmlns:a16="http://schemas.microsoft.com/office/drawing/2014/main" id="{CA58C9E9-FE2C-4879-9E08-7AE53F013B95}"/>
                  </a:ext>
                </a:extLst>
              </p:cNvPr>
              <p:cNvSpPr txBox="1">
                <a:spLocks noRot="1" noChangeAspect="1" noMove="1" noResize="1" noEditPoints="1" noAdjustHandles="1" noChangeArrowheads="1" noChangeShapeType="1" noTextEdit="1"/>
              </p:cNvSpPr>
              <p:nvPr/>
            </p:nvSpPr>
            <p:spPr>
              <a:xfrm>
                <a:off x="-114239" y="1335102"/>
                <a:ext cx="5339282"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8FA6DB2-EDCE-4588-86E4-8FF0291DACDB}"/>
                  </a:ext>
                </a:extLst>
              </p:cNvPr>
              <p:cNvSpPr txBox="1"/>
              <p:nvPr/>
            </p:nvSpPr>
            <p:spPr>
              <a:xfrm>
                <a:off x="3359802" y="688140"/>
                <a:ext cx="5369803" cy="6006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solidFill>
                                <a:schemeClr val="bg1"/>
                              </a:solidFill>
                              <a:latin typeface="Cambria Math" panose="02040503050406030204" pitchFamily="18" charset="0"/>
                            </a:rPr>
                          </m:ctrlPr>
                        </m:sSubSup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𝑣</m:t>
                          </m:r>
                        </m:sub>
                        <m:sup>
                          <m:r>
                            <a:rPr lang="en-US" sz="3200" b="0" i="1" smtClean="0">
                              <a:solidFill>
                                <a:schemeClr val="bg1"/>
                              </a:solidFill>
                              <a:latin typeface="Cambria Math" panose="02040503050406030204" pitchFamily="18" charset="0"/>
                            </a:rPr>
                            <m:t>′</m:t>
                          </m:r>
                        </m:sup>
                      </m:sSubSup>
                      <m:r>
                        <m:rPr>
                          <m:sty m:val="p"/>
                        </m:rPr>
                        <a:rPr lang="en-US" sz="3200" b="0" i="0" smtClean="0">
                          <a:solidFill>
                            <a:schemeClr val="bg1"/>
                          </a:solidFill>
                          <a:latin typeface="Cambria Math" panose="02040503050406030204" pitchFamily="18" charset="0"/>
                        </a:rPr>
                        <m:t>s</m:t>
                      </m:r>
                      <m:r>
                        <a:rPr lang="en-US" sz="3200" b="0" i="1" smtClean="0">
                          <a:solidFill>
                            <a:schemeClr val="bg1"/>
                          </a:solidFill>
                          <a:latin typeface="Cambria Math" panose="02040503050406030204" pitchFamily="18" charset="0"/>
                        </a:rPr>
                        <m:t> </m:t>
                      </m:r>
                      <m:r>
                        <m:rPr>
                          <m:sty m:val="p"/>
                        </m:rPr>
                        <a:rPr lang="en-US" sz="3200" b="0" i="0" smtClean="0">
                          <a:solidFill>
                            <a:schemeClr val="bg1"/>
                          </a:solidFill>
                          <a:latin typeface="Cambria Math" panose="02040503050406030204" pitchFamily="18" charset="0"/>
                        </a:rPr>
                        <m:t>and</m:t>
                      </m:r>
                      <m:r>
                        <a:rPr lang="en-US" sz="3200" b="0" i="1" smtClean="0">
                          <a:solidFill>
                            <a:schemeClr val="bg1"/>
                          </a:solidFill>
                          <a:latin typeface="Cambria Math" panose="02040503050406030204" pitchFamily="18" charset="0"/>
                        </a:rPr>
                        <m:t> </m:t>
                      </m:r>
                      <m:sSubSup>
                        <m:sSubSupPr>
                          <m:ctrlPr>
                            <a:rPr lang="en-US" sz="3200" b="0" i="1" smtClean="0">
                              <a:solidFill>
                                <a:schemeClr val="bg1"/>
                              </a:solidFill>
                              <a:latin typeface="Cambria Math" panose="02040503050406030204" pitchFamily="18" charset="0"/>
                            </a:rPr>
                          </m:ctrlPr>
                        </m:sSubSupPr>
                        <m:e>
                          <m:r>
                            <a:rPr lang="en-US" sz="3200" b="0" i="1" smtClean="0">
                              <a:solidFill>
                                <a:schemeClr val="bg1"/>
                              </a:solidFill>
                              <a:latin typeface="Cambria Math" panose="02040503050406030204" pitchFamily="18" charset="0"/>
                            </a:rPr>
                            <m:t>𝑌</m:t>
                          </m:r>
                        </m:e>
                        <m:sub>
                          <m:r>
                            <a:rPr lang="en-US" sz="3200" b="0" i="1" smtClean="0">
                              <a:solidFill>
                                <a:schemeClr val="bg1"/>
                              </a:solidFill>
                              <a:latin typeface="Cambria Math" panose="02040503050406030204" pitchFamily="18" charset="0"/>
                            </a:rPr>
                            <m:t>𝑒</m:t>
                          </m:r>
                        </m:sub>
                        <m:sup>
                          <m:r>
                            <a:rPr lang="en-US" sz="3200" b="0" i="1" smtClean="0">
                              <a:solidFill>
                                <a:schemeClr val="bg1"/>
                              </a:solidFill>
                              <a:latin typeface="Cambria Math" panose="02040503050406030204" pitchFamily="18" charset="0"/>
                            </a:rPr>
                            <m:t>′</m:t>
                          </m:r>
                        </m:sup>
                      </m:sSubSup>
                      <m:r>
                        <m:rPr>
                          <m:sty m:val="p"/>
                        </m:rPr>
                        <a:rPr lang="en-US" sz="3200" b="0" i="0" smtClean="0">
                          <a:solidFill>
                            <a:schemeClr val="bg1"/>
                          </a:solidFill>
                          <a:latin typeface="Cambria Math" panose="02040503050406030204" pitchFamily="18" charset="0"/>
                        </a:rPr>
                        <m:t>s</m:t>
                      </m:r>
                      <m:r>
                        <a:rPr lang="en-US" sz="3200" b="0" i="1" smtClean="0">
                          <a:solidFill>
                            <a:schemeClr val="bg1"/>
                          </a:solidFill>
                          <a:latin typeface="Cambria Math" panose="02040503050406030204" pitchFamily="18" charset="0"/>
                        </a:rPr>
                        <m:t> </m:t>
                      </m:r>
                      <m:r>
                        <m:rPr>
                          <m:sty m:val="p"/>
                        </m:rPr>
                        <a:rPr lang="en-US" sz="3200" b="0" i="0" smtClean="0">
                          <a:solidFill>
                            <a:schemeClr val="bg1"/>
                          </a:solidFill>
                          <a:latin typeface="Cambria Math" panose="02040503050406030204" pitchFamily="18" charset="0"/>
                        </a:rPr>
                        <m:t>are</m:t>
                      </m:r>
                      <m:r>
                        <a:rPr lang="en-US" sz="3200" b="0" i="0" smtClean="0">
                          <a:solidFill>
                            <a:schemeClr val="bg1"/>
                          </a:solidFill>
                          <a:latin typeface="Cambria Math" panose="02040503050406030204" pitchFamily="18" charset="0"/>
                        </a:rPr>
                        <m:t> </m:t>
                      </m:r>
                      <m:r>
                        <m:rPr>
                          <m:sty m:val="p"/>
                        </m:rPr>
                        <a:rPr lang="en-US" sz="3200" b="0" i="0" smtClean="0">
                          <a:solidFill>
                            <a:schemeClr val="bg1"/>
                          </a:solidFill>
                          <a:latin typeface="Cambria Math" panose="02040503050406030204" pitchFamily="18" charset="0"/>
                        </a:rPr>
                        <m:t>independent</m:t>
                      </m:r>
                    </m:oMath>
                  </m:oMathPara>
                </a14:m>
                <a:endParaRPr lang="en-US" sz="3200" dirty="0"/>
              </a:p>
            </p:txBody>
          </p:sp>
        </mc:Choice>
        <mc:Fallback xmlns="">
          <p:sp>
            <p:nvSpPr>
              <p:cNvPr id="8" name="TextBox 7">
                <a:extLst>
                  <a:ext uri="{FF2B5EF4-FFF2-40B4-BE49-F238E27FC236}">
                    <a16:creationId xmlns:a16="http://schemas.microsoft.com/office/drawing/2014/main" id="{C8FA6DB2-EDCE-4588-86E4-8FF0291DACDB}"/>
                  </a:ext>
                </a:extLst>
              </p:cNvPr>
              <p:cNvSpPr txBox="1">
                <a:spLocks noRot="1" noChangeAspect="1" noMove="1" noResize="1" noEditPoints="1" noAdjustHandles="1" noChangeArrowheads="1" noChangeShapeType="1" noTextEdit="1"/>
              </p:cNvSpPr>
              <p:nvPr/>
            </p:nvSpPr>
            <p:spPr>
              <a:xfrm>
                <a:off x="3359802" y="688140"/>
                <a:ext cx="5369803" cy="600677"/>
              </a:xfrm>
              <a:prstGeom prst="rect">
                <a:avLst/>
              </a:prstGeom>
              <a:blipFill>
                <a:blip r:embed="rId6"/>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E299ABE5-C1E4-40C9-9D1E-C0B077528E81}"/>
              </a:ext>
            </a:extLst>
          </p:cNvPr>
          <p:cNvSpPr txBox="1"/>
          <p:nvPr/>
        </p:nvSpPr>
        <p:spPr>
          <a:xfrm>
            <a:off x="368969" y="3144258"/>
            <a:ext cx="1983107" cy="646331"/>
          </a:xfrm>
          <a:prstGeom prst="rect">
            <a:avLst/>
          </a:prstGeom>
          <a:noFill/>
        </p:spPr>
        <p:txBody>
          <a:bodyPr wrap="none" rtlCol="0">
            <a:spAutoFit/>
          </a:bodyPr>
          <a:lstStyle/>
          <a:p>
            <a:r>
              <a:rPr lang="en-US" sz="3600" dirty="0">
                <a:solidFill>
                  <a:srgbClr val="00B0F0"/>
                </a:solidFill>
              </a:rPr>
              <a:t>Result     :</a:t>
            </a:r>
          </a:p>
        </p:txBody>
      </p:sp>
      <p:sp>
        <p:nvSpPr>
          <p:cNvPr id="10" name="TextBox 9">
            <a:extLst>
              <a:ext uri="{FF2B5EF4-FFF2-40B4-BE49-F238E27FC236}">
                <a16:creationId xmlns:a16="http://schemas.microsoft.com/office/drawing/2014/main" id="{AB5F445E-D84D-4268-BE5F-33ECFF54503D}"/>
              </a:ext>
            </a:extLst>
          </p:cNvPr>
          <p:cNvSpPr txBox="1"/>
          <p:nvPr/>
        </p:nvSpPr>
        <p:spPr>
          <a:xfrm>
            <a:off x="1707669" y="3144257"/>
            <a:ext cx="418704" cy="646331"/>
          </a:xfrm>
          <a:prstGeom prst="rect">
            <a:avLst/>
          </a:prstGeom>
          <a:noFill/>
        </p:spPr>
        <p:txBody>
          <a:bodyPr wrap="none" rtlCol="0">
            <a:spAutoFit/>
          </a:bodyPr>
          <a:lstStyle/>
          <a:p>
            <a:r>
              <a:rPr lang="en-US" sz="3600" dirty="0">
                <a:solidFill>
                  <a:srgbClr val="00B0F0"/>
                </a:solidFill>
              </a:rPr>
              <a:t>1</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72F6BAD-92BE-456E-9B31-857CF73C66BC}"/>
                  </a:ext>
                </a:extLst>
              </p:cNvPr>
              <p:cNvSpPr txBox="1"/>
              <p:nvPr/>
            </p:nvSpPr>
            <p:spPr>
              <a:xfrm>
                <a:off x="2352076" y="3144257"/>
                <a:ext cx="355353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accent6">
                              <a:lumMod val="40000"/>
                              <a:lumOff val="60000"/>
                            </a:schemeClr>
                          </a:solidFill>
                          <a:latin typeface="Cambria Math" panose="02040503050406030204" pitchFamily="18" charset="0"/>
                        </a:rPr>
                        <m:t>𝔼</m:t>
                      </m:r>
                      <m:d>
                        <m:dPr>
                          <m:begChr m:val="["/>
                          <m:endChr m:val="]"/>
                          <m:ctrlPr>
                            <a:rPr lang="en-US" sz="3600" b="0" i="1" smtClean="0">
                              <a:solidFill>
                                <a:schemeClr val="accent6">
                                  <a:lumMod val="40000"/>
                                  <a:lumOff val="60000"/>
                                </a:schemeClr>
                              </a:solidFill>
                              <a:latin typeface="Cambria Math" panose="02040503050406030204" pitchFamily="18" charset="0"/>
                            </a:rPr>
                          </m:ctrlPr>
                        </m:dPr>
                        <m:e>
                          <m:d>
                            <m:dPr>
                              <m:begChr m:val="|"/>
                              <m:endChr m:val="|"/>
                              <m:ctrlPr>
                                <a:rPr lang="en-US" sz="3600" b="0" i="1" smtClean="0">
                                  <a:solidFill>
                                    <a:schemeClr val="accent6">
                                      <a:lumMod val="40000"/>
                                      <a:lumOff val="60000"/>
                                    </a:schemeClr>
                                  </a:solidFill>
                                  <a:latin typeface="Cambria Math" panose="02040503050406030204" pitchFamily="18" charset="0"/>
                                </a:rPr>
                              </m:ctrlPr>
                            </m:dPr>
                            <m:e>
                              <m:r>
                                <a:rPr lang="en-US" sz="3600" b="0" i="1" smtClean="0">
                                  <a:solidFill>
                                    <a:schemeClr val="accent6">
                                      <a:lumMod val="40000"/>
                                      <a:lumOff val="60000"/>
                                    </a:schemeClr>
                                  </a:solidFill>
                                  <a:latin typeface="Cambria Math" panose="02040503050406030204" pitchFamily="18" charset="0"/>
                                </a:rPr>
                                <m:t>𝑉</m:t>
                              </m:r>
                              <m:d>
                                <m:dPr>
                                  <m:ctrlPr>
                                    <a:rPr lang="en-US" sz="3600" b="0" i="1" smtClean="0">
                                      <a:solidFill>
                                        <a:schemeClr val="accent6">
                                          <a:lumMod val="40000"/>
                                          <a:lumOff val="60000"/>
                                        </a:schemeClr>
                                      </a:solidFill>
                                      <a:latin typeface="Cambria Math" panose="02040503050406030204" pitchFamily="18" charset="0"/>
                                    </a:rPr>
                                  </m:ctrlPr>
                                </m:dPr>
                                <m:e>
                                  <m:r>
                                    <a:rPr lang="en-US" sz="3600" b="0" i="1" smtClean="0">
                                      <a:solidFill>
                                        <a:schemeClr val="accent6">
                                          <a:lumMod val="40000"/>
                                          <a:lumOff val="60000"/>
                                        </a:schemeClr>
                                      </a:solidFill>
                                      <a:latin typeface="Cambria Math" panose="02040503050406030204" pitchFamily="18" charset="0"/>
                                    </a:rPr>
                                    <m:t>𝐺</m:t>
                                  </m:r>
                                </m:e>
                              </m:d>
                            </m:e>
                          </m:d>
                        </m:e>
                      </m:d>
                      <m:r>
                        <a:rPr lang="en-US" sz="3600" b="0" i="1" smtClean="0">
                          <a:solidFill>
                            <a:schemeClr val="accent6">
                              <a:lumMod val="40000"/>
                              <a:lumOff val="60000"/>
                            </a:schemeClr>
                          </a:solidFill>
                          <a:latin typeface="Cambria Math" panose="02040503050406030204" pitchFamily="18" charset="0"/>
                        </a:rPr>
                        <m:t>=</m:t>
                      </m:r>
                      <m:r>
                        <a:rPr lang="en-US" sz="3600" b="0" i="1" smtClean="0">
                          <a:solidFill>
                            <a:schemeClr val="accent6">
                              <a:lumMod val="40000"/>
                              <a:lumOff val="60000"/>
                            </a:schemeClr>
                          </a:solidFill>
                          <a:latin typeface="Cambria Math" panose="02040503050406030204" pitchFamily="18" charset="0"/>
                        </a:rPr>
                        <m:t>𝑛</m:t>
                      </m:r>
                      <m:sSub>
                        <m:sSubPr>
                          <m:ctrlPr>
                            <a:rPr lang="en-US" sz="3600" b="0" i="1" smtClean="0">
                              <a:solidFill>
                                <a:schemeClr val="accent6">
                                  <a:lumMod val="40000"/>
                                  <a:lumOff val="60000"/>
                                </a:schemeClr>
                              </a:solidFill>
                              <a:latin typeface="Cambria Math" panose="02040503050406030204" pitchFamily="18" charset="0"/>
                            </a:rPr>
                          </m:ctrlPr>
                        </m:sSubPr>
                        <m:e>
                          <m:r>
                            <a:rPr lang="en-US" sz="3600" b="0" i="1" smtClean="0">
                              <a:solidFill>
                                <a:schemeClr val="accent6">
                                  <a:lumMod val="40000"/>
                                  <a:lumOff val="60000"/>
                                </a:schemeClr>
                              </a:solidFill>
                              <a:latin typeface="Cambria Math" panose="02040503050406030204" pitchFamily="18" charset="0"/>
                            </a:rPr>
                            <m:t>𝑞</m:t>
                          </m:r>
                        </m:e>
                        <m:sub>
                          <m:r>
                            <a:rPr lang="en-US" sz="3600" b="0" i="1" smtClean="0">
                              <a:solidFill>
                                <a:schemeClr val="accent6">
                                  <a:lumMod val="40000"/>
                                  <a:lumOff val="60000"/>
                                </a:schemeClr>
                              </a:solidFill>
                              <a:latin typeface="Cambria Math" panose="02040503050406030204" pitchFamily="18" charset="0"/>
                            </a:rPr>
                            <m:t>𝑛</m:t>
                          </m:r>
                        </m:sub>
                      </m:sSub>
                    </m:oMath>
                  </m:oMathPara>
                </a14:m>
                <a:endParaRPr lang="en-US" sz="3600" dirty="0">
                  <a:solidFill>
                    <a:schemeClr val="accent6">
                      <a:lumMod val="40000"/>
                      <a:lumOff val="60000"/>
                    </a:schemeClr>
                  </a:solidFill>
                </a:endParaRPr>
              </a:p>
            </p:txBody>
          </p:sp>
        </mc:Choice>
        <mc:Fallback xmlns="">
          <p:sp>
            <p:nvSpPr>
              <p:cNvPr id="11" name="TextBox 10">
                <a:extLst>
                  <a:ext uri="{FF2B5EF4-FFF2-40B4-BE49-F238E27FC236}">
                    <a16:creationId xmlns:a16="http://schemas.microsoft.com/office/drawing/2014/main" id="{E72F6BAD-92BE-456E-9B31-857CF73C66BC}"/>
                  </a:ext>
                </a:extLst>
              </p:cNvPr>
              <p:cNvSpPr txBox="1">
                <a:spLocks noRot="1" noChangeAspect="1" noMove="1" noResize="1" noEditPoints="1" noAdjustHandles="1" noChangeArrowheads="1" noChangeShapeType="1" noTextEdit="1"/>
              </p:cNvSpPr>
              <p:nvPr/>
            </p:nvSpPr>
            <p:spPr>
              <a:xfrm>
                <a:off x="2352076" y="3144257"/>
                <a:ext cx="3553537" cy="646331"/>
              </a:xfrm>
              <a:prstGeom prst="rect">
                <a:avLst/>
              </a:prstGeom>
              <a:blipFill>
                <a:blip r:embed="rId7"/>
                <a:stretch>
                  <a:fillRect/>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64A3142D-A148-45E2-BCAA-D8339E1DE5D3}"/>
              </a:ext>
            </a:extLst>
          </p:cNvPr>
          <p:cNvSpPr/>
          <p:nvPr/>
        </p:nvSpPr>
        <p:spPr>
          <a:xfrm>
            <a:off x="8181474" y="3429000"/>
            <a:ext cx="256673" cy="256673"/>
          </a:xfrm>
          <a:prstGeom prst="ellipse">
            <a:avLst/>
          </a:prstGeom>
          <a:solidFill>
            <a:srgbClr val="E9B4F2"/>
          </a:solidFill>
          <a:ln>
            <a:solidFill>
              <a:srgbClr val="E9B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D230764-7341-4407-8B90-467117BFCB66}"/>
              </a:ext>
            </a:extLst>
          </p:cNvPr>
          <p:cNvSpPr/>
          <p:nvPr/>
        </p:nvSpPr>
        <p:spPr>
          <a:xfrm>
            <a:off x="9300605" y="3557336"/>
            <a:ext cx="256673" cy="256673"/>
          </a:xfrm>
          <a:prstGeom prst="ellipse">
            <a:avLst/>
          </a:prstGeom>
          <a:solidFill>
            <a:srgbClr val="E9B4F2"/>
          </a:solidFill>
          <a:ln>
            <a:solidFill>
              <a:srgbClr val="E9B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CCAF7EB-3E9C-470C-A1E7-E78493547AE2}"/>
              </a:ext>
            </a:extLst>
          </p:cNvPr>
          <p:cNvSpPr/>
          <p:nvPr/>
        </p:nvSpPr>
        <p:spPr>
          <a:xfrm>
            <a:off x="7610072" y="4126819"/>
            <a:ext cx="256673" cy="256673"/>
          </a:xfrm>
          <a:prstGeom prst="ellipse">
            <a:avLst/>
          </a:prstGeom>
          <a:solidFill>
            <a:srgbClr val="E9B4F2"/>
          </a:solidFill>
          <a:ln>
            <a:solidFill>
              <a:srgbClr val="E9B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DFDE7DD-1B0D-4555-A40A-EA349356AE0F}"/>
              </a:ext>
            </a:extLst>
          </p:cNvPr>
          <p:cNvSpPr/>
          <p:nvPr/>
        </p:nvSpPr>
        <p:spPr>
          <a:xfrm>
            <a:off x="7610072" y="5009551"/>
            <a:ext cx="256673" cy="256673"/>
          </a:xfrm>
          <a:prstGeom prst="ellipse">
            <a:avLst/>
          </a:prstGeom>
          <a:solidFill>
            <a:srgbClr val="E9B4F2"/>
          </a:solidFill>
          <a:ln>
            <a:solidFill>
              <a:srgbClr val="E9B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B4E95D7-CF8F-4C48-88F6-64CE4A8B4EB6}"/>
              </a:ext>
            </a:extLst>
          </p:cNvPr>
          <p:cNvSpPr/>
          <p:nvPr/>
        </p:nvSpPr>
        <p:spPr>
          <a:xfrm>
            <a:off x="8575525" y="5665338"/>
            <a:ext cx="256673" cy="256673"/>
          </a:xfrm>
          <a:prstGeom prst="ellipse">
            <a:avLst/>
          </a:prstGeom>
          <a:solidFill>
            <a:srgbClr val="E9B4F2"/>
          </a:solidFill>
          <a:ln>
            <a:solidFill>
              <a:srgbClr val="E9B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AEAC78E-7091-48C8-B78C-96C3B6C1B935}"/>
              </a:ext>
            </a:extLst>
          </p:cNvPr>
          <p:cNvSpPr/>
          <p:nvPr/>
        </p:nvSpPr>
        <p:spPr>
          <a:xfrm>
            <a:off x="9583250" y="5408665"/>
            <a:ext cx="256673" cy="256673"/>
          </a:xfrm>
          <a:prstGeom prst="ellipse">
            <a:avLst/>
          </a:prstGeom>
          <a:solidFill>
            <a:srgbClr val="E9B4F2"/>
          </a:solidFill>
          <a:ln>
            <a:solidFill>
              <a:srgbClr val="E9B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1DD6E03-D3E9-4A11-B7B2-080BF4318301}"/>
              </a:ext>
            </a:extLst>
          </p:cNvPr>
          <p:cNvSpPr/>
          <p:nvPr/>
        </p:nvSpPr>
        <p:spPr>
          <a:xfrm>
            <a:off x="9839923" y="4431718"/>
            <a:ext cx="256673" cy="256673"/>
          </a:xfrm>
          <a:prstGeom prst="ellipse">
            <a:avLst/>
          </a:prstGeom>
          <a:solidFill>
            <a:srgbClr val="E9B4F2"/>
          </a:solidFill>
          <a:ln>
            <a:solidFill>
              <a:srgbClr val="E9B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6AED50C-8550-44AA-A88A-536F5FF8C4E7}"/>
              </a:ext>
            </a:extLst>
          </p:cNvPr>
          <p:cNvSpPr txBox="1"/>
          <p:nvPr/>
        </p:nvSpPr>
        <p:spPr>
          <a:xfrm>
            <a:off x="8162503" y="2967335"/>
            <a:ext cx="340158" cy="461665"/>
          </a:xfrm>
          <a:prstGeom prst="rect">
            <a:avLst/>
          </a:prstGeom>
          <a:noFill/>
        </p:spPr>
        <p:txBody>
          <a:bodyPr wrap="none" rtlCol="0">
            <a:spAutoFit/>
          </a:bodyPr>
          <a:lstStyle/>
          <a:p>
            <a:r>
              <a:rPr lang="en-US" sz="2400" dirty="0">
                <a:solidFill>
                  <a:srgbClr val="E9B4F2"/>
                </a:solidFill>
              </a:rPr>
              <a:t>1</a:t>
            </a:r>
          </a:p>
        </p:txBody>
      </p:sp>
      <p:sp>
        <p:nvSpPr>
          <p:cNvPr id="20" name="TextBox 19">
            <a:extLst>
              <a:ext uri="{FF2B5EF4-FFF2-40B4-BE49-F238E27FC236}">
                <a16:creationId xmlns:a16="http://schemas.microsoft.com/office/drawing/2014/main" id="{E4B91352-E725-46B5-9A0A-450512EB479F}"/>
              </a:ext>
            </a:extLst>
          </p:cNvPr>
          <p:cNvSpPr txBox="1"/>
          <p:nvPr/>
        </p:nvSpPr>
        <p:spPr>
          <a:xfrm>
            <a:off x="7151851" y="4875507"/>
            <a:ext cx="340158" cy="461665"/>
          </a:xfrm>
          <a:prstGeom prst="rect">
            <a:avLst/>
          </a:prstGeom>
          <a:noFill/>
        </p:spPr>
        <p:txBody>
          <a:bodyPr wrap="none" rtlCol="0">
            <a:spAutoFit/>
          </a:bodyPr>
          <a:lstStyle/>
          <a:p>
            <a:r>
              <a:rPr lang="en-US" sz="2400" dirty="0">
                <a:solidFill>
                  <a:srgbClr val="E9B4F2"/>
                </a:solidFill>
              </a:rPr>
              <a:t>1</a:t>
            </a:r>
          </a:p>
        </p:txBody>
      </p:sp>
      <p:sp>
        <p:nvSpPr>
          <p:cNvPr id="21" name="TextBox 20">
            <a:extLst>
              <a:ext uri="{FF2B5EF4-FFF2-40B4-BE49-F238E27FC236}">
                <a16:creationId xmlns:a16="http://schemas.microsoft.com/office/drawing/2014/main" id="{6B9D56F8-0CB8-444D-8B7E-0B6A39D4E9A5}"/>
              </a:ext>
            </a:extLst>
          </p:cNvPr>
          <p:cNvSpPr txBox="1"/>
          <p:nvPr/>
        </p:nvSpPr>
        <p:spPr>
          <a:xfrm>
            <a:off x="8502661" y="5952802"/>
            <a:ext cx="340158" cy="461665"/>
          </a:xfrm>
          <a:prstGeom prst="rect">
            <a:avLst/>
          </a:prstGeom>
          <a:noFill/>
        </p:spPr>
        <p:txBody>
          <a:bodyPr wrap="none" rtlCol="0">
            <a:spAutoFit/>
          </a:bodyPr>
          <a:lstStyle/>
          <a:p>
            <a:r>
              <a:rPr lang="en-US" sz="2400" dirty="0">
                <a:solidFill>
                  <a:srgbClr val="E9B4F2"/>
                </a:solidFill>
              </a:rPr>
              <a:t>1</a:t>
            </a:r>
          </a:p>
        </p:txBody>
      </p:sp>
      <p:sp>
        <p:nvSpPr>
          <p:cNvPr id="22" name="TextBox 21">
            <a:extLst>
              <a:ext uri="{FF2B5EF4-FFF2-40B4-BE49-F238E27FC236}">
                <a16:creationId xmlns:a16="http://schemas.microsoft.com/office/drawing/2014/main" id="{C0783BBA-8090-4FE9-91FB-B2A2BD414EEE}"/>
              </a:ext>
            </a:extLst>
          </p:cNvPr>
          <p:cNvSpPr txBox="1"/>
          <p:nvPr/>
        </p:nvSpPr>
        <p:spPr>
          <a:xfrm>
            <a:off x="9861166" y="5634435"/>
            <a:ext cx="340158" cy="461665"/>
          </a:xfrm>
          <a:prstGeom prst="rect">
            <a:avLst/>
          </a:prstGeom>
          <a:noFill/>
        </p:spPr>
        <p:txBody>
          <a:bodyPr wrap="none" rtlCol="0">
            <a:spAutoFit/>
          </a:bodyPr>
          <a:lstStyle/>
          <a:p>
            <a:r>
              <a:rPr lang="en-US" sz="2400" dirty="0">
                <a:solidFill>
                  <a:srgbClr val="E9B4F2"/>
                </a:solidFill>
              </a:rPr>
              <a:t>1</a:t>
            </a:r>
          </a:p>
        </p:txBody>
      </p:sp>
      <p:sp>
        <p:nvSpPr>
          <p:cNvPr id="23" name="TextBox 22">
            <a:extLst>
              <a:ext uri="{FF2B5EF4-FFF2-40B4-BE49-F238E27FC236}">
                <a16:creationId xmlns:a16="http://schemas.microsoft.com/office/drawing/2014/main" id="{165A402B-917D-4ECE-9CB6-17D547FF399E}"/>
              </a:ext>
            </a:extLst>
          </p:cNvPr>
          <p:cNvSpPr txBox="1"/>
          <p:nvPr/>
        </p:nvSpPr>
        <p:spPr>
          <a:xfrm>
            <a:off x="10175351" y="4329221"/>
            <a:ext cx="340158" cy="461665"/>
          </a:xfrm>
          <a:prstGeom prst="rect">
            <a:avLst/>
          </a:prstGeom>
          <a:noFill/>
        </p:spPr>
        <p:txBody>
          <a:bodyPr wrap="none" rtlCol="0">
            <a:spAutoFit/>
          </a:bodyPr>
          <a:lstStyle/>
          <a:p>
            <a:r>
              <a:rPr lang="en-US" sz="2400" dirty="0">
                <a:solidFill>
                  <a:srgbClr val="E9B4F2"/>
                </a:solidFill>
              </a:rPr>
              <a:t>1</a:t>
            </a:r>
          </a:p>
        </p:txBody>
      </p:sp>
      <p:sp>
        <p:nvSpPr>
          <p:cNvPr id="24" name="TextBox 23">
            <a:extLst>
              <a:ext uri="{FF2B5EF4-FFF2-40B4-BE49-F238E27FC236}">
                <a16:creationId xmlns:a16="http://schemas.microsoft.com/office/drawing/2014/main" id="{854CA20C-FDEA-4CBE-AF2F-5262A63E0AB4}"/>
              </a:ext>
            </a:extLst>
          </p:cNvPr>
          <p:cNvSpPr txBox="1"/>
          <p:nvPr/>
        </p:nvSpPr>
        <p:spPr>
          <a:xfrm>
            <a:off x="9583250" y="3280094"/>
            <a:ext cx="340158" cy="461665"/>
          </a:xfrm>
          <a:prstGeom prst="rect">
            <a:avLst/>
          </a:prstGeom>
          <a:noFill/>
        </p:spPr>
        <p:txBody>
          <a:bodyPr wrap="none" rtlCol="0">
            <a:spAutoFit/>
          </a:bodyPr>
          <a:lstStyle/>
          <a:p>
            <a:r>
              <a:rPr lang="en-US" sz="2400" dirty="0">
                <a:solidFill>
                  <a:srgbClr val="E9B4F2"/>
                </a:solidFill>
              </a:rPr>
              <a:t>0</a:t>
            </a:r>
          </a:p>
        </p:txBody>
      </p:sp>
      <p:sp>
        <p:nvSpPr>
          <p:cNvPr id="25" name="TextBox 24">
            <a:extLst>
              <a:ext uri="{FF2B5EF4-FFF2-40B4-BE49-F238E27FC236}">
                <a16:creationId xmlns:a16="http://schemas.microsoft.com/office/drawing/2014/main" id="{10C7B2C5-29FC-4291-A790-5E0E7957BA62}"/>
              </a:ext>
            </a:extLst>
          </p:cNvPr>
          <p:cNvSpPr txBox="1"/>
          <p:nvPr/>
        </p:nvSpPr>
        <p:spPr>
          <a:xfrm>
            <a:off x="7230537" y="3984016"/>
            <a:ext cx="340158" cy="461665"/>
          </a:xfrm>
          <a:prstGeom prst="rect">
            <a:avLst/>
          </a:prstGeom>
          <a:noFill/>
        </p:spPr>
        <p:txBody>
          <a:bodyPr wrap="none" rtlCol="0">
            <a:spAutoFit/>
          </a:bodyPr>
          <a:lstStyle/>
          <a:p>
            <a:r>
              <a:rPr lang="en-US" sz="2400" dirty="0">
                <a:solidFill>
                  <a:srgbClr val="E9B4F2"/>
                </a:solidFill>
              </a:rPr>
              <a:t>0</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6A81DC5-256B-44C6-A3EA-B64E01EBA78D}"/>
                  </a:ext>
                </a:extLst>
              </p:cNvPr>
              <p:cNvSpPr txBox="1"/>
              <p:nvPr/>
            </p:nvSpPr>
            <p:spPr>
              <a:xfrm>
                <a:off x="46459" y="4429571"/>
                <a:ext cx="6890797" cy="1628587"/>
              </a:xfrm>
              <a:prstGeom prst="rect">
                <a:avLst/>
              </a:prstGeom>
              <a:noFill/>
            </p:spPr>
            <p:txBody>
              <a:bodyPr wrap="none" rtlCol="0">
                <a:spAutoFit/>
              </a:bodyPr>
              <a:lstStyle/>
              <a:p>
                <a14:m>
                  <m:oMath xmlns:m="http://schemas.openxmlformats.org/officeDocument/2006/math">
                    <m:d>
                      <m:dPr>
                        <m:begChr m:val="|"/>
                        <m:endChr m:val="|"/>
                        <m:ctrlPr>
                          <a:rPr lang="en-US" sz="3200" b="0" i="1" smtClean="0">
                            <a:solidFill>
                              <a:srgbClr val="E9B4F2"/>
                            </a:solidFill>
                            <a:latin typeface="Cambria Math" panose="02040503050406030204" pitchFamily="18" charset="0"/>
                          </a:rPr>
                        </m:ctrlPr>
                      </m:dPr>
                      <m:e>
                        <m:r>
                          <a:rPr lang="en-US" sz="3200" b="0" i="1" smtClean="0">
                            <a:solidFill>
                              <a:srgbClr val="E9B4F2"/>
                            </a:solidFill>
                            <a:latin typeface="Cambria Math" panose="02040503050406030204" pitchFamily="18" charset="0"/>
                          </a:rPr>
                          <m:t>𝑉</m:t>
                        </m:r>
                        <m:d>
                          <m:dPr>
                            <m:ctrlPr>
                              <a:rPr lang="en-US" sz="3200" b="0" i="1" smtClean="0">
                                <a:solidFill>
                                  <a:srgbClr val="E9B4F2"/>
                                </a:solidFill>
                                <a:latin typeface="Cambria Math" panose="02040503050406030204" pitchFamily="18" charset="0"/>
                              </a:rPr>
                            </m:ctrlPr>
                          </m:dPr>
                          <m:e>
                            <m:r>
                              <a:rPr lang="en-US" sz="3200" b="0" i="1" smtClean="0">
                                <a:solidFill>
                                  <a:srgbClr val="E9B4F2"/>
                                </a:solidFill>
                                <a:latin typeface="Cambria Math" panose="02040503050406030204" pitchFamily="18" charset="0"/>
                              </a:rPr>
                              <m:t>𝐺</m:t>
                            </m:r>
                          </m:e>
                        </m:d>
                      </m:e>
                    </m:d>
                    <m:r>
                      <a:rPr lang="en-US" sz="3200" b="0" i="1" smtClean="0">
                        <a:solidFill>
                          <a:srgbClr val="E9B4F2"/>
                        </a:solidFill>
                        <a:latin typeface="Cambria Math" panose="02040503050406030204" pitchFamily="18" charset="0"/>
                      </a:rPr>
                      <m:t>=</m:t>
                    </m:r>
                  </m:oMath>
                </a14:m>
                <a:r>
                  <a:rPr lang="en-US" sz="3200" b="0" dirty="0">
                    <a:solidFill>
                      <a:srgbClr val="E9B4F2"/>
                    </a:solidFill>
                  </a:rPr>
                  <a:t> </a:t>
                </a:r>
                <a14:m>
                  <m:oMath xmlns:m="http://schemas.openxmlformats.org/officeDocument/2006/math">
                    <m:nary>
                      <m:naryPr>
                        <m:chr m:val="∑"/>
                        <m:supHide m:val="on"/>
                        <m:ctrlPr>
                          <a:rPr lang="en-US" sz="3200" b="0" i="1" smtClean="0">
                            <a:solidFill>
                              <a:srgbClr val="E9B4F2"/>
                            </a:solidFill>
                            <a:latin typeface="Cambria Math" panose="02040503050406030204" pitchFamily="18" charset="0"/>
                          </a:rPr>
                        </m:ctrlPr>
                      </m:naryPr>
                      <m:sub>
                        <m:r>
                          <m:rPr>
                            <m:brk m:alnAt="7"/>
                          </m:rPr>
                          <a:rPr lang="en-US" sz="3200" b="0" i="1" smtClean="0">
                            <a:solidFill>
                              <a:srgbClr val="E9B4F2"/>
                            </a:solidFill>
                            <a:latin typeface="Cambria Math" panose="02040503050406030204" pitchFamily="18" charset="0"/>
                          </a:rPr>
                          <m:t>𝑣</m:t>
                        </m:r>
                        <m:r>
                          <a:rPr lang="en-US" sz="3200" b="0" i="1" smtClean="0">
                            <a:solidFill>
                              <a:srgbClr val="E9B4F2"/>
                            </a:solidFill>
                            <a:latin typeface="Cambria Math" panose="02040503050406030204" pitchFamily="18" charset="0"/>
                          </a:rPr>
                          <m:t>∈</m:t>
                        </m:r>
                        <m:sSub>
                          <m:sSubPr>
                            <m:ctrlPr>
                              <a:rPr lang="en-US" sz="3200" b="0" i="1" smtClean="0">
                                <a:solidFill>
                                  <a:srgbClr val="E9B4F2"/>
                                </a:solidFill>
                                <a:latin typeface="Cambria Math" panose="02040503050406030204" pitchFamily="18" charset="0"/>
                              </a:rPr>
                            </m:ctrlPr>
                          </m:sSubPr>
                          <m:e>
                            <m:r>
                              <a:rPr lang="en-US" sz="3200" b="0" i="1" smtClean="0">
                                <a:solidFill>
                                  <a:srgbClr val="E9B4F2"/>
                                </a:solidFill>
                                <a:latin typeface="Cambria Math" panose="02040503050406030204" pitchFamily="18" charset="0"/>
                              </a:rPr>
                              <m:t>𝒱</m:t>
                            </m:r>
                          </m:e>
                          <m:sub>
                            <m:r>
                              <a:rPr lang="en-US" sz="3200" b="0" i="1" smtClean="0">
                                <a:solidFill>
                                  <a:srgbClr val="E9B4F2"/>
                                </a:solidFill>
                                <a:latin typeface="Cambria Math" panose="02040503050406030204" pitchFamily="18" charset="0"/>
                              </a:rPr>
                              <m:t>𝑛</m:t>
                            </m:r>
                          </m:sub>
                        </m:sSub>
                      </m:sub>
                      <m:sup/>
                      <m:e>
                        <m:r>
                          <a:rPr lang="en-US" sz="3200" b="0" i="1" smtClean="0">
                            <a:solidFill>
                              <a:srgbClr val="E9B4F2"/>
                            </a:solidFill>
                            <a:latin typeface="Cambria Math" panose="02040503050406030204" pitchFamily="18" charset="0"/>
                          </a:rPr>
                          <m:t>1(</m:t>
                        </m:r>
                        <m:sSub>
                          <m:sSubPr>
                            <m:ctrlPr>
                              <a:rPr lang="en-US" sz="3200" b="0" i="1" smtClean="0">
                                <a:solidFill>
                                  <a:srgbClr val="E9B4F2"/>
                                </a:solidFill>
                                <a:latin typeface="Cambria Math" panose="02040503050406030204" pitchFamily="18" charset="0"/>
                              </a:rPr>
                            </m:ctrlPr>
                          </m:sSubPr>
                          <m:e>
                            <m:r>
                              <a:rPr lang="en-US" sz="3200" b="0" i="1" smtClean="0">
                                <a:solidFill>
                                  <a:srgbClr val="E9B4F2"/>
                                </a:solidFill>
                                <a:latin typeface="Cambria Math" panose="02040503050406030204" pitchFamily="18" charset="0"/>
                              </a:rPr>
                              <m:t>𝑋</m:t>
                            </m:r>
                          </m:e>
                          <m:sub>
                            <m:r>
                              <a:rPr lang="en-US" sz="3200" b="0" i="1" smtClean="0">
                                <a:solidFill>
                                  <a:srgbClr val="E9B4F2"/>
                                </a:solidFill>
                                <a:latin typeface="Cambria Math" panose="02040503050406030204" pitchFamily="18" charset="0"/>
                              </a:rPr>
                              <m:t>𝑣</m:t>
                            </m:r>
                          </m:sub>
                        </m:sSub>
                        <m:r>
                          <a:rPr lang="en-US" sz="3200" b="0" i="1" smtClean="0">
                            <a:solidFill>
                              <a:srgbClr val="E9B4F2"/>
                            </a:solidFill>
                            <a:latin typeface="Cambria Math" panose="02040503050406030204" pitchFamily="18" charset="0"/>
                          </a:rPr>
                          <m:t>=1)</m:t>
                        </m:r>
                      </m:e>
                    </m:nary>
                    <m:r>
                      <a:rPr lang="en-US" sz="3200" b="0" i="1" smtClean="0">
                        <a:solidFill>
                          <a:srgbClr val="E9B4F2"/>
                        </a:solidFill>
                        <a:latin typeface="Cambria Math" panose="02040503050406030204" pitchFamily="18" charset="0"/>
                      </a:rPr>
                      <m:t>=</m:t>
                    </m:r>
                    <m:nary>
                      <m:naryPr>
                        <m:chr m:val="∑"/>
                        <m:supHide m:val="on"/>
                        <m:ctrlPr>
                          <a:rPr lang="en-US" sz="3200" b="0" i="1" smtClean="0">
                            <a:solidFill>
                              <a:srgbClr val="E9B4F2"/>
                            </a:solidFill>
                            <a:latin typeface="Cambria Math" panose="02040503050406030204" pitchFamily="18" charset="0"/>
                          </a:rPr>
                        </m:ctrlPr>
                      </m:naryPr>
                      <m:sub>
                        <m:r>
                          <m:rPr>
                            <m:brk m:alnAt="7"/>
                          </m:rPr>
                          <a:rPr lang="en-US" sz="3200" b="0" i="1" smtClean="0">
                            <a:solidFill>
                              <a:srgbClr val="E9B4F2"/>
                            </a:solidFill>
                            <a:latin typeface="Cambria Math" panose="02040503050406030204" pitchFamily="18" charset="0"/>
                          </a:rPr>
                          <m:t>𝑣</m:t>
                        </m:r>
                        <m:r>
                          <a:rPr lang="en-US" sz="3200" b="0" i="1" smtClean="0">
                            <a:solidFill>
                              <a:srgbClr val="E9B4F2"/>
                            </a:solidFill>
                            <a:latin typeface="Cambria Math" panose="02040503050406030204" pitchFamily="18" charset="0"/>
                          </a:rPr>
                          <m:t>∈</m:t>
                        </m:r>
                        <m:sSub>
                          <m:sSubPr>
                            <m:ctrlPr>
                              <a:rPr lang="en-US" sz="3200" b="0" i="1" smtClean="0">
                                <a:solidFill>
                                  <a:srgbClr val="E9B4F2"/>
                                </a:solidFill>
                                <a:latin typeface="Cambria Math" panose="02040503050406030204" pitchFamily="18" charset="0"/>
                              </a:rPr>
                            </m:ctrlPr>
                          </m:sSubPr>
                          <m:e>
                            <m:r>
                              <a:rPr lang="en-US" sz="3200" b="0" i="1" smtClean="0">
                                <a:solidFill>
                                  <a:srgbClr val="E9B4F2"/>
                                </a:solidFill>
                                <a:latin typeface="Cambria Math" panose="02040503050406030204" pitchFamily="18" charset="0"/>
                              </a:rPr>
                              <m:t>𝒱</m:t>
                            </m:r>
                          </m:e>
                          <m:sub>
                            <m:r>
                              <a:rPr lang="en-US" sz="3200" b="0" i="1" smtClean="0">
                                <a:solidFill>
                                  <a:srgbClr val="E9B4F2"/>
                                </a:solidFill>
                                <a:latin typeface="Cambria Math" panose="02040503050406030204" pitchFamily="18" charset="0"/>
                              </a:rPr>
                              <m:t>𝑛</m:t>
                            </m:r>
                          </m:sub>
                        </m:sSub>
                      </m:sub>
                      <m:sup/>
                      <m:e>
                        <m:sSub>
                          <m:sSubPr>
                            <m:ctrlPr>
                              <a:rPr lang="en-US" sz="3200" b="0" i="1" smtClean="0">
                                <a:solidFill>
                                  <a:srgbClr val="E9B4F2"/>
                                </a:solidFill>
                                <a:latin typeface="Cambria Math" panose="02040503050406030204" pitchFamily="18" charset="0"/>
                              </a:rPr>
                            </m:ctrlPr>
                          </m:sSubPr>
                          <m:e>
                            <m:r>
                              <a:rPr lang="en-US" sz="3200" b="0" i="1" smtClean="0">
                                <a:solidFill>
                                  <a:srgbClr val="E9B4F2"/>
                                </a:solidFill>
                                <a:latin typeface="Cambria Math" panose="02040503050406030204" pitchFamily="18" charset="0"/>
                              </a:rPr>
                              <m:t>𝑋</m:t>
                            </m:r>
                          </m:e>
                          <m:sub>
                            <m:r>
                              <a:rPr lang="en-US" sz="3200" b="0" i="1" smtClean="0">
                                <a:solidFill>
                                  <a:srgbClr val="E9B4F2"/>
                                </a:solidFill>
                                <a:latin typeface="Cambria Math" panose="02040503050406030204" pitchFamily="18" charset="0"/>
                              </a:rPr>
                              <m:t>𝑣</m:t>
                            </m:r>
                          </m:sub>
                        </m:sSub>
                      </m:e>
                    </m:nary>
                  </m:oMath>
                </a14:m>
                <a:endParaRPr lang="en-US" sz="3200" dirty="0"/>
              </a:p>
              <a:p>
                <a:pPr algn="ctr"/>
                <a:r>
                  <a:rPr lang="en-US" sz="3200" dirty="0">
                    <a:solidFill>
                      <a:srgbClr val="E9B4F2"/>
                    </a:solidFill>
                  </a:rPr>
                  <a:t>and</a:t>
                </a:r>
              </a:p>
              <a:p>
                <a:pPr algn="ctr"/>
                <a14:m>
                  <m:oMathPara xmlns:m="http://schemas.openxmlformats.org/officeDocument/2006/math">
                    <m:oMathParaPr>
                      <m:jc m:val="centerGroup"/>
                    </m:oMathParaPr>
                    <m:oMath xmlns:m="http://schemas.openxmlformats.org/officeDocument/2006/math">
                      <m:r>
                        <a:rPr lang="en-US" sz="3200" b="0" i="1" smtClean="0">
                          <a:solidFill>
                            <a:srgbClr val="E9B4F2"/>
                          </a:solidFill>
                          <a:latin typeface="Cambria Math" panose="02040503050406030204" pitchFamily="18" charset="0"/>
                        </a:rPr>
                        <m:t>𝔼</m:t>
                      </m:r>
                      <m:d>
                        <m:dPr>
                          <m:ctrlPr>
                            <a:rPr lang="en-US" sz="3200" b="0" i="1" smtClean="0">
                              <a:solidFill>
                                <a:srgbClr val="E9B4F2"/>
                              </a:solidFill>
                              <a:latin typeface="Cambria Math" panose="02040503050406030204" pitchFamily="18" charset="0"/>
                            </a:rPr>
                          </m:ctrlPr>
                        </m:dPr>
                        <m:e>
                          <m:sSub>
                            <m:sSubPr>
                              <m:ctrlPr>
                                <a:rPr lang="en-US" sz="3200" b="0" i="1" smtClean="0">
                                  <a:solidFill>
                                    <a:srgbClr val="E9B4F2"/>
                                  </a:solidFill>
                                  <a:latin typeface="Cambria Math" panose="02040503050406030204" pitchFamily="18" charset="0"/>
                                </a:rPr>
                              </m:ctrlPr>
                            </m:sSubPr>
                            <m:e>
                              <m:r>
                                <a:rPr lang="en-US" sz="3200" b="0" i="1" smtClean="0">
                                  <a:solidFill>
                                    <a:srgbClr val="E9B4F2"/>
                                  </a:solidFill>
                                  <a:latin typeface="Cambria Math" panose="02040503050406030204" pitchFamily="18" charset="0"/>
                                </a:rPr>
                                <m:t>𝑋</m:t>
                              </m:r>
                            </m:e>
                            <m:sub>
                              <m:r>
                                <a:rPr lang="en-US" sz="3200" b="0" i="1" smtClean="0">
                                  <a:solidFill>
                                    <a:srgbClr val="E9B4F2"/>
                                  </a:solidFill>
                                  <a:latin typeface="Cambria Math" panose="02040503050406030204" pitchFamily="18" charset="0"/>
                                </a:rPr>
                                <m:t>𝑣</m:t>
                              </m:r>
                            </m:sub>
                          </m:sSub>
                        </m:e>
                      </m:d>
                      <m:r>
                        <a:rPr lang="en-US" sz="3200" b="0" i="1" smtClean="0">
                          <a:solidFill>
                            <a:srgbClr val="E9B4F2"/>
                          </a:solidFill>
                          <a:latin typeface="Cambria Math" panose="02040503050406030204" pitchFamily="18" charset="0"/>
                        </a:rPr>
                        <m:t>=</m:t>
                      </m:r>
                      <m:sSub>
                        <m:sSubPr>
                          <m:ctrlPr>
                            <a:rPr lang="en-US" sz="3200" b="0" i="1" smtClean="0">
                              <a:solidFill>
                                <a:srgbClr val="E9B4F2"/>
                              </a:solidFill>
                              <a:latin typeface="Cambria Math" panose="02040503050406030204" pitchFamily="18" charset="0"/>
                            </a:rPr>
                          </m:ctrlPr>
                        </m:sSubPr>
                        <m:e>
                          <m:r>
                            <a:rPr lang="en-US" sz="3200" b="0" i="1" smtClean="0">
                              <a:solidFill>
                                <a:srgbClr val="E9B4F2"/>
                              </a:solidFill>
                              <a:latin typeface="Cambria Math" panose="02040503050406030204" pitchFamily="18" charset="0"/>
                            </a:rPr>
                            <m:t>𝑞</m:t>
                          </m:r>
                        </m:e>
                        <m:sub>
                          <m:r>
                            <a:rPr lang="en-US" sz="3200" b="0" i="1" smtClean="0">
                              <a:solidFill>
                                <a:srgbClr val="E9B4F2"/>
                              </a:solidFill>
                              <a:latin typeface="Cambria Math" panose="02040503050406030204" pitchFamily="18" charset="0"/>
                            </a:rPr>
                            <m:t>𝑛</m:t>
                          </m:r>
                        </m:sub>
                      </m:sSub>
                    </m:oMath>
                  </m:oMathPara>
                </a14:m>
                <a:endParaRPr lang="en-US" sz="3200" dirty="0">
                  <a:solidFill>
                    <a:srgbClr val="E9B4F2"/>
                  </a:solidFill>
                </a:endParaRPr>
              </a:p>
            </p:txBody>
          </p:sp>
        </mc:Choice>
        <mc:Fallback xmlns="">
          <p:sp>
            <p:nvSpPr>
              <p:cNvPr id="26" name="TextBox 25">
                <a:extLst>
                  <a:ext uri="{FF2B5EF4-FFF2-40B4-BE49-F238E27FC236}">
                    <a16:creationId xmlns:a16="http://schemas.microsoft.com/office/drawing/2014/main" id="{66A81DC5-256B-44C6-A3EA-B64E01EBA78D}"/>
                  </a:ext>
                </a:extLst>
              </p:cNvPr>
              <p:cNvSpPr txBox="1">
                <a:spLocks noRot="1" noChangeAspect="1" noMove="1" noResize="1" noEditPoints="1" noAdjustHandles="1" noChangeArrowheads="1" noChangeShapeType="1" noTextEdit="1"/>
              </p:cNvSpPr>
              <p:nvPr/>
            </p:nvSpPr>
            <p:spPr>
              <a:xfrm>
                <a:off x="46459" y="4429571"/>
                <a:ext cx="6890797" cy="1628587"/>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1644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5"/>
                                        </p:tgtEl>
                                      </p:cBhvr>
                                    </p:animEffect>
                                    <p:set>
                                      <p:cBhvr>
                                        <p:cTn id="73" dur="1" fill="hold">
                                          <p:stCondLst>
                                            <p:cond delay="499"/>
                                          </p:stCondLst>
                                        </p:cTn>
                                        <p:tgtEl>
                                          <p:spTgt spid="25"/>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24"/>
                                        </p:tgtEl>
                                      </p:cBhvr>
                                    </p:animEffect>
                                    <p:set>
                                      <p:cBhvr>
                                        <p:cTn id="76" dur="1" fill="hold">
                                          <p:stCondLst>
                                            <p:cond delay="499"/>
                                          </p:stCondLst>
                                        </p:cTn>
                                        <p:tgtEl>
                                          <p:spTgt spid="2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6">
                                            <p:txEl>
                                              <p:pRg st="0" end="0"/>
                                            </p:txEl>
                                          </p:spTgt>
                                        </p:tgtEl>
                                        <p:attrNameLst>
                                          <p:attrName>style.visibility</p:attrName>
                                        </p:attrNameLst>
                                      </p:cBhvr>
                                      <p:to>
                                        <p:strVal val="visible"/>
                                      </p:to>
                                    </p:set>
                                    <p:animEffect transition="in" filter="fade">
                                      <p:cBhvr>
                                        <p:cTn id="81" dur="500"/>
                                        <p:tgtEl>
                                          <p:spTgt spid="26">
                                            <p:txEl>
                                              <p:pRg st="0" end="0"/>
                                            </p:txEl>
                                          </p:spTgt>
                                        </p:tgtEl>
                                      </p:cBhvr>
                                    </p:animEffect>
                                    <p:anim calcmode="lin" valueType="num">
                                      <p:cBhvr>
                                        <p:cTn id="8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8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500"/>
                            </p:stCondLst>
                            <p:childTnLst>
                              <p:par>
                                <p:cTn id="85" presetID="42" presetClass="entr" presetSubtype="0" fill="hold" grpId="0" nodeType="afterEffect">
                                  <p:stCondLst>
                                    <p:cond delay="0"/>
                                  </p:stCondLst>
                                  <p:childTnLst>
                                    <p:set>
                                      <p:cBhvr>
                                        <p:cTn id="86" dur="1" fill="hold">
                                          <p:stCondLst>
                                            <p:cond delay="0"/>
                                          </p:stCondLst>
                                        </p:cTn>
                                        <p:tgtEl>
                                          <p:spTgt spid="26">
                                            <p:txEl>
                                              <p:pRg st="1" end="1"/>
                                            </p:txEl>
                                          </p:spTgt>
                                        </p:tgtEl>
                                        <p:attrNameLst>
                                          <p:attrName>style.visibility</p:attrName>
                                        </p:attrNameLst>
                                      </p:cBhvr>
                                      <p:to>
                                        <p:strVal val="visible"/>
                                      </p:to>
                                    </p:set>
                                    <p:animEffect transition="in" filter="fade">
                                      <p:cBhvr>
                                        <p:cTn id="87" dur="500"/>
                                        <p:tgtEl>
                                          <p:spTgt spid="26">
                                            <p:txEl>
                                              <p:pRg st="1" end="1"/>
                                            </p:txEl>
                                          </p:spTgt>
                                        </p:tgtEl>
                                      </p:cBhvr>
                                    </p:animEffect>
                                    <p:anim calcmode="lin" valueType="num">
                                      <p:cBhvr>
                                        <p:cTn id="88"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89" dur="5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par>
                          <p:cTn id="90" fill="hold">
                            <p:stCondLst>
                              <p:cond delay="1000"/>
                            </p:stCondLst>
                            <p:childTnLst>
                              <p:par>
                                <p:cTn id="91" presetID="42" presetClass="entr" presetSubtype="0" fill="hold" grpId="0" nodeType="afterEffect">
                                  <p:stCondLst>
                                    <p:cond delay="0"/>
                                  </p:stCondLst>
                                  <p:childTnLst>
                                    <p:set>
                                      <p:cBhvr>
                                        <p:cTn id="92" dur="1" fill="hold">
                                          <p:stCondLst>
                                            <p:cond delay="0"/>
                                          </p:stCondLst>
                                        </p:cTn>
                                        <p:tgtEl>
                                          <p:spTgt spid="26">
                                            <p:txEl>
                                              <p:pRg st="2" end="2"/>
                                            </p:txEl>
                                          </p:spTgt>
                                        </p:tgtEl>
                                        <p:attrNameLst>
                                          <p:attrName>style.visibility</p:attrName>
                                        </p:attrNameLst>
                                      </p:cBhvr>
                                      <p:to>
                                        <p:strVal val="visible"/>
                                      </p:to>
                                    </p:set>
                                    <p:animEffect transition="in" filter="fade">
                                      <p:cBhvr>
                                        <p:cTn id="93" dur="500"/>
                                        <p:tgtEl>
                                          <p:spTgt spid="26">
                                            <p:txEl>
                                              <p:pRg st="2" end="2"/>
                                            </p:txEl>
                                          </p:spTgt>
                                        </p:tgtEl>
                                      </p:cBhvr>
                                    </p:animEffect>
                                    <p:anim calcmode="lin" valueType="num">
                                      <p:cBhvr>
                                        <p:cTn id="94"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95"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10"/>
                                        </p:tgtEl>
                                      </p:cBhvr>
                                    </p:animEffect>
                                    <p:set>
                                      <p:cBhvr>
                                        <p:cTn id="100" dur="1" fill="hold">
                                          <p:stCondLst>
                                            <p:cond delay="499"/>
                                          </p:stCondLst>
                                        </p:cTn>
                                        <p:tgtEl>
                                          <p:spTgt spid="10"/>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1"/>
                                        </p:tgtEl>
                                      </p:cBhvr>
                                    </p:animEffect>
                                    <p:set>
                                      <p:cBhvr>
                                        <p:cTn id="103" dur="1" fill="hold">
                                          <p:stCondLst>
                                            <p:cond delay="499"/>
                                          </p:stCondLst>
                                        </p:cTn>
                                        <p:tgtEl>
                                          <p:spTgt spid="11"/>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2"/>
                                        </p:tgtEl>
                                      </p:cBhvr>
                                    </p:animEffect>
                                    <p:set>
                                      <p:cBhvr>
                                        <p:cTn id="106" dur="1" fill="hold">
                                          <p:stCondLst>
                                            <p:cond delay="499"/>
                                          </p:stCondLst>
                                        </p:cTn>
                                        <p:tgtEl>
                                          <p:spTgt spid="12"/>
                                        </p:tgtEl>
                                        <p:attrNameLst>
                                          <p:attrName>style.visibility</p:attrName>
                                        </p:attrNameLst>
                                      </p:cBhvr>
                                      <p:to>
                                        <p:strVal val="hidden"/>
                                      </p:to>
                                    </p:set>
                                  </p:childTnLst>
                                </p:cTn>
                              </p:par>
                              <p:par>
                                <p:cTn id="107" presetID="10" presetClass="exit" presetSubtype="0" fill="hold" grpId="2" nodeType="withEffect">
                                  <p:stCondLst>
                                    <p:cond delay="0"/>
                                  </p:stCondLst>
                                  <p:childTnLst>
                                    <p:animEffect transition="out" filter="fade">
                                      <p:cBhvr>
                                        <p:cTn id="108" dur="500"/>
                                        <p:tgtEl>
                                          <p:spTgt spid="13"/>
                                        </p:tgtEl>
                                      </p:cBhvr>
                                    </p:animEffect>
                                    <p:set>
                                      <p:cBhvr>
                                        <p:cTn id="109" dur="1" fill="hold">
                                          <p:stCondLst>
                                            <p:cond delay="499"/>
                                          </p:stCondLst>
                                        </p:cTn>
                                        <p:tgtEl>
                                          <p:spTgt spid="13"/>
                                        </p:tgtEl>
                                        <p:attrNameLst>
                                          <p:attrName>style.visibility</p:attrName>
                                        </p:attrNameLst>
                                      </p:cBhvr>
                                      <p:to>
                                        <p:strVal val="hidden"/>
                                      </p:to>
                                    </p:set>
                                  </p:childTnLst>
                                </p:cTn>
                              </p:par>
                              <p:par>
                                <p:cTn id="110" presetID="10" presetClass="exit" presetSubtype="0" fill="hold" grpId="2" nodeType="withEffect">
                                  <p:stCondLst>
                                    <p:cond delay="0"/>
                                  </p:stCondLst>
                                  <p:childTnLst>
                                    <p:animEffect transition="out" filter="fade">
                                      <p:cBhvr>
                                        <p:cTn id="111" dur="500"/>
                                        <p:tgtEl>
                                          <p:spTgt spid="14"/>
                                        </p:tgtEl>
                                      </p:cBhvr>
                                    </p:animEffect>
                                    <p:set>
                                      <p:cBhvr>
                                        <p:cTn id="112" dur="1" fill="hold">
                                          <p:stCondLst>
                                            <p:cond delay="499"/>
                                          </p:stCondLst>
                                        </p:cTn>
                                        <p:tgtEl>
                                          <p:spTgt spid="14"/>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15"/>
                                        </p:tgtEl>
                                      </p:cBhvr>
                                    </p:animEffect>
                                    <p:set>
                                      <p:cBhvr>
                                        <p:cTn id="115" dur="1" fill="hold">
                                          <p:stCondLst>
                                            <p:cond delay="499"/>
                                          </p:stCondLst>
                                        </p:cTn>
                                        <p:tgtEl>
                                          <p:spTgt spid="15"/>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6"/>
                                        </p:tgtEl>
                                      </p:cBhvr>
                                    </p:animEffect>
                                    <p:set>
                                      <p:cBhvr>
                                        <p:cTn id="118" dur="1" fill="hold">
                                          <p:stCondLst>
                                            <p:cond delay="499"/>
                                          </p:stCondLst>
                                        </p:cTn>
                                        <p:tgtEl>
                                          <p:spTgt spid="16"/>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7"/>
                                        </p:tgtEl>
                                      </p:cBhvr>
                                    </p:animEffect>
                                    <p:set>
                                      <p:cBhvr>
                                        <p:cTn id="121" dur="1" fill="hold">
                                          <p:stCondLst>
                                            <p:cond delay="499"/>
                                          </p:stCondLst>
                                        </p:cTn>
                                        <p:tgtEl>
                                          <p:spTgt spid="17"/>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18"/>
                                        </p:tgtEl>
                                      </p:cBhvr>
                                    </p:animEffect>
                                    <p:set>
                                      <p:cBhvr>
                                        <p:cTn id="124" dur="1" fill="hold">
                                          <p:stCondLst>
                                            <p:cond delay="499"/>
                                          </p:stCondLst>
                                        </p:cTn>
                                        <p:tgtEl>
                                          <p:spTgt spid="18"/>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19"/>
                                        </p:tgtEl>
                                      </p:cBhvr>
                                    </p:animEffect>
                                    <p:set>
                                      <p:cBhvr>
                                        <p:cTn id="127" dur="1" fill="hold">
                                          <p:stCondLst>
                                            <p:cond delay="499"/>
                                          </p:stCondLst>
                                        </p:cTn>
                                        <p:tgtEl>
                                          <p:spTgt spid="19"/>
                                        </p:tgtEl>
                                        <p:attrNameLst>
                                          <p:attrName>style.visibility</p:attrName>
                                        </p:attrNameLst>
                                      </p:cBhvr>
                                      <p:to>
                                        <p:strVal val="hidden"/>
                                      </p:to>
                                    </p:set>
                                  </p:childTnLst>
                                </p:cTn>
                              </p:par>
                              <p:par>
                                <p:cTn id="128" presetID="10" presetClass="exit" presetSubtype="0" fill="hold" grpId="2" nodeType="withEffect">
                                  <p:stCondLst>
                                    <p:cond delay="0"/>
                                  </p:stCondLst>
                                  <p:childTnLst>
                                    <p:animEffect transition="out" filter="fade">
                                      <p:cBhvr>
                                        <p:cTn id="129" dur="500"/>
                                        <p:tgtEl>
                                          <p:spTgt spid="25"/>
                                        </p:tgtEl>
                                      </p:cBhvr>
                                    </p:animEffect>
                                    <p:set>
                                      <p:cBhvr>
                                        <p:cTn id="130" dur="1" fill="hold">
                                          <p:stCondLst>
                                            <p:cond delay="499"/>
                                          </p:stCondLst>
                                        </p:cTn>
                                        <p:tgtEl>
                                          <p:spTgt spid="25"/>
                                        </p:tgtEl>
                                        <p:attrNameLst>
                                          <p:attrName>style.visibility</p:attrName>
                                        </p:attrNameLst>
                                      </p:cBhvr>
                                      <p:to>
                                        <p:strVal val="hidden"/>
                                      </p:to>
                                    </p:set>
                                  </p:childTnLst>
                                </p:cTn>
                              </p:par>
                              <p:par>
                                <p:cTn id="131" presetID="10" presetClass="exit" presetSubtype="0" fill="hold" grpId="2" nodeType="withEffect">
                                  <p:stCondLst>
                                    <p:cond delay="0"/>
                                  </p:stCondLst>
                                  <p:childTnLst>
                                    <p:animEffect transition="out" filter="fade">
                                      <p:cBhvr>
                                        <p:cTn id="132" dur="500"/>
                                        <p:tgtEl>
                                          <p:spTgt spid="24"/>
                                        </p:tgtEl>
                                      </p:cBhvr>
                                    </p:animEffect>
                                    <p:set>
                                      <p:cBhvr>
                                        <p:cTn id="133" dur="1" fill="hold">
                                          <p:stCondLst>
                                            <p:cond delay="499"/>
                                          </p:stCondLst>
                                        </p:cTn>
                                        <p:tgtEl>
                                          <p:spTgt spid="24"/>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23"/>
                                        </p:tgtEl>
                                      </p:cBhvr>
                                    </p:animEffect>
                                    <p:set>
                                      <p:cBhvr>
                                        <p:cTn id="136" dur="1" fill="hold">
                                          <p:stCondLst>
                                            <p:cond delay="499"/>
                                          </p:stCondLst>
                                        </p:cTn>
                                        <p:tgtEl>
                                          <p:spTgt spid="23"/>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22"/>
                                        </p:tgtEl>
                                      </p:cBhvr>
                                    </p:animEffect>
                                    <p:set>
                                      <p:cBhvr>
                                        <p:cTn id="139" dur="1" fill="hold">
                                          <p:stCondLst>
                                            <p:cond delay="499"/>
                                          </p:stCondLst>
                                        </p:cTn>
                                        <p:tgtEl>
                                          <p:spTgt spid="22"/>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21"/>
                                        </p:tgtEl>
                                      </p:cBhvr>
                                    </p:animEffect>
                                    <p:set>
                                      <p:cBhvr>
                                        <p:cTn id="142" dur="1" fill="hold">
                                          <p:stCondLst>
                                            <p:cond delay="499"/>
                                          </p:stCondLst>
                                        </p:cTn>
                                        <p:tgtEl>
                                          <p:spTgt spid="21"/>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20"/>
                                        </p:tgtEl>
                                      </p:cBhvr>
                                    </p:animEffect>
                                    <p:set>
                                      <p:cBhvr>
                                        <p:cTn id="145" dur="1" fill="hold">
                                          <p:stCondLst>
                                            <p:cond delay="499"/>
                                          </p:stCondLst>
                                        </p:cTn>
                                        <p:tgtEl>
                                          <p:spTgt spid="20"/>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26">
                                            <p:txEl>
                                              <p:pRg st="0" end="0"/>
                                            </p:txEl>
                                          </p:spTgt>
                                        </p:tgtEl>
                                      </p:cBhvr>
                                    </p:animEffect>
                                    <p:set>
                                      <p:cBhvr>
                                        <p:cTn id="148" dur="1" fill="hold">
                                          <p:stCondLst>
                                            <p:cond delay="499"/>
                                          </p:stCondLst>
                                        </p:cTn>
                                        <p:tgtEl>
                                          <p:spTgt spid="26">
                                            <p:txEl>
                                              <p:pRg st="0" end="0"/>
                                            </p:txEl>
                                          </p:spTgt>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26">
                                            <p:txEl>
                                              <p:pRg st="1" end="1"/>
                                            </p:txEl>
                                          </p:spTgt>
                                        </p:tgtEl>
                                      </p:cBhvr>
                                    </p:animEffect>
                                    <p:set>
                                      <p:cBhvr>
                                        <p:cTn id="151" dur="1" fill="hold">
                                          <p:stCondLst>
                                            <p:cond delay="499"/>
                                          </p:stCondLst>
                                        </p:cTn>
                                        <p:tgtEl>
                                          <p:spTgt spid="26">
                                            <p:txEl>
                                              <p:pRg st="1" end="1"/>
                                            </p:txEl>
                                          </p:spTgt>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26">
                                            <p:txEl>
                                              <p:pRg st="2" end="2"/>
                                            </p:txEl>
                                          </p:spTgt>
                                        </p:tgtEl>
                                      </p:cBhvr>
                                    </p:animEffect>
                                    <p:set>
                                      <p:cBhvr>
                                        <p:cTn id="154" dur="1" fill="hold">
                                          <p:stCondLst>
                                            <p:cond delay="499"/>
                                          </p:stCondLst>
                                        </p:cTn>
                                        <p:tgtEl>
                                          <p:spTgt spid="26">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P spid="11" grpId="1"/>
      <p:bldP spid="12" grpId="0" animBg="1"/>
      <p:bldP spid="12" grpId="1" animBg="1"/>
      <p:bldP spid="13" grpId="0" animBg="1"/>
      <p:bldP spid="13" grpId="1" animBg="1"/>
      <p:bldP spid="13" grpId="2" animBg="1"/>
      <p:bldP spid="14" grpId="0" animBg="1"/>
      <p:bldP spid="14" grpId="1" animBg="1"/>
      <p:bldP spid="14" grpId="2" animBg="1"/>
      <p:bldP spid="15" grpId="0" animBg="1"/>
      <p:bldP spid="15" grpId="1" animBg="1"/>
      <p:bldP spid="16" grpId="0" animBg="1"/>
      <p:bldP spid="16" grpId="1" animBg="1"/>
      <p:bldP spid="17" grpId="0" animBg="1"/>
      <p:bldP spid="17" grpId="1" animBg="1"/>
      <p:bldP spid="18" grpId="0" animBg="1"/>
      <p:bldP spid="18" grpId="1" animBg="1"/>
      <p:bldP spid="19" grpId="0"/>
      <p:bldP spid="19" grpId="1"/>
      <p:bldP spid="20" grpId="0"/>
      <p:bldP spid="20" grpId="1"/>
      <p:bldP spid="21" grpId="0"/>
      <p:bldP spid="21" grpId="1"/>
      <p:bldP spid="22" grpId="0"/>
      <p:bldP spid="22" grpId="1"/>
      <p:bldP spid="23" grpId="0"/>
      <p:bldP spid="23" grpId="1"/>
      <p:bldP spid="24" grpId="0"/>
      <p:bldP spid="24" grpId="1"/>
      <p:bldP spid="24" grpId="2"/>
      <p:bldP spid="25" grpId="0"/>
      <p:bldP spid="25" grpId="1"/>
      <p:bldP spid="25" grpId="2"/>
      <p:bldP spid="26" grpId="0" uiExpand="1" build="p"/>
      <p:bldP spid="26" grpI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69D4291-D2C9-4D72-B71A-A4C761AA7CF8}"/>
                  </a:ext>
                </a:extLst>
              </p:cNvPr>
              <p:cNvSpPr txBox="1"/>
              <p:nvPr/>
            </p:nvSpPr>
            <p:spPr>
              <a:xfrm>
                <a:off x="688273" y="41178"/>
                <a:ext cx="4356577" cy="584775"/>
              </a:xfrm>
              <a:prstGeom prst="rect">
                <a:avLst/>
              </a:prstGeom>
              <a:noFill/>
            </p:spPr>
            <p:txBody>
              <a:bodyPr wrap="none" rtlCol="0">
                <a:spAutoFit/>
              </a:bodyPr>
              <a:lstStyle/>
              <a:p>
                <a14:m>
                  <m:oMath xmlns:m="http://schemas.openxmlformats.org/officeDocument/2006/math">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𝑌</m:t>
                        </m:r>
                      </m:e>
                      <m:sub>
                        <m:r>
                          <a:rPr lang="en-US" sz="3200" b="0" i="1" smtClean="0">
                            <a:solidFill>
                              <a:schemeClr val="bg1"/>
                            </a:solidFill>
                            <a:latin typeface="Cambria Math" panose="02040503050406030204" pitchFamily="18" charset="0"/>
                          </a:rPr>
                          <m:t>𝑒</m:t>
                        </m:r>
                      </m:sub>
                    </m:sSub>
                    <m:r>
                      <a:rPr lang="en-US" sz="3200">
                        <a:solidFill>
                          <a:schemeClr val="bg1"/>
                        </a:solidFill>
                        <a:latin typeface="Cambria Math" panose="02040503050406030204" pitchFamily="18" charset="0"/>
                        <a:ea typeface="Cambria Math" panose="02040503050406030204" pitchFamily="18" charset="0"/>
                      </a:rPr>
                      <m:t>∼</m:t>
                    </m:r>
                    <m:r>
                      <m:rPr>
                        <m:sty m:val="p"/>
                      </m:rPr>
                      <a:rPr lang="en-US" sz="3200" b="0" i="0" smtClean="0">
                        <a:solidFill>
                          <a:schemeClr val="bg1"/>
                        </a:solidFill>
                        <a:latin typeface="Cambria Math" panose="02040503050406030204" pitchFamily="18" charset="0"/>
                        <a:ea typeface="Cambria Math" panose="02040503050406030204" pitchFamily="18" charset="0"/>
                      </a:rPr>
                      <m:t>iid</m:t>
                    </m:r>
                    <m:r>
                      <a:rPr lang="en-US" sz="3200" b="0" i="0" smtClean="0">
                        <a:solidFill>
                          <a:schemeClr val="bg1"/>
                        </a:solidFill>
                        <a:latin typeface="Cambria Math" panose="02040503050406030204" pitchFamily="18" charset="0"/>
                        <a:ea typeface="Cambria Math" panose="02040503050406030204" pitchFamily="18" charset="0"/>
                      </a:rPr>
                      <m:t> </m:t>
                    </m:r>
                    <m:r>
                      <m:rPr>
                        <m:sty m:val="p"/>
                      </m:rPr>
                      <a:rPr lang="en-US" sz="3200" b="0" i="0" smtClean="0">
                        <a:solidFill>
                          <a:schemeClr val="bg1"/>
                        </a:solidFill>
                        <a:latin typeface="Cambria Math" panose="02040503050406030204" pitchFamily="18" charset="0"/>
                        <a:ea typeface="Cambria Math" panose="02040503050406030204" pitchFamily="18" charset="0"/>
                      </a:rPr>
                      <m:t>Ber</m:t>
                    </m:r>
                    <m:d>
                      <m:dPr>
                        <m:ctrlPr>
                          <a:rPr lang="en-US" sz="3200" b="0" i="1" smtClean="0">
                            <a:solidFill>
                              <a:schemeClr val="bg1"/>
                            </a:solidFill>
                            <a:latin typeface="Cambria Math" panose="02040503050406030204" pitchFamily="18" charset="0"/>
                            <a:ea typeface="Cambria Math" panose="02040503050406030204" pitchFamily="18" charset="0"/>
                          </a:rPr>
                        </m:ctrlPr>
                      </m:dPr>
                      <m:e>
                        <m:sSub>
                          <m:sSubPr>
                            <m:ctrlPr>
                              <a:rPr lang="en-US" sz="3200" b="0" i="1" smtClean="0">
                                <a:solidFill>
                                  <a:schemeClr val="bg1"/>
                                </a:solidFill>
                                <a:latin typeface="Cambria Math" panose="02040503050406030204" pitchFamily="18" charset="0"/>
                                <a:ea typeface="Cambria Math" panose="02040503050406030204" pitchFamily="18" charset="0"/>
                              </a:rPr>
                            </m:ctrlPr>
                          </m:sSubPr>
                          <m:e>
                            <m:r>
                              <a:rPr lang="en-US" sz="3200" b="0" i="1" smtClean="0">
                                <a:solidFill>
                                  <a:schemeClr val="bg1"/>
                                </a:solidFill>
                                <a:latin typeface="Cambria Math" panose="02040503050406030204" pitchFamily="18" charset="0"/>
                                <a:ea typeface="Cambria Math" panose="02040503050406030204" pitchFamily="18" charset="0"/>
                              </a:rPr>
                              <m:t>𝑝</m:t>
                            </m:r>
                          </m:e>
                          <m:sub>
                            <m:r>
                              <a:rPr lang="en-US" sz="3200" b="0" i="1" smtClean="0">
                                <a:solidFill>
                                  <a:schemeClr val="bg1"/>
                                </a:solidFill>
                                <a:latin typeface="Cambria Math" panose="02040503050406030204" pitchFamily="18" charset="0"/>
                                <a:ea typeface="Cambria Math" panose="02040503050406030204" pitchFamily="18" charset="0"/>
                              </a:rPr>
                              <m:t>𝑛</m:t>
                            </m:r>
                          </m:sub>
                        </m:sSub>
                      </m:e>
                    </m:d>
                    <m:r>
                      <a:rPr lang="en-US" sz="3200" b="0" i="0" smtClean="0">
                        <a:solidFill>
                          <a:schemeClr val="bg1"/>
                        </a:solidFill>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b="0" i="1" dirty="0" smtClean="0">
                        <a:solidFill>
                          <a:schemeClr val="bg1"/>
                        </a:solidFill>
                        <a:latin typeface="Cambria Math" panose="02040503050406030204" pitchFamily="18" charset="0"/>
                      </a:rPr>
                      <m:t>𝑒</m:t>
                    </m:r>
                    <m:r>
                      <a:rPr lang="en-US" sz="3200" b="0" i="1" dirty="0" smtClean="0">
                        <a:solidFill>
                          <a:schemeClr val="bg1"/>
                        </a:solidFill>
                        <a:latin typeface="Cambria Math" panose="02040503050406030204" pitchFamily="18" charset="0"/>
                        <a:ea typeface="Cambria Math" panose="02040503050406030204" pitchFamily="18" charset="0"/>
                      </a:rPr>
                      <m:t>∈</m:t>
                    </m:r>
                    <m:sSub>
                      <m:sSubPr>
                        <m:ctrlPr>
                          <a:rPr lang="en-US" sz="3200" b="0" i="1" dirty="0" smtClean="0">
                            <a:solidFill>
                              <a:schemeClr val="bg1"/>
                            </a:solidFill>
                            <a:latin typeface="Cambria Math" panose="02040503050406030204" pitchFamily="18" charset="0"/>
                            <a:ea typeface="Cambria Math" panose="02040503050406030204" pitchFamily="18" charset="0"/>
                          </a:rPr>
                        </m:ctrlPr>
                      </m:sSubPr>
                      <m:e>
                        <m:r>
                          <a:rPr lang="en-US" sz="3200" b="0" i="1" dirty="0" smtClean="0">
                            <a:solidFill>
                              <a:schemeClr val="bg1"/>
                            </a:solidFill>
                            <a:latin typeface="Cambria Math" panose="02040503050406030204" pitchFamily="18" charset="0"/>
                            <a:ea typeface="Cambria Math" panose="02040503050406030204" pitchFamily="18" charset="0"/>
                          </a:rPr>
                          <m:t>ℰ</m:t>
                        </m:r>
                      </m:e>
                      <m:sub>
                        <m:r>
                          <a:rPr lang="en-US" sz="3200" b="0" i="1" dirty="0" smtClean="0">
                            <a:solidFill>
                              <a:schemeClr val="bg1"/>
                            </a:solidFill>
                            <a:latin typeface="Cambria Math" panose="02040503050406030204" pitchFamily="18" charset="0"/>
                            <a:ea typeface="Cambria Math" panose="02040503050406030204" pitchFamily="18" charset="0"/>
                          </a:rPr>
                          <m:t>𝑛</m:t>
                        </m:r>
                      </m:sub>
                    </m:sSub>
                  </m:oMath>
                </a14:m>
                <a:endParaRPr lang="en-US" sz="3200" dirty="0"/>
              </a:p>
            </p:txBody>
          </p:sp>
        </mc:Choice>
        <mc:Fallback xmlns="">
          <p:sp>
            <p:nvSpPr>
              <p:cNvPr id="2" name="TextBox 1">
                <a:extLst>
                  <a:ext uri="{FF2B5EF4-FFF2-40B4-BE49-F238E27FC236}">
                    <a16:creationId xmlns:a16="http://schemas.microsoft.com/office/drawing/2014/main" id="{269D4291-D2C9-4D72-B71A-A4C761AA7CF8}"/>
                  </a:ext>
                </a:extLst>
              </p:cNvPr>
              <p:cNvSpPr txBox="1">
                <a:spLocks noRot="1" noChangeAspect="1" noMove="1" noResize="1" noEditPoints="1" noAdjustHandles="1" noChangeArrowheads="1" noChangeShapeType="1" noTextEdit="1"/>
              </p:cNvSpPr>
              <p:nvPr/>
            </p:nvSpPr>
            <p:spPr>
              <a:xfrm>
                <a:off x="688273" y="41178"/>
                <a:ext cx="4356577"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68DAE89-C497-4F40-9364-A16CD9BBA4F8}"/>
                  </a:ext>
                </a:extLst>
              </p:cNvPr>
              <p:cNvSpPr txBox="1"/>
              <p:nvPr/>
            </p:nvSpPr>
            <p:spPr>
              <a:xfrm>
                <a:off x="5111792" y="1335102"/>
                <a:ext cx="7080208" cy="1077218"/>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US" sz="3200" b="0" i="1" smtClean="0">
                          <a:solidFill>
                            <a:schemeClr val="bg1"/>
                          </a:solidFill>
                          <a:latin typeface="Cambria Math" panose="02040503050406030204" pitchFamily="18" charset="0"/>
                        </a:rPr>
                        <m:t>𝐸</m:t>
                      </m:r>
                      <m:d>
                        <m:dPr>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𝐺</m:t>
                          </m:r>
                        </m:e>
                      </m:d>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𝑒</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𝑢</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𝑒</m:t>
                      </m:r>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ℰ</m:t>
                          </m:r>
                        </m:e>
                        <m:sub>
                          <m:r>
                            <a:rPr lang="en-US" sz="3200" b="0" i="1" smtClean="0">
                              <a:solidFill>
                                <a:schemeClr val="bg1"/>
                              </a:solidFill>
                              <a:latin typeface="Cambria Math" panose="02040503050406030204" pitchFamily="18" charset="0"/>
                            </a:rPr>
                            <m:t>𝑛</m:t>
                          </m:r>
                        </m:sub>
                      </m:sSub>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𝑌</m:t>
                          </m:r>
                        </m:e>
                        <m:sub>
                          <m:r>
                            <a:rPr lang="en-US" sz="3200" b="0" i="1" smtClean="0">
                              <a:solidFill>
                                <a:schemeClr val="bg1"/>
                              </a:solidFill>
                              <a:latin typeface="Cambria Math" panose="02040503050406030204" pitchFamily="18" charset="0"/>
                            </a:rPr>
                            <m:t>𝑣</m:t>
                          </m:r>
                        </m:sub>
                      </m:sSub>
                      <m:r>
                        <a:rPr lang="en-US" sz="3200" b="0" i="1" smtClean="0">
                          <a:solidFill>
                            <a:schemeClr val="bg1"/>
                          </a:solidFill>
                          <a:latin typeface="Cambria Math" panose="02040503050406030204" pitchFamily="18" charset="0"/>
                        </a:rPr>
                        <m:t> =1,</m:t>
                      </m:r>
                    </m:oMath>
                  </m:oMathPara>
                </a14:m>
                <a:endParaRPr lang="en-US" sz="3200" b="0" i="1" dirty="0">
                  <a:solidFill>
                    <a:schemeClr val="bg1"/>
                  </a:solidFill>
                  <a:latin typeface="Cambria Math" panose="02040503050406030204" pitchFamily="18" charset="0"/>
                </a:endParaRPr>
              </a:p>
              <a:p>
                <a:pPr/>
                <a14:m>
                  <m:oMathPara xmlns:m="http://schemas.openxmlformats.org/officeDocument/2006/math">
                    <m:oMathParaPr>
                      <m:jc m:val="right"/>
                    </m:oMathParaPr>
                    <m:oMath xmlns:m="http://schemas.openxmlformats.org/officeDocument/2006/math">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𝑢</m:t>
                          </m:r>
                        </m:sub>
                      </m:sSub>
                      <m:r>
                        <a:rPr lang="en-US" sz="3200" b="0" i="1" smtClean="0">
                          <a:solidFill>
                            <a:schemeClr val="bg1"/>
                          </a:solidFill>
                          <a:latin typeface="Cambria Math" panose="02040503050406030204" pitchFamily="18" charset="0"/>
                        </a:rPr>
                        <m:t>=1,</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𝑣</m:t>
                          </m:r>
                        </m:sub>
                      </m:sSub>
                      <m:r>
                        <a:rPr lang="en-US" sz="3200" b="0" i="1" smtClean="0">
                          <a:solidFill>
                            <a:schemeClr val="bg1"/>
                          </a:solidFill>
                          <a:latin typeface="Cambria Math" panose="02040503050406030204" pitchFamily="18" charset="0"/>
                        </a:rPr>
                        <m:t>=1}</m:t>
                      </m:r>
                    </m:oMath>
                  </m:oMathPara>
                </a14:m>
                <a:endParaRPr lang="en-US" sz="3200" dirty="0"/>
              </a:p>
            </p:txBody>
          </p:sp>
        </mc:Choice>
        <mc:Fallback xmlns="">
          <p:sp>
            <p:nvSpPr>
              <p:cNvPr id="3" name="TextBox 2">
                <a:extLst>
                  <a:ext uri="{FF2B5EF4-FFF2-40B4-BE49-F238E27FC236}">
                    <a16:creationId xmlns:a16="http://schemas.microsoft.com/office/drawing/2014/main" id="{B68DAE89-C497-4F40-9364-A16CD9BBA4F8}"/>
                  </a:ext>
                </a:extLst>
              </p:cNvPr>
              <p:cNvSpPr txBox="1">
                <a:spLocks noRot="1" noChangeAspect="1" noMove="1" noResize="1" noEditPoints="1" noAdjustHandles="1" noChangeArrowheads="1" noChangeShapeType="1" noTextEdit="1"/>
              </p:cNvSpPr>
              <p:nvPr/>
            </p:nvSpPr>
            <p:spPr>
              <a:xfrm>
                <a:off x="5111792" y="1335102"/>
                <a:ext cx="7080208" cy="107721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68E23E4-5A38-46A7-8F2C-5133DC9F1EFD}"/>
                  </a:ext>
                </a:extLst>
              </p:cNvPr>
              <p:cNvSpPr txBox="1"/>
              <p:nvPr/>
            </p:nvSpPr>
            <p:spPr>
              <a:xfrm>
                <a:off x="6096000" y="41178"/>
                <a:ext cx="465101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𝑣</m:t>
                          </m:r>
                        </m:sub>
                      </m:sSub>
                      <m:r>
                        <a:rPr lang="en-US" sz="3200">
                          <a:solidFill>
                            <a:schemeClr val="bg1"/>
                          </a:solidFill>
                          <a:latin typeface="Cambria Math" panose="02040503050406030204" pitchFamily="18" charset="0"/>
                          <a:ea typeface="Cambria Math" panose="02040503050406030204" pitchFamily="18" charset="0"/>
                        </a:rPr>
                        <m:t>∼</m:t>
                      </m:r>
                      <m:r>
                        <m:rPr>
                          <m:sty m:val="p"/>
                        </m:rPr>
                        <a:rPr lang="en-US" sz="3200" b="0" i="0" smtClean="0">
                          <a:solidFill>
                            <a:schemeClr val="bg1"/>
                          </a:solidFill>
                          <a:latin typeface="Cambria Math" panose="02040503050406030204" pitchFamily="18" charset="0"/>
                          <a:ea typeface="Cambria Math" panose="02040503050406030204" pitchFamily="18" charset="0"/>
                        </a:rPr>
                        <m:t>iid</m:t>
                      </m:r>
                      <m:r>
                        <a:rPr lang="en-US" sz="3200" b="0" i="0" smtClean="0">
                          <a:solidFill>
                            <a:schemeClr val="bg1"/>
                          </a:solidFill>
                          <a:latin typeface="Cambria Math" panose="02040503050406030204" pitchFamily="18" charset="0"/>
                          <a:ea typeface="Cambria Math" panose="02040503050406030204" pitchFamily="18" charset="0"/>
                        </a:rPr>
                        <m:t> </m:t>
                      </m:r>
                      <m:r>
                        <m:rPr>
                          <m:sty m:val="p"/>
                        </m:rPr>
                        <a:rPr lang="en-US" sz="3200" b="0" i="0" smtClean="0">
                          <a:solidFill>
                            <a:schemeClr val="bg1"/>
                          </a:solidFill>
                          <a:latin typeface="Cambria Math" panose="02040503050406030204" pitchFamily="18" charset="0"/>
                          <a:ea typeface="Cambria Math" panose="02040503050406030204" pitchFamily="18" charset="0"/>
                        </a:rPr>
                        <m:t>Ber</m:t>
                      </m:r>
                      <m:d>
                        <m:dPr>
                          <m:ctrlPr>
                            <a:rPr lang="en-US" sz="3200" b="0" i="1" smtClean="0">
                              <a:solidFill>
                                <a:schemeClr val="bg1"/>
                              </a:solidFill>
                              <a:latin typeface="Cambria Math" panose="02040503050406030204" pitchFamily="18" charset="0"/>
                              <a:ea typeface="Cambria Math" panose="02040503050406030204" pitchFamily="18" charset="0"/>
                            </a:rPr>
                          </m:ctrlPr>
                        </m:dPr>
                        <m:e>
                          <m:sSub>
                            <m:sSubPr>
                              <m:ctrlPr>
                                <a:rPr lang="en-US" sz="3200" b="0" i="1" smtClean="0">
                                  <a:solidFill>
                                    <a:schemeClr val="bg1"/>
                                  </a:solidFill>
                                  <a:latin typeface="Cambria Math" panose="02040503050406030204" pitchFamily="18" charset="0"/>
                                  <a:ea typeface="Cambria Math" panose="02040503050406030204" pitchFamily="18" charset="0"/>
                                </a:rPr>
                              </m:ctrlPr>
                            </m:sSubPr>
                            <m:e>
                              <m:r>
                                <a:rPr lang="en-US" sz="3200" b="0" i="1" smtClean="0">
                                  <a:solidFill>
                                    <a:schemeClr val="bg1"/>
                                  </a:solidFill>
                                  <a:latin typeface="Cambria Math" panose="02040503050406030204" pitchFamily="18" charset="0"/>
                                  <a:ea typeface="Cambria Math" panose="02040503050406030204" pitchFamily="18" charset="0"/>
                                </a:rPr>
                                <m:t>𝑞</m:t>
                              </m:r>
                            </m:e>
                            <m:sub>
                              <m:r>
                                <a:rPr lang="en-US" sz="3200" b="0" i="1" smtClean="0">
                                  <a:solidFill>
                                    <a:schemeClr val="bg1"/>
                                  </a:solidFill>
                                  <a:latin typeface="Cambria Math" panose="02040503050406030204" pitchFamily="18" charset="0"/>
                                  <a:ea typeface="Cambria Math" panose="02040503050406030204" pitchFamily="18" charset="0"/>
                                </a:rPr>
                                <m:t>𝑛</m:t>
                              </m:r>
                            </m:sub>
                          </m:sSub>
                        </m:e>
                      </m:d>
                      <m:r>
                        <a:rPr lang="en-US" sz="3200" b="0" i="0"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dirty="0" smtClean="0">
                          <a:solidFill>
                            <a:schemeClr val="bg1"/>
                          </a:solidFill>
                          <a:latin typeface="Cambria Math" panose="02040503050406030204" pitchFamily="18" charset="0"/>
                          <a:ea typeface="Cambria Math" panose="02040503050406030204" pitchFamily="18" charset="0"/>
                        </a:rPr>
                        <m:t>∈</m:t>
                      </m:r>
                      <m:sSub>
                        <m:sSubPr>
                          <m:ctrlPr>
                            <a:rPr lang="en-US" sz="3200" b="0" i="1" dirty="0" smtClean="0">
                              <a:solidFill>
                                <a:schemeClr val="bg1"/>
                              </a:solidFill>
                              <a:latin typeface="Cambria Math" panose="02040503050406030204" pitchFamily="18" charset="0"/>
                              <a:ea typeface="Cambria Math" panose="02040503050406030204" pitchFamily="18" charset="0"/>
                            </a:rPr>
                          </m:ctrlPr>
                        </m:sSubPr>
                        <m:e>
                          <m:r>
                            <a:rPr lang="en-US" sz="3200" b="0" i="1" dirty="0" smtClean="0">
                              <a:solidFill>
                                <a:schemeClr val="bg1"/>
                              </a:solidFill>
                              <a:latin typeface="Cambria Math" panose="02040503050406030204" pitchFamily="18" charset="0"/>
                              <a:ea typeface="Cambria Math" panose="02040503050406030204" pitchFamily="18" charset="0"/>
                            </a:rPr>
                            <m:t>ℰ</m:t>
                          </m:r>
                        </m:e>
                        <m:sub>
                          <m:r>
                            <a:rPr lang="en-US" sz="3200" b="0" i="1" dirty="0" smtClean="0">
                              <a:solidFill>
                                <a:schemeClr val="bg1"/>
                              </a:solidFill>
                              <a:latin typeface="Cambria Math" panose="02040503050406030204" pitchFamily="18" charset="0"/>
                              <a:ea typeface="Cambria Math" panose="02040503050406030204" pitchFamily="18" charset="0"/>
                            </a:rPr>
                            <m:t>𝑛</m:t>
                          </m:r>
                        </m:sub>
                      </m:sSub>
                    </m:oMath>
                  </m:oMathPara>
                </a14:m>
                <a:endParaRPr lang="en-US" sz="3200" dirty="0"/>
              </a:p>
            </p:txBody>
          </p:sp>
        </mc:Choice>
        <mc:Fallback xmlns="">
          <p:sp>
            <p:nvSpPr>
              <p:cNvPr id="4" name="TextBox 3">
                <a:extLst>
                  <a:ext uri="{FF2B5EF4-FFF2-40B4-BE49-F238E27FC236}">
                    <a16:creationId xmlns:a16="http://schemas.microsoft.com/office/drawing/2014/main" id="{C68E23E4-5A38-46A7-8F2C-5133DC9F1EFD}"/>
                  </a:ext>
                </a:extLst>
              </p:cNvPr>
              <p:cNvSpPr txBox="1">
                <a:spLocks noRot="1" noChangeAspect="1" noMove="1" noResize="1" noEditPoints="1" noAdjustHandles="1" noChangeArrowheads="1" noChangeShapeType="1" noTextEdit="1"/>
              </p:cNvSpPr>
              <p:nvPr/>
            </p:nvSpPr>
            <p:spPr>
              <a:xfrm>
                <a:off x="6096000" y="41178"/>
                <a:ext cx="4651017"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DE8FD2F-C910-4BD6-B70F-EAEF632A7439}"/>
                  </a:ext>
                </a:extLst>
              </p:cNvPr>
              <p:cNvSpPr txBox="1"/>
              <p:nvPr/>
            </p:nvSpPr>
            <p:spPr>
              <a:xfrm>
                <a:off x="-114239" y="1335102"/>
                <a:ext cx="533928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𝑉</m:t>
                      </m:r>
                      <m:d>
                        <m:dPr>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𝐺</m:t>
                          </m:r>
                        </m:e>
                      </m:d>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𝒱</m:t>
                          </m:r>
                        </m:e>
                        <m:sub>
                          <m:r>
                            <a:rPr lang="en-US" sz="3200" b="0" i="1" smtClean="0">
                              <a:solidFill>
                                <a:schemeClr val="bg1"/>
                              </a:solidFill>
                              <a:latin typeface="Cambria Math" panose="02040503050406030204" pitchFamily="18" charset="0"/>
                            </a:rPr>
                            <m:t>𝑛</m:t>
                          </m:r>
                        </m:sub>
                      </m:sSub>
                      <m:r>
                        <a:rPr lang="en-US" sz="3200" b="0" i="1" smtClean="0">
                          <a:solidFill>
                            <a:schemeClr val="bg1"/>
                          </a:solidFill>
                          <a:latin typeface="Cambria Math" panose="02040503050406030204" pitchFamily="18" charset="0"/>
                        </a:rPr>
                        <m:t> &amp; </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𝑣</m:t>
                          </m:r>
                        </m:sub>
                      </m:sSub>
                      <m:r>
                        <a:rPr lang="en-US" sz="3200" b="0" i="1" smtClean="0">
                          <a:solidFill>
                            <a:schemeClr val="bg1"/>
                          </a:solidFill>
                          <a:latin typeface="Cambria Math" panose="02040503050406030204" pitchFamily="18" charset="0"/>
                        </a:rPr>
                        <m:t>=1}</m:t>
                      </m:r>
                    </m:oMath>
                  </m:oMathPara>
                </a14:m>
                <a:endParaRPr lang="en-US" sz="3200" dirty="0"/>
              </a:p>
            </p:txBody>
          </p:sp>
        </mc:Choice>
        <mc:Fallback xmlns="">
          <p:sp>
            <p:nvSpPr>
              <p:cNvPr id="5" name="TextBox 4">
                <a:extLst>
                  <a:ext uri="{FF2B5EF4-FFF2-40B4-BE49-F238E27FC236}">
                    <a16:creationId xmlns:a16="http://schemas.microsoft.com/office/drawing/2014/main" id="{3DE8FD2F-C910-4BD6-B70F-EAEF632A7439}"/>
                  </a:ext>
                </a:extLst>
              </p:cNvPr>
              <p:cNvSpPr txBox="1">
                <a:spLocks noRot="1" noChangeAspect="1" noMove="1" noResize="1" noEditPoints="1" noAdjustHandles="1" noChangeArrowheads="1" noChangeShapeType="1" noTextEdit="1"/>
              </p:cNvSpPr>
              <p:nvPr/>
            </p:nvSpPr>
            <p:spPr>
              <a:xfrm>
                <a:off x="-114239" y="1335102"/>
                <a:ext cx="5339282"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5E1E099-3D3A-4DB0-9456-265D8CE746AA}"/>
                  </a:ext>
                </a:extLst>
              </p:cNvPr>
              <p:cNvSpPr txBox="1"/>
              <p:nvPr/>
            </p:nvSpPr>
            <p:spPr>
              <a:xfrm>
                <a:off x="3359802" y="688140"/>
                <a:ext cx="5369803" cy="6006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solidFill>
                                <a:schemeClr val="bg1"/>
                              </a:solidFill>
                              <a:latin typeface="Cambria Math" panose="02040503050406030204" pitchFamily="18" charset="0"/>
                            </a:rPr>
                          </m:ctrlPr>
                        </m:sSubSup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𝑣</m:t>
                          </m:r>
                        </m:sub>
                        <m:sup>
                          <m:r>
                            <a:rPr lang="en-US" sz="3200" b="0" i="1" smtClean="0">
                              <a:solidFill>
                                <a:schemeClr val="bg1"/>
                              </a:solidFill>
                              <a:latin typeface="Cambria Math" panose="02040503050406030204" pitchFamily="18" charset="0"/>
                            </a:rPr>
                            <m:t>′</m:t>
                          </m:r>
                        </m:sup>
                      </m:sSubSup>
                      <m:r>
                        <m:rPr>
                          <m:sty m:val="p"/>
                        </m:rPr>
                        <a:rPr lang="en-US" sz="3200" b="0" i="0" smtClean="0">
                          <a:solidFill>
                            <a:schemeClr val="bg1"/>
                          </a:solidFill>
                          <a:latin typeface="Cambria Math" panose="02040503050406030204" pitchFamily="18" charset="0"/>
                        </a:rPr>
                        <m:t>s</m:t>
                      </m:r>
                      <m:r>
                        <a:rPr lang="en-US" sz="3200" b="0" i="1" smtClean="0">
                          <a:solidFill>
                            <a:schemeClr val="bg1"/>
                          </a:solidFill>
                          <a:latin typeface="Cambria Math" panose="02040503050406030204" pitchFamily="18" charset="0"/>
                        </a:rPr>
                        <m:t> </m:t>
                      </m:r>
                      <m:r>
                        <m:rPr>
                          <m:sty m:val="p"/>
                        </m:rPr>
                        <a:rPr lang="en-US" sz="3200" b="0" i="0" smtClean="0">
                          <a:solidFill>
                            <a:schemeClr val="bg1"/>
                          </a:solidFill>
                          <a:latin typeface="Cambria Math" panose="02040503050406030204" pitchFamily="18" charset="0"/>
                        </a:rPr>
                        <m:t>and</m:t>
                      </m:r>
                      <m:r>
                        <a:rPr lang="en-US" sz="3200" b="0" i="1" smtClean="0">
                          <a:solidFill>
                            <a:schemeClr val="bg1"/>
                          </a:solidFill>
                          <a:latin typeface="Cambria Math" panose="02040503050406030204" pitchFamily="18" charset="0"/>
                        </a:rPr>
                        <m:t> </m:t>
                      </m:r>
                      <m:sSubSup>
                        <m:sSubSupPr>
                          <m:ctrlPr>
                            <a:rPr lang="en-US" sz="3200" b="0" i="1" smtClean="0">
                              <a:solidFill>
                                <a:schemeClr val="bg1"/>
                              </a:solidFill>
                              <a:latin typeface="Cambria Math" panose="02040503050406030204" pitchFamily="18" charset="0"/>
                            </a:rPr>
                          </m:ctrlPr>
                        </m:sSubSupPr>
                        <m:e>
                          <m:r>
                            <a:rPr lang="en-US" sz="3200" b="0" i="1" smtClean="0">
                              <a:solidFill>
                                <a:schemeClr val="bg1"/>
                              </a:solidFill>
                              <a:latin typeface="Cambria Math" panose="02040503050406030204" pitchFamily="18" charset="0"/>
                            </a:rPr>
                            <m:t>𝑌</m:t>
                          </m:r>
                        </m:e>
                        <m:sub>
                          <m:r>
                            <a:rPr lang="en-US" sz="3200" b="0" i="1" smtClean="0">
                              <a:solidFill>
                                <a:schemeClr val="bg1"/>
                              </a:solidFill>
                              <a:latin typeface="Cambria Math" panose="02040503050406030204" pitchFamily="18" charset="0"/>
                            </a:rPr>
                            <m:t>𝑒</m:t>
                          </m:r>
                        </m:sub>
                        <m:sup>
                          <m:r>
                            <a:rPr lang="en-US" sz="3200" b="0" i="1" smtClean="0">
                              <a:solidFill>
                                <a:schemeClr val="bg1"/>
                              </a:solidFill>
                              <a:latin typeface="Cambria Math" panose="02040503050406030204" pitchFamily="18" charset="0"/>
                            </a:rPr>
                            <m:t>′</m:t>
                          </m:r>
                        </m:sup>
                      </m:sSubSup>
                      <m:r>
                        <m:rPr>
                          <m:sty m:val="p"/>
                        </m:rPr>
                        <a:rPr lang="en-US" sz="3200" b="0" i="0" smtClean="0">
                          <a:solidFill>
                            <a:schemeClr val="bg1"/>
                          </a:solidFill>
                          <a:latin typeface="Cambria Math" panose="02040503050406030204" pitchFamily="18" charset="0"/>
                        </a:rPr>
                        <m:t>s</m:t>
                      </m:r>
                      <m:r>
                        <a:rPr lang="en-US" sz="3200" b="0" i="1" smtClean="0">
                          <a:solidFill>
                            <a:schemeClr val="bg1"/>
                          </a:solidFill>
                          <a:latin typeface="Cambria Math" panose="02040503050406030204" pitchFamily="18" charset="0"/>
                        </a:rPr>
                        <m:t> </m:t>
                      </m:r>
                      <m:r>
                        <m:rPr>
                          <m:sty m:val="p"/>
                        </m:rPr>
                        <a:rPr lang="en-US" sz="3200" b="0" i="0" smtClean="0">
                          <a:solidFill>
                            <a:schemeClr val="bg1"/>
                          </a:solidFill>
                          <a:latin typeface="Cambria Math" panose="02040503050406030204" pitchFamily="18" charset="0"/>
                        </a:rPr>
                        <m:t>are</m:t>
                      </m:r>
                      <m:r>
                        <a:rPr lang="en-US" sz="3200" b="0" i="0" smtClean="0">
                          <a:solidFill>
                            <a:schemeClr val="bg1"/>
                          </a:solidFill>
                          <a:latin typeface="Cambria Math" panose="02040503050406030204" pitchFamily="18" charset="0"/>
                        </a:rPr>
                        <m:t> </m:t>
                      </m:r>
                      <m:r>
                        <m:rPr>
                          <m:sty m:val="p"/>
                        </m:rPr>
                        <a:rPr lang="en-US" sz="3200" b="0" i="0" smtClean="0">
                          <a:solidFill>
                            <a:schemeClr val="bg1"/>
                          </a:solidFill>
                          <a:latin typeface="Cambria Math" panose="02040503050406030204" pitchFamily="18" charset="0"/>
                        </a:rPr>
                        <m:t>independent</m:t>
                      </m:r>
                    </m:oMath>
                  </m:oMathPara>
                </a14:m>
                <a:endParaRPr lang="en-US" sz="3200" dirty="0"/>
              </a:p>
            </p:txBody>
          </p:sp>
        </mc:Choice>
        <mc:Fallback xmlns="">
          <p:sp>
            <p:nvSpPr>
              <p:cNvPr id="6" name="TextBox 5">
                <a:extLst>
                  <a:ext uri="{FF2B5EF4-FFF2-40B4-BE49-F238E27FC236}">
                    <a16:creationId xmlns:a16="http://schemas.microsoft.com/office/drawing/2014/main" id="{55E1E099-3D3A-4DB0-9456-265D8CE746AA}"/>
                  </a:ext>
                </a:extLst>
              </p:cNvPr>
              <p:cNvSpPr txBox="1">
                <a:spLocks noRot="1" noChangeAspect="1" noMove="1" noResize="1" noEditPoints="1" noAdjustHandles="1" noChangeArrowheads="1" noChangeShapeType="1" noTextEdit="1"/>
              </p:cNvSpPr>
              <p:nvPr/>
            </p:nvSpPr>
            <p:spPr>
              <a:xfrm>
                <a:off x="3359802" y="688140"/>
                <a:ext cx="5369803" cy="600677"/>
              </a:xfrm>
              <a:prstGeom prst="rect">
                <a:avLst/>
              </a:prstGeom>
              <a:blipFill>
                <a:blip r:embed="rId6"/>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949BD22-309D-4BBC-B728-5693DF038FD3}"/>
              </a:ext>
            </a:extLst>
          </p:cNvPr>
          <p:cNvSpPr txBox="1"/>
          <p:nvPr/>
        </p:nvSpPr>
        <p:spPr>
          <a:xfrm>
            <a:off x="368969" y="3144258"/>
            <a:ext cx="1983107" cy="646331"/>
          </a:xfrm>
          <a:prstGeom prst="rect">
            <a:avLst/>
          </a:prstGeom>
          <a:noFill/>
        </p:spPr>
        <p:txBody>
          <a:bodyPr wrap="none" rtlCol="0">
            <a:spAutoFit/>
          </a:bodyPr>
          <a:lstStyle/>
          <a:p>
            <a:r>
              <a:rPr lang="en-US" sz="3600" dirty="0">
                <a:solidFill>
                  <a:srgbClr val="00B0F0"/>
                </a:solidFill>
              </a:rPr>
              <a:t>Result     :</a:t>
            </a:r>
          </a:p>
        </p:txBody>
      </p:sp>
      <p:sp>
        <p:nvSpPr>
          <p:cNvPr id="8" name="TextBox 7">
            <a:extLst>
              <a:ext uri="{FF2B5EF4-FFF2-40B4-BE49-F238E27FC236}">
                <a16:creationId xmlns:a16="http://schemas.microsoft.com/office/drawing/2014/main" id="{D3569C28-75C9-49BA-874E-9C046C0912A6}"/>
              </a:ext>
            </a:extLst>
          </p:cNvPr>
          <p:cNvSpPr txBox="1"/>
          <p:nvPr/>
        </p:nvSpPr>
        <p:spPr>
          <a:xfrm>
            <a:off x="1707669" y="3144257"/>
            <a:ext cx="418704" cy="646331"/>
          </a:xfrm>
          <a:prstGeom prst="rect">
            <a:avLst/>
          </a:prstGeom>
          <a:noFill/>
        </p:spPr>
        <p:txBody>
          <a:bodyPr wrap="none" rtlCol="0">
            <a:spAutoFit/>
          </a:bodyPr>
          <a:lstStyle/>
          <a:p>
            <a:r>
              <a:rPr lang="en-US" sz="3600" dirty="0">
                <a:solidFill>
                  <a:srgbClr val="00B0F0"/>
                </a:solidFill>
              </a:rPr>
              <a:t>2</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A3168A9-4CA4-467A-8185-D03C79A69D6B}"/>
                  </a:ext>
                </a:extLst>
              </p:cNvPr>
              <p:cNvSpPr txBox="1"/>
              <p:nvPr/>
            </p:nvSpPr>
            <p:spPr>
              <a:xfrm>
                <a:off x="2352076" y="3144257"/>
                <a:ext cx="602498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accent6">
                              <a:lumMod val="40000"/>
                              <a:lumOff val="60000"/>
                            </a:schemeClr>
                          </a:solidFill>
                          <a:latin typeface="Cambria Math" panose="02040503050406030204" pitchFamily="18" charset="0"/>
                        </a:rPr>
                        <m:t>ℙ</m:t>
                      </m:r>
                      <m:d>
                        <m:dPr>
                          <m:ctrlPr>
                            <a:rPr lang="en-US" sz="3600" b="0" i="1" smtClean="0">
                              <a:solidFill>
                                <a:schemeClr val="accent6">
                                  <a:lumMod val="40000"/>
                                  <a:lumOff val="60000"/>
                                </a:schemeClr>
                              </a:solidFill>
                              <a:latin typeface="Cambria Math" panose="02040503050406030204" pitchFamily="18" charset="0"/>
                            </a:rPr>
                          </m:ctrlPr>
                        </m:dPr>
                        <m:e>
                          <m:r>
                            <a:rPr lang="en-US" sz="3600" b="0" i="1" smtClean="0">
                              <a:solidFill>
                                <a:schemeClr val="accent6">
                                  <a:lumMod val="40000"/>
                                  <a:lumOff val="60000"/>
                                </a:schemeClr>
                              </a:solidFill>
                              <a:latin typeface="Cambria Math" panose="02040503050406030204" pitchFamily="18" charset="0"/>
                            </a:rPr>
                            <m:t>𝑒</m:t>
                          </m:r>
                          <m:r>
                            <a:rPr lang="en-US" sz="3600" b="0" i="1" smtClean="0">
                              <a:solidFill>
                                <a:schemeClr val="accent6">
                                  <a:lumMod val="40000"/>
                                  <a:lumOff val="60000"/>
                                </a:schemeClr>
                              </a:solidFill>
                              <a:latin typeface="Cambria Math" panose="02040503050406030204" pitchFamily="18" charset="0"/>
                            </a:rPr>
                            <m:t>∈</m:t>
                          </m:r>
                          <m:r>
                            <a:rPr lang="en-US" sz="3600" b="0" i="1" smtClean="0">
                              <a:solidFill>
                                <a:schemeClr val="accent6">
                                  <a:lumMod val="40000"/>
                                  <a:lumOff val="60000"/>
                                </a:schemeClr>
                              </a:solidFill>
                              <a:latin typeface="Cambria Math" panose="02040503050406030204" pitchFamily="18" charset="0"/>
                            </a:rPr>
                            <m:t>𝐸</m:t>
                          </m:r>
                          <m:r>
                            <a:rPr lang="en-US" sz="3600" b="0" i="1" smtClean="0">
                              <a:solidFill>
                                <a:schemeClr val="accent6">
                                  <a:lumMod val="40000"/>
                                  <a:lumOff val="60000"/>
                                </a:schemeClr>
                              </a:solidFill>
                              <a:latin typeface="Cambria Math" panose="02040503050406030204" pitchFamily="18" charset="0"/>
                            </a:rPr>
                            <m:t>(</m:t>
                          </m:r>
                          <m:r>
                            <a:rPr lang="en-US" sz="3600" b="0" i="1" smtClean="0">
                              <a:solidFill>
                                <a:schemeClr val="accent6">
                                  <a:lumMod val="40000"/>
                                  <a:lumOff val="60000"/>
                                </a:schemeClr>
                              </a:solidFill>
                              <a:latin typeface="Cambria Math" panose="02040503050406030204" pitchFamily="18" charset="0"/>
                            </a:rPr>
                            <m:t>𝐺</m:t>
                          </m:r>
                          <m:r>
                            <a:rPr lang="en-US" sz="3600" b="0" i="1" smtClean="0">
                              <a:solidFill>
                                <a:schemeClr val="accent6">
                                  <a:lumMod val="40000"/>
                                  <a:lumOff val="60000"/>
                                </a:schemeClr>
                              </a:solidFill>
                              <a:latin typeface="Cambria Math" panose="02040503050406030204" pitchFamily="18" charset="0"/>
                            </a:rPr>
                            <m:t>)</m:t>
                          </m:r>
                        </m:e>
                      </m:d>
                      <m:r>
                        <a:rPr lang="en-US" sz="3600" b="0" i="0" smtClean="0">
                          <a:solidFill>
                            <a:schemeClr val="accent6">
                              <a:lumMod val="40000"/>
                              <a:lumOff val="60000"/>
                            </a:schemeClr>
                          </a:solidFill>
                          <a:latin typeface="Cambria Math" panose="02040503050406030204" pitchFamily="18" charset="0"/>
                        </a:rPr>
                        <m:t>=</m:t>
                      </m:r>
                      <m:sSubSup>
                        <m:sSubSupPr>
                          <m:ctrlPr>
                            <a:rPr lang="en-US" sz="3600" b="0" i="1" smtClean="0">
                              <a:solidFill>
                                <a:schemeClr val="accent6">
                                  <a:lumMod val="40000"/>
                                  <a:lumOff val="60000"/>
                                </a:schemeClr>
                              </a:solidFill>
                              <a:latin typeface="Cambria Math" panose="02040503050406030204" pitchFamily="18" charset="0"/>
                            </a:rPr>
                          </m:ctrlPr>
                        </m:sSubSupPr>
                        <m:e>
                          <m:r>
                            <a:rPr lang="en-US" sz="3600" b="0" i="1" smtClean="0">
                              <a:solidFill>
                                <a:schemeClr val="accent6">
                                  <a:lumMod val="40000"/>
                                  <a:lumOff val="60000"/>
                                </a:schemeClr>
                              </a:solidFill>
                              <a:latin typeface="Cambria Math" panose="02040503050406030204" pitchFamily="18" charset="0"/>
                            </a:rPr>
                            <m:t>𝑞</m:t>
                          </m:r>
                        </m:e>
                        <m:sub>
                          <m:r>
                            <a:rPr lang="en-US" sz="3600" b="0" i="1" smtClean="0">
                              <a:solidFill>
                                <a:schemeClr val="accent6">
                                  <a:lumMod val="40000"/>
                                  <a:lumOff val="60000"/>
                                </a:schemeClr>
                              </a:solidFill>
                              <a:latin typeface="Cambria Math" panose="02040503050406030204" pitchFamily="18" charset="0"/>
                            </a:rPr>
                            <m:t>𝑛</m:t>
                          </m:r>
                        </m:sub>
                        <m:sup>
                          <m:r>
                            <a:rPr lang="en-US" sz="3600" b="0" i="1" smtClean="0">
                              <a:solidFill>
                                <a:schemeClr val="accent6">
                                  <a:lumMod val="40000"/>
                                  <a:lumOff val="60000"/>
                                </a:schemeClr>
                              </a:solidFill>
                              <a:latin typeface="Cambria Math" panose="02040503050406030204" pitchFamily="18" charset="0"/>
                            </a:rPr>
                            <m:t>2</m:t>
                          </m:r>
                        </m:sup>
                      </m:sSubSup>
                      <m:sSub>
                        <m:sSubPr>
                          <m:ctrlPr>
                            <a:rPr lang="en-US" sz="3600" b="0" i="1" smtClean="0">
                              <a:solidFill>
                                <a:schemeClr val="accent6">
                                  <a:lumMod val="40000"/>
                                  <a:lumOff val="60000"/>
                                </a:schemeClr>
                              </a:solidFill>
                              <a:latin typeface="Cambria Math" panose="02040503050406030204" pitchFamily="18" charset="0"/>
                            </a:rPr>
                          </m:ctrlPr>
                        </m:sSubPr>
                        <m:e>
                          <m:r>
                            <a:rPr lang="en-US" sz="3600" b="0" i="1" smtClean="0">
                              <a:solidFill>
                                <a:schemeClr val="accent6">
                                  <a:lumMod val="40000"/>
                                  <a:lumOff val="60000"/>
                                </a:schemeClr>
                              </a:solidFill>
                              <a:latin typeface="Cambria Math" panose="02040503050406030204" pitchFamily="18" charset="0"/>
                            </a:rPr>
                            <m:t>𝑝</m:t>
                          </m:r>
                        </m:e>
                        <m:sub>
                          <m:r>
                            <a:rPr lang="en-US" sz="3600" b="0" i="1" smtClean="0">
                              <a:solidFill>
                                <a:schemeClr val="accent6">
                                  <a:lumMod val="40000"/>
                                  <a:lumOff val="60000"/>
                                </a:schemeClr>
                              </a:solidFill>
                              <a:latin typeface="Cambria Math" panose="02040503050406030204" pitchFamily="18" charset="0"/>
                            </a:rPr>
                            <m:t>𝑛</m:t>
                          </m:r>
                        </m:sub>
                      </m:sSub>
                      <m:r>
                        <a:rPr lang="en-US" sz="3600" b="0" i="1" smtClean="0">
                          <a:solidFill>
                            <a:schemeClr val="accent6">
                              <a:lumMod val="40000"/>
                              <a:lumOff val="60000"/>
                            </a:schemeClr>
                          </a:solidFill>
                          <a:latin typeface="Cambria Math" panose="02040503050406030204" pitchFamily="18" charset="0"/>
                        </a:rPr>
                        <m:t> ∀</m:t>
                      </m:r>
                      <m:r>
                        <a:rPr lang="en-US" sz="3600" b="0" i="1" smtClean="0">
                          <a:solidFill>
                            <a:schemeClr val="accent6">
                              <a:lumMod val="40000"/>
                              <a:lumOff val="60000"/>
                            </a:schemeClr>
                          </a:solidFill>
                          <a:latin typeface="Cambria Math" panose="02040503050406030204" pitchFamily="18" charset="0"/>
                        </a:rPr>
                        <m:t>𝑒</m:t>
                      </m:r>
                      <m:r>
                        <a:rPr lang="en-US" sz="3600" b="0" i="1" smtClean="0">
                          <a:solidFill>
                            <a:schemeClr val="accent6">
                              <a:lumMod val="40000"/>
                              <a:lumOff val="60000"/>
                            </a:schemeClr>
                          </a:solidFill>
                          <a:latin typeface="Cambria Math" panose="02040503050406030204" pitchFamily="18" charset="0"/>
                        </a:rPr>
                        <m:t>∈</m:t>
                      </m:r>
                      <m:sSub>
                        <m:sSubPr>
                          <m:ctrlPr>
                            <a:rPr lang="en-US" sz="3600" b="0" i="1" smtClean="0">
                              <a:solidFill>
                                <a:schemeClr val="accent6">
                                  <a:lumMod val="40000"/>
                                  <a:lumOff val="60000"/>
                                </a:schemeClr>
                              </a:solidFill>
                              <a:latin typeface="Cambria Math" panose="02040503050406030204" pitchFamily="18" charset="0"/>
                            </a:rPr>
                          </m:ctrlPr>
                        </m:sSubPr>
                        <m:e>
                          <m:r>
                            <a:rPr lang="en-US" sz="3600" b="0" i="1" smtClean="0">
                              <a:solidFill>
                                <a:schemeClr val="accent6">
                                  <a:lumMod val="40000"/>
                                  <a:lumOff val="60000"/>
                                </a:schemeClr>
                              </a:solidFill>
                              <a:latin typeface="Cambria Math" panose="02040503050406030204" pitchFamily="18" charset="0"/>
                            </a:rPr>
                            <m:t>ℰ</m:t>
                          </m:r>
                        </m:e>
                        <m:sub>
                          <m:r>
                            <a:rPr lang="en-US" sz="3600" b="0" i="1" smtClean="0">
                              <a:solidFill>
                                <a:schemeClr val="accent6">
                                  <a:lumMod val="40000"/>
                                  <a:lumOff val="60000"/>
                                </a:schemeClr>
                              </a:solidFill>
                              <a:latin typeface="Cambria Math" panose="02040503050406030204" pitchFamily="18" charset="0"/>
                            </a:rPr>
                            <m:t>𝑛</m:t>
                          </m:r>
                        </m:sub>
                      </m:sSub>
                    </m:oMath>
                  </m:oMathPara>
                </a14:m>
                <a:endParaRPr lang="en-US" sz="3600" dirty="0">
                  <a:solidFill>
                    <a:schemeClr val="accent6">
                      <a:lumMod val="40000"/>
                      <a:lumOff val="60000"/>
                    </a:schemeClr>
                  </a:solidFill>
                </a:endParaRPr>
              </a:p>
            </p:txBody>
          </p:sp>
        </mc:Choice>
        <mc:Fallback xmlns="">
          <p:sp>
            <p:nvSpPr>
              <p:cNvPr id="9" name="TextBox 8">
                <a:extLst>
                  <a:ext uri="{FF2B5EF4-FFF2-40B4-BE49-F238E27FC236}">
                    <a16:creationId xmlns:a16="http://schemas.microsoft.com/office/drawing/2014/main" id="{DA3168A9-4CA4-467A-8185-D03C79A69D6B}"/>
                  </a:ext>
                </a:extLst>
              </p:cNvPr>
              <p:cNvSpPr txBox="1">
                <a:spLocks noRot="1" noChangeAspect="1" noMove="1" noResize="1" noEditPoints="1" noAdjustHandles="1" noChangeArrowheads="1" noChangeShapeType="1" noTextEdit="1"/>
              </p:cNvSpPr>
              <p:nvPr/>
            </p:nvSpPr>
            <p:spPr>
              <a:xfrm>
                <a:off x="2352076" y="3144257"/>
                <a:ext cx="6024983" cy="64633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4D65D86-6E86-4266-82BA-787C65788C09}"/>
                  </a:ext>
                </a:extLst>
              </p:cNvPr>
              <p:cNvSpPr txBox="1"/>
              <p:nvPr/>
            </p:nvSpPr>
            <p:spPr>
              <a:xfrm>
                <a:off x="375991" y="4153294"/>
                <a:ext cx="5444504" cy="206210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3200" b="0" i="1" smtClean="0">
                          <a:solidFill>
                            <a:srgbClr val="E9B4F2"/>
                          </a:solidFill>
                          <a:latin typeface="Cambria Math" panose="02040503050406030204" pitchFamily="18" charset="0"/>
                        </a:rPr>
                        <m:t>ℙ</m:t>
                      </m:r>
                      <m:d>
                        <m:dPr>
                          <m:ctrlPr>
                            <a:rPr lang="en-US" sz="3200" b="0" i="1" smtClean="0">
                              <a:solidFill>
                                <a:srgbClr val="E9B4F2"/>
                              </a:solidFill>
                              <a:latin typeface="Cambria Math" panose="02040503050406030204" pitchFamily="18" charset="0"/>
                            </a:rPr>
                          </m:ctrlPr>
                        </m:dPr>
                        <m:e>
                          <m:r>
                            <a:rPr lang="en-US" sz="3200" b="0" i="1" smtClean="0">
                              <a:solidFill>
                                <a:srgbClr val="E9B4F2"/>
                              </a:solidFill>
                              <a:latin typeface="Cambria Math" panose="02040503050406030204" pitchFamily="18" charset="0"/>
                            </a:rPr>
                            <m:t>𝑒</m:t>
                          </m:r>
                          <m:r>
                            <a:rPr lang="en-US" sz="3200" b="0" i="1" smtClean="0">
                              <a:solidFill>
                                <a:srgbClr val="E9B4F2"/>
                              </a:solidFill>
                              <a:latin typeface="Cambria Math" panose="02040503050406030204" pitchFamily="18" charset="0"/>
                            </a:rPr>
                            <m:t>={</m:t>
                          </m:r>
                          <m:r>
                            <a:rPr lang="en-US" sz="3200" b="0" i="1" smtClean="0">
                              <a:solidFill>
                                <a:srgbClr val="E9B4F2"/>
                              </a:solidFill>
                              <a:latin typeface="Cambria Math" panose="02040503050406030204" pitchFamily="18" charset="0"/>
                            </a:rPr>
                            <m:t>𝑢</m:t>
                          </m:r>
                          <m:r>
                            <a:rPr lang="en-US" sz="3200" b="0" i="1" smtClean="0">
                              <a:solidFill>
                                <a:srgbClr val="E9B4F2"/>
                              </a:solidFill>
                              <a:latin typeface="Cambria Math" panose="02040503050406030204" pitchFamily="18" charset="0"/>
                            </a:rPr>
                            <m:t>,</m:t>
                          </m:r>
                          <m:r>
                            <a:rPr lang="en-US" sz="3200" b="0" i="1" smtClean="0">
                              <a:solidFill>
                                <a:srgbClr val="E9B4F2"/>
                              </a:solidFill>
                              <a:latin typeface="Cambria Math" panose="02040503050406030204" pitchFamily="18" charset="0"/>
                            </a:rPr>
                            <m:t>𝑣</m:t>
                          </m:r>
                          <m:r>
                            <a:rPr lang="en-US" sz="3200" b="0" i="1" smtClean="0">
                              <a:solidFill>
                                <a:srgbClr val="E9B4F2"/>
                              </a:solidFill>
                              <a:latin typeface="Cambria Math" panose="02040503050406030204" pitchFamily="18" charset="0"/>
                            </a:rPr>
                            <m:t>}∈</m:t>
                          </m:r>
                          <m:r>
                            <a:rPr lang="en-US" sz="3200" b="0" i="1" smtClean="0">
                              <a:solidFill>
                                <a:srgbClr val="E9B4F2"/>
                              </a:solidFill>
                              <a:latin typeface="Cambria Math" panose="02040503050406030204" pitchFamily="18" charset="0"/>
                            </a:rPr>
                            <m:t>𝐸</m:t>
                          </m:r>
                          <m:r>
                            <a:rPr lang="en-US" sz="3200" b="0" i="1" smtClean="0">
                              <a:solidFill>
                                <a:srgbClr val="E9B4F2"/>
                              </a:solidFill>
                              <a:latin typeface="Cambria Math" panose="02040503050406030204" pitchFamily="18" charset="0"/>
                            </a:rPr>
                            <m:t>(</m:t>
                          </m:r>
                          <m:r>
                            <a:rPr lang="en-US" sz="3200" b="0" i="1" smtClean="0">
                              <a:solidFill>
                                <a:srgbClr val="E9B4F2"/>
                              </a:solidFill>
                              <a:latin typeface="Cambria Math" panose="02040503050406030204" pitchFamily="18" charset="0"/>
                            </a:rPr>
                            <m:t>𝐺</m:t>
                          </m:r>
                          <m:r>
                            <a:rPr lang="en-US" sz="3200" b="0" i="1" smtClean="0">
                              <a:solidFill>
                                <a:srgbClr val="E9B4F2"/>
                              </a:solidFill>
                              <a:latin typeface="Cambria Math" panose="02040503050406030204" pitchFamily="18" charset="0"/>
                            </a:rPr>
                            <m:t>)</m:t>
                          </m:r>
                        </m:e>
                      </m:d>
                    </m:oMath>
                  </m:oMathPara>
                </a14:m>
                <a:endParaRPr lang="en-US" sz="3200" b="0" i="1" dirty="0">
                  <a:solidFill>
                    <a:srgbClr val="E9B4F2"/>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3200" b="0" i="0" smtClean="0">
                          <a:solidFill>
                            <a:srgbClr val="E9B4F2"/>
                          </a:solidFill>
                          <a:latin typeface="Cambria Math" panose="02040503050406030204" pitchFamily="18" charset="0"/>
                        </a:rPr>
                        <m:t>=</m:t>
                      </m:r>
                      <m:r>
                        <a:rPr lang="en-US" sz="3200" b="0" i="1" smtClean="0">
                          <a:solidFill>
                            <a:srgbClr val="E9B4F2"/>
                          </a:solidFill>
                          <a:latin typeface="Cambria Math" panose="02040503050406030204" pitchFamily="18" charset="0"/>
                        </a:rPr>
                        <m:t>ℙ</m:t>
                      </m:r>
                      <m:d>
                        <m:dPr>
                          <m:ctrlPr>
                            <a:rPr lang="en-US" sz="3200" b="0" i="1" smtClean="0">
                              <a:solidFill>
                                <a:srgbClr val="E9B4F2"/>
                              </a:solidFill>
                              <a:latin typeface="Cambria Math" panose="02040503050406030204" pitchFamily="18" charset="0"/>
                            </a:rPr>
                          </m:ctrlPr>
                        </m:dPr>
                        <m:e>
                          <m:sSub>
                            <m:sSubPr>
                              <m:ctrlPr>
                                <a:rPr lang="en-US" sz="3200" b="0" i="1" smtClean="0">
                                  <a:solidFill>
                                    <a:srgbClr val="E9B4F2"/>
                                  </a:solidFill>
                                  <a:latin typeface="Cambria Math" panose="02040503050406030204" pitchFamily="18" charset="0"/>
                                </a:rPr>
                              </m:ctrlPr>
                            </m:sSubPr>
                            <m:e>
                              <m:r>
                                <a:rPr lang="en-US" sz="3200" b="0" i="1" smtClean="0">
                                  <a:solidFill>
                                    <a:srgbClr val="E9B4F2"/>
                                  </a:solidFill>
                                  <a:latin typeface="Cambria Math" panose="02040503050406030204" pitchFamily="18" charset="0"/>
                                </a:rPr>
                                <m:t>𝑋</m:t>
                              </m:r>
                            </m:e>
                            <m:sub>
                              <m:r>
                                <a:rPr lang="en-US" sz="3200" b="0" i="1" smtClean="0">
                                  <a:solidFill>
                                    <a:srgbClr val="E9B4F2"/>
                                  </a:solidFill>
                                  <a:latin typeface="Cambria Math" panose="02040503050406030204" pitchFamily="18" charset="0"/>
                                </a:rPr>
                                <m:t>𝑢</m:t>
                              </m:r>
                            </m:sub>
                          </m:sSub>
                          <m:r>
                            <a:rPr lang="en-US" sz="3200" b="0" i="1" smtClean="0">
                              <a:solidFill>
                                <a:srgbClr val="E9B4F2"/>
                              </a:solidFill>
                              <a:latin typeface="Cambria Math" panose="02040503050406030204" pitchFamily="18" charset="0"/>
                            </a:rPr>
                            <m:t>=1,</m:t>
                          </m:r>
                          <m:sSub>
                            <m:sSubPr>
                              <m:ctrlPr>
                                <a:rPr lang="en-US" sz="3200" b="0" i="1" smtClean="0">
                                  <a:solidFill>
                                    <a:srgbClr val="E9B4F2"/>
                                  </a:solidFill>
                                  <a:latin typeface="Cambria Math" panose="02040503050406030204" pitchFamily="18" charset="0"/>
                                </a:rPr>
                              </m:ctrlPr>
                            </m:sSubPr>
                            <m:e>
                              <m:r>
                                <a:rPr lang="en-US" sz="3200" b="0" i="1" smtClean="0">
                                  <a:solidFill>
                                    <a:srgbClr val="E9B4F2"/>
                                  </a:solidFill>
                                  <a:latin typeface="Cambria Math" panose="02040503050406030204" pitchFamily="18" charset="0"/>
                                </a:rPr>
                                <m:t>𝑋</m:t>
                              </m:r>
                            </m:e>
                            <m:sub>
                              <m:r>
                                <a:rPr lang="en-US" sz="3200" b="0" i="1" smtClean="0">
                                  <a:solidFill>
                                    <a:srgbClr val="E9B4F2"/>
                                  </a:solidFill>
                                  <a:latin typeface="Cambria Math" panose="02040503050406030204" pitchFamily="18" charset="0"/>
                                </a:rPr>
                                <m:t>𝑣</m:t>
                              </m:r>
                            </m:sub>
                          </m:sSub>
                          <m:r>
                            <a:rPr lang="en-US" sz="3200" b="0" i="1" smtClean="0">
                              <a:solidFill>
                                <a:srgbClr val="E9B4F2"/>
                              </a:solidFill>
                              <a:latin typeface="Cambria Math" panose="02040503050406030204" pitchFamily="18" charset="0"/>
                            </a:rPr>
                            <m:t>=1,</m:t>
                          </m:r>
                          <m:sSub>
                            <m:sSubPr>
                              <m:ctrlPr>
                                <a:rPr lang="en-US" sz="3200" b="0" i="1" smtClean="0">
                                  <a:solidFill>
                                    <a:srgbClr val="E9B4F2"/>
                                  </a:solidFill>
                                  <a:latin typeface="Cambria Math" panose="02040503050406030204" pitchFamily="18" charset="0"/>
                                </a:rPr>
                              </m:ctrlPr>
                            </m:sSubPr>
                            <m:e>
                              <m:r>
                                <a:rPr lang="en-US" sz="3200" b="0" i="1" smtClean="0">
                                  <a:solidFill>
                                    <a:srgbClr val="E9B4F2"/>
                                  </a:solidFill>
                                  <a:latin typeface="Cambria Math" panose="02040503050406030204" pitchFamily="18" charset="0"/>
                                </a:rPr>
                                <m:t>𝑌</m:t>
                              </m:r>
                            </m:e>
                            <m:sub>
                              <m:r>
                                <a:rPr lang="en-US" sz="3200" b="0" i="1" smtClean="0">
                                  <a:solidFill>
                                    <a:srgbClr val="E9B4F2"/>
                                  </a:solidFill>
                                  <a:latin typeface="Cambria Math" panose="02040503050406030204" pitchFamily="18" charset="0"/>
                                </a:rPr>
                                <m:t>𝑒</m:t>
                              </m:r>
                            </m:sub>
                          </m:sSub>
                          <m:r>
                            <a:rPr lang="en-US" sz="3200" b="0" i="1" smtClean="0">
                              <a:solidFill>
                                <a:srgbClr val="E9B4F2"/>
                              </a:solidFill>
                              <a:latin typeface="Cambria Math" panose="02040503050406030204" pitchFamily="18" charset="0"/>
                            </a:rPr>
                            <m:t>=1</m:t>
                          </m:r>
                        </m:e>
                      </m:d>
                    </m:oMath>
                  </m:oMathPara>
                </a14:m>
                <a:endParaRPr lang="en-US" sz="3200" b="0" dirty="0">
                  <a:solidFill>
                    <a:srgbClr val="E9B4F2"/>
                  </a:solidFill>
                </a:endParaRPr>
              </a:p>
              <a:p>
                <a14:m>
                  <m:oMath xmlns:m="http://schemas.openxmlformats.org/officeDocument/2006/math">
                    <m:r>
                      <a:rPr lang="en-US" sz="3200" b="0" i="1" smtClean="0">
                        <a:solidFill>
                          <a:srgbClr val="E9B4F2"/>
                        </a:solidFill>
                        <a:latin typeface="Cambria Math" panose="02040503050406030204" pitchFamily="18" charset="0"/>
                      </a:rPr>
                      <m:t>=</m:t>
                    </m:r>
                  </m:oMath>
                </a14:m>
                <a:r>
                  <a:rPr lang="en-US" sz="3200" b="0" dirty="0">
                    <a:solidFill>
                      <a:srgbClr val="E9B4F2"/>
                    </a:solidFill>
                  </a:rPr>
                  <a:t> </a:t>
                </a:r>
                <a14:m>
                  <m:oMath xmlns:m="http://schemas.openxmlformats.org/officeDocument/2006/math">
                    <m:r>
                      <a:rPr lang="en-US" sz="3200" b="0" i="1" smtClean="0">
                        <a:solidFill>
                          <a:srgbClr val="E9B4F2"/>
                        </a:solidFill>
                        <a:latin typeface="Cambria Math" panose="02040503050406030204" pitchFamily="18" charset="0"/>
                      </a:rPr>
                      <m:t>ℙ</m:t>
                    </m:r>
                    <m:d>
                      <m:dPr>
                        <m:ctrlPr>
                          <a:rPr lang="en-US" sz="3200" b="0" i="1" smtClean="0">
                            <a:solidFill>
                              <a:srgbClr val="E9B4F2"/>
                            </a:solidFill>
                            <a:latin typeface="Cambria Math" panose="02040503050406030204" pitchFamily="18" charset="0"/>
                          </a:rPr>
                        </m:ctrlPr>
                      </m:dPr>
                      <m:e>
                        <m:sSub>
                          <m:sSubPr>
                            <m:ctrlPr>
                              <a:rPr lang="en-US" sz="3200" b="0" i="1" smtClean="0">
                                <a:solidFill>
                                  <a:srgbClr val="E9B4F2"/>
                                </a:solidFill>
                                <a:latin typeface="Cambria Math" panose="02040503050406030204" pitchFamily="18" charset="0"/>
                              </a:rPr>
                            </m:ctrlPr>
                          </m:sSubPr>
                          <m:e>
                            <m:r>
                              <a:rPr lang="en-US" sz="3200" b="0" i="1" smtClean="0">
                                <a:solidFill>
                                  <a:srgbClr val="E9B4F2"/>
                                </a:solidFill>
                                <a:latin typeface="Cambria Math" panose="02040503050406030204" pitchFamily="18" charset="0"/>
                              </a:rPr>
                              <m:t>𝑋</m:t>
                            </m:r>
                          </m:e>
                          <m:sub>
                            <m:r>
                              <a:rPr lang="en-US" sz="3200" b="0" i="1" smtClean="0">
                                <a:solidFill>
                                  <a:srgbClr val="E9B4F2"/>
                                </a:solidFill>
                                <a:latin typeface="Cambria Math" panose="02040503050406030204" pitchFamily="18" charset="0"/>
                              </a:rPr>
                              <m:t>𝑢</m:t>
                            </m:r>
                          </m:sub>
                        </m:sSub>
                        <m:r>
                          <a:rPr lang="en-US" sz="3200" b="0" i="1" smtClean="0">
                            <a:solidFill>
                              <a:srgbClr val="E9B4F2"/>
                            </a:solidFill>
                            <a:latin typeface="Cambria Math" panose="02040503050406030204" pitchFamily="18" charset="0"/>
                          </a:rPr>
                          <m:t>=1)(</m:t>
                        </m:r>
                        <m:sSub>
                          <m:sSubPr>
                            <m:ctrlPr>
                              <a:rPr lang="en-US" sz="3200" b="0" i="1" smtClean="0">
                                <a:solidFill>
                                  <a:srgbClr val="E9B4F2"/>
                                </a:solidFill>
                                <a:latin typeface="Cambria Math" panose="02040503050406030204" pitchFamily="18" charset="0"/>
                              </a:rPr>
                            </m:ctrlPr>
                          </m:sSubPr>
                          <m:e>
                            <m:r>
                              <a:rPr lang="en-US" sz="3200" b="0" i="1" smtClean="0">
                                <a:solidFill>
                                  <a:srgbClr val="E9B4F2"/>
                                </a:solidFill>
                                <a:latin typeface="Cambria Math" panose="02040503050406030204" pitchFamily="18" charset="0"/>
                              </a:rPr>
                              <m:t>𝑋</m:t>
                            </m:r>
                          </m:e>
                          <m:sub>
                            <m:r>
                              <a:rPr lang="en-US" sz="3200" b="0" i="1" smtClean="0">
                                <a:solidFill>
                                  <a:srgbClr val="E9B4F2"/>
                                </a:solidFill>
                                <a:latin typeface="Cambria Math" panose="02040503050406030204" pitchFamily="18" charset="0"/>
                              </a:rPr>
                              <m:t>𝑣</m:t>
                            </m:r>
                          </m:sub>
                        </m:sSub>
                        <m:r>
                          <a:rPr lang="en-US" sz="3200" b="0" i="1" smtClean="0">
                            <a:solidFill>
                              <a:srgbClr val="E9B4F2"/>
                            </a:solidFill>
                            <a:latin typeface="Cambria Math" panose="02040503050406030204" pitchFamily="18" charset="0"/>
                          </a:rPr>
                          <m:t>=1)(</m:t>
                        </m:r>
                        <m:sSub>
                          <m:sSubPr>
                            <m:ctrlPr>
                              <a:rPr lang="en-US" sz="3200" b="0" i="1" smtClean="0">
                                <a:solidFill>
                                  <a:srgbClr val="E9B4F2"/>
                                </a:solidFill>
                                <a:latin typeface="Cambria Math" panose="02040503050406030204" pitchFamily="18" charset="0"/>
                              </a:rPr>
                            </m:ctrlPr>
                          </m:sSubPr>
                          <m:e>
                            <m:r>
                              <a:rPr lang="en-US" sz="3200" b="0" i="1" smtClean="0">
                                <a:solidFill>
                                  <a:srgbClr val="E9B4F2"/>
                                </a:solidFill>
                                <a:latin typeface="Cambria Math" panose="02040503050406030204" pitchFamily="18" charset="0"/>
                              </a:rPr>
                              <m:t>𝑌</m:t>
                            </m:r>
                          </m:e>
                          <m:sub>
                            <m:r>
                              <a:rPr lang="en-US" sz="3200" b="0" i="1" smtClean="0">
                                <a:solidFill>
                                  <a:srgbClr val="E9B4F2"/>
                                </a:solidFill>
                                <a:latin typeface="Cambria Math" panose="02040503050406030204" pitchFamily="18" charset="0"/>
                              </a:rPr>
                              <m:t>𝑒</m:t>
                            </m:r>
                          </m:sub>
                        </m:sSub>
                        <m:r>
                          <a:rPr lang="en-US" sz="3200" b="0" i="1" smtClean="0">
                            <a:solidFill>
                              <a:srgbClr val="E9B4F2"/>
                            </a:solidFill>
                            <a:latin typeface="Cambria Math" panose="02040503050406030204" pitchFamily="18" charset="0"/>
                          </a:rPr>
                          <m:t>=1</m:t>
                        </m:r>
                      </m:e>
                    </m:d>
                  </m:oMath>
                </a14:m>
                <a:endParaRPr lang="en-US" sz="3200" b="0" dirty="0">
                  <a:solidFill>
                    <a:srgbClr val="E9B4F2"/>
                  </a:solidFill>
                </a:endParaRPr>
              </a:p>
              <a:p>
                <a:pPr/>
                <a14:m>
                  <m:oMathPara xmlns:m="http://schemas.openxmlformats.org/officeDocument/2006/math">
                    <m:oMathParaPr>
                      <m:jc m:val="left"/>
                    </m:oMathParaPr>
                    <m:oMath xmlns:m="http://schemas.openxmlformats.org/officeDocument/2006/math">
                      <m:r>
                        <a:rPr lang="en-US" sz="3200" b="0" i="1" smtClean="0">
                          <a:solidFill>
                            <a:srgbClr val="E9B4F2"/>
                          </a:solidFill>
                          <a:latin typeface="Cambria Math" panose="02040503050406030204" pitchFamily="18" charset="0"/>
                        </a:rPr>
                        <m:t>=</m:t>
                      </m:r>
                      <m:sSub>
                        <m:sSubPr>
                          <m:ctrlPr>
                            <a:rPr lang="en-US" sz="3200" b="0" i="1" smtClean="0">
                              <a:solidFill>
                                <a:srgbClr val="E9B4F2"/>
                              </a:solidFill>
                              <a:latin typeface="Cambria Math" panose="02040503050406030204" pitchFamily="18" charset="0"/>
                            </a:rPr>
                          </m:ctrlPr>
                        </m:sSubPr>
                        <m:e>
                          <m:r>
                            <a:rPr lang="en-US" sz="3200" b="0" i="1" smtClean="0">
                              <a:solidFill>
                                <a:srgbClr val="E9B4F2"/>
                              </a:solidFill>
                              <a:latin typeface="Cambria Math" panose="02040503050406030204" pitchFamily="18" charset="0"/>
                            </a:rPr>
                            <m:t>𝑞</m:t>
                          </m:r>
                        </m:e>
                        <m:sub>
                          <m:r>
                            <a:rPr lang="en-US" sz="3200" b="0" i="1" smtClean="0">
                              <a:solidFill>
                                <a:srgbClr val="E9B4F2"/>
                              </a:solidFill>
                              <a:latin typeface="Cambria Math" panose="02040503050406030204" pitchFamily="18" charset="0"/>
                            </a:rPr>
                            <m:t>𝑛</m:t>
                          </m:r>
                        </m:sub>
                      </m:sSub>
                      <m:r>
                        <a:rPr lang="en-US" sz="3200" b="0" i="1" smtClean="0">
                          <a:solidFill>
                            <a:srgbClr val="E9B4F2"/>
                          </a:solidFill>
                          <a:latin typeface="Cambria Math" panose="02040503050406030204" pitchFamily="18" charset="0"/>
                        </a:rPr>
                        <m:t>.</m:t>
                      </m:r>
                      <m:sSub>
                        <m:sSubPr>
                          <m:ctrlPr>
                            <a:rPr lang="en-US" sz="3200" b="0" i="1" smtClean="0">
                              <a:solidFill>
                                <a:srgbClr val="E9B4F2"/>
                              </a:solidFill>
                              <a:latin typeface="Cambria Math" panose="02040503050406030204" pitchFamily="18" charset="0"/>
                            </a:rPr>
                          </m:ctrlPr>
                        </m:sSubPr>
                        <m:e>
                          <m:r>
                            <a:rPr lang="en-US" sz="3200" b="0" i="1" smtClean="0">
                              <a:solidFill>
                                <a:srgbClr val="E9B4F2"/>
                              </a:solidFill>
                              <a:latin typeface="Cambria Math" panose="02040503050406030204" pitchFamily="18" charset="0"/>
                            </a:rPr>
                            <m:t>𝑞</m:t>
                          </m:r>
                        </m:e>
                        <m:sub>
                          <m:r>
                            <a:rPr lang="en-US" sz="3200" b="0" i="1" smtClean="0">
                              <a:solidFill>
                                <a:srgbClr val="E9B4F2"/>
                              </a:solidFill>
                              <a:latin typeface="Cambria Math" panose="02040503050406030204" pitchFamily="18" charset="0"/>
                            </a:rPr>
                            <m:t>𝑛</m:t>
                          </m:r>
                        </m:sub>
                      </m:sSub>
                      <m:r>
                        <a:rPr lang="en-US" sz="3200" b="0" i="1" smtClean="0">
                          <a:solidFill>
                            <a:srgbClr val="E9B4F2"/>
                          </a:solidFill>
                          <a:latin typeface="Cambria Math" panose="02040503050406030204" pitchFamily="18" charset="0"/>
                        </a:rPr>
                        <m:t>.</m:t>
                      </m:r>
                      <m:sSub>
                        <m:sSubPr>
                          <m:ctrlPr>
                            <a:rPr lang="en-US" sz="3200" b="0" i="1" smtClean="0">
                              <a:solidFill>
                                <a:srgbClr val="E9B4F2"/>
                              </a:solidFill>
                              <a:latin typeface="Cambria Math" panose="02040503050406030204" pitchFamily="18" charset="0"/>
                            </a:rPr>
                          </m:ctrlPr>
                        </m:sSubPr>
                        <m:e>
                          <m:r>
                            <a:rPr lang="en-US" sz="3200" b="0" i="1" smtClean="0">
                              <a:solidFill>
                                <a:srgbClr val="E9B4F2"/>
                              </a:solidFill>
                              <a:latin typeface="Cambria Math" panose="02040503050406030204" pitchFamily="18" charset="0"/>
                            </a:rPr>
                            <m:t>𝑝</m:t>
                          </m:r>
                        </m:e>
                        <m:sub>
                          <m:r>
                            <a:rPr lang="en-US" sz="3200" b="0" i="1" smtClean="0">
                              <a:solidFill>
                                <a:srgbClr val="E9B4F2"/>
                              </a:solidFill>
                              <a:latin typeface="Cambria Math" panose="02040503050406030204" pitchFamily="18" charset="0"/>
                            </a:rPr>
                            <m:t>𝑛</m:t>
                          </m:r>
                        </m:sub>
                      </m:sSub>
                    </m:oMath>
                  </m:oMathPara>
                </a14:m>
                <a:endParaRPr lang="en-US" sz="3200" dirty="0">
                  <a:solidFill>
                    <a:srgbClr val="E9B4F2"/>
                  </a:solidFill>
                </a:endParaRPr>
              </a:p>
            </p:txBody>
          </p:sp>
        </mc:Choice>
        <mc:Fallback xmlns="">
          <p:sp>
            <p:nvSpPr>
              <p:cNvPr id="24" name="TextBox 23">
                <a:extLst>
                  <a:ext uri="{FF2B5EF4-FFF2-40B4-BE49-F238E27FC236}">
                    <a16:creationId xmlns:a16="http://schemas.microsoft.com/office/drawing/2014/main" id="{24D65D86-6E86-4266-82BA-787C65788C09}"/>
                  </a:ext>
                </a:extLst>
              </p:cNvPr>
              <p:cNvSpPr txBox="1">
                <a:spLocks noRot="1" noChangeAspect="1" noMove="1" noResize="1" noEditPoints="1" noAdjustHandles="1" noChangeArrowheads="1" noChangeShapeType="1" noTextEdit="1"/>
              </p:cNvSpPr>
              <p:nvPr/>
            </p:nvSpPr>
            <p:spPr>
              <a:xfrm>
                <a:off x="375991" y="4153294"/>
                <a:ext cx="5444504" cy="2062103"/>
              </a:xfrm>
              <a:prstGeom prst="rect">
                <a:avLst/>
              </a:prstGeom>
              <a:blipFill>
                <a:blip r:embed="rId8"/>
                <a:stretch>
                  <a:fillRect/>
                </a:stretch>
              </a:blipFill>
            </p:spPr>
            <p:txBody>
              <a:bodyPr/>
              <a:lstStyle/>
              <a:p>
                <a:r>
                  <a:rPr lang="en-US">
                    <a:noFill/>
                  </a:rPr>
                  <a:t> </a:t>
                </a:r>
              </a:p>
            </p:txBody>
          </p:sp>
        </mc:Fallback>
      </mc:AlternateContent>
      <p:sp>
        <p:nvSpPr>
          <p:cNvPr id="25" name="Oval 24">
            <a:extLst>
              <a:ext uri="{FF2B5EF4-FFF2-40B4-BE49-F238E27FC236}">
                <a16:creationId xmlns:a16="http://schemas.microsoft.com/office/drawing/2014/main" id="{D06244D1-59FF-48BB-96CC-8715D34658FA}"/>
              </a:ext>
            </a:extLst>
          </p:cNvPr>
          <p:cNvSpPr/>
          <p:nvPr/>
        </p:nvSpPr>
        <p:spPr>
          <a:xfrm>
            <a:off x="7610072" y="5009551"/>
            <a:ext cx="256673" cy="256673"/>
          </a:xfrm>
          <a:prstGeom prst="ellipse">
            <a:avLst/>
          </a:prstGeom>
          <a:solidFill>
            <a:srgbClr val="E9B4F2"/>
          </a:solidFill>
          <a:ln>
            <a:solidFill>
              <a:srgbClr val="E9B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70E38F0-49AB-4692-B030-4619FCD96451}"/>
              </a:ext>
            </a:extLst>
          </p:cNvPr>
          <p:cNvSpPr/>
          <p:nvPr/>
        </p:nvSpPr>
        <p:spPr>
          <a:xfrm>
            <a:off x="10882661" y="4530237"/>
            <a:ext cx="256673" cy="256673"/>
          </a:xfrm>
          <a:prstGeom prst="ellipse">
            <a:avLst/>
          </a:prstGeom>
          <a:solidFill>
            <a:srgbClr val="E9B4F2"/>
          </a:solidFill>
          <a:ln>
            <a:solidFill>
              <a:srgbClr val="E9B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54796875-39DF-4F34-984B-A5321CE87DC9}"/>
              </a:ext>
            </a:extLst>
          </p:cNvPr>
          <p:cNvCxnSpPr/>
          <p:nvPr/>
        </p:nvCxnSpPr>
        <p:spPr>
          <a:xfrm flipV="1">
            <a:off x="7738408" y="4658573"/>
            <a:ext cx="3272589" cy="479314"/>
          </a:xfrm>
          <a:prstGeom prst="line">
            <a:avLst/>
          </a:prstGeom>
          <a:ln w="57150">
            <a:solidFill>
              <a:srgbClr val="E9B4F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E9DDEEE-3AD6-4A77-B1FE-29A343E3E2B1}"/>
                  </a:ext>
                </a:extLst>
              </p:cNvPr>
              <p:cNvSpPr txBox="1"/>
              <p:nvPr/>
            </p:nvSpPr>
            <p:spPr>
              <a:xfrm>
                <a:off x="7450829" y="5292065"/>
                <a:ext cx="57515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E9B4F2"/>
                              </a:solidFill>
                              <a:latin typeface="Cambria Math" panose="02040503050406030204" pitchFamily="18" charset="0"/>
                            </a:rPr>
                          </m:ctrlPr>
                        </m:sSubPr>
                        <m:e>
                          <m:r>
                            <a:rPr lang="en-US" sz="2400" b="0" i="1" smtClean="0">
                              <a:solidFill>
                                <a:srgbClr val="E9B4F2"/>
                              </a:solidFill>
                              <a:latin typeface="Cambria Math" panose="02040503050406030204" pitchFamily="18" charset="0"/>
                            </a:rPr>
                            <m:t>𝑞</m:t>
                          </m:r>
                        </m:e>
                        <m:sub>
                          <m:r>
                            <a:rPr lang="en-US" sz="2400" b="0" i="1" smtClean="0">
                              <a:solidFill>
                                <a:srgbClr val="E9B4F2"/>
                              </a:solidFill>
                              <a:latin typeface="Cambria Math" panose="02040503050406030204" pitchFamily="18" charset="0"/>
                            </a:rPr>
                            <m:t>𝑛</m:t>
                          </m:r>
                        </m:sub>
                      </m:sSub>
                    </m:oMath>
                  </m:oMathPara>
                </a14:m>
                <a:endParaRPr lang="en-US" sz="2400" dirty="0"/>
              </a:p>
            </p:txBody>
          </p:sp>
        </mc:Choice>
        <mc:Fallback xmlns="">
          <p:sp>
            <p:nvSpPr>
              <p:cNvPr id="31" name="TextBox 30">
                <a:extLst>
                  <a:ext uri="{FF2B5EF4-FFF2-40B4-BE49-F238E27FC236}">
                    <a16:creationId xmlns:a16="http://schemas.microsoft.com/office/drawing/2014/main" id="{3E9DDEEE-3AD6-4A77-B1FE-29A343E3E2B1}"/>
                  </a:ext>
                </a:extLst>
              </p:cNvPr>
              <p:cNvSpPr txBox="1">
                <a:spLocks noRot="1" noChangeAspect="1" noMove="1" noResize="1" noEditPoints="1" noAdjustHandles="1" noChangeArrowheads="1" noChangeShapeType="1" noTextEdit="1"/>
              </p:cNvSpPr>
              <p:nvPr/>
            </p:nvSpPr>
            <p:spPr>
              <a:xfrm>
                <a:off x="7450829" y="5292065"/>
                <a:ext cx="575157" cy="461665"/>
              </a:xfrm>
              <a:prstGeom prst="rect">
                <a:avLst/>
              </a:prstGeom>
              <a:blipFill>
                <a:blip r:embed="rId9"/>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4615BE3-F97F-4ABF-B207-695FEB4D1465}"/>
                  </a:ext>
                </a:extLst>
              </p:cNvPr>
              <p:cNvSpPr txBox="1"/>
              <p:nvPr/>
            </p:nvSpPr>
            <p:spPr>
              <a:xfrm>
                <a:off x="10962871" y="4766232"/>
                <a:ext cx="57515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E9B4F2"/>
                              </a:solidFill>
                              <a:latin typeface="Cambria Math" panose="02040503050406030204" pitchFamily="18" charset="0"/>
                            </a:rPr>
                          </m:ctrlPr>
                        </m:sSubPr>
                        <m:e>
                          <m:r>
                            <a:rPr lang="en-US" sz="2400" b="0" i="1" smtClean="0">
                              <a:solidFill>
                                <a:srgbClr val="E9B4F2"/>
                              </a:solidFill>
                              <a:latin typeface="Cambria Math" panose="02040503050406030204" pitchFamily="18" charset="0"/>
                            </a:rPr>
                            <m:t>𝑞</m:t>
                          </m:r>
                        </m:e>
                        <m:sub>
                          <m:r>
                            <a:rPr lang="en-US" sz="2400" b="0" i="1" smtClean="0">
                              <a:solidFill>
                                <a:srgbClr val="E9B4F2"/>
                              </a:solidFill>
                              <a:latin typeface="Cambria Math" panose="02040503050406030204" pitchFamily="18" charset="0"/>
                            </a:rPr>
                            <m:t>𝑛</m:t>
                          </m:r>
                        </m:sub>
                      </m:sSub>
                    </m:oMath>
                  </m:oMathPara>
                </a14:m>
                <a:endParaRPr lang="en-US" sz="2400" dirty="0"/>
              </a:p>
            </p:txBody>
          </p:sp>
        </mc:Choice>
        <mc:Fallback xmlns="">
          <p:sp>
            <p:nvSpPr>
              <p:cNvPr id="32" name="TextBox 31">
                <a:extLst>
                  <a:ext uri="{FF2B5EF4-FFF2-40B4-BE49-F238E27FC236}">
                    <a16:creationId xmlns:a16="http://schemas.microsoft.com/office/drawing/2014/main" id="{94615BE3-F97F-4ABF-B207-695FEB4D1465}"/>
                  </a:ext>
                </a:extLst>
              </p:cNvPr>
              <p:cNvSpPr txBox="1">
                <a:spLocks noRot="1" noChangeAspect="1" noMove="1" noResize="1" noEditPoints="1" noAdjustHandles="1" noChangeArrowheads="1" noChangeShapeType="1" noTextEdit="1"/>
              </p:cNvSpPr>
              <p:nvPr/>
            </p:nvSpPr>
            <p:spPr>
              <a:xfrm>
                <a:off x="10962871" y="4766232"/>
                <a:ext cx="575157" cy="461665"/>
              </a:xfrm>
              <a:prstGeom prst="rect">
                <a:avLst/>
              </a:prstGeom>
              <a:blipFill>
                <a:blip r:embed="rId10"/>
                <a:stretch>
                  <a:fillRect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39B48FB-EECC-4DC8-8B03-80FB0771570D}"/>
                  </a:ext>
                </a:extLst>
              </p:cNvPr>
              <p:cNvSpPr txBox="1"/>
              <p:nvPr/>
            </p:nvSpPr>
            <p:spPr>
              <a:xfrm>
                <a:off x="9127229" y="4907054"/>
                <a:ext cx="57560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E9B4F2"/>
                              </a:solidFill>
                              <a:latin typeface="Cambria Math" panose="02040503050406030204" pitchFamily="18" charset="0"/>
                            </a:rPr>
                          </m:ctrlPr>
                        </m:sSubPr>
                        <m:e>
                          <m:r>
                            <a:rPr lang="en-US" sz="2400" b="0" i="1" smtClean="0">
                              <a:solidFill>
                                <a:srgbClr val="E9B4F2"/>
                              </a:solidFill>
                              <a:latin typeface="Cambria Math" panose="02040503050406030204" pitchFamily="18" charset="0"/>
                            </a:rPr>
                            <m:t>𝑝</m:t>
                          </m:r>
                        </m:e>
                        <m:sub>
                          <m:r>
                            <a:rPr lang="en-US" sz="2400" b="0" i="1" smtClean="0">
                              <a:solidFill>
                                <a:srgbClr val="E9B4F2"/>
                              </a:solidFill>
                              <a:latin typeface="Cambria Math" panose="02040503050406030204" pitchFamily="18" charset="0"/>
                            </a:rPr>
                            <m:t>𝑛</m:t>
                          </m:r>
                        </m:sub>
                      </m:sSub>
                    </m:oMath>
                  </m:oMathPara>
                </a14:m>
                <a:endParaRPr lang="en-US" sz="2400" dirty="0"/>
              </a:p>
            </p:txBody>
          </p:sp>
        </mc:Choice>
        <mc:Fallback xmlns="">
          <p:sp>
            <p:nvSpPr>
              <p:cNvPr id="33" name="TextBox 32">
                <a:extLst>
                  <a:ext uri="{FF2B5EF4-FFF2-40B4-BE49-F238E27FC236}">
                    <a16:creationId xmlns:a16="http://schemas.microsoft.com/office/drawing/2014/main" id="{439B48FB-EECC-4DC8-8B03-80FB0771570D}"/>
                  </a:ext>
                </a:extLst>
              </p:cNvPr>
              <p:cNvSpPr txBox="1">
                <a:spLocks noRot="1" noChangeAspect="1" noMove="1" noResize="1" noEditPoints="1" noAdjustHandles="1" noChangeArrowheads="1" noChangeShapeType="1" noTextEdit="1"/>
              </p:cNvSpPr>
              <p:nvPr/>
            </p:nvSpPr>
            <p:spPr>
              <a:xfrm>
                <a:off x="9127229" y="4907054"/>
                <a:ext cx="575606" cy="461665"/>
              </a:xfrm>
              <a:prstGeom prst="rect">
                <a:avLst/>
              </a:prstGeom>
              <a:blipFill>
                <a:blip r:embed="rId11"/>
                <a:stretch>
                  <a:fillRect b="-9211"/>
                </a:stretch>
              </a:blipFill>
            </p:spPr>
            <p:txBody>
              <a:bodyPr/>
              <a:lstStyle/>
              <a:p>
                <a:r>
                  <a:rPr lang="en-US">
                    <a:noFill/>
                  </a:rPr>
                  <a:t> </a:t>
                </a:r>
              </a:p>
            </p:txBody>
          </p:sp>
        </mc:Fallback>
      </mc:AlternateContent>
    </p:spTree>
    <p:extLst>
      <p:ext uri="{BB962C8B-B14F-4D97-AF65-F5344CB8AC3E}">
        <p14:creationId xmlns:p14="http://schemas.microsoft.com/office/powerpoint/2010/main" val="266014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4">
                                            <p:txEl>
                                              <p:pRg st="0" end="0"/>
                                            </p:txEl>
                                          </p:spTgt>
                                        </p:tgtEl>
                                        <p:attrNameLst>
                                          <p:attrName>style.visibility</p:attrName>
                                        </p:attrNameLst>
                                      </p:cBhvr>
                                      <p:to>
                                        <p:strVal val="visible"/>
                                      </p:to>
                                    </p:set>
                                    <p:animEffect transition="in" filter="fade">
                                      <p:cBhvr>
                                        <p:cTn id="40" dur="500"/>
                                        <p:tgtEl>
                                          <p:spTgt spid="24">
                                            <p:txEl>
                                              <p:pRg st="0" end="0"/>
                                            </p:txEl>
                                          </p:spTgt>
                                        </p:tgtEl>
                                      </p:cBhvr>
                                    </p:animEffect>
                                    <p:anim calcmode="lin" valueType="num">
                                      <p:cBhvr>
                                        <p:cTn id="4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
                            </p:stCondLst>
                            <p:childTnLst>
                              <p:par>
                                <p:cTn id="44" presetID="42" presetClass="entr" presetSubtype="0" fill="hold" grpId="0" nodeType="afterEffect">
                                  <p:stCondLst>
                                    <p:cond delay="0"/>
                                  </p:stCondLst>
                                  <p:childTnLst>
                                    <p:set>
                                      <p:cBhvr>
                                        <p:cTn id="45" dur="1" fill="hold">
                                          <p:stCondLst>
                                            <p:cond delay="0"/>
                                          </p:stCondLst>
                                        </p:cTn>
                                        <p:tgtEl>
                                          <p:spTgt spid="24">
                                            <p:txEl>
                                              <p:pRg st="1" end="1"/>
                                            </p:txEl>
                                          </p:spTgt>
                                        </p:tgtEl>
                                        <p:attrNameLst>
                                          <p:attrName>style.visibility</p:attrName>
                                        </p:attrNameLst>
                                      </p:cBhvr>
                                      <p:to>
                                        <p:strVal val="visible"/>
                                      </p:to>
                                    </p:set>
                                    <p:animEffect transition="in" filter="fade">
                                      <p:cBhvr>
                                        <p:cTn id="46" dur="500"/>
                                        <p:tgtEl>
                                          <p:spTgt spid="24">
                                            <p:txEl>
                                              <p:pRg st="1" end="1"/>
                                            </p:txEl>
                                          </p:spTgt>
                                        </p:tgtEl>
                                      </p:cBhvr>
                                    </p:animEffect>
                                    <p:anim calcmode="lin" valueType="num">
                                      <p:cBhvr>
                                        <p:cTn id="47"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48" dur="5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24">
                                            <p:txEl>
                                              <p:pRg st="2" end="2"/>
                                            </p:txEl>
                                          </p:spTgt>
                                        </p:tgtEl>
                                        <p:attrNameLst>
                                          <p:attrName>style.visibility</p:attrName>
                                        </p:attrNameLst>
                                      </p:cBhvr>
                                      <p:to>
                                        <p:strVal val="visible"/>
                                      </p:to>
                                    </p:set>
                                    <p:animEffect transition="in" filter="fade">
                                      <p:cBhvr>
                                        <p:cTn id="52" dur="500"/>
                                        <p:tgtEl>
                                          <p:spTgt spid="24">
                                            <p:txEl>
                                              <p:pRg st="2" end="2"/>
                                            </p:txEl>
                                          </p:spTgt>
                                        </p:tgtEl>
                                      </p:cBhvr>
                                    </p:animEffect>
                                    <p:anim calcmode="lin" valueType="num">
                                      <p:cBhvr>
                                        <p:cTn id="53"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54" dur="5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42" presetClass="entr" presetSubtype="0" fill="hold" grpId="0" nodeType="afterEffect">
                                  <p:stCondLst>
                                    <p:cond delay="0"/>
                                  </p:stCondLst>
                                  <p:childTnLst>
                                    <p:set>
                                      <p:cBhvr>
                                        <p:cTn id="57" dur="1" fill="hold">
                                          <p:stCondLst>
                                            <p:cond delay="0"/>
                                          </p:stCondLst>
                                        </p:cTn>
                                        <p:tgtEl>
                                          <p:spTgt spid="24">
                                            <p:txEl>
                                              <p:pRg st="3" end="3"/>
                                            </p:txEl>
                                          </p:spTgt>
                                        </p:tgtEl>
                                        <p:attrNameLst>
                                          <p:attrName>style.visibility</p:attrName>
                                        </p:attrNameLst>
                                      </p:cBhvr>
                                      <p:to>
                                        <p:strVal val="visible"/>
                                      </p:to>
                                    </p:set>
                                    <p:animEffect transition="in" filter="fade">
                                      <p:cBhvr>
                                        <p:cTn id="58" dur="500"/>
                                        <p:tgtEl>
                                          <p:spTgt spid="24">
                                            <p:txEl>
                                              <p:pRg st="3" end="3"/>
                                            </p:txEl>
                                          </p:spTgt>
                                        </p:tgtEl>
                                      </p:cBhvr>
                                    </p:animEffect>
                                    <p:anim calcmode="lin" valueType="num">
                                      <p:cBhvr>
                                        <p:cTn id="59"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60" dur="5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4">
                                            <p:txEl>
                                              <p:pRg st="0" end="0"/>
                                            </p:txEl>
                                          </p:spTgt>
                                        </p:tgtEl>
                                      </p:cBhvr>
                                    </p:animEffect>
                                    <p:set>
                                      <p:cBhvr>
                                        <p:cTn id="71" dur="1" fill="hold">
                                          <p:stCondLst>
                                            <p:cond delay="499"/>
                                          </p:stCondLst>
                                        </p:cTn>
                                        <p:tgtEl>
                                          <p:spTgt spid="24">
                                            <p:txEl>
                                              <p:pRg st="0" end="0"/>
                                            </p:txEl>
                                          </p:spTgt>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4">
                                            <p:txEl>
                                              <p:pRg st="1" end="1"/>
                                            </p:txEl>
                                          </p:spTgt>
                                        </p:tgtEl>
                                      </p:cBhvr>
                                    </p:animEffect>
                                    <p:set>
                                      <p:cBhvr>
                                        <p:cTn id="74" dur="1" fill="hold">
                                          <p:stCondLst>
                                            <p:cond delay="499"/>
                                          </p:stCondLst>
                                        </p:cTn>
                                        <p:tgtEl>
                                          <p:spTgt spid="24">
                                            <p:txEl>
                                              <p:pRg st="1" end="1"/>
                                            </p:txEl>
                                          </p:spTgt>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24">
                                            <p:txEl>
                                              <p:pRg st="2" end="2"/>
                                            </p:txEl>
                                          </p:spTgt>
                                        </p:tgtEl>
                                      </p:cBhvr>
                                    </p:animEffect>
                                    <p:set>
                                      <p:cBhvr>
                                        <p:cTn id="77" dur="1" fill="hold">
                                          <p:stCondLst>
                                            <p:cond delay="499"/>
                                          </p:stCondLst>
                                        </p:cTn>
                                        <p:tgtEl>
                                          <p:spTgt spid="24">
                                            <p:txEl>
                                              <p:pRg st="2" end="2"/>
                                            </p:txEl>
                                          </p:spTgt>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4">
                                            <p:txEl>
                                              <p:pRg st="3" end="3"/>
                                            </p:txEl>
                                          </p:spTgt>
                                        </p:tgtEl>
                                      </p:cBhvr>
                                    </p:animEffect>
                                    <p:set>
                                      <p:cBhvr>
                                        <p:cTn id="80" dur="1" fill="hold">
                                          <p:stCondLst>
                                            <p:cond delay="499"/>
                                          </p:stCondLst>
                                        </p:cTn>
                                        <p:tgtEl>
                                          <p:spTgt spid="24">
                                            <p:txEl>
                                              <p:pRg st="3" end="3"/>
                                            </p:txEl>
                                          </p:spTgt>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25"/>
                                        </p:tgtEl>
                                      </p:cBhvr>
                                    </p:animEffect>
                                    <p:set>
                                      <p:cBhvr>
                                        <p:cTn id="83" dur="1" fill="hold">
                                          <p:stCondLst>
                                            <p:cond delay="499"/>
                                          </p:stCondLst>
                                        </p:cTn>
                                        <p:tgtEl>
                                          <p:spTgt spid="25"/>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26"/>
                                        </p:tgtEl>
                                      </p:cBhvr>
                                    </p:animEffect>
                                    <p:set>
                                      <p:cBhvr>
                                        <p:cTn id="86" dur="1" fill="hold">
                                          <p:stCondLst>
                                            <p:cond delay="499"/>
                                          </p:stCondLst>
                                        </p:cTn>
                                        <p:tgtEl>
                                          <p:spTgt spid="26"/>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31"/>
                                        </p:tgtEl>
                                      </p:cBhvr>
                                    </p:animEffect>
                                    <p:set>
                                      <p:cBhvr>
                                        <p:cTn id="92" dur="1" fill="hold">
                                          <p:stCondLst>
                                            <p:cond delay="499"/>
                                          </p:stCondLst>
                                        </p:cTn>
                                        <p:tgtEl>
                                          <p:spTgt spid="31"/>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33"/>
                                        </p:tgtEl>
                                      </p:cBhvr>
                                    </p:animEffect>
                                    <p:set>
                                      <p:cBhvr>
                                        <p:cTn id="95" dur="1" fill="hold">
                                          <p:stCondLst>
                                            <p:cond delay="499"/>
                                          </p:stCondLst>
                                        </p:cTn>
                                        <p:tgtEl>
                                          <p:spTgt spid="33"/>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32"/>
                                        </p:tgtEl>
                                      </p:cBhvr>
                                    </p:animEffect>
                                    <p:set>
                                      <p:cBhvr>
                                        <p:cTn id="98"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24" grpId="0" uiExpand="1" build="p"/>
      <p:bldP spid="24" grpId="1" uiExpand="1" build="allAtOnce"/>
      <p:bldP spid="25" grpId="0" animBg="1"/>
      <p:bldP spid="25" grpId="1" animBg="1"/>
      <p:bldP spid="26" grpId="0" animBg="1"/>
      <p:bldP spid="26" grpId="1" animBg="1"/>
      <p:bldP spid="31" grpId="0"/>
      <p:bldP spid="31" grpId="1"/>
      <p:bldP spid="32" grpId="0"/>
      <p:bldP spid="32" grpId="1"/>
      <p:bldP spid="33" grpId="0"/>
      <p:bldP spid="3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3D66C4B-CF4B-4C9B-8B1F-57EC79025076}"/>
                  </a:ext>
                </a:extLst>
              </p:cNvPr>
              <p:cNvSpPr txBox="1"/>
              <p:nvPr/>
            </p:nvSpPr>
            <p:spPr>
              <a:xfrm>
                <a:off x="688273" y="41178"/>
                <a:ext cx="4356577" cy="584775"/>
              </a:xfrm>
              <a:prstGeom prst="rect">
                <a:avLst/>
              </a:prstGeom>
              <a:noFill/>
            </p:spPr>
            <p:txBody>
              <a:bodyPr wrap="none" rtlCol="0">
                <a:spAutoFit/>
              </a:bodyPr>
              <a:lstStyle/>
              <a:p>
                <a14:m>
                  <m:oMath xmlns:m="http://schemas.openxmlformats.org/officeDocument/2006/math">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𝑌</m:t>
                        </m:r>
                      </m:e>
                      <m:sub>
                        <m:r>
                          <a:rPr lang="en-US" sz="3200" b="0" i="1" smtClean="0">
                            <a:solidFill>
                              <a:schemeClr val="bg1"/>
                            </a:solidFill>
                            <a:latin typeface="Cambria Math" panose="02040503050406030204" pitchFamily="18" charset="0"/>
                          </a:rPr>
                          <m:t>𝑒</m:t>
                        </m:r>
                      </m:sub>
                    </m:sSub>
                    <m:r>
                      <a:rPr lang="en-US" sz="3200">
                        <a:solidFill>
                          <a:schemeClr val="bg1"/>
                        </a:solidFill>
                        <a:latin typeface="Cambria Math" panose="02040503050406030204" pitchFamily="18" charset="0"/>
                        <a:ea typeface="Cambria Math" panose="02040503050406030204" pitchFamily="18" charset="0"/>
                      </a:rPr>
                      <m:t>∼</m:t>
                    </m:r>
                    <m:r>
                      <m:rPr>
                        <m:sty m:val="p"/>
                      </m:rPr>
                      <a:rPr lang="en-US" sz="3200" b="0" i="0" smtClean="0">
                        <a:solidFill>
                          <a:schemeClr val="bg1"/>
                        </a:solidFill>
                        <a:latin typeface="Cambria Math" panose="02040503050406030204" pitchFamily="18" charset="0"/>
                        <a:ea typeface="Cambria Math" panose="02040503050406030204" pitchFamily="18" charset="0"/>
                      </a:rPr>
                      <m:t>iid</m:t>
                    </m:r>
                    <m:r>
                      <a:rPr lang="en-US" sz="3200" b="0" i="0" smtClean="0">
                        <a:solidFill>
                          <a:schemeClr val="bg1"/>
                        </a:solidFill>
                        <a:latin typeface="Cambria Math" panose="02040503050406030204" pitchFamily="18" charset="0"/>
                        <a:ea typeface="Cambria Math" panose="02040503050406030204" pitchFamily="18" charset="0"/>
                      </a:rPr>
                      <m:t> </m:t>
                    </m:r>
                    <m:r>
                      <m:rPr>
                        <m:sty m:val="p"/>
                      </m:rPr>
                      <a:rPr lang="en-US" sz="3200" b="0" i="0" smtClean="0">
                        <a:solidFill>
                          <a:schemeClr val="bg1"/>
                        </a:solidFill>
                        <a:latin typeface="Cambria Math" panose="02040503050406030204" pitchFamily="18" charset="0"/>
                        <a:ea typeface="Cambria Math" panose="02040503050406030204" pitchFamily="18" charset="0"/>
                      </a:rPr>
                      <m:t>Ber</m:t>
                    </m:r>
                    <m:d>
                      <m:dPr>
                        <m:ctrlPr>
                          <a:rPr lang="en-US" sz="3200" b="0" i="1" smtClean="0">
                            <a:solidFill>
                              <a:schemeClr val="bg1"/>
                            </a:solidFill>
                            <a:latin typeface="Cambria Math" panose="02040503050406030204" pitchFamily="18" charset="0"/>
                            <a:ea typeface="Cambria Math" panose="02040503050406030204" pitchFamily="18" charset="0"/>
                          </a:rPr>
                        </m:ctrlPr>
                      </m:dPr>
                      <m:e>
                        <m:sSub>
                          <m:sSubPr>
                            <m:ctrlPr>
                              <a:rPr lang="en-US" sz="3200" b="0" i="1" smtClean="0">
                                <a:solidFill>
                                  <a:schemeClr val="bg1"/>
                                </a:solidFill>
                                <a:latin typeface="Cambria Math" panose="02040503050406030204" pitchFamily="18" charset="0"/>
                                <a:ea typeface="Cambria Math" panose="02040503050406030204" pitchFamily="18" charset="0"/>
                              </a:rPr>
                            </m:ctrlPr>
                          </m:sSubPr>
                          <m:e>
                            <m:r>
                              <a:rPr lang="en-US" sz="3200" b="0" i="1" smtClean="0">
                                <a:solidFill>
                                  <a:schemeClr val="bg1"/>
                                </a:solidFill>
                                <a:latin typeface="Cambria Math" panose="02040503050406030204" pitchFamily="18" charset="0"/>
                                <a:ea typeface="Cambria Math" panose="02040503050406030204" pitchFamily="18" charset="0"/>
                              </a:rPr>
                              <m:t>𝑝</m:t>
                            </m:r>
                          </m:e>
                          <m:sub>
                            <m:r>
                              <a:rPr lang="en-US" sz="3200" b="0" i="1" smtClean="0">
                                <a:solidFill>
                                  <a:schemeClr val="bg1"/>
                                </a:solidFill>
                                <a:latin typeface="Cambria Math" panose="02040503050406030204" pitchFamily="18" charset="0"/>
                                <a:ea typeface="Cambria Math" panose="02040503050406030204" pitchFamily="18" charset="0"/>
                              </a:rPr>
                              <m:t>𝑛</m:t>
                            </m:r>
                          </m:sub>
                        </m:sSub>
                      </m:e>
                    </m:d>
                    <m:r>
                      <a:rPr lang="en-US" sz="3200" b="0" i="0" smtClean="0">
                        <a:solidFill>
                          <a:schemeClr val="bg1"/>
                        </a:solidFill>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b="0" i="1" dirty="0" smtClean="0">
                        <a:solidFill>
                          <a:schemeClr val="bg1"/>
                        </a:solidFill>
                        <a:latin typeface="Cambria Math" panose="02040503050406030204" pitchFamily="18" charset="0"/>
                      </a:rPr>
                      <m:t>𝑒</m:t>
                    </m:r>
                    <m:r>
                      <a:rPr lang="en-US" sz="3200" b="0" i="1" dirty="0" smtClean="0">
                        <a:solidFill>
                          <a:schemeClr val="bg1"/>
                        </a:solidFill>
                        <a:latin typeface="Cambria Math" panose="02040503050406030204" pitchFamily="18" charset="0"/>
                        <a:ea typeface="Cambria Math" panose="02040503050406030204" pitchFamily="18" charset="0"/>
                      </a:rPr>
                      <m:t>∈</m:t>
                    </m:r>
                    <m:sSub>
                      <m:sSubPr>
                        <m:ctrlPr>
                          <a:rPr lang="en-US" sz="3200" b="0" i="1" dirty="0" smtClean="0">
                            <a:solidFill>
                              <a:schemeClr val="bg1"/>
                            </a:solidFill>
                            <a:latin typeface="Cambria Math" panose="02040503050406030204" pitchFamily="18" charset="0"/>
                            <a:ea typeface="Cambria Math" panose="02040503050406030204" pitchFamily="18" charset="0"/>
                          </a:rPr>
                        </m:ctrlPr>
                      </m:sSubPr>
                      <m:e>
                        <m:r>
                          <a:rPr lang="en-US" sz="3200" b="0" i="1" dirty="0" smtClean="0">
                            <a:solidFill>
                              <a:schemeClr val="bg1"/>
                            </a:solidFill>
                            <a:latin typeface="Cambria Math" panose="02040503050406030204" pitchFamily="18" charset="0"/>
                            <a:ea typeface="Cambria Math" panose="02040503050406030204" pitchFamily="18" charset="0"/>
                          </a:rPr>
                          <m:t>ℰ</m:t>
                        </m:r>
                      </m:e>
                      <m:sub>
                        <m:r>
                          <a:rPr lang="en-US" sz="3200" b="0" i="1" dirty="0" smtClean="0">
                            <a:solidFill>
                              <a:schemeClr val="bg1"/>
                            </a:solidFill>
                            <a:latin typeface="Cambria Math" panose="02040503050406030204" pitchFamily="18" charset="0"/>
                            <a:ea typeface="Cambria Math" panose="02040503050406030204" pitchFamily="18" charset="0"/>
                          </a:rPr>
                          <m:t>𝑛</m:t>
                        </m:r>
                      </m:sub>
                    </m:sSub>
                  </m:oMath>
                </a14:m>
                <a:endParaRPr lang="en-US" sz="3200" dirty="0"/>
              </a:p>
            </p:txBody>
          </p:sp>
        </mc:Choice>
        <mc:Fallback xmlns="">
          <p:sp>
            <p:nvSpPr>
              <p:cNvPr id="3" name="TextBox 2">
                <a:extLst>
                  <a:ext uri="{FF2B5EF4-FFF2-40B4-BE49-F238E27FC236}">
                    <a16:creationId xmlns:a16="http://schemas.microsoft.com/office/drawing/2014/main" id="{83D66C4B-CF4B-4C9B-8B1F-57EC79025076}"/>
                  </a:ext>
                </a:extLst>
              </p:cNvPr>
              <p:cNvSpPr txBox="1">
                <a:spLocks noRot="1" noChangeAspect="1" noMove="1" noResize="1" noEditPoints="1" noAdjustHandles="1" noChangeArrowheads="1" noChangeShapeType="1" noTextEdit="1"/>
              </p:cNvSpPr>
              <p:nvPr/>
            </p:nvSpPr>
            <p:spPr>
              <a:xfrm>
                <a:off x="688273" y="41178"/>
                <a:ext cx="4356577"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19743CF-075C-4D36-8DC9-88E4ED781B12}"/>
                  </a:ext>
                </a:extLst>
              </p:cNvPr>
              <p:cNvSpPr txBox="1"/>
              <p:nvPr/>
            </p:nvSpPr>
            <p:spPr>
              <a:xfrm>
                <a:off x="5111792" y="1335102"/>
                <a:ext cx="7080208" cy="1077218"/>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US" sz="3200" b="0" i="1" smtClean="0">
                          <a:solidFill>
                            <a:schemeClr val="bg1"/>
                          </a:solidFill>
                          <a:latin typeface="Cambria Math" panose="02040503050406030204" pitchFamily="18" charset="0"/>
                        </a:rPr>
                        <m:t>𝐸</m:t>
                      </m:r>
                      <m:d>
                        <m:dPr>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𝐺</m:t>
                          </m:r>
                        </m:e>
                      </m:d>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𝑒</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𝑢</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𝑒</m:t>
                      </m:r>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ℰ</m:t>
                          </m:r>
                        </m:e>
                        <m:sub>
                          <m:r>
                            <a:rPr lang="en-US" sz="3200" b="0" i="1" smtClean="0">
                              <a:solidFill>
                                <a:schemeClr val="bg1"/>
                              </a:solidFill>
                              <a:latin typeface="Cambria Math" panose="02040503050406030204" pitchFamily="18" charset="0"/>
                            </a:rPr>
                            <m:t>𝑛</m:t>
                          </m:r>
                        </m:sub>
                      </m:sSub>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𝑌</m:t>
                          </m:r>
                        </m:e>
                        <m:sub>
                          <m:r>
                            <a:rPr lang="en-US" sz="3200" b="0" i="1" smtClean="0">
                              <a:solidFill>
                                <a:schemeClr val="bg1"/>
                              </a:solidFill>
                              <a:latin typeface="Cambria Math" panose="02040503050406030204" pitchFamily="18" charset="0"/>
                            </a:rPr>
                            <m:t>𝑒</m:t>
                          </m:r>
                        </m:sub>
                      </m:sSub>
                      <m:r>
                        <a:rPr lang="en-US" sz="3200" b="0" i="1" smtClean="0">
                          <a:solidFill>
                            <a:schemeClr val="bg1"/>
                          </a:solidFill>
                          <a:latin typeface="Cambria Math" panose="02040503050406030204" pitchFamily="18" charset="0"/>
                        </a:rPr>
                        <m:t> =1,</m:t>
                      </m:r>
                    </m:oMath>
                  </m:oMathPara>
                </a14:m>
                <a:endParaRPr lang="en-US" sz="3200" b="0" i="1" dirty="0">
                  <a:solidFill>
                    <a:schemeClr val="bg1"/>
                  </a:solidFill>
                  <a:latin typeface="Cambria Math" panose="02040503050406030204" pitchFamily="18" charset="0"/>
                </a:endParaRPr>
              </a:p>
              <a:p>
                <a:pPr/>
                <a14:m>
                  <m:oMathPara xmlns:m="http://schemas.openxmlformats.org/officeDocument/2006/math">
                    <m:oMathParaPr>
                      <m:jc m:val="right"/>
                    </m:oMathParaPr>
                    <m:oMath xmlns:m="http://schemas.openxmlformats.org/officeDocument/2006/math">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𝑢</m:t>
                          </m:r>
                        </m:sub>
                      </m:sSub>
                      <m:r>
                        <a:rPr lang="en-US" sz="3200" b="0" i="1" smtClean="0">
                          <a:solidFill>
                            <a:schemeClr val="bg1"/>
                          </a:solidFill>
                          <a:latin typeface="Cambria Math" panose="02040503050406030204" pitchFamily="18" charset="0"/>
                        </a:rPr>
                        <m:t>=1,</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𝑣</m:t>
                          </m:r>
                        </m:sub>
                      </m:sSub>
                      <m:r>
                        <a:rPr lang="en-US" sz="3200" b="0" i="1" smtClean="0">
                          <a:solidFill>
                            <a:schemeClr val="bg1"/>
                          </a:solidFill>
                          <a:latin typeface="Cambria Math" panose="02040503050406030204" pitchFamily="18" charset="0"/>
                        </a:rPr>
                        <m:t>=1}</m:t>
                      </m:r>
                    </m:oMath>
                  </m:oMathPara>
                </a14:m>
                <a:endParaRPr lang="en-US" sz="3200" dirty="0"/>
              </a:p>
            </p:txBody>
          </p:sp>
        </mc:Choice>
        <mc:Fallback xmlns="">
          <p:sp>
            <p:nvSpPr>
              <p:cNvPr id="4" name="TextBox 3">
                <a:extLst>
                  <a:ext uri="{FF2B5EF4-FFF2-40B4-BE49-F238E27FC236}">
                    <a16:creationId xmlns:a16="http://schemas.microsoft.com/office/drawing/2014/main" id="{C19743CF-075C-4D36-8DC9-88E4ED781B12}"/>
                  </a:ext>
                </a:extLst>
              </p:cNvPr>
              <p:cNvSpPr txBox="1">
                <a:spLocks noRot="1" noChangeAspect="1" noMove="1" noResize="1" noEditPoints="1" noAdjustHandles="1" noChangeArrowheads="1" noChangeShapeType="1" noTextEdit="1"/>
              </p:cNvSpPr>
              <p:nvPr/>
            </p:nvSpPr>
            <p:spPr>
              <a:xfrm>
                <a:off x="5111792" y="1335102"/>
                <a:ext cx="7080208" cy="107721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4949BA6-B000-4DF4-A5DC-6FFF0A4615A7}"/>
                  </a:ext>
                </a:extLst>
              </p:cNvPr>
              <p:cNvSpPr txBox="1"/>
              <p:nvPr/>
            </p:nvSpPr>
            <p:spPr>
              <a:xfrm>
                <a:off x="6096000" y="41178"/>
                <a:ext cx="465101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𝑣</m:t>
                          </m:r>
                        </m:sub>
                      </m:sSub>
                      <m:r>
                        <a:rPr lang="en-US" sz="3200">
                          <a:solidFill>
                            <a:schemeClr val="bg1"/>
                          </a:solidFill>
                          <a:latin typeface="Cambria Math" panose="02040503050406030204" pitchFamily="18" charset="0"/>
                          <a:ea typeface="Cambria Math" panose="02040503050406030204" pitchFamily="18" charset="0"/>
                        </a:rPr>
                        <m:t>∼</m:t>
                      </m:r>
                      <m:r>
                        <m:rPr>
                          <m:sty m:val="p"/>
                        </m:rPr>
                        <a:rPr lang="en-US" sz="3200" b="0" i="0" smtClean="0">
                          <a:solidFill>
                            <a:schemeClr val="bg1"/>
                          </a:solidFill>
                          <a:latin typeface="Cambria Math" panose="02040503050406030204" pitchFamily="18" charset="0"/>
                          <a:ea typeface="Cambria Math" panose="02040503050406030204" pitchFamily="18" charset="0"/>
                        </a:rPr>
                        <m:t>iid</m:t>
                      </m:r>
                      <m:r>
                        <a:rPr lang="en-US" sz="3200" b="0" i="0" smtClean="0">
                          <a:solidFill>
                            <a:schemeClr val="bg1"/>
                          </a:solidFill>
                          <a:latin typeface="Cambria Math" panose="02040503050406030204" pitchFamily="18" charset="0"/>
                          <a:ea typeface="Cambria Math" panose="02040503050406030204" pitchFamily="18" charset="0"/>
                        </a:rPr>
                        <m:t> </m:t>
                      </m:r>
                      <m:r>
                        <m:rPr>
                          <m:sty m:val="p"/>
                        </m:rPr>
                        <a:rPr lang="en-US" sz="3200" b="0" i="0" smtClean="0">
                          <a:solidFill>
                            <a:schemeClr val="bg1"/>
                          </a:solidFill>
                          <a:latin typeface="Cambria Math" panose="02040503050406030204" pitchFamily="18" charset="0"/>
                          <a:ea typeface="Cambria Math" panose="02040503050406030204" pitchFamily="18" charset="0"/>
                        </a:rPr>
                        <m:t>Ber</m:t>
                      </m:r>
                      <m:d>
                        <m:dPr>
                          <m:ctrlPr>
                            <a:rPr lang="en-US" sz="3200" b="0" i="1" smtClean="0">
                              <a:solidFill>
                                <a:schemeClr val="bg1"/>
                              </a:solidFill>
                              <a:latin typeface="Cambria Math" panose="02040503050406030204" pitchFamily="18" charset="0"/>
                              <a:ea typeface="Cambria Math" panose="02040503050406030204" pitchFamily="18" charset="0"/>
                            </a:rPr>
                          </m:ctrlPr>
                        </m:dPr>
                        <m:e>
                          <m:sSub>
                            <m:sSubPr>
                              <m:ctrlPr>
                                <a:rPr lang="en-US" sz="3200" b="0" i="1" smtClean="0">
                                  <a:solidFill>
                                    <a:schemeClr val="bg1"/>
                                  </a:solidFill>
                                  <a:latin typeface="Cambria Math" panose="02040503050406030204" pitchFamily="18" charset="0"/>
                                  <a:ea typeface="Cambria Math" panose="02040503050406030204" pitchFamily="18" charset="0"/>
                                </a:rPr>
                              </m:ctrlPr>
                            </m:sSubPr>
                            <m:e>
                              <m:r>
                                <a:rPr lang="en-US" sz="3200" b="0" i="1" smtClean="0">
                                  <a:solidFill>
                                    <a:schemeClr val="bg1"/>
                                  </a:solidFill>
                                  <a:latin typeface="Cambria Math" panose="02040503050406030204" pitchFamily="18" charset="0"/>
                                  <a:ea typeface="Cambria Math" panose="02040503050406030204" pitchFamily="18" charset="0"/>
                                </a:rPr>
                                <m:t>𝑞</m:t>
                              </m:r>
                            </m:e>
                            <m:sub>
                              <m:r>
                                <a:rPr lang="en-US" sz="3200" b="0" i="1" smtClean="0">
                                  <a:solidFill>
                                    <a:schemeClr val="bg1"/>
                                  </a:solidFill>
                                  <a:latin typeface="Cambria Math" panose="02040503050406030204" pitchFamily="18" charset="0"/>
                                  <a:ea typeface="Cambria Math" panose="02040503050406030204" pitchFamily="18" charset="0"/>
                                </a:rPr>
                                <m:t>𝑛</m:t>
                              </m:r>
                            </m:sub>
                          </m:sSub>
                        </m:e>
                      </m:d>
                      <m:r>
                        <a:rPr lang="en-US" sz="3200" b="0" i="0"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dirty="0" smtClean="0">
                          <a:solidFill>
                            <a:schemeClr val="bg1"/>
                          </a:solidFill>
                          <a:latin typeface="Cambria Math" panose="02040503050406030204" pitchFamily="18" charset="0"/>
                          <a:ea typeface="Cambria Math" panose="02040503050406030204" pitchFamily="18" charset="0"/>
                        </a:rPr>
                        <m:t>∈</m:t>
                      </m:r>
                      <m:sSub>
                        <m:sSubPr>
                          <m:ctrlPr>
                            <a:rPr lang="en-US" sz="3200" b="0" i="1" dirty="0" smtClean="0">
                              <a:solidFill>
                                <a:schemeClr val="bg1"/>
                              </a:solidFill>
                              <a:latin typeface="Cambria Math" panose="02040503050406030204" pitchFamily="18" charset="0"/>
                              <a:ea typeface="Cambria Math" panose="02040503050406030204" pitchFamily="18" charset="0"/>
                            </a:rPr>
                          </m:ctrlPr>
                        </m:sSubPr>
                        <m:e>
                          <m:r>
                            <a:rPr lang="en-US" sz="3200" b="0" i="1" dirty="0" smtClean="0">
                              <a:solidFill>
                                <a:schemeClr val="bg1"/>
                              </a:solidFill>
                              <a:latin typeface="Cambria Math" panose="02040503050406030204" pitchFamily="18" charset="0"/>
                              <a:ea typeface="Cambria Math" panose="02040503050406030204" pitchFamily="18" charset="0"/>
                            </a:rPr>
                            <m:t>ℰ</m:t>
                          </m:r>
                        </m:e>
                        <m:sub>
                          <m:r>
                            <a:rPr lang="en-US" sz="3200" b="0" i="1" dirty="0" smtClean="0">
                              <a:solidFill>
                                <a:schemeClr val="bg1"/>
                              </a:solidFill>
                              <a:latin typeface="Cambria Math" panose="02040503050406030204" pitchFamily="18" charset="0"/>
                              <a:ea typeface="Cambria Math" panose="02040503050406030204" pitchFamily="18" charset="0"/>
                            </a:rPr>
                            <m:t>𝑛</m:t>
                          </m:r>
                        </m:sub>
                      </m:sSub>
                    </m:oMath>
                  </m:oMathPara>
                </a14:m>
                <a:endParaRPr lang="en-US" sz="3200" dirty="0"/>
              </a:p>
            </p:txBody>
          </p:sp>
        </mc:Choice>
        <mc:Fallback xmlns="">
          <p:sp>
            <p:nvSpPr>
              <p:cNvPr id="5" name="TextBox 4">
                <a:extLst>
                  <a:ext uri="{FF2B5EF4-FFF2-40B4-BE49-F238E27FC236}">
                    <a16:creationId xmlns:a16="http://schemas.microsoft.com/office/drawing/2014/main" id="{14949BA6-B000-4DF4-A5DC-6FFF0A4615A7}"/>
                  </a:ext>
                </a:extLst>
              </p:cNvPr>
              <p:cNvSpPr txBox="1">
                <a:spLocks noRot="1" noChangeAspect="1" noMove="1" noResize="1" noEditPoints="1" noAdjustHandles="1" noChangeArrowheads="1" noChangeShapeType="1" noTextEdit="1"/>
              </p:cNvSpPr>
              <p:nvPr/>
            </p:nvSpPr>
            <p:spPr>
              <a:xfrm>
                <a:off x="6096000" y="41178"/>
                <a:ext cx="4651017"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242E0F4-00A8-406A-A996-CF943F41B8AA}"/>
                  </a:ext>
                </a:extLst>
              </p:cNvPr>
              <p:cNvSpPr txBox="1"/>
              <p:nvPr/>
            </p:nvSpPr>
            <p:spPr>
              <a:xfrm>
                <a:off x="-114239" y="1335102"/>
                <a:ext cx="533928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𝑉</m:t>
                      </m:r>
                      <m:d>
                        <m:dPr>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𝐺</m:t>
                          </m:r>
                        </m:e>
                      </m:d>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𝑣</m:t>
                      </m:r>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𝒱</m:t>
                          </m:r>
                        </m:e>
                        <m:sub>
                          <m:r>
                            <a:rPr lang="en-US" sz="3200" b="0" i="1" smtClean="0">
                              <a:solidFill>
                                <a:schemeClr val="bg1"/>
                              </a:solidFill>
                              <a:latin typeface="Cambria Math" panose="02040503050406030204" pitchFamily="18" charset="0"/>
                            </a:rPr>
                            <m:t>𝑛</m:t>
                          </m:r>
                        </m:sub>
                      </m:sSub>
                      <m:r>
                        <a:rPr lang="en-US" sz="3200" b="0" i="1" smtClean="0">
                          <a:solidFill>
                            <a:schemeClr val="bg1"/>
                          </a:solidFill>
                          <a:latin typeface="Cambria Math" panose="02040503050406030204" pitchFamily="18" charset="0"/>
                        </a:rPr>
                        <m:t> &amp; </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𝑣</m:t>
                          </m:r>
                        </m:sub>
                      </m:sSub>
                      <m:r>
                        <a:rPr lang="en-US" sz="3200" b="0" i="1" smtClean="0">
                          <a:solidFill>
                            <a:schemeClr val="bg1"/>
                          </a:solidFill>
                          <a:latin typeface="Cambria Math" panose="02040503050406030204" pitchFamily="18" charset="0"/>
                        </a:rPr>
                        <m:t>=1}</m:t>
                      </m:r>
                    </m:oMath>
                  </m:oMathPara>
                </a14:m>
                <a:endParaRPr lang="en-US" sz="3200" dirty="0"/>
              </a:p>
            </p:txBody>
          </p:sp>
        </mc:Choice>
        <mc:Fallback xmlns="">
          <p:sp>
            <p:nvSpPr>
              <p:cNvPr id="6" name="TextBox 5">
                <a:extLst>
                  <a:ext uri="{FF2B5EF4-FFF2-40B4-BE49-F238E27FC236}">
                    <a16:creationId xmlns:a16="http://schemas.microsoft.com/office/drawing/2014/main" id="{2242E0F4-00A8-406A-A996-CF943F41B8AA}"/>
                  </a:ext>
                </a:extLst>
              </p:cNvPr>
              <p:cNvSpPr txBox="1">
                <a:spLocks noRot="1" noChangeAspect="1" noMove="1" noResize="1" noEditPoints="1" noAdjustHandles="1" noChangeArrowheads="1" noChangeShapeType="1" noTextEdit="1"/>
              </p:cNvSpPr>
              <p:nvPr/>
            </p:nvSpPr>
            <p:spPr>
              <a:xfrm>
                <a:off x="-114239" y="1335102"/>
                <a:ext cx="5339282"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903CD28-F0EE-43C9-8B95-0AF9645333AF}"/>
                  </a:ext>
                </a:extLst>
              </p:cNvPr>
              <p:cNvSpPr txBox="1"/>
              <p:nvPr/>
            </p:nvSpPr>
            <p:spPr>
              <a:xfrm>
                <a:off x="3359802" y="688140"/>
                <a:ext cx="5472396"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solidFill>
                                <a:schemeClr val="bg1"/>
                              </a:solidFill>
                              <a:latin typeface="Cambria Math" panose="02040503050406030204" pitchFamily="18" charset="0"/>
                            </a:rPr>
                          </m:ctrlPr>
                        </m:sSubSupPr>
                        <m:e>
                          <m:r>
                            <a:rPr lang="en-US" sz="3200" b="0" i="1" smtClean="0">
                              <a:solidFill>
                                <a:schemeClr val="bg1"/>
                              </a:solidFill>
                              <a:latin typeface="Cambria Math" panose="02040503050406030204" pitchFamily="18" charset="0"/>
                            </a:rPr>
                            <m:t>𝑋</m:t>
                          </m:r>
                        </m:e>
                        <m:sub>
                          <m:r>
                            <a:rPr lang="en-US" sz="3200" b="0" i="1" smtClean="0">
                              <a:solidFill>
                                <a:schemeClr val="bg1"/>
                              </a:solidFill>
                              <a:latin typeface="Cambria Math" panose="02040503050406030204" pitchFamily="18" charset="0"/>
                            </a:rPr>
                            <m:t>𝑒</m:t>
                          </m:r>
                        </m:sub>
                        <m:sup>
                          <m:r>
                            <a:rPr lang="en-US" sz="3200" b="0" i="1" smtClean="0">
                              <a:solidFill>
                                <a:schemeClr val="bg1"/>
                              </a:solidFill>
                              <a:latin typeface="Cambria Math" panose="02040503050406030204" pitchFamily="18" charset="0"/>
                            </a:rPr>
                            <m:t>′</m:t>
                          </m:r>
                        </m:sup>
                      </m:sSubSup>
                      <m:r>
                        <m:rPr>
                          <m:sty m:val="p"/>
                        </m:rPr>
                        <a:rPr lang="en-US" sz="3200" b="0" i="0" smtClean="0">
                          <a:solidFill>
                            <a:schemeClr val="bg1"/>
                          </a:solidFill>
                          <a:latin typeface="Cambria Math" panose="02040503050406030204" pitchFamily="18" charset="0"/>
                        </a:rPr>
                        <m:t>s</m:t>
                      </m:r>
                      <m:r>
                        <a:rPr lang="en-US" sz="3200" b="0" i="1" smtClean="0">
                          <a:solidFill>
                            <a:schemeClr val="bg1"/>
                          </a:solidFill>
                          <a:latin typeface="Cambria Math" panose="02040503050406030204" pitchFamily="18" charset="0"/>
                        </a:rPr>
                        <m:t> </m:t>
                      </m:r>
                      <m:r>
                        <m:rPr>
                          <m:sty m:val="p"/>
                        </m:rPr>
                        <a:rPr lang="en-US" sz="3200" b="0" i="0" smtClean="0">
                          <a:solidFill>
                            <a:schemeClr val="bg1"/>
                          </a:solidFill>
                          <a:latin typeface="Cambria Math" panose="02040503050406030204" pitchFamily="18" charset="0"/>
                        </a:rPr>
                        <m:t>and</m:t>
                      </m:r>
                      <m:r>
                        <a:rPr lang="en-US" sz="3200" b="0" i="1" smtClean="0">
                          <a:solidFill>
                            <a:schemeClr val="bg1"/>
                          </a:solidFill>
                          <a:latin typeface="Cambria Math" panose="02040503050406030204" pitchFamily="18" charset="0"/>
                        </a:rPr>
                        <m:t> </m:t>
                      </m:r>
                      <m:sSubSup>
                        <m:sSubSupPr>
                          <m:ctrlPr>
                            <a:rPr lang="en-US" sz="3200" b="0" i="1" smtClean="0">
                              <a:solidFill>
                                <a:schemeClr val="bg1"/>
                              </a:solidFill>
                              <a:latin typeface="Cambria Math" panose="02040503050406030204" pitchFamily="18" charset="0"/>
                            </a:rPr>
                          </m:ctrlPr>
                        </m:sSubSupPr>
                        <m:e>
                          <m:r>
                            <a:rPr lang="en-US" sz="3200" b="0" i="1" smtClean="0">
                              <a:solidFill>
                                <a:schemeClr val="bg1"/>
                              </a:solidFill>
                              <a:latin typeface="Cambria Math" panose="02040503050406030204" pitchFamily="18" charset="0"/>
                            </a:rPr>
                            <m:t>𝑌</m:t>
                          </m:r>
                        </m:e>
                        <m:sub>
                          <m:r>
                            <a:rPr lang="en-US" sz="3200" b="0" i="1" smtClean="0">
                              <a:solidFill>
                                <a:schemeClr val="bg1"/>
                              </a:solidFill>
                              <a:latin typeface="Cambria Math" panose="02040503050406030204" pitchFamily="18" charset="0"/>
                            </a:rPr>
                            <m:t>𝑣</m:t>
                          </m:r>
                        </m:sub>
                        <m:sup>
                          <m:r>
                            <a:rPr lang="en-US" sz="3200" b="0" i="1" smtClean="0">
                              <a:solidFill>
                                <a:schemeClr val="bg1"/>
                              </a:solidFill>
                              <a:latin typeface="Cambria Math" panose="02040503050406030204" pitchFamily="18" charset="0"/>
                            </a:rPr>
                            <m:t>′</m:t>
                          </m:r>
                        </m:sup>
                      </m:sSubSup>
                      <m:r>
                        <m:rPr>
                          <m:sty m:val="p"/>
                        </m:rPr>
                        <a:rPr lang="en-US" sz="3200" b="0" i="0" smtClean="0">
                          <a:solidFill>
                            <a:schemeClr val="bg1"/>
                          </a:solidFill>
                          <a:latin typeface="Cambria Math" panose="02040503050406030204" pitchFamily="18" charset="0"/>
                        </a:rPr>
                        <m:t>s</m:t>
                      </m:r>
                      <m:r>
                        <a:rPr lang="en-US" sz="3200" b="0" i="1" smtClean="0">
                          <a:solidFill>
                            <a:schemeClr val="bg1"/>
                          </a:solidFill>
                          <a:latin typeface="Cambria Math" panose="02040503050406030204" pitchFamily="18" charset="0"/>
                        </a:rPr>
                        <m:t> </m:t>
                      </m:r>
                      <m:r>
                        <m:rPr>
                          <m:sty m:val="p"/>
                        </m:rPr>
                        <a:rPr lang="en-US" sz="3200" b="0" i="0" smtClean="0">
                          <a:solidFill>
                            <a:schemeClr val="bg1"/>
                          </a:solidFill>
                          <a:latin typeface="Cambria Math" panose="02040503050406030204" pitchFamily="18" charset="0"/>
                        </a:rPr>
                        <m:t>are</m:t>
                      </m:r>
                      <m:r>
                        <a:rPr lang="en-US" sz="3200" b="0" i="0" smtClean="0">
                          <a:solidFill>
                            <a:schemeClr val="bg1"/>
                          </a:solidFill>
                          <a:latin typeface="Cambria Math" panose="02040503050406030204" pitchFamily="18" charset="0"/>
                        </a:rPr>
                        <m:t> </m:t>
                      </m:r>
                      <m:r>
                        <m:rPr>
                          <m:sty m:val="p"/>
                        </m:rPr>
                        <a:rPr lang="en-US" sz="3200" b="0" i="0" smtClean="0">
                          <a:solidFill>
                            <a:schemeClr val="bg1"/>
                          </a:solidFill>
                          <a:latin typeface="Cambria Math" panose="02040503050406030204" pitchFamily="18" charset="0"/>
                        </a:rPr>
                        <m:t>independent</m:t>
                      </m:r>
                    </m:oMath>
                  </m:oMathPara>
                </a14:m>
                <a:endParaRPr lang="en-US" sz="3200" dirty="0"/>
              </a:p>
            </p:txBody>
          </p:sp>
        </mc:Choice>
        <mc:Fallback xmlns="">
          <p:sp>
            <p:nvSpPr>
              <p:cNvPr id="7" name="TextBox 6">
                <a:extLst>
                  <a:ext uri="{FF2B5EF4-FFF2-40B4-BE49-F238E27FC236}">
                    <a16:creationId xmlns:a16="http://schemas.microsoft.com/office/drawing/2014/main" id="{7903CD28-F0EE-43C9-8B95-0AF9645333AF}"/>
                  </a:ext>
                </a:extLst>
              </p:cNvPr>
              <p:cNvSpPr txBox="1">
                <a:spLocks noRot="1" noChangeAspect="1" noMove="1" noResize="1" noEditPoints="1" noAdjustHandles="1" noChangeArrowheads="1" noChangeShapeType="1" noTextEdit="1"/>
              </p:cNvSpPr>
              <p:nvPr/>
            </p:nvSpPr>
            <p:spPr>
              <a:xfrm>
                <a:off x="3359802" y="688140"/>
                <a:ext cx="5472396" cy="584775"/>
              </a:xfrm>
              <a:prstGeom prst="rect">
                <a:avLst/>
              </a:prstGeom>
              <a:blipFill>
                <a:blip r:embed="rId6"/>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7EDDD1F-3AC2-4E4F-A1C3-99033BF323C4}"/>
              </a:ext>
            </a:extLst>
          </p:cNvPr>
          <p:cNvSpPr txBox="1"/>
          <p:nvPr/>
        </p:nvSpPr>
        <p:spPr>
          <a:xfrm>
            <a:off x="368969" y="3144258"/>
            <a:ext cx="1983107" cy="646331"/>
          </a:xfrm>
          <a:prstGeom prst="rect">
            <a:avLst/>
          </a:prstGeom>
          <a:noFill/>
        </p:spPr>
        <p:txBody>
          <a:bodyPr wrap="none" rtlCol="0">
            <a:spAutoFit/>
          </a:bodyPr>
          <a:lstStyle/>
          <a:p>
            <a:r>
              <a:rPr lang="en-US" sz="3600" dirty="0">
                <a:solidFill>
                  <a:srgbClr val="00B0F0"/>
                </a:solidFill>
              </a:rPr>
              <a:t>Result     :</a:t>
            </a:r>
          </a:p>
        </p:txBody>
      </p:sp>
      <p:sp>
        <p:nvSpPr>
          <p:cNvPr id="9" name="TextBox 8">
            <a:extLst>
              <a:ext uri="{FF2B5EF4-FFF2-40B4-BE49-F238E27FC236}">
                <a16:creationId xmlns:a16="http://schemas.microsoft.com/office/drawing/2014/main" id="{9953C3E0-1240-4AA7-9E65-4EEADC2D86AB}"/>
              </a:ext>
            </a:extLst>
          </p:cNvPr>
          <p:cNvSpPr txBox="1"/>
          <p:nvPr/>
        </p:nvSpPr>
        <p:spPr>
          <a:xfrm>
            <a:off x="1707669" y="3144257"/>
            <a:ext cx="418704" cy="646331"/>
          </a:xfrm>
          <a:prstGeom prst="rect">
            <a:avLst/>
          </a:prstGeom>
          <a:noFill/>
        </p:spPr>
        <p:txBody>
          <a:bodyPr wrap="none" rtlCol="0">
            <a:spAutoFit/>
          </a:bodyPr>
          <a:lstStyle/>
          <a:p>
            <a:r>
              <a:rPr lang="en-US" sz="3600" dirty="0">
                <a:solidFill>
                  <a:srgbClr val="00B0F0"/>
                </a:solidFill>
              </a:rPr>
              <a:t>3</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8748249-5FA7-4532-B4DC-87BFCE6C4E76}"/>
                  </a:ext>
                </a:extLst>
              </p:cNvPr>
              <p:cNvSpPr txBox="1"/>
              <p:nvPr/>
            </p:nvSpPr>
            <p:spPr>
              <a:xfrm>
                <a:off x="2127488" y="3160299"/>
                <a:ext cx="10260822"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accent6">
                              <a:lumMod val="40000"/>
                              <a:lumOff val="60000"/>
                            </a:schemeClr>
                          </a:solidFill>
                          <a:latin typeface="Cambria Math" panose="02040503050406030204" pitchFamily="18" charset="0"/>
                        </a:rPr>
                        <m:t>ℙ</m:t>
                      </m:r>
                      <m:d>
                        <m:dPr>
                          <m:ctrlPr>
                            <a:rPr lang="en-US" sz="3600" b="0" i="1" smtClean="0">
                              <a:solidFill>
                                <a:schemeClr val="accent6">
                                  <a:lumMod val="40000"/>
                                  <a:lumOff val="60000"/>
                                </a:schemeClr>
                              </a:solidFill>
                              <a:latin typeface="Cambria Math" panose="02040503050406030204" pitchFamily="18" charset="0"/>
                            </a:rPr>
                          </m:ctrlPr>
                        </m:dPr>
                        <m:e>
                          <m:r>
                            <a:rPr lang="en-US" sz="3600" b="0" i="1" smtClean="0">
                              <a:solidFill>
                                <a:schemeClr val="accent6">
                                  <a:lumMod val="40000"/>
                                  <a:lumOff val="60000"/>
                                </a:schemeClr>
                              </a:solidFill>
                              <a:latin typeface="Cambria Math" panose="02040503050406030204" pitchFamily="18" charset="0"/>
                            </a:rPr>
                            <m:t>𝑒</m:t>
                          </m:r>
                          <m:r>
                            <a:rPr lang="en-US" sz="3600" b="0" i="1" smtClean="0">
                              <a:solidFill>
                                <a:schemeClr val="accent6">
                                  <a:lumMod val="40000"/>
                                  <a:lumOff val="60000"/>
                                </a:schemeClr>
                              </a:solidFill>
                              <a:latin typeface="Cambria Math" panose="02040503050406030204" pitchFamily="18" charset="0"/>
                            </a:rPr>
                            <m:t>=</m:t>
                          </m:r>
                          <m:d>
                            <m:dPr>
                              <m:begChr m:val="{"/>
                              <m:endChr m:val="}"/>
                              <m:ctrlPr>
                                <a:rPr lang="en-US" sz="3600" b="0" i="1" smtClean="0">
                                  <a:solidFill>
                                    <a:schemeClr val="accent6">
                                      <a:lumMod val="40000"/>
                                      <a:lumOff val="60000"/>
                                    </a:schemeClr>
                                  </a:solidFill>
                                  <a:latin typeface="Cambria Math" panose="02040503050406030204" pitchFamily="18" charset="0"/>
                                </a:rPr>
                              </m:ctrlPr>
                            </m:dPr>
                            <m:e>
                              <m:r>
                                <a:rPr lang="en-US" sz="3600" b="0" i="1" smtClean="0">
                                  <a:solidFill>
                                    <a:schemeClr val="accent6">
                                      <a:lumMod val="40000"/>
                                      <a:lumOff val="60000"/>
                                    </a:schemeClr>
                                  </a:solidFill>
                                  <a:latin typeface="Cambria Math" panose="02040503050406030204" pitchFamily="18" charset="0"/>
                                </a:rPr>
                                <m:t>𝑢</m:t>
                              </m:r>
                              <m:r>
                                <a:rPr lang="en-US" sz="3600" b="0" i="1" smtClean="0">
                                  <a:solidFill>
                                    <a:schemeClr val="accent6">
                                      <a:lumMod val="40000"/>
                                      <a:lumOff val="60000"/>
                                    </a:schemeClr>
                                  </a:solidFill>
                                  <a:latin typeface="Cambria Math" panose="02040503050406030204" pitchFamily="18" charset="0"/>
                                </a:rPr>
                                <m:t>,</m:t>
                              </m:r>
                              <m:r>
                                <a:rPr lang="en-US" sz="3600" b="0" i="1" smtClean="0">
                                  <a:solidFill>
                                    <a:schemeClr val="accent6">
                                      <a:lumMod val="40000"/>
                                      <a:lumOff val="60000"/>
                                    </a:schemeClr>
                                  </a:solidFill>
                                  <a:latin typeface="Cambria Math" panose="02040503050406030204" pitchFamily="18" charset="0"/>
                                </a:rPr>
                                <m:t>𝑣</m:t>
                              </m:r>
                            </m:e>
                          </m:d>
                          <m:r>
                            <a:rPr lang="en-US" sz="3600" b="0" i="1" smtClean="0">
                              <a:solidFill>
                                <a:schemeClr val="accent6">
                                  <a:lumMod val="40000"/>
                                  <a:lumOff val="60000"/>
                                </a:schemeClr>
                              </a:solidFill>
                              <a:latin typeface="Cambria Math" panose="02040503050406030204" pitchFamily="18" charset="0"/>
                            </a:rPr>
                            <m:t>∈</m:t>
                          </m:r>
                          <m:r>
                            <a:rPr lang="en-US" sz="3600" b="0" i="1" smtClean="0">
                              <a:solidFill>
                                <a:schemeClr val="accent6">
                                  <a:lumMod val="40000"/>
                                  <a:lumOff val="60000"/>
                                </a:schemeClr>
                              </a:solidFill>
                              <a:latin typeface="Cambria Math" panose="02040503050406030204" pitchFamily="18" charset="0"/>
                            </a:rPr>
                            <m:t>𝐸</m:t>
                          </m:r>
                          <m:r>
                            <a:rPr lang="en-US" sz="3600" b="0" i="1" smtClean="0">
                              <a:solidFill>
                                <a:schemeClr val="accent6">
                                  <a:lumMod val="40000"/>
                                  <a:lumOff val="60000"/>
                                </a:schemeClr>
                              </a:solidFill>
                              <a:latin typeface="Cambria Math" panose="02040503050406030204" pitchFamily="18" charset="0"/>
                            </a:rPr>
                            <m:t>(</m:t>
                          </m:r>
                          <m:r>
                            <a:rPr lang="en-US" sz="3600" b="0" i="1" smtClean="0">
                              <a:solidFill>
                                <a:schemeClr val="accent6">
                                  <a:lumMod val="40000"/>
                                  <a:lumOff val="60000"/>
                                </a:schemeClr>
                              </a:solidFill>
                              <a:latin typeface="Cambria Math" panose="02040503050406030204" pitchFamily="18" charset="0"/>
                            </a:rPr>
                            <m:t>𝐺</m:t>
                          </m:r>
                          <m:r>
                            <a:rPr lang="en-US" sz="3600" b="0" i="1" smtClean="0">
                              <a:solidFill>
                                <a:schemeClr val="accent6">
                                  <a:lumMod val="40000"/>
                                  <a:lumOff val="60000"/>
                                </a:schemeClr>
                              </a:solidFill>
                              <a:latin typeface="Cambria Math" panose="02040503050406030204" pitchFamily="18" charset="0"/>
                            </a:rPr>
                            <m:t>)</m:t>
                          </m:r>
                          <m:r>
                            <a:rPr lang="en-US" sz="3600" b="0" i="0" smtClean="0">
                              <a:solidFill>
                                <a:schemeClr val="accent6">
                                  <a:lumMod val="40000"/>
                                  <a:lumOff val="60000"/>
                                </a:schemeClr>
                              </a:solidFill>
                              <a:latin typeface="Cambria Math" panose="02040503050406030204" pitchFamily="18" charset="0"/>
                            </a:rPr>
                            <m:t>|</m:t>
                          </m:r>
                          <m:sSub>
                            <m:sSubPr>
                              <m:ctrlPr>
                                <a:rPr lang="en-US" sz="3600" b="0" i="1" smtClean="0">
                                  <a:solidFill>
                                    <a:schemeClr val="accent6">
                                      <a:lumMod val="40000"/>
                                      <a:lumOff val="60000"/>
                                    </a:schemeClr>
                                  </a:solidFill>
                                  <a:latin typeface="Cambria Math" panose="02040503050406030204" pitchFamily="18" charset="0"/>
                                </a:rPr>
                              </m:ctrlPr>
                            </m:sSubPr>
                            <m:e>
                              <m:r>
                                <a:rPr lang="en-US" sz="3600" b="0" i="1" smtClean="0">
                                  <a:solidFill>
                                    <a:schemeClr val="accent6">
                                      <a:lumMod val="40000"/>
                                      <a:lumOff val="60000"/>
                                    </a:schemeClr>
                                  </a:solidFill>
                                  <a:latin typeface="Cambria Math" panose="02040503050406030204" pitchFamily="18" charset="0"/>
                                </a:rPr>
                                <m:t>𝑋</m:t>
                              </m:r>
                            </m:e>
                            <m:sub>
                              <m:r>
                                <a:rPr lang="en-US" sz="3600" b="0" i="1" smtClean="0">
                                  <a:solidFill>
                                    <a:schemeClr val="accent6">
                                      <a:lumMod val="40000"/>
                                      <a:lumOff val="60000"/>
                                    </a:schemeClr>
                                  </a:solidFill>
                                  <a:latin typeface="Cambria Math" panose="02040503050406030204" pitchFamily="18" charset="0"/>
                                </a:rPr>
                                <m:t>𝑢</m:t>
                              </m:r>
                            </m:sub>
                          </m:sSub>
                          <m:r>
                            <a:rPr lang="en-US" sz="3600" b="0" i="1" smtClean="0">
                              <a:solidFill>
                                <a:schemeClr val="accent6">
                                  <a:lumMod val="40000"/>
                                  <a:lumOff val="60000"/>
                                </a:schemeClr>
                              </a:solidFill>
                              <a:latin typeface="Cambria Math" panose="02040503050406030204" pitchFamily="18" charset="0"/>
                            </a:rPr>
                            <m:t>=1,</m:t>
                          </m:r>
                          <m:sSub>
                            <m:sSubPr>
                              <m:ctrlPr>
                                <a:rPr lang="en-US" sz="3600" b="0" i="1" smtClean="0">
                                  <a:solidFill>
                                    <a:schemeClr val="accent6">
                                      <a:lumMod val="40000"/>
                                      <a:lumOff val="60000"/>
                                    </a:schemeClr>
                                  </a:solidFill>
                                  <a:latin typeface="Cambria Math" panose="02040503050406030204" pitchFamily="18" charset="0"/>
                                </a:rPr>
                              </m:ctrlPr>
                            </m:sSubPr>
                            <m:e>
                              <m:r>
                                <a:rPr lang="en-US" sz="3600" b="0" i="1" smtClean="0">
                                  <a:solidFill>
                                    <a:schemeClr val="accent6">
                                      <a:lumMod val="40000"/>
                                      <a:lumOff val="60000"/>
                                    </a:schemeClr>
                                  </a:solidFill>
                                  <a:latin typeface="Cambria Math" panose="02040503050406030204" pitchFamily="18" charset="0"/>
                                </a:rPr>
                                <m:t>𝑋</m:t>
                              </m:r>
                            </m:e>
                            <m:sub>
                              <m:r>
                                <a:rPr lang="en-US" sz="3600" b="0" i="1" smtClean="0">
                                  <a:solidFill>
                                    <a:schemeClr val="accent6">
                                      <a:lumMod val="40000"/>
                                      <a:lumOff val="60000"/>
                                    </a:schemeClr>
                                  </a:solidFill>
                                  <a:latin typeface="Cambria Math" panose="02040503050406030204" pitchFamily="18" charset="0"/>
                                </a:rPr>
                                <m:t>𝑣</m:t>
                              </m:r>
                            </m:sub>
                          </m:sSub>
                          <m:r>
                            <a:rPr lang="en-US" sz="3600" b="0" i="1" smtClean="0">
                              <a:solidFill>
                                <a:schemeClr val="accent6">
                                  <a:lumMod val="40000"/>
                                  <a:lumOff val="60000"/>
                                </a:schemeClr>
                              </a:solidFill>
                              <a:latin typeface="Cambria Math" panose="02040503050406030204" pitchFamily="18" charset="0"/>
                            </a:rPr>
                            <m:t>=1</m:t>
                          </m:r>
                        </m:e>
                      </m:d>
                      <m:r>
                        <a:rPr lang="en-US" sz="3600" b="0" i="0" smtClean="0">
                          <a:solidFill>
                            <a:schemeClr val="accent6">
                              <a:lumMod val="40000"/>
                              <a:lumOff val="60000"/>
                            </a:schemeClr>
                          </a:solidFill>
                          <a:latin typeface="Cambria Math" panose="02040503050406030204" pitchFamily="18" charset="0"/>
                        </a:rPr>
                        <m:t>=</m:t>
                      </m:r>
                      <m:sSub>
                        <m:sSubPr>
                          <m:ctrlPr>
                            <a:rPr lang="en-US" sz="3600" b="0" i="1" smtClean="0">
                              <a:solidFill>
                                <a:schemeClr val="accent6">
                                  <a:lumMod val="40000"/>
                                  <a:lumOff val="60000"/>
                                </a:schemeClr>
                              </a:solidFill>
                              <a:latin typeface="Cambria Math" panose="02040503050406030204" pitchFamily="18" charset="0"/>
                            </a:rPr>
                          </m:ctrlPr>
                        </m:sSubPr>
                        <m:e>
                          <m:r>
                            <a:rPr lang="en-US" sz="3600" b="0" i="1" smtClean="0">
                              <a:solidFill>
                                <a:schemeClr val="accent6">
                                  <a:lumMod val="40000"/>
                                  <a:lumOff val="60000"/>
                                </a:schemeClr>
                              </a:solidFill>
                              <a:latin typeface="Cambria Math" panose="02040503050406030204" pitchFamily="18" charset="0"/>
                            </a:rPr>
                            <m:t>𝑝</m:t>
                          </m:r>
                        </m:e>
                        <m:sub>
                          <m:r>
                            <a:rPr lang="en-US" sz="3600" b="0" i="1" smtClean="0">
                              <a:solidFill>
                                <a:schemeClr val="accent6">
                                  <a:lumMod val="40000"/>
                                  <a:lumOff val="60000"/>
                                </a:schemeClr>
                              </a:solidFill>
                              <a:latin typeface="Cambria Math" panose="02040503050406030204" pitchFamily="18" charset="0"/>
                            </a:rPr>
                            <m:t>𝑛</m:t>
                          </m:r>
                        </m:sub>
                      </m:sSub>
                      <m:r>
                        <a:rPr lang="en-US" sz="3600" b="0" i="1" smtClean="0">
                          <a:solidFill>
                            <a:schemeClr val="accent6">
                              <a:lumMod val="40000"/>
                              <a:lumOff val="60000"/>
                            </a:schemeClr>
                          </a:solidFill>
                          <a:latin typeface="Cambria Math" panose="02040503050406030204" pitchFamily="18" charset="0"/>
                        </a:rPr>
                        <m:t> ∀</m:t>
                      </m:r>
                      <m:r>
                        <a:rPr lang="en-US" sz="3600" b="0" i="1" smtClean="0">
                          <a:solidFill>
                            <a:schemeClr val="accent6">
                              <a:lumMod val="40000"/>
                              <a:lumOff val="60000"/>
                            </a:schemeClr>
                          </a:solidFill>
                          <a:latin typeface="Cambria Math" panose="02040503050406030204" pitchFamily="18" charset="0"/>
                        </a:rPr>
                        <m:t>𝑒</m:t>
                      </m:r>
                      <m:r>
                        <a:rPr lang="en-US" sz="3600" b="0" i="1" smtClean="0">
                          <a:solidFill>
                            <a:schemeClr val="accent6">
                              <a:lumMod val="40000"/>
                              <a:lumOff val="60000"/>
                            </a:schemeClr>
                          </a:solidFill>
                          <a:latin typeface="Cambria Math" panose="02040503050406030204" pitchFamily="18" charset="0"/>
                        </a:rPr>
                        <m:t>∈</m:t>
                      </m:r>
                      <m:sSub>
                        <m:sSubPr>
                          <m:ctrlPr>
                            <a:rPr lang="en-US" sz="3600" b="0" i="1" smtClean="0">
                              <a:solidFill>
                                <a:schemeClr val="accent6">
                                  <a:lumMod val="40000"/>
                                  <a:lumOff val="60000"/>
                                </a:schemeClr>
                              </a:solidFill>
                              <a:latin typeface="Cambria Math" panose="02040503050406030204" pitchFamily="18" charset="0"/>
                            </a:rPr>
                          </m:ctrlPr>
                        </m:sSubPr>
                        <m:e>
                          <m:r>
                            <a:rPr lang="en-US" sz="3600" b="0" i="1" smtClean="0">
                              <a:solidFill>
                                <a:schemeClr val="accent6">
                                  <a:lumMod val="40000"/>
                                  <a:lumOff val="60000"/>
                                </a:schemeClr>
                              </a:solidFill>
                              <a:latin typeface="Cambria Math" panose="02040503050406030204" pitchFamily="18" charset="0"/>
                            </a:rPr>
                            <m:t>ℰ</m:t>
                          </m:r>
                        </m:e>
                        <m:sub>
                          <m:r>
                            <a:rPr lang="en-US" sz="3600" b="0" i="1" smtClean="0">
                              <a:solidFill>
                                <a:schemeClr val="accent6">
                                  <a:lumMod val="40000"/>
                                  <a:lumOff val="60000"/>
                                </a:schemeClr>
                              </a:solidFill>
                              <a:latin typeface="Cambria Math" panose="02040503050406030204" pitchFamily="18" charset="0"/>
                            </a:rPr>
                            <m:t>𝑛</m:t>
                          </m:r>
                        </m:sub>
                      </m:sSub>
                    </m:oMath>
                  </m:oMathPara>
                </a14:m>
                <a:endParaRPr lang="en-US" sz="3600" dirty="0">
                  <a:solidFill>
                    <a:schemeClr val="accent6">
                      <a:lumMod val="40000"/>
                      <a:lumOff val="60000"/>
                    </a:schemeClr>
                  </a:solidFill>
                </a:endParaRPr>
              </a:p>
            </p:txBody>
          </p:sp>
        </mc:Choice>
        <mc:Fallback xmlns="">
          <p:sp>
            <p:nvSpPr>
              <p:cNvPr id="10" name="TextBox 9">
                <a:extLst>
                  <a:ext uri="{FF2B5EF4-FFF2-40B4-BE49-F238E27FC236}">
                    <a16:creationId xmlns:a16="http://schemas.microsoft.com/office/drawing/2014/main" id="{08748249-5FA7-4532-B4DC-87BFCE6C4E76}"/>
                  </a:ext>
                </a:extLst>
              </p:cNvPr>
              <p:cNvSpPr txBox="1">
                <a:spLocks noRot="1" noChangeAspect="1" noMove="1" noResize="1" noEditPoints="1" noAdjustHandles="1" noChangeArrowheads="1" noChangeShapeType="1" noTextEdit="1"/>
              </p:cNvSpPr>
              <p:nvPr/>
            </p:nvSpPr>
            <p:spPr>
              <a:xfrm>
                <a:off x="2127488" y="3160299"/>
                <a:ext cx="10260822" cy="646331"/>
              </a:xfrm>
              <a:prstGeom prst="rect">
                <a:avLst/>
              </a:prstGeom>
              <a:blipFill>
                <a:blip r:embed="rId7"/>
                <a:stretch>
                  <a:fillRect/>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78BA379B-7083-4283-933E-2CA16AE5804E}"/>
              </a:ext>
            </a:extLst>
          </p:cNvPr>
          <p:cNvSpPr/>
          <p:nvPr/>
        </p:nvSpPr>
        <p:spPr>
          <a:xfrm>
            <a:off x="7610072" y="5009551"/>
            <a:ext cx="256673" cy="256673"/>
          </a:xfrm>
          <a:prstGeom prst="ellipse">
            <a:avLst/>
          </a:prstGeom>
          <a:solidFill>
            <a:srgbClr val="E9B4F2"/>
          </a:solidFill>
          <a:ln>
            <a:solidFill>
              <a:srgbClr val="E9B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6136E9B-D61D-4F81-A60C-08F04A9674D3}"/>
              </a:ext>
            </a:extLst>
          </p:cNvPr>
          <p:cNvSpPr/>
          <p:nvPr/>
        </p:nvSpPr>
        <p:spPr>
          <a:xfrm>
            <a:off x="10882661" y="4530237"/>
            <a:ext cx="256673" cy="256673"/>
          </a:xfrm>
          <a:prstGeom prst="ellipse">
            <a:avLst/>
          </a:prstGeom>
          <a:solidFill>
            <a:srgbClr val="E9B4F2"/>
          </a:solidFill>
          <a:ln>
            <a:solidFill>
              <a:srgbClr val="E9B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51388CA5-EB58-4AAF-9048-B10AF96E86C6}"/>
              </a:ext>
            </a:extLst>
          </p:cNvPr>
          <p:cNvCxnSpPr/>
          <p:nvPr/>
        </p:nvCxnSpPr>
        <p:spPr>
          <a:xfrm flipV="1">
            <a:off x="7738408" y="4658573"/>
            <a:ext cx="3272589" cy="479314"/>
          </a:xfrm>
          <a:prstGeom prst="line">
            <a:avLst/>
          </a:prstGeom>
          <a:ln w="57150">
            <a:solidFill>
              <a:srgbClr val="E9B4F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181552B-5552-49B4-8DBB-CF51791EFB2F}"/>
                  </a:ext>
                </a:extLst>
              </p:cNvPr>
              <p:cNvSpPr txBox="1"/>
              <p:nvPr/>
            </p:nvSpPr>
            <p:spPr>
              <a:xfrm>
                <a:off x="7450829" y="5292065"/>
                <a:ext cx="57515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E9B4F2"/>
                              </a:solidFill>
                              <a:latin typeface="Cambria Math" panose="02040503050406030204" pitchFamily="18" charset="0"/>
                            </a:rPr>
                          </m:ctrlPr>
                        </m:sSubPr>
                        <m:e>
                          <m:r>
                            <a:rPr lang="en-US" sz="2400" b="0" i="1" smtClean="0">
                              <a:solidFill>
                                <a:srgbClr val="E9B4F2"/>
                              </a:solidFill>
                              <a:latin typeface="Cambria Math" panose="02040503050406030204" pitchFamily="18" charset="0"/>
                            </a:rPr>
                            <m:t>𝑞</m:t>
                          </m:r>
                        </m:e>
                        <m:sub>
                          <m:r>
                            <a:rPr lang="en-US" sz="2400" b="0" i="1" smtClean="0">
                              <a:solidFill>
                                <a:srgbClr val="E9B4F2"/>
                              </a:solidFill>
                              <a:latin typeface="Cambria Math" panose="02040503050406030204" pitchFamily="18" charset="0"/>
                            </a:rPr>
                            <m:t>𝑛</m:t>
                          </m:r>
                        </m:sub>
                      </m:sSub>
                    </m:oMath>
                  </m:oMathPara>
                </a14:m>
                <a:endParaRPr lang="en-US" sz="2400" dirty="0"/>
              </a:p>
            </p:txBody>
          </p:sp>
        </mc:Choice>
        <mc:Fallback xmlns="">
          <p:sp>
            <p:nvSpPr>
              <p:cNvPr id="15" name="TextBox 14">
                <a:extLst>
                  <a:ext uri="{FF2B5EF4-FFF2-40B4-BE49-F238E27FC236}">
                    <a16:creationId xmlns:a16="http://schemas.microsoft.com/office/drawing/2014/main" id="{5181552B-5552-49B4-8DBB-CF51791EFB2F}"/>
                  </a:ext>
                </a:extLst>
              </p:cNvPr>
              <p:cNvSpPr txBox="1">
                <a:spLocks noRot="1" noChangeAspect="1" noMove="1" noResize="1" noEditPoints="1" noAdjustHandles="1" noChangeArrowheads="1" noChangeShapeType="1" noTextEdit="1"/>
              </p:cNvSpPr>
              <p:nvPr/>
            </p:nvSpPr>
            <p:spPr>
              <a:xfrm>
                <a:off x="7450829" y="5292065"/>
                <a:ext cx="575157" cy="461665"/>
              </a:xfrm>
              <a:prstGeom prst="rect">
                <a:avLst/>
              </a:prstGeom>
              <a:blipFill>
                <a:blip r:embed="rId8"/>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9838A3D-5A12-4832-BD95-013A56AC4A67}"/>
                  </a:ext>
                </a:extLst>
              </p:cNvPr>
              <p:cNvSpPr txBox="1"/>
              <p:nvPr/>
            </p:nvSpPr>
            <p:spPr>
              <a:xfrm>
                <a:off x="10962871" y="4766232"/>
                <a:ext cx="57515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E9B4F2"/>
                              </a:solidFill>
                              <a:latin typeface="Cambria Math" panose="02040503050406030204" pitchFamily="18" charset="0"/>
                            </a:rPr>
                          </m:ctrlPr>
                        </m:sSubPr>
                        <m:e>
                          <m:r>
                            <a:rPr lang="en-US" sz="2400" b="0" i="1" smtClean="0">
                              <a:solidFill>
                                <a:srgbClr val="E9B4F2"/>
                              </a:solidFill>
                              <a:latin typeface="Cambria Math" panose="02040503050406030204" pitchFamily="18" charset="0"/>
                            </a:rPr>
                            <m:t>𝑞</m:t>
                          </m:r>
                        </m:e>
                        <m:sub>
                          <m:r>
                            <a:rPr lang="en-US" sz="2400" b="0" i="1" smtClean="0">
                              <a:solidFill>
                                <a:srgbClr val="E9B4F2"/>
                              </a:solidFill>
                              <a:latin typeface="Cambria Math" panose="02040503050406030204" pitchFamily="18" charset="0"/>
                            </a:rPr>
                            <m:t>𝑛</m:t>
                          </m:r>
                        </m:sub>
                      </m:sSub>
                    </m:oMath>
                  </m:oMathPara>
                </a14:m>
                <a:endParaRPr lang="en-US" sz="2400" dirty="0"/>
              </a:p>
            </p:txBody>
          </p:sp>
        </mc:Choice>
        <mc:Fallback xmlns="">
          <p:sp>
            <p:nvSpPr>
              <p:cNvPr id="16" name="TextBox 15">
                <a:extLst>
                  <a:ext uri="{FF2B5EF4-FFF2-40B4-BE49-F238E27FC236}">
                    <a16:creationId xmlns:a16="http://schemas.microsoft.com/office/drawing/2014/main" id="{79838A3D-5A12-4832-BD95-013A56AC4A67}"/>
                  </a:ext>
                </a:extLst>
              </p:cNvPr>
              <p:cNvSpPr txBox="1">
                <a:spLocks noRot="1" noChangeAspect="1" noMove="1" noResize="1" noEditPoints="1" noAdjustHandles="1" noChangeArrowheads="1" noChangeShapeType="1" noTextEdit="1"/>
              </p:cNvSpPr>
              <p:nvPr/>
            </p:nvSpPr>
            <p:spPr>
              <a:xfrm>
                <a:off x="10962871" y="4766232"/>
                <a:ext cx="575157" cy="461665"/>
              </a:xfrm>
              <a:prstGeom prst="rect">
                <a:avLst/>
              </a:prstGeom>
              <a:blipFill>
                <a:blip r:embed="rId9"/>
                <a:stretch>
                  <a:fillRect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B1E26AD-C499-4124-95F1-38908979F4D1}"/>
                  </a:ext>
                </a:extLst>
              </p:cNvPr>
              <p:cNvSpPr txBox="1"/>
              <p:nvPr/>
            </p:nvSpPr>
            <p:spPr>
              <a:xfrm>
                <a:off x="9127229" y="4907054"/>
                <a:ext cx="57560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E9B4F2"/>
                              </a:solidFill>
                              <a:latin typeface="Cambria Math" panose="02040503050406030204" pitchFamily="18" charset="0"/>
                            </a:rPr>
                          </m:ctrlPr>
                        </m:sSubPr>
                        <m:e>
                          <m:r>
                            <a:rPr lang="en-US" sz="2400" b="0" i="1" smtClean="0">
                              <a:solidFill>
                                <a:srgbClr val="E9B4F2"/>
                              </a:solidFill>
                              <a:latin typeface="Cambria Math" panose="02040503050406030204" pitchFamily="18" charset="0"/>
                            </a:rPr>
                            <m:t>𝑝</m:t>
                          </m:r>
                        </m:e>
                        <m:sub>
                          <m:r>
                            <a:rPr lang="en-US" sz="2400" b="0" i="1" smtClean="0">
                              <a:solidFill>
                                <a:srgbClr val="E9B4F2"/>
                              </a:solidFill>
                              <a:latin typeface="Cambria Math" panose="02040503050406030204" pitchFamily="18" charset="0"/>
                            </a:rPr>
                            <m:t>𝑛</m:t>
                          </m:r>
                        </m:sub>
                      </m:sSub>
                    </m:oMath>
                  </m:oMathPara>
                </a14:m>
                <a:endParaRPr lang="en-US" sz="2400" dirty="0"/>
              </a:p>
            </p:txBody>
          </p:sp>
        </mc:Choice>
        <mc:Fallback xmlns="">
          <p:sp>
            <p:nvSpPr>
              <p:cNvPr id="17" name="TextBox 16">
                <a:extLst>
                  <a:ext uri="{FF2B5EF4-FFF2-40B4-BE49-F238E27FC236}">
                    <a16:creationId xmlns:a16="http://schemas.microsoft.com/office/drawing/2014/main" id="{5B1E26AD-C499-4124-95F1-38908979F4D1}"/>
                  </a:ext>
                </a:extLst>
              </p:cNvPr>
              <p:cNvSpPr txBox="1">
                <a:spLocks noRot="1" noChangeAspect="1" noMove="1" noResize="1" noEditPoints="1" noAdjustHandles="1" noChangeArrowheads="1" noChangeShapeType="1" noTextEdit="1"/>
              </p:cNvSpPr>
              <p:nvPr/>
            </p:nvSpPr>
            <p:spPr>
              <a:xfrm>
                <a:off x="9127229" y="4907054"/>
                <a:ext cx="575606" cy="461665"/>
              </a:xfrm>
              <a:prstGeom prst="rect">
                <a:avLst/>
              </a:prstGeom>
              <a:blipFill>
                <a:blip r:embed="rId10"/>
                <a:stretch>
                  <a:fillRect b="-9211"/>
                </a:stretch>
              </a:blipFill>
            </p:spPr>
            <p:txBody>
              <a:bodyPr/>
              <a:lstStyle/>
              <a:p>
                <a:r>
                  <a:rPr lang="en-US">
                    <a:noFill/>
                  </a:rPr>
                  <a:t> </a:t>
                </a:r>
              </a:p>
            </p:txBody>
          </p:sp>
        </mc:Fallback>
      </mc:AlternateContent>
    </p:spTree>
    <p:extLst>
      <p:ext uri="{BB962C8B-B14F-4D97-AF65-F5344CB8AC3E}">
        <p14:creationId xmlns:p14="http://schemas.microsoft.com/office/powerpoint/2010/main" val="207975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E55A28D9-6612-4E72-BF85-BECEF9B8C055}"/>
              </a:ext>
            </a:extLst>
          </p:cNvPr>
          <p:cNvCxnSpPr>
            <a:cxnSpLocks/>
          </p:cNvCxnSpPr>
          <p:nvPr/>
        </p:nvCxnSpPr>
        <p:spPr>
          <a:xfrm flipH="1" flipV="1">
            <a:off x="8029077" y="4614740"/>
            <a:ext cx="192504" cy="21110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426CEEC-4183-47F0-B068-13E4A29E2BA5}"/>
              </a:ext>
            </a:extLst>
          </p:cNvPr>
          <p:cNvCxnSpPr>
            <a:cxnSpLocks/>
          </p:cNvCxnSpPr>
          <p:nvPr/>
        </p:nvCxnSpPr>
        <p:spPr>
          <a:xfrm flipV="1">
            <a:off x="6566535" y="4638802"/>
            <a:ext cx="1470561" cy="18382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FF492D-0078-448A-A0F0-8E99C8186E3F}"/>
              </a:ext>
            </a:extLst>
          </p:cNvPr>
          <p:cNvCxnSpPr>
            <a:cxnSpLocks/>
          </p:cNvCxnSpPr>
          <p:nvPr/>
        </p:nvCxnSpPr>
        <p:spPr>
          <a:xfrm flipV="1">
            <a:off x="6566535" y="5446042"/>
            <a:ext cx="2545381" cy="10470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204B0FD-78D0-4F92-B46C-6234E7FA4760}"/>
              </a:ext>
            </a:extLst>
          </p:cNvPr>
          <p:cNvCxnSpPr>
            <a:cxnSpLocks/>
          </p:cNvCxnSpPr>
          <p:nvPr/>
        </p:nvCxnSpPr>
        <p:spPr>
          <a:xfrm>
            <a:off x="6272463" y="5251145"/>
            <a:ext cx="1941096" cy="14184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30069DD-F702-4C76-8611-5F1FC5CB24ED}"/>
              </a:ext>
            </a:extLst>
          </p:cNvPr>
          <p:cNvSpPr/>
          <p:nvPr/>
        </p:nvSpPr>
        <p:spPr>
          <a:xfrm>
            <a:off x="2603633" y="-128791"/>
            <a:ext cx="6984734" cy="923330"/>
          </a:xfrm>
          <a:prstGeom prst="rect">
            <a:avLst/>
          </a:prstGeom>
          <a:noFill/>
          <a:effectLst/>
        </p:spPr>
        <p:txBody>
          <a:bodyPr wrap="none" lIns="91440" tIns="45720" rIns="91440" bIns="45720">
            <a:spAutoFit/>
          </a:bodyPr>
          <a:lstStyle/>
          <a:p>
            <a:pPr algn="ctr"/>
            <a:r>
              <a:rPr lang="en-US" sz="5400" b="1"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A change in perspective</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128767AB-400E-4916-8C70-C880D03C4963}"/>
              </a:ext>
            </a:extLst>
          </p:cNvPr>
          <p:cNvSpPr txBox="1"/>
          <p:nvPr/>
        </p:nvSpPr>
        <p:spPr>
          <a:xfrm>
            <a:off x="1" y="1058778"/>
            <a:ext cx="12192000" cy="954107"/>
          </a:xfrm>
          <a:prstGeom prst="rect">
            <a:avLst/>
          </a:prstGeom>
          <a:noFill/>
        </p:spPr>
        <p:txBody>
          <a:bodyPr wrap="square" rtlCol="0">
            <a:spAutoFit/>
          </a:bodyPr>
          <a:lstStyle/>
          <a:p>
            <a:pPr algn="ctr"/>
            <a:r>
              <a:rPr lang="en-US" sz="2800" dirty="0">
                <a:solidFill>
                  <a:schemeClr val="accent2">
                    <a:lumMod val="40000"/>
                    <a:lumOff val="60000"/>
                  </a:schemeClr>
                </a:solidFill>
              </a:rPr>
              <a:t>It is important to observe that in each of the previous results, it didn’t matter whether we chose to remove the edges first and the vertices later or vice-versa.</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D6F345C-8A1B-4318-81A8-1C334F99EDF2}"/>
                  </a:ext>
                </a:extLst>
              </p:cNvPr>
              <p:cNvSpPr txBox="1"/>
              <p:nvPr/>
            </p:nvSpPr>
            <p:spPr>
              <a:xfrm>
                <a:off x="-176463" y="2012885"/>
                <a:ext cx="12192000" cy="1384995"/>
              </a:xfrm>
              <a:prstGeom prst="rect">
                <a:avLst/>
              </a:prstGeom>
              <a:noFill/>
            </p:spPr>
            <p:txBody>
              <a:bodyPr wrap="square" rtlCol="0">
                <a:spAutoFit/>
              </a:bodyPr>
              <a:lstStyle/>
              <a:p>
                <a:pPr algn="r"/>
                <a14:m>
                  <m:oMath xmlns:m="http://schemas.openxmlformats.org/officeDocument/2006/math">
                    <m:r>
                      <a:rPr lang="en-US" sz="2800" b="0" i="1" smtClean="0">
                        <a:solidFill>
                          <a:schemeClr val="accent2">
                            <a:lumMod val="40000"/>
                            <a:lumOff val="60000"/>
                          </a:schemeClr>
                        </a:solidFill>
                        <a:latin typeface="Cambria Math" panose="02040503050406030204" pitchFamily="18" charset="0"/>
                      </a:rPr>
                      <m:t>𝑉</m:t>
                    </m:r>
                    <m:d>
                      <m:dPr>
                        <m:ctrlPr>
                          <a:rPr lang="en-US" sz="2800" b="0" i="1" smtClean="0">
                            <a:solidFill>
                              <a:schemeClr val="accent2">
                                <a:lumMod val="40000"/>
                                <a:lumOff val="60000"/>
                              </a:schemeClr>
                            </a:solidFill>
                            <a:latin typeface="Cambria Math" panose="02040503050406030204" pitchFamily="18" charset="0"/>
                          </a:rPr>
                        </m:ctrlPr>
                      </m:dPr>
                      <m:e>
                        <m:r>
                          <a:rPr lang="en-US" sz="2800" b="0" i="1" smtClean="0">
                            <a:solidFill>
                              <a:schemeClr val="accent2">
                                <a:lumMod val="40000"/>
                                <a:lumOff val="60000"/>
                              </a:schemeClr>
                            </a:solidFill>
                            <a:latin typeface="Cambria Math" panose="02040503050406030204" pitchFamily="18" charset="0"/>
                          </a:rPr>
                          <m:t>𝐺</m:t>
                        </m:r>
                      </m:e>
                    </m:d>
                    <m:r>
                      <a:rPr lang="en-US" sz="2800" b="0" i="1" smtClean="0">
                        <a:solidFill>
                          <a:schemeClr val="accent2">
                            <a:lumMod val="40000"/>
                            <a:lumOff val="60000"/>
                          </a:schemeClr>
                        </a:solidFill>
                        <a:latin typeface="Cambria Math" panose="02040503050406030204" pitchFamily="18" charset="0"/>
                      </a:rPr>
                      <m:t>={</m:t>
                    </m:r>
                    <m:r>
                      <a:rPr lang="en-US" sz="2800" b="0" i="1" smtClean="0">
                        <a:solidFill>
                          <a:schemeClr val="accent2">
                            <a:lumMod val="40000"/>
                            <a:lumOff val="60000"/>
                          </a:schemeClr>
                        </a:solidFill>
                        <a:latin typeface="Cambria Math" panose="02040503050406030204" pitchFamily="18" charset="0"/>
                      </a:rPr>
                      <m:t>𝑣</m:t>
                    </m:r>
                    <m:r>
                      <a:rPr lang="en-US" sz="2800" b="0" i="1" smtClean="0">
                        <a:solidFill>
                          <a:schemeClr val="accent2">
                            <a:lumMod val="40000"/>
                            <a:lumOff val="60000"/>
                          </a:schemeClr>
                        </a:solidFill>
                        <a:latin typeface="Cambria Math" panose="02040503050406030204" pitchFamily="18" charset="0"/>
                      </a:rPr>
                      <m:t>|</m:t>
                    </m:r>
                    <m:r>
                      <a:rPr lang="en-US" sz="2800" b="0" i="1" smtClean="0">
                        <a:solidFill>
                          <a:schemeClr val="accent2">
                            <a:lumMod val="40000"/>
                            <a:lumOff val="60000"/>
                          </a:schemeClr>
                        </a:solidFill>
                        <a:latin typeface="Cambria Math" panose="02040503050406030204" pitchFamily="18" charset="0"/>
                      </a:rPr>
                      <m:t>𝑣</m:t>
                    </m:r>
                    <m:r>
                      <a:rPr lang="en-US" sz="2800" b="0" i="1" smtClean="0">
                        <a:solidFill>
                          <a:schemeClr val="accent2">
                            <a:lumMod val="40000"/>
                            <a:lumOff val="60000"/>
                          </a:schemeClr>
                        </a:solidFill>
                        <a:latin typeface="Cambria Math" panose="02040503050406030204" pitchFamily="18" charset="0"/>
                      </a:rPr>
                      <m:t>∈</m:t>
                    </m:r>
                    <m:sSub>
                      <m:sSubPr>
                        <m:ctrlPr>
                          <a:rPr lang="en-US" sz="2800" b="0" i="1" smtClean="0">
                            <a:solidFill>
                              <a:schemeClr val="accent2">
                                <a:lumMod val="40000"/>
                                <a:lumOff val="60000"/>
                              </a:schemeClr>
                            </a:solidFill>
                            <a:latin typeface="Cambria Math" panose="02040503050406030204" pitchFamily="18" charset="0"/>
                          </a:rPr>
                        </m:ctrlPr>
                      </m:sSubPr>
                      <m:e>
                        <m:r>
                          <a:rPr lang="en-US" sz="2800" b="0" i="1" smtClean="0">
                            <a:solidFill>
                              <a:schemeClr val="accent2">
                                <a:lumMod val="40000"/>
                                <a:lumOff val="60000"/>
                              </a:schemeClr>
                            </a:solidFill>
                            <a:latin typeface="Cambria Math" panose="02040503050406030204" pitchFamily="18" charset="0"/>
                          </a:rPr>
                          <m:t>𝒱</m:t>
                        </m:r>
                      </m:e>
                      <m:sub>
                        <m:r>
                          <a:rPr lang="en-US" sz="2800" b="0" i="1" smtClean="0">
                            <a:solidFill>
                              <a:schemeClr val="accent2">
                                <a:lumMod val="40000"/>
                                <a:lumOff val="60000"/>
                              </a:schemeClr>
                            </a:solidFill>
                            <a:latin typeface="Cambria Math" panose="02040503050406030204" pitchFamily="18" charset="0"/>
                          </a:rPr>
                          <m:t>𝑛</m:t>
                        </m:r>
                      </m:sub>
                    </m:sSub>
                    <m:r>
                      <a:rPr lang="en-US" sz="2800" b="0" i="1" smtClean="0">
                        <a:solidFill>
                          <a:schemeClr val="accent2">
                            <a:lumMod val="40000"/>
                            <a:lumOff val="60000"/>
                          </a:schemeClr>
                        </a:solidFill>
                        <a:latin typeface="Cambria Math" panose="02040503050406030204" pitchFamily="18" charset="0"/>
                      </a:rPr>
                      <m:t> &amp; </m:t>
                    </m:r>
                    <m:sSub>
                      <m:sSubPr>
                        <m:ctrlPr>
                          <a:rPr lang="en-US" sz="2800" b="0" i="1" smtClean="0">
                            <a:solidFill>
                              <a:schemeClr val="accent2">
                                <a:lumMod val="40000"/>
                                <a:lumOff val="60000"/>
                              </a:schemeClr>
                            </a:solidFill>
                            <a:latin typeface="Cambria Math" panose="02040503050406030204" pitchFamily="18" charset="0"/>
                          </a:rPr>
                        </m:ctrlPr>
                      </m:sSubPr>
                      <m:e>
                        <m:r>
                          <a:rPr lang="en-US" sz="2800" b="0" i="1" smtClean="0">
                            <a:solidFill>
                              <a:schemeClr val="accent2">
                                <a:lumMod val="40000"/>
                                <a:lumOff val="60000"/>
                              </a:schemeClr>
                            </a:solidFill>
                            <a:latin typeface="Cambria Math" panose="02040503050406030204" pitchFamily="18" charset="0"/>
                          </a:rPr>
                          <m:t>𝑋</m:t>
                        </m:r>
                      </m:e>
                      <m:sub>
                        <m:r>
                          <a:rPr lang="en-US" sz="2800" b="0" i="1" smtClean="0">
                            <a:solidFill>
                              <a:schemeClr val="accent2">
                                <a:lumMod val="40000"/>
                                <a:lumOff val="60000"/>
                              </a:schemeClr>
                            </a:solidFill>
                            <a:latin typeface="Cambria Math" panose="02040503050406030204" pitchFamily="18" charset="0"/>
                          </a:rPr>
                          <m:t>𝑣</m:t>
                        </m:r>
                      </m:sub>
                    </m:sSub>
                    <m:r>
                      <a:rPr lang="en-US" sz="2800" b="0" i="1" smtClean="0">
                        <a:solidFill>
                          <a:schemeClr val="accent2">
                            <a:lumMod val="40000"/>
                            <a:lumOff val="60000"/>
                          </a:schemeClr>
                        </a:solidFill>
                        <a:latin typeface="Cambria Math" panose="02040503050406030204" pitchFamily="18" charset="0"/>
                      </a:rPr>
                      <m:t>=1}</m:t>
                    </m:r>
                  </m:oMath>
                </a14:m>
                <a:r>
                  <a:rPr lang="en-US" sz="2800" dirty="0">
                    <a:solidFill>
                      <a:schemeClr val="accent2">
                        <a:lumMod val="40000"/>
                        <a:lumOff val="60000"/>
                      </a:schemeClr>
                    </a:solidFill>
                  </a:rPr>
                  <a:t>  and  </a:t>
                </a:r>
                <a14:m>
                  <m:oMath xmlns:m="http://schemas.openxmlformats.org/officeDocument/2006/math">
                    <m:r>
                      <a:rPr lang="en-US" sz="2800" b="0" i="1" smtClean="0">
                        <a:solidFill>
                          <a:schemeClr val="accent2">
                            <a:lumMod val="40000"/>
                            <a:lumOff val="60000"/>
                          </a:schemeClr>
                        </a:solidFill>
                        <a:latin typeface="Cambria Math" panose="02040503050406030204" pitchFamily="18" charset="0"/>
                      </a:rPr>
                      <m:t>𝐸</m:t>
                    </m:r>
                    <m:d>
                      <m:dPr>
                        <m:ctrlPr>
                          <a:rPr lang="en-US" sz="2800" b="0" i="1" smtClean="0">
                            <a:solidFill>
                              <a:schemeClr val="accent2">
                                <a:lumMod val="40000"/>
                                <a:lumOff val="60000"/>
                              </a:schemeClr>
                            </a:solidFill>
                            <a:latin typeface="Cambria Math" panose="02040503050406030204" pitchFamily="18" charset="0"/>
                          </a:rPr>
                        </m:ctrlPr>
                      </m:dPr>
                      <m:e>
                        <m:r>
                          <a:rPr lang="en-US" sz="2800" b="0" i="1" smtClean="0">
                            <a:solidFill>
                              <a:schemeClr val="accent2">
                                <a:lumMod val="40000"/>
                                <a:lumOff val="60000"/>
                              </a:schemeClr>
                            </a:solidFill>
                            <a:latin typeface="Cambria Math" panose="02040503050406030204" pitchFamily="18" charset="0"/>
                          </a:rPr>
                          <m:t>𝐺</m:t>
                        </m:r>
                      </m:e>
                    </m:d>
                    <m:r>
                      <a:rPr lang="en-US" sz="2800" b="0" i="1" smtClean="0">
                        <a:solidFill>
                          <a:schemeClr val="accent2">
                            <a:lumMod val="40000"/>
                            <a:lumOff val="60000"/>
                          </a:schemeClr>
                        </a:solidFill>
                        <a:latin typeface="Cambria Math" panose="02040503050406030204" pitchFamily="18" charset="0"/>
                      </a:rPr>
                      <m:t>={</m:t>
                    </m:r>
                    <m:r>
                      <a:rPr lang="en-US" sz="2800" b="0" i="1" smtClean="0">
                        <a:solidFill>
                          <a:schemeClr val="accent2">
                            <a:lumMod val="40000"/>
                            <a:lumOff val="60000"/>
                          </a:schemeClr>
                        </a:solidFill>
                        <a:latin typeface="Cambria Math" panose="02040503050406030204" pitchFamily="18" charset="0"/>
                      </a:rPr>
                      <m:t>𝑒</m:t>
                    </m:r>
                    <m:r>
                      <a:rPr lang="en-US" sz="2800" b="0" i="1" smtClean="0">
                        <a:solidFill>
                          <a:schemeClr val="accent2">
                            <a:lumMod val="40000"/>
                            <a:lumOff val="60000"/>
                          </a:schemeClr>
                        </a:solidFill>
                        <a:latin typeface="Cambria Math" panose="02040503050406030204" pitchFamily="18" charset="0"/>
                      </a:rPr>
                      <m:t>={</m:t>
                    </m:r>
                    <m:r>
                      <a:rPr lang="en-US" sz="2800" b="0" i="1" smtClean="0">
                        <a:solidFill>
                          <a:schemeClr val="accent2">
                            <a:lumMod val="40000"/>
                            <a:lumOff val="60000"/>
                          </a:schemeClr>
                        </a:solidFill>
                        <a:latin typeface="Cambria Math" panose="02040503050406030204" pitchFamily="18" charset="0"/>
                      </a:rPr>
                      <m:t>𝑢</m:t>
                    </m:r>
                    <m:r>
                      <a:rPr lang="en-US" sz="2800" b="0" i="1" smtClean="0">
                        <a:solidFill>
                          <a:schemeClr val="accent2">
                            <a:lumMod val="40000"/>
                            <a:lumOff val="60000"/>
                          </a:schemeClr>
                        </a:solidFill>
                        <a:latin typeface="Cambria Math" panose="02040503050406030204" pitchFamily="18" charset="0"/>
                      </a:rPr>
                      <m:t>,</m:t>
                    </m:r>
                    <m:r>
                      <a:rPr lang="en-US" sz="2800" b="0" i="1" smtClean="0">
                        <a:solidFill>
                          <a:schemeClr val="accent2">
                            <a:lumMod val="40000"/>
                            <a:lumOff val="60000"/>
                          </a:schemeClr>
                        </a:solidFill>
                        <a:latin typeface="Cambria Math" panose="02040503050406030204" pitchFamily="18" charset="0"/>
                      </a:rPr>
                      <m:t>𝑣</m:t>
                    </m:r>
                    <m:r>
                      <a:rPr lang="en-US" sz="2800" b="0" i="1" smtClean="0">
                        <a:solidFill>
                          <a:schemeClr val="accent2">
                            <a:lumMod val="40000"/>
                            <a:lumOff val="60000"/>
                          </a:schemeClr>
                        </a:solidFill>
                        <a:latin typeface="Cambria Math" panose="02040503050406030204" pitchFamily="18" charset="0"/>
                      </a:rPr>
                      <m:t>}|</m:t>
                    </m:r>
                    <m:r>
                      <a:rPr lang="en-US" sz="2800" b="0" i="1" smtClean="0">
                        <a:solidFill>
                          <a:schemeClr val="accent2">
                            <a:lumMod val="40000"/>
                            <a:lumOff val="60000"/>
                          </a:schemeClr>
                        </a:solidFill>
                        <a:latin typeface="Cambria Math" panose="02040503050406030204" pitchFamily="18" charset="0"/>
                      </a:rPr>
                      <m:t>𝑒</m:t>
                    </m:r>
                    <m:r>
                      <a:rPr lang="en-US" sz="2800" b="0" i="1" smtClean="0">
                        <a:solidFill>
                          <a:schemeClr val="accent2">
                            <a:lumMod val="40000"/>
                            <a:lumOff val="60000"/>
                          </a:schemeClr>
                        </a:solidFill>
                        <a:latin typeface="Cambria Math" panose="02040503050406030204" pitchFamily="18" charset="0"/>
                      </a:rPr>
                      <m:t>∈</m:t>
                    </m:r>
                    <m:sSub>
                      <m:sSubPr>
                        <m:ctrlPr>
                          <a:rPr lang="en-US" sz="2800" b="0" i="1" smtClean="0">
                            <a:solidFill>
                              <a:schemeClr val="accent2">
                                <a:lumMod val="40000"/>
                                <a:lumOff val="60000"/>
                              </a:schemeClr>
                            </a:solidFill>
                            <a:latin typeface="Cambria Math" panose="02040503050406030204" pitchFamily="18" charset="0"/>
                          </a:rPr>
                        </m:ctrlPr>
                      </m:sSubPr>
                      <m:e>
                        <m:r>
                          <a:rPr lang="en-US" sz="2800" b="0" i="1" smtClean="0">
                            <a:solidFill>
                              <a:schemeClr val="accent2">
                                <a:lumMod val="40000"/>
                                <a:lumOff val="60000"/>
                              </a:schemeClr>
                            </a:solidFill>
                            <a:latin typeface="Cambria Math" panose="02040503050406030204" pitchFamily="18" charset="0"/>
                          </a:rPr>
                          <m:t>ℰ</m:t>
                        </m:r>
                      </m:e>
                      <m:sub>
                        <m:r>
                          <a:rPr lang="en-US" sz="2800" b="0" i="1" smtClean="0">
                            <a:solidFill>
                              <a:schemeClr val="accent2">
                                <a:lumMod val="40000"/>
                                <a:lumOff val="60000"/>
                              </a:schemeClr>
                            </a:solidFill>
                            <a:latin typeface="Cambria Math" panose="02040503050406030204" pitchFamily="18" charset="0"/>
                          </a:rPr>
                          <m:t>𝑛</m:t>
                        </m:r>
                      </m:sub>
                    </m:sSub>
                    <m:r>
                      <a:rPr lang="en-US" sz="2800" b="0" i="1" smtClean="0">
                        <a:solidFill>
                          <a:schemeClr val="accent2">
                            <a:lumMod val="40000"/>
                            <a:lumOff val="60000"/>
                          </a:schemeClr>
                        </a:solidFill>
                        <a:latin typeface="Cambria Math" panose="02040503050406030204" pitchFamily="18" charset="0"/>
                      </a:rPr>
                      <m:t>,</m:t>
                    </m:r>
                    <m:sSub>
                      <m:sSubPr>
                        <m:ctrlPr>
                          <a:rPr lang="en-US" sz="2800" b="0" i="1" smtClean="0">
                            <a:solidFill>
                              <a:schemeClr val="accent2">
                                <a:lumMod val="40000"/>
                                <a:lumOff val="60000"/>
                              </a:schemeClr>
                            </a:solidFill>
                            <a:latin typeface="Cambria Math" panose="02040503050406030204" pitchFamily="18" charset="0"/>
                          </a:rPr>
                        </m:ctrlPr>
                      </m:sSubPr>
                      <m:e>
                        <m:r>
                          <a:rPr lang="en-US" sz="2800" b="0" i="1" smtClean="0">
                            <a:solidFill>
                              <a:schemeClr val="accent2">
                                <a:lumMod val="40000"/>
                                <a:lumOff val="60000"/>
                              </a:schemeClr>
                            </a:solidFill>
                            <a:latin typeface="Cambria Math" panose="02040503050406030204" pitchFamily="18" charset="0"/>
                          </a:rPr>
                          <m:t>𝑌</m:t>
                        </m:r>
                      </m:e>
                      <m:sub>
                        <m:r>
                          <a:rPr lang="en-US" sz="2800" b="0" i="1" smtClean="0">
                            <a:solidFill>
                              <a:schemeClr val="accent2">
                                <a:lumMod val="40000"/>
                                <a:lumOff val="60000"/>
                              </a:schemeClr>
                            </a:solidFill>
                            <a:latin typeface="Cambria Math" panose="02040503050406030204" pitchFamily="18" charset="0"/>
                          </a:rPr>
                          <m:t>𝑒</m:t>
                        </m:r>
                      </m:sub>
                    </m:sSub>
                    <m:r>
                      <a:rPr lang="en-US" sz="2800" b="0" i="1" smtClean="0">
                        <a:solidFill>
                          <a:schemeClr val="accent2">
                            <a:lumMod val="40000"/>
                            <a:lumOff val="60000"/>
                          </a:schemeClr>
                        </a:solidFill>
                        <a:latin typeface="Cambria Math" panose="02040503050406030204" pitchFamily="18" charset="0"/>
                      </a:rPr>
                      <m:t> =1,</m:t>
                    </m:r>
                    <m:sSub>
                      <m:sSubPr>
                        <m:ctrlPr>
                          <a:rPr lang="en-US" sz="2800" b="0" i="1" smtClean="0">
                            <a:solidFill>
                              <a:schemeClr val="accent2">
                                <a:lumMod val="40000"/>
                                <a:lumOff val="60000"/>
                              </a:schemeClr>
                            </a:solidFill>
                            <a:latin typeface="Cambria Math" panose="02040503050406030204" pitchFamily="18" charset="0"/>
                          </a:rPr>
                        </m:ctrlPr>
                      </m:sSubPr>
                      <m:e>
                        <m:r>
                          <a:rPr lang="en-US" sz="2800" b="0" i="1" smtClean="0">
                            <a:solidFill>
                              <a:schemeClr val="accent2">
                                <a:lumMod val="40000"/>
                                <a:lumOff val="60000"/>
                              </a:schemeClr>
                            </a:solidFill>
                            <a:latin typeface="Cambria Math" panose="02040503050406030204" pitchFamily="18" charset="0"/>
                          </a:rPr>
                          <m:t>𝑋</m:t>
                        </m:r>
                      </m:e>
                      <m:sub>
                        <m:r>
                          <a:rPr lang="en-US" sz="2800" b="0" i="1" smtClean="0">
                            <a:solidFill>
                              <a:schemeClr val="accent2">
                                <a:lumMod val="40000"/>
                                <a:lumOff val="60000"/>
                              </a:schemeClr>
                            </a:solidFill>
                            <a:latin typeface="Cambria Math" panose="02040503050406030204" pitchFamily="18" charset="0"/>
                          </a:rPr>
                          <m:t>𝑢</m:t>
                        </m:r>
                      </m:sub>
                    </m:sSub>
                    <m:r>
                      <a:rPr lang="en-US" sz="2800" b="0" i="1" smtClean="0">
                        <a:solidFill>
                          <a:schemeClr val="accent2">
                            <a:lumMod val="40000"/>
                            <a:lumOff val="60000"/>
                          </a:schemeClr>
                        </a:solidFill>
                        <a:latin typeface="Cambria Math" panose="02040503050406030204" pitchFamily="18" charset="0"/>
                      </a:rPr>
                      <m:t>=1,</m:t>
                    </m:r>
                  </m:oMath>
                </a14:m>
                <a:endParaRPr lang="en-US" sz="2800" b="0" i="1" dirty="0">
                  <a:solidFill>
                    <a:schemeClr val="accent2">
                      <a:lumMod val="40000"/>
                      <a:lumOff val="60000"/>
                    </a:schemeClr>
                  </a:solidFill>
                  <a:latin typeface="Cambria Math" panose="02040503050406030204" pitchFamily="18" charset="0"/>
                </a:endParaRPr>
              </a:p>
              <a:p>
                <a:pPr algn="r"/>
                <a14:m>
                  <m:oMathPara xmlns:m="http://schemas.openxmlformats.org/officeDocument/2006/math">
                    <m:oMathParaPr>
                      <m:jc m:val="right"/>
                    </m:oMathParaPr>
                    <m:oMath xmlns:m="http://schemas.openxmlformats.org/officeDocument/2006/math">
                      <m:sSub>
                        <m:sSubPr>
                          <m:ctrlPr>
                            <a:rPr lang="en-US" sz="2800" b="0" i="1" smtClean="0">
                              <a:solidFill>
                                <a:schemeClr val="accent2">
                                  <a:lumMod val="40000"/>
                                  <a:lumOff val="60000"/>
                                </a:schemeClr>
                              </a:solidFill>
                              <a:latin typeface="Cambria Math" panose="02040503050406030204" pitchFamily="18" charset="0"/>
                            </a:rPr>
                          </m:ctrlPr>
                        </m:sSubPr>
                        <m:e>
                          <m:r>
                            <a:rPr lang="en-US" sz="2800" b="0" i="1" smtClean="0">
                              <a:solidFill>
                                <a:schemeClr val="accent2">
                                  <a:lumMod val="40000"/>
                                  <a:lumOff val="60000"/>
                                </a:schemeClr>
                              </a:solidFill>
                              <a:latin typeface="Cambria Math" panose="02040503050406030204" pitchFamily="18" charset="0"/>
                            </a:rPr>
                            <m:t>𝑋</m:t>
                          </m:r>
                        </m:e>
                        <m:sub>
                          <m:r>
                            <a:rPr lang="en-US" sz="2800" b="0" i="1" smtClean="0">
                              <a:solidFill>
                                <a:schemeClr val="accent2">
                                  <a:lumMod val="40000"/>
                                  <a:lumOff val="60000"/>
                                </a:schemeClr>
                              </a:solidFill>
                              <a:latin typeface="Cambria Math" panose="02040503050406030204" pitchFamily="18" charset="0"/>
                            </a:rPr>
                            <m:t>𝑣</m:t>
                          </m:r>
                        </m:sub>
                      </m:sSub>
                      <m:r>
                        <a:rPr lang="en-US" sz="2800" b="0" i="1" smtClean="0">
                          <a:solidFill>
                            <a:schemeClr val="accent2">
                              <a:lumMod val="40000"/>
                              <a:lumOff val="60000"/>
                            </a:schemeClr>
                          </a:solidFill>
                          <a:latin typeface="Cambria Math" panose="02040503050406030204" pitchFamily="18" charset="0"/>
                        </a:rPr>
                        <m:t>=1}</m:t>
                      </m:r>
                    </m:oMath>
                  </m:oMathPara>
                </a14:m>
                <a:endParaRPr lang="en-US" sz="2800" dirty="0">
                  <a:solidFill>
                    <a:schemeClr val="accent2">
                      <a:lumMod val="40000"/>
                      <a:lumOff val="60000"/>
                    </a:schemeClr>
                  </a:solidFill>
                </a:endParaRPr>
              </a:p>
              <a:p>
                <a:pPr algn="ctr"/>
                <a:r>
                  <a:rPr lang="en-US" sz="2800" dirty="0">
                    <a:solidFill>
                      <a:schemeClr val="accent2">
                        <a:lumMod val="40000"/>
                        <a:lumOff val="60000"/>
                      </a:schemeClr>
                    </a:solidFill>
                  </a:rPr>
                  <a:t>depend only on the values of </a:t>
                </a:r>
                <a14:m>
                  <m:oMath xmlns:m="http://schemas.openxmlformats.org/officeDocument/2006/math">
                    <m:sSub>
                      <m:sSubPr>
                        <m:ctrlPr>
                          <a:rPr lang="en-US" sz="2800" b="0" i="1" smtClean="0">
                            <a:solidFill>
                              <a:schemeClr val="accent2">
                                <a:lumMod val="40000"/>
                                <a:lumOff val="60000"/>
                              </a:schemeClr>
                            </a:solidFill>
                            <a:latin typeface="Cambria Math" panose="02040503050406030204" pitchFamily="18" charset="0"/>
                          </a:rPr>
                        </m:ctrlPr>
                      </m:sSubPr>
                      <m:e>
                        <m:r>
                          <a:rPr lang="en-US" sz="2800" b="0" i="1" smtClean="0">
                            <a:solidFill>
                              <a:schemeClr val="accent2">
                                <a:lumMod val="40000"/>
                                <a:lumOff val="60000"/>
                              </a:schemeClr>
                            </a:solidFill>
                            <a:latin typeface="Cambria Math" panose="02040503050406030204" pitchFamily="18" charset="0"/>
                          </a:rPr>
                          <m:t>𝑋</m:t>
                        </m:r>
                      </m:e>
                      <m:sub>
                        <m:r>
                          <a:rPr lang="en-US" sz="2800" b="0" i="1" smtClean="0">
                            <a:solidFill>
                              <a:schemeClr val="accent2">
                                <a:lumMod val="40000"/>
                                <a:lumOff val="60000"/>
                              </a:schemeClr>
                            </a:solidFill>
                            <a:latin typeface="Cambria Math" panose="02040503050406030204" pitchFamily="18" charset="0"/>
                          </a:rPr>
                          <m:t>𝑣</m:t>
                        </m:r>
                      </m:sub>
                    </m:sSub>
                  </m:oMath>
                </a14:m>
                <a:r>
                  <a:rPr lang="en-US" sz="2800" dirty="0">
                    <a:solidFill>
                      <a:schemeClr val="accent2">
                        <a:lumMod val="40000"/>
                        <a:lumOff val="60000"/>
                      </a:schemeClr>
                    </a:solidFill>
                  </a:rPr>
                  <a:t>’s and </a:t>
                </a:r>
                <a14:m>
                  <m:oMath xmlns:m="http://schemas.openxmlformats.org/officeDocument/2006/math">
                    <m:sSub>
                      <m:sSubPr>
                        <m:ctrlPr>
                          <a:rPr lang="en-US" sz="2800" b="0" i="1" smtClean="0">
                            <a:solidFill>
                              <a:schemeClr val="accent2">
                                <a:lumMod val="40000"/>
                                <a:lumOff val="60000"/>
                              </a:schemeClr>
                            </a:solidFill>
                            <a:latin typeface="Cambria Math" panose="02040503050406030204" pitchFamily="18" charset="0"/>
                          </a:rPr>
                        </m:ctrlPr>
                      </m:sSubPr>
                      <m:e>
                        <m:r>
                          <a:rPr lang="en-US" sz="2800" b="0" i="1" smtClean="0">
                            <a:solidFill>
                              <a:schemeClr val="accent2">
                                <a:lumMod val="40000"/>
                                <a:lumOff val="60000"/>
                              </a:schemeClr>
                            </a:solidFill>
                            <a:latin typeface="Cambria Math" panose="02040503050406030204" pitchFamily="18" charset="0"/>
                          </a:rPr>
                          <m:t>𝑌</m:t>
                        </m:r>
                      </m:e>
                      <m:sub>
                        <m:r>
                          <a:rPr lang="en-US" sz="2800" b="0" i="1" smtClean="0">
                            <a:solidFill>
                              <a:schemeClr val="accent2">
                                <a:lumMod val="40000"/>
                                <a:lumOff val="60000"/>
                              </a:schemeClr>
                            </a:solidFill>
                            <a:latin typeface="Cambria Math" panose="02040503050406030204" pitchFamily="18" charset="0"/>
                          </a:rPr>
                          <m:t>𝑒</m:t>
                        </m:r>
                      </m:sub>
                    </m:sSub>
                  </m:oMath>
                </a14:m>
                <a:r>
                  <a:rPr lang="en-US" sz="2800" dirty="0">
                    <a:solidFill>
                      <a:schemeClr val="accent2">
                        <a:lumMod val="40000"/>
                        <a:lumOff val="60000"/>
                      </a:schemeClr>
                    </a:solidFill>
                  </a:rPr>
                  <a:t>’s</a:t>
                </a:r>
              </a:p>
            </p:txBody>
          </p:sp>
        </mc:Choice>
        <mc:Fallback xmlns="">
          <p:sp>
            <p:nvSpPr>
              <p:cNvPr id="6" name="TextBox 5">
                <a:extLst>
                  <a:ext uri="{FF2B5EF4-FFF2-40B4-BE49-F238E27FC236}">
                    <a16:creationId xmlns:a16="http://schemas.microsoft.com/office/drawing/2014/main" id="{9D6F345C-8A1B-4318-81A8-1C334F99EDF2}"/>
                  </a:ext>
                </a:extLst>
              </p:cNvPr>
              <p:cNvSpPr txBox="1">
                <a:spLocks noRot="1" noChangeAspect="1" noMove="1" noResize="1" noEditPoints="1" noAdjustHandles="1" noChangeArrowheads="1" noChangeShapeType="1" noTextEdit="1"/>
              </p:cNvSpPr>
              <p:nvPr/>
            </p:nvSpPr>
            <p:spPr>
              <a:xfrm>
                <a:off x="-176463" y="2012885"/>
                <a:ext cx="12192000" cy="1384995"/>
              </a:xfrm>
              <a:prstGeom prst="rect">
                <a:avLst/>
              </a:prstGeom>
              <a:blipFill>
                <a:blip r:embed="rId2"/>
                <a:stretch>
                  <a:fillRect t="-3965"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D64981E-9D1D-433F-A73D-97EC2E01E629}"/>
                  </a:ext>
                </a:extLst>
              </p:cNvPr>
              <p:cNvSpPr txBox="1"/>
              <p:nvPr/>
            </p:nvSpPr>
            <p:spPr>
              <a:xfrm>
                <a:off x="4604084" y="3797373"/>
                <a:ext cx="4117409" cy="523220"/>
              </a:xfrm>
              <a:prstGeom prst="rect">
                <a:avLst/>
              </a:prstGeom>
              <a:noFill/>
            </p:spPr>
            <p:txBody>
              <a:bodyPr wrap="none" rtlCol="0">
                <a:spAutoFit/>
              </a:bodyPr>
              <a:lstStyle/>
              <a:p>
                <a:r>
                  <a:rPr lang="en-US" sz="2800" b="1" dirty="0">
                    <a:solidFill>
                      <a:srgbClr val="07F9BA"/>
                    </a:solidFill>
                  </a:rPr>
                  <a:t>Case 1:</a:t>
                </a:r>
                <a:r>
                  <a:rPr lang="en-US" sz="2800" dirty="0">
                    <a:solidFill>
                      <a:srgbClr val="07F9BA"/>
                    </a:solidFill>
                  </a:rPr>
                  <a:t> Simulating </a:t>
                </a:r>
                <a14:m>
                  <m:oMath xmlns:m="http://schemas.openxmlformats.org/officeDocument/2006/math">
                    <m:sSub>
                      <m:sSubPr>
                        <m:ctrlPr>
                          <a:rPr lang="en-US" sz="2800" b="0" i="1" smtClean="0">
                            <a:solidFill>
                              <a:srgbClr val="07F9BA"/>
                            </a:solidFill>
                            <a:latin typeface="Cambria Math" panose="02040503050406030204" pitchFamily="18" charset="0"/>
                          </a:rPr>
                        </m:ctrlPr>
                      </m:sSubPr>
                      <m:e>
                        <m:r>
                          <a:rPr lang="en-US" sz="2800" b="0" i="1" smtClean="0">
                            <a:solidFill>
                              <a:srgbClr val="07F9BA"/>
                            </a:solidFill>
                            <a:latin typeface="Cambria Math" panose="02040503050406030204" pitchFamily="18" charset="0"/>
                          </a:rPr>
                          <m:t>𝑌</m:t>
                        </m:r>
                      </m:e>
                      <m:sub>
                        <m:r>
                          <a:rPr lang="en-US" sz="2800" b="0" i="1" smtClean="0">
                            <a:solidFill>
                              <a:srgbClr val="07F9BA"/>
                            </a:solidFill>
                            <a:latin typeface="Cambria Math" panose="02040503050406030204" pitchFamily="18" charset="0"/>
                          </a:rPr>
                          <m:t>𝑒</m:t>
                        </m:r>
                      </m:sub>
                    </m:sSub>
                  </m:oMath>
                </a14:m>
                <a:r>
                  <a:rPr lang="en-US" sz="2800" dirty="0">
                    <a:solidFill>
                      <a:srgbClr val="07F9BA"/>
                    </a:solidFill>
                  </a:rPr>
                  <a:t>’s first</a:t>
                </a:r>
              </a:p>
            </p:txBody>
          </p:sp>
        </mc:Choice>
        <mc:Fallback xmlns="">
          <p:sp>
            <p:nvSpPr>
              <p:cNvPr id="7" name="TextBox 6">
                <a:extLst>
                  <a:ext uri="{FF2B5EF4-FFF2-40B4-BE49-F238E27FC236}">
                    <a16:creationId xmlns:a16="http://schemas.microsoft.com/office/drawing/2014/main" id="{6D64981E-9D1D-433F-A73D-97EC2E01E629}"/>
                  </a:ext>
                </a:extLst>
              </p:cNvPr>
              <p:cNvSpPr txBox="1">
                <a:spLocks noRot="1" noChangeAspect="1" noMove="1" noResize="1" noEditPoints="1" noAdjustHandles="1" noChangeArrowheads="1" noChangeShapeType="1" noTextEdit="1"/>
              </p:cNvSpPr>
              <p:nvPr/>
            </p:nvSpPr>
            <p:spPr>
              <a:xfrm>
                <a:off x="4604084" y="3797373"/>
                <a:ext cx="4117409" cy="523220"/>
              </a:xfrm>
              <a:prstGeom prst="rect">
                <a:avLst/>
              </a:prstGeom>
              <a:blipFill>
                <a:blip r:embed="rId3"/>
                <a:stretch>
                  <a:fillRect l="-2959" t="-11628" r="-177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19FB971-B1DA-4B3F-BC7F-881AABDF50FD}"/>
                  </a:ext>
                </a:extLst>
              </p:cNvPr>
              <p:cNvSpPr txBox="1"/>
              <p:nvPr/>
            </p:nvSpPr>
            <p:spPr>
              <a:xfrm>
                <a:off x="0" y="3370405"/>
                <a:ext cx="11009232" cy="523220"/>
              </a:xfrm>
              <a:prstGeom prst="rect">
                <a:avLst/>
              </a:prstGeom>
              <a:noFill/>
            </p:spPr>
            <p:txBody>
              <a:bodyPr wrap="none" rtlCol="0">
                <a:spAutoFit/>
              </a:bodyPr>
              <a:lstStyle/>
              <a:p>
                <a:r>
                  <a:rPr lang="en-US" sz="2800" dirty="0">
                    <a:solidFill>
                      <a:srgbClr val="E9B4F2"/>
                    </a:solidFill>
                  </a:rPr>
                  <a:t>Consider an example with 5 vertices. Suppose for some </a:t>
                </a:r>
                <a14:m>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𝑝</m:t>
                        </m:r>
                      </m:e>
                      <m:sub>
                        <m:r>
                          <a:rPr lang="en-US" sz="2800" b="0" i="1" smtClean="0">
                            <a:solidFill>
                              <a:srgbClr val="E9B4F2"/>
                            </a:solidFill>
                            <a:latin typeface="Cambria Math" panose="02040503050406030204" pitchFamily="18" charset="0"/>
                          </a:rPr>
                          <m:t>𝑛</m:t>
                        </m:r>
                      </m:sub>
                    </m:sSub>
                  </m:oMath>
                </a14:m>
                <a:r>
                  <a:rPr lang="en-US" sz="2800" dirty="0">
                    <a:solidFill>
                      <a:srgbClr val="E9B4F2"/>
                    </a:solidFill>
                  </a:rPr>
                  <a:t> and </a:t>
                </a:r>
                <a14:m>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𝑞</m:t>
                        </m:r>
                      </m:e>
                      <m:sub>
                        <m:r>
                          <a:rPr lang="en-US" sz="2800" b="0" i="1" smtClean="0">
                            <a:solidFill>
                              <a:srgbClr val="E9B4F2"/>
                            </a:solidFill>
                            <a:latin typeface="Cambria Math" panose="02040503050406030204" pitchFamily="18" charset="0"/>
                          </a:rPr>
                          <m:t>𝑛</m:t>
                        </m:r>
                      </m:sub>
                    </m:sSub>
                  </m:oMath>
                </a14:m>
                <a:r>
                  <a:rPr lang="en-US" sz="2800" dirty="0">
                    <a:solidFill>
                      <a:srgbClr val="E9B4F2"/>
                    </a:solidFill>
                  </a:rPr>
                  <a:t>, we get:</a:t>
                </a:r>
              </a:p>
            </p:txBody>
          </p:sp>
        </mc:Choice>
        <mc:Fallback xmlns="">
          <p:sp>
            <p:nvSpPr>
              <p:cNvPr id="8" name="TextBox 7">
                <a:extLst>
                  <a:ext uri="{FF2B5EF4-FFF2-40B4-BE49-F238E27FC236}">
                    <a16:creationId xmlns:a16="http://schemas.microsoft.com/office/drawing/2014/main" id="{A19FB971-B1DA-4B3F-BC7F-881AABDF50FD}"/>
                  </a:ext>
                </a:extLst>
              </p:cNvPr>
              <p:cNvSpPr txBox="1">
                <a:spLocks noRot="1" noChangeAspect="1" noMove="1" noResize="1" noEditPoints="1" noAdjustHandles="1" noChangeArrowheads="1" noChangeShapeType="1" noTextEdit="1"/>
              </p:cNvSpPr>
              <p:nvPr/>
            </p:nvSpPr>
            <p:spPr>
              <a:xfrm>
                <a:off x="0" y="3370405"/>
                <a:ext cx="11009232" cy="523220"/>
              </a:xfrm>
              <a:prstGeom prst="rect">
                <a:avLst/>
              </a:prstGeom>
              <a:blipFill>
                <a:blip r:embed="rId4"/>
                <a:stretch>
                  <a:fillRect l="-1107" t="-11628" r="-166"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9">
                <a:extLst>
                  <a:ext uri="{FF2B5EF4-FFF2-40B4-BE49-F238E27FC236}">
                    <a16:creationId xmlns:a16="http://schemas.microsoft.com/office/drawing/2014/main" id="{B3548613-A8B5-49B8-89ED-EAB91B58F56B}"/>
                  </a:ext>
                </a:extLst>
              </p:cNvPr>
              <p:cNvGraphicFramePr>
                <a:graphicFrameLocks noGrp="1"/>
              </p:cNvGraphicFramePr>
              <p:nvPr>
                <p:extLst>
                  <p:ext uri="{D42A27DB-BD31-4B8C-83A1-F6EECF244321}">
                    <p14:modId xmlns:p14="http://schemas.microsoft.com/office/powerpoint/2010/main" val="296182605"/>
                  </p:ext>
                </p:extLst>
              </p:nvPr>
            </p:nvGraphicFramePr>
            <p:xfrm>
              <a:off x="0" y="3957793"/>
              <a:ext cx="4604084" cy="2800035"/>
            </p:xfrm>
            <a:graphic>
              <a:graphicData uri="http://schemas.openxmlformats.org/drawingml/2006/table">
                <a:tbl>
                  <a:tblPr>
                    <a:tableStyleId>{5C22544A-7EE6-4342-B048-85BDC9FD1C3A}</a:tableStyleId>
                  </a:tblPr>
                  <a:tblGrid>
                    <a:gridCol w="1326147">
                      <a:extLst>
                        <a:ext uri="{9D8B030D-6E8A-4147-A177-3AD203B41FA5}">
                          <a16:colId xmlns:a16="http://schemas.microsoft.com/office/drawing/2014/main" val="3214914369"/>
                        </a:ext>
                      </a:extLst>
                    </a:gridCol>
                    <a:gridCol w="1633156">
                      <a:extLst>
                        <a:ext uri="{9D8B030D-6E8A-4147-A177-3AD203B41FA5}">
                          <a16:colId xmlns:a16="http://schemas.microsoft.com/office/drawing/2014/main" val="2952298188"/>
                        </a:ext>
                      </a:extLst>
                    </a:gridCol>
                    <a:gridCol w="1644781">
                      <a:extLst>
                        <a:ext uri="{9D8B030D-6E8A-4147-A177-3AD203B41FA5}">
                          <a16:colId xmlns:a16="http://schemas.microsoft.com/office/drawing/2014/main" val="878523736"/>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𝑋</m:t>
                                    </m:r>
                                  </m:e>
                                  <m:sub>
                                    <m:r>
                                      <a:rPr lang="en-US" sz="2800" b="0" i="1" smtClean="0">
                                        <a:solidFill>
                                          <a:srgbClr val="E9B4F2"/>
                                        </a:solidFill>
                                        <a:latin typeface="Cambria Math" panose="02040503050406030204" pitchFamily="18" charset="0"/>
                                      </a:rPr>
                                      <m:t>1</m:t>
                                    </m:r>
                                  </m:sub>
                                </m:sSub>
                                <m:r>
                                  <a:rPr lang="en-US" sz="2800" b="0" i="1" smtClean="0">
                                    <a:solidFill>
                                      <a:srgbClr val="E9B4F2"/>
                                    </a:solidFill>
                                    <a:latin typeface="Cambria Math" panose="02040503050406030204" pitchFamily="18" charset="0"/>
                                  </a:rPr>
                                  <m:t>=1</m:t>
                                </m:r>
                              </m:oMath>
                            </m:oMathPara>
                          </a14:m>
                          <a:endParaRPr lang="en-US" sz="280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𝑌</m:t>
                                    </m:r>
                                  </m:e>
                                  <m:sub>
                                    <m:r>
                                      <a:rPr lang="en-US" sz="2800" b="0" i="1" smtClean="0">
                                        <a:solidFill>
                                          <a:srgbClr val="E9B4F2"/>
                                        </a:solidFill>
                                        <a:latin typeface="Cambria Math" panose="02040503050406030204" pitchFamily="18" charset="0"/>
                                      </a:rPr>
                                      <m:t>{1,2}</m:t>
                                    </m:r>
                                  </m:sub>
                                </m:sSub>
                                <m:r>
                                  <a:rPr lang="en-US" sz="2800" b="0" i="1" smtClean="0">
                                    <a:solidFill>
                                      <a:srgbClr val="E9B4F2"/>
                                    </a:solidFill>
                                    <a:latin typeface="Cambria Math" panose="02040503050406030204" pitchFamily="18" charset="0"/>
                                  </a:rPr>
                                  <m:t>=0</m:t>
                                </m:r>
                              </m:oMath>
                            </m:oMathPara>
                          </a14:m>
                          <a:endParaRPr lang="en-US" sz="280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𝑌</m:t>
                                    </m:r>
                                  </m:e>
                                  <m:sub>
                                    <m:r>
                                      <a:rPr lang="en-US" sz="2800" b="0" i="1" smtClean="0">
                                        <a:solidFill>
                                          <a:srgbClr val="E9B4F2"/>
                                        </a:solidFill>
                                        <a:latin typeface="Cambria Math" panose="02040503050406030204" pitchFamily="18" charset="0"/>
                                      </a:rPr>
                                      <m:t>{2,4}</m:t>
                                    </m:r>
                                  </m:sub>
                                </m:sSub>
                                <m:r>
                                  <a:rPr lang="en-US" sz="2800" b="0" i="1" smtClean="0">
                                    <a:solidFill>
                                      <a:srgbClr val="E9B4F2"/>
                                    </a:solidFill>
                                    <a:latin typeface="Cambria Math" panose="02040503050406030204" pitchFamily="18" charset="0"/>
                                  </a:rPr>
                                  <m:t>=1</m:t>
                                </m:r>
                              </m:oMath>
                            </m:oMathPara>
                          </a14:m>
                          <a:endParaRPr lang="en-US" sz="2800" dirty="0"/>
                        </a:p>
                      </a:txBody>
                      <a:tcPr>
                        <a:noFill/>
                      </a:tcPr>
                    </a:tc>
                    <a:extLst>
                      <a:ext uri="{0D108BD9-81ED-4DB2-BD59-A6C34878D82A}">
                        <a16:rowId xmlns:a16="http://schemas.microsoft.com/office/drawing/2014/main" val="1204012219"/>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𝑋</m:t>
                                    </m:r>
                                  </m:e>
                                  <m:sub>
                                    <m:r>
                                      <a:rPr lang="en-US" sz="2800" b="0" i="1" smtClean="0">
                                        <a:solidFill>
                                          <a:srgbClr val="E9B4F2"/>
                                        </a:solidFill>
                                        <a:latin typeface="Cambria Math" panose="02040503050406030204" pitchFamily="18" charset="0"/>
                                      </a:rPr>
                                      <m:t>2</m:t>
                                    </m:r>
                                  </m:sub>
                                </m:sSub>
                                <m:r>
                                  <a:rPr lang="en-US" sz="2800" b="0" i="1" smtClean="0">
                                    <a:solidFill>
                                      <a:srgbClr val="E9B4F2"/>
                                    </a:solidFill>
                                    <a:latin typeface="Cambria Math" panose="02040503050406030204" pitchFamily="18" charset="0"/>
                                  </a:rPr>
                                  <m:t>=0</m:t>
                                </m:r>
                              </m:oMath>
                            </m:oMathPara>
                          </a14:m>
                          <a:endParaRPr lang="en-US" sz="280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𝑌</m:t>
                                    </m:r>
                                  </m:e>
                                  <m:sub>
                                    <m:r>
                                      <a:rPr lang="en-US" sz="2800" b="0" i="1" smtClean="0">
                                        <a:solidFill>
                                          <a:srgbClr val="E9B4F2"/>
                                        </a:solidFill>
                                        <a:latin typeface="Cambria Math" panose="02040503050406030204" pitchFamily="18" charset="0"/>
                                      </a:rPr>
                                      <m:t>{1,3}</m:t>
                                    </m:r>
                                  </m:sub>
                                </m:sSub>
                                <m:r>
                                  <a:rPr lang="en-US" sz="2800" b="0" i="1" smtClean="0">
                                    <a:solidFill>
                                      <a:srgbClr val="E9B4F2"/>
                                    </a:solidFill>
                                    <a:latin typeface="Cambria Math" panose="02040503050406030204" pitchFamily="18" charset="0"/>
                                  </a:rPr>
                                  <m:t>=1</m:t>
                                </m:r>
                              </m:oMath>
                            </m:oMathPara>
                          </a14:m>
                          <a:endParaRPr lang="en-US" sz="280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𝑌</m:t>
                                    </m:r>
                                  </m:e>
                                  <m:sub>
                                    <m:r>
                                      <a:rPr lang="en-US" sz="2800" b="0" i="1" smtClean="0">
                                        <a:solidFill>
                                          <a:srgbClr val="E9B4F2"/>
                                        </a:solidFill>
                                        <a:latin typeface="Cambria Math" panose="02040503050406030204" pitchFamily="18" charset="0"/>
                                      </a:rPr>
                                      <m:t>{2,5}</m:t>
                                    </m:r>
                                  </m:sub>
                                </m:sSub>
                                <m:r>
                                  <a:rPr lang="en-US" sz="2800" b="0" i="1" smtClean="0">
                                    <a:solidFill>
                                      <a:srgbClr val="E9B4F2"/>
                                    </a:solidFill>
                                    <a:latin typeface="Cambria Math" panose="02040503050406030204" pitchFamily="18" charset="0"/>
                                  </a:rPr>
                                  <m:t>=0</m:t>
                                </m:r>
                              </m:oMath>
                            </m:oMathPara>
                          </a14:m>
                          <a:endParaRPr lang="en-US" sz="2800" dirty="0"/>
                        </a:p>
                      </a:txBody>
                      <a:tcPr>
                        <a:noFill/>
                      </a:tcPr>
                    </a:tc>
                    <a:extLst>
                      <a:ext uri="{0D108BD9-81ED-4DB2-BD59-A6C34878D82A}">
                        <a16:rowId xmlns:a16="http://schemas.microsoft.com/office/drawing/2014/main" val="2643331859"/>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𝑋</m:t>
                                    </m:r>
                                  </m:e>
                                  <m:sub>
                                    <m:r>
                                      <a:rPr lang="en-US" sz="2800" b="0" i="1" smtClean="0">
                                        <a:solidFill>
                                          <a:srgbClr val="E9B4F2"/>
                                        </a:solidFill>
                                        <a:latin typeface="Cambria Math" panose="02040503050406030204" pitchFamily="18" charset="0"/>
                                      </a:rPr>
                                      <m:t>3</m:t>
                                    </m:r>
                                  </m:sub>
                                </m:sSub>
                                <m:r>
                                  <a:rPr lang="en-US" sz="2800" b="0" i="1" smtClean="0">
                                    <a:solidFill>
                                      <a:srgbClr val="E9B4F2"/>
                                    </a:solidFill>
                                    <a:latin typeface="Cambria Math" panose="02040503050406030204" pitchFamily="18" charset="0"/>
                                  </a:rPr>
                                  <m:t>=1</m:t>
                                </m:r>
                              </m:oMath>
                            </m:oMathPara>
                          </a14:m>
                          <a:endParaRPr lang="en-US" sz="280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𝑌</m:t>
                                    </m:r>
                                  </m:e>
                                  <m:sub>
                                    <m:r>
                                      <a:rPr lang="en-US" sz="2800" b="0" i="1" smtClean="0">
                                        <a:solidFill>
                                          <a:srgbClr val="E9B4F2"/>
                                        </a:solidFill>
                                        <a:latin typeface="Cambria Math" panose="02040503050406030204" pitchFamily="18" charset="0"/>
                                      </a:rPr>
                                      <m:t>{1,4}</m:t>
                                    </m:r>
                                  </m:sub>
                                </m:sSub>
                                <m:r>
                                  <a:rPr lang="en-US" sz="2800" b="0" i="1" smtClean="0">
                                    <a:solidFill>
                                      <a:srgbClr val="E9B4F2"/>
                                    </a:solidFill>
                                    <a:latin typeface="Cambria Math" panose="02040503050406030204" pitchFamily="18" charset="0"/>
                                  </a:rPr>
                                  <m:t>=1</m:t>
                                </m:r>
                              </m:oMath>
                            </m:oMathPara>
                          </a14:m>
                          <a:endParaRPr lang="en-US" sz="280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𝑌</m:t>
                                    </m:r>
                                  </m:e>
                                  <m:sub>
                                    <m:r>
                                      <a:rPr lang="en-US" sz="2800" b="0" i="1" smtClean="0">
                                        <a:solidFill>
                                          <a:srgbClr val="E9B4F2"/>
                                        </a:solidFill>
                                        <a:latin typeface="Cambria Math" panose="02040503050406030204" pitchFamily="18" charset="0"/>
                                      </a:rPr>
                                      <m:t>{3,4}</m:t>
                                    </m:r>
                                  </m:sub>
                                </m:sSub>
                                <m:r>
                                  <a:rPr lang="en-US" sz="2800" b="0" i="1" smtClean="0">
                                    <a:solidFill>
                                      <a:srgbClr val="E9B4F2"/>
                                    </a:solidFill>
                                    <a:latin typeface="Cambria Math" panose="02040503050406030204" pitchFamily="18" charset="0"/>
                                  </a:rPr>
                                  <m:t>=0</m:t>
                                </m:r>
                              </m:oMath>
                            </m:oMathPara>
                          </a14:m>
                          <a:endParaRPr lang="en-US" sz="2800" dirty="0"/>
                        </a:p>
                      </a:txBody>
                      <a:tcPr>
                        <a:noFill/>
                      </a:tcPr>
                    </a:tc>
                    <a:extLst>
                      <a:ext uri="{0D108BD9-81ED-4DB2-BD59-A6C34878D82A}">
                        <a16:rowId xmlns:a16="http://schemas.microsoft.com/office/drawing/2014/main" val="4174102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𝑋</m:t>
                                    </m:r>
                                  </m:e>
                                  <m:sub>
                                    <m:r>
                                      <a:rPr lang="en-US" sz="2800" b="0" i="1" smtClean="0">
                                        <a:solidFill>
                                          <a:srgbClr val="E9B4F2"/>
                                        </a:solidFill>
                                        <a:latin typeface="Cambria Math" panose="02040503050406030204" pitchFamily="18" charset="0"/>
                                      </a:rPr>
                                      <m:t>4</m:t>
                                    </m:r>
                                  </m:sub>
                                </m:sSub>
                                <m:r>
                                  <a:rPr lang="en-US" sz="2800" b="0" i="1" smtClean="0">
                                    <a:solidFill>
                                      <a:srgbClr val="E9B4F2"/>
                                    </a:solidFill>
                                    <a:latin typeface="Cambria Math" panose="02040503050406030204" pitchFamily="18" charset="0"/>
                                  </a:rPr>
                                  <m:t>=1</m:t>
                                </m:r>
                              </m:oMath>
                            </m:oMathPara>
                          </a14:m>
                          <a:endParaRPr lang="en-US" sz="280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𝑌</m:t>
                                    </m:r>
                                  </m:e>
                                  <m:sub>
                                    <m:r>
                                      <a:rPr lang="en-US" sz="2800" b="0" i="1" smtClean="0">
                                        <a:solidFill>
                                          <a:srgbClr val="E9B4F2"/>
                                        </a:solidFill>
                                        <a:latin typeface="Cambria Math" panose="02040503050406030204" pitchFamily="18" charset="0"/>
                                      </a:rPr>
                                      <m:t>{1,5}</m:t>
                                    </m:r>
                                  </m:sub>
                                </m:sSub>
                                <m:r>
                                  <a:rPr lang="en-US" sz="2800" b="0" i="1" smtClean="0">
                                    <a:solidFill>
                                      <a:srgbClr val="E9B4F2"/>
                                    </a:solidFill>
                                    <a:latin typeface="Cambria Math" panose="02040503050406030204" pitchFamily="18" charset="0"/>
                                  </a:rPr>
                                  <m:t>=0</m:t>
                                </m:r>
                              </m:oMath>
                            </m:oMathPara>
                          </a14:m>
                          <a:endParaRPr lang="en-US" sz="280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𝑌</m:t>
                                    </m:r>
                                  </m:e>
                                  <m:sub>
                                    <m:r>
                                      <a:rPr lang="en-US" sz="2800" b="0" i="1" smtClean="0">
                                        <a:solidFill>
                                          <a:srgbClr val="E9B4F2"/>
                                        </a:solidFill>
                                        <a:latin typeface="Cambria Math" panose="02040503050406030204" pitchFamily="18" charset="0"/>
                                      </a:rPr>
                                      <m:t>{3,5}</m:t>
                                    </m:r>
                                  </m:sub>
                                </m:sSub>
                                <m:r>
                                  <a:rPr lang="en-US" sz="2800" b="0" i="1" smtClean="0">
                                    <a:solidFill>
                                      <a:srgbClr val="E9B4F2"/>
                                    </a:solidFill>
                                    <a:latin typeface="Cambria Math" panose="02040503050406030204" pitchFamily="18" charset="0"/>
                                  </a:rPr>
                                  <m:t>=1</m:t>
                                </m:r>
                              </m:oMath>
                            </m:oMathPara>
                          </a14:m>
                          <a:endParaRPr lang="en-US" sz="2800" dirty="0"/>
                        </a:p>
                      </a:txBody>
                      <a:tcPr>
                        <a:noFill/>
                      </a:tcPr>
                    </a:tc>
                    <a:extLst>
                      <a:ext uri="{0D108BD9-81ED-4DB2-BD59-A6C34878D82A}">
                        <a16:rowId xmlns:a16="http://schemas.microsoft.com/office/drawing/2014/main" val="4204137698"/>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𝑋</m:t>
                                    </m:r>
                                  </m:e>
                                  <m:sub>
                                    <m:r>
                                      <a:rPr lang="en-US" sz="2800" b="0" i="1" smtClean="0">
                                        <a:solidFill>
                                          <a:srgbClr val="E9B4F2"/>
                                        </a:solidFill>
                                        <a:latin typeface="Cambria Math" panose="02040503050406030204" pitchFamily="18" charset="0"/>
                                      </a:rPr>
                                      <m:t>5</m:t>
                                    </m:r>
                                  </m:sub>
                                </m:sSub>
                                <m:r>
                                  <a:rPr lang="en-US" sz="2800" b="0" i="1" smtClean="0">
                                    <a:solidFill>
                                      <a:srgbClr val="E9B4F2"/>
                                    </a:solidFill>
                                    <a:latin typeface="Cambria Math" panose="02040503050406030204" pitchFamily="18" charset="0"/>
                                  </a:rPr>
                                  <m:t>=0</m:t>
                                </m:r>
                              </m:oMath>
                            </m:oMathPara>
                          </a14:m>
                          <a:endParaRPr lang="en-US" sz="280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𝑌</m:t>
                                    </m:r>
                                  </m:e>
                                  <m:sub>
                                    <m:r>
                                      <a:rPr lang="en-US" sz="2800" b="0" i="1" smtClean="0">
                                        <a:solidFill>
                                          <a:srgbClr val="E9B4F2"/>
                                        </a:solidFill>
                                        <a:latin typeface="Cambria Math" panose="02040503050406030204" pitchFamily="18" charset="0"/>
                                      </a:rPr>
                                      <m:t>{2,3}</m:t>
                                    </m:r>
                                  </m:sub>
                                </m:sSub>
                                <m:r>
                                  <a:rPr lang="en-US" sz="2800" b="0" i="1" smtClean="0">
                                    <a:solidFill>
                                      <a:srgbClr val="E9B4F2"/>
                                    </a:solidFill>
                                    <a:latin typeface="Cambria Math" panose="02040503050406030204" pitchFamily="18" charset="0"/>
                                  </a:rPr>
                                  <m:t>=0</m:t>
                                </m:r>
                              </m:oMath>
                            </m:oMathPara>
                          </a14:m>
                          <a:endParaRPr lang="en-US" sz="280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𝑌</m:t>
                                    </m:r>
                                  </m:e>
                                  <m:sub>
                                    <m:r>
                                      <a:rPr lang="en-US" sz="2800" b="0" i="1" smtClean="0">
                                        <a:solidFill>
                                          <a:srgbClr val="E9B4F2"/>
                                        </a:solidFill>
                                        <a:latin typeface="Cambria Math" panose="02040503050406030204" pitchFamily="18" charset="0"/>
                                      </a:rPr>
                                      <m:t>{4,5}</m:t>
                                    </m:r>
                                  </m:sub>
                                </m:sSub>
                                <m:r>
                                  <a:rPr lang="en-US" sz="2800" b="0" i="1" smtClean="0">
                                    <a:solidFill>
                                      <a:srgbClr val="E9B4F2"/>
                                    </a:solidFill>
                                    <a:latin typeface="Cambria Math" panose="02040503050406030204" pitchFamily="18" charset="0"/>
                                  </a:rPr>
                                  <m:t>=0</m:t>
                                </m:r>
                              </m:oMath>
                            </m:oMathPara>
                          </a14:m>
                          <a:endParaRPr lang="en-US" sz="2800" dirty="0"/>
                        </a:p>
                      </a:txBody>
                      <a:tcPr>
                        <a:noFill/>
                      </a:tcPr>
                    </a:tc>
                    <a:extLst>
                      <a:ext uri="{0D108BD9-81ED-4DB2-BD59-A6C34878D82A}">
                        <a16:rowId xmlns:a16="http://schemas.microsoft.com/office/drawing/2014/main" val="752912265"/>
                      </a:ext>
                    </a:extLst>
                  </a:tr>
                </a:tbl>
              </a:graphicData>
            </a:graphic>
          </p:graphicFrame>
        </mc:Choice>
        <mc:Fallback xmlns="">
          <p:graphicFrame>
            <p:nvGraphicFramePr>
              <p:cNvPr id="9" name="Table 9">
                <a:extLst>
                  <a:ext uri="{FF2B5EF4-FFF2-40B4-BE49-F238E27FC236}">
                    <a16:creationId xmlns:a16="http://schemas.microsoft.com/office/drawing/2014/main" id="{B3548613-A8B5-49B8-89ED-EAB91B58F56B}"/>
                  </a:ext>
                </a:extLst>
              </p:cNvPr>
              <p:cNvGraphicFramePr>
                <a:graphicFrameLocks noGrp="1"/>
              </p:cNvGraphicFramePr>
              <p:nvPr>
                <p:extLst>
                  <p:ext uri="{D42A27DB-BD31-4B8C-83A1-F6EECF244321}">
                    <p14:modId xmlns:p14="http://schemas.microsoft.com/office/powerpoint/2010/main" val="296182605"/>
                  </p:ext>
                </p:extLst>
              </p:nvPr>
            </p:nvGraphicFramePr>
            <p:xfrm>
              <a:off x="0" y="3957793"/>
              <a:ext cx="4604084" cy="2800035"/>
            </p:xfrm>
            <a:graphic>
              <a:graphicData uri="http://schemas.openxmlformats.org/drawingml/2006/table">
                <a:tbl>
                  <a:tblPr>
                    <a:tableStyleId>{5C22544A-7EE6-4342-B048-85BDC9FD1C3A}</a:tableStyleId>
                  </a:tblPr>
                  <a:tblGrid>
                    <a:gridCol w="1326147">
                      <a:extLst>
                        <a:ext uri="{9D8B030D-6E8A-4147-A177-3AD203B41FA5}">
                          <a16:colId xmlns:a16="http://schemas.microsoft.com/office/drawing/2014/main" val="3214914369"/>
                        </a:ext>
                      </a:extLst>
                    </a:gridCol>
                    <a:gridCol w="1633156">
                      <a:extLst>
                        <a:ext uri="{9D8B030D-6E8A-4147-A177-3AD203B41FA5}">
                          <a16:colId xmlns:a16="http://schemas.microsoft.com/office/drawing/2014/main" val="2952298188"/>
                        </a:ext>
                      </a:extLst>
                    </a:gridCol>
                    <a:gridCol w="1644781">
                      <a:extLst>
                        <a:ext uri="{9D8B030D-6E8A-4147-A177-3AD203B41FA5}">
                          <a16:colId xmlns:a16="http://schemas.microsoft.com/office/drawing/2014/main" val="878523736"/>
                        </a:ext>
                      </a:extLst>
                    </a:gridCol>
                  </a:tblGrid>
                  <a:tr h="560007">
                    <a:tc>
                      <a:txBody>
                        <a:bodyPr/>
                        <a:lstStyle/>
                        <a:p>
                          <a:endParaRPr lang="en-US"/>
                        </a:p>
                      </a:txBody>
                      <a:tcPr>
                        <a:blipFill>
                          <a:blip r:embed="rId5"/>
                          <a:stretch>
                            <a:fillRect l="-917" t="-1087" r="-247706" b="-402174"/>
                          </a:stretch>
                        </a:blipFill>
                      </a:tcPr>
                    </a:tc>
                    <a:tc>
                      <a:txBody>
                        <a:bodyPr/>
                        <a:lstStyle/>
                        <a:p>
                          <a:endParaRPr lang="en-US"/>
                        </a:p>
                      </a:txBody>
                      <a:tcPr>
                        <a:blipFill>
                          <a:blip r:embed="rId5"/>
                          <a:stretch>
                            <a:fillRect l="-82090" t="-1087" r="-101493" b="-402174"/>
                          </a:stretch>
                        </a:blipFill>
                      </a:tcPr>
                    </a:tc>
                    <a:tc>
                      <a:txBody>
                        <a:bodyPr/>
                        <a:lstStyle/>
                        <a:p>
                          <a:endParaRPr lang="en-US"/>
                        </a:p>
                      </a:txBody>
                      <a:tcPr>
                        <a:blipFill>
                          <a:blip r:embed="rId5"/>
                          <a:stretch>
                            <a:fillRect l="-180741" t="-1087" r="-741" b="-402174"/>
                          </a:stretch>
                        </a:blipFill>
                      </a:tcPr>
                    </a:tc>
                    <a:extLst>
                      <a:ext uri="{0D108BD9-81ED-4DB2-BD59-A6C34878D82A}">
                        <a16:rowId xmlns:a16="http://schemas.microsoft.com/office/drawing/2014/main" val="1204012219"/>
                      </a:ext>
                    </a:extLst>
                  </a:tr>
                  <a:tr h="560007">
                    <a:tc>
                      <a:txBody>
                        <a:bodyPr/>
                        <a:lstStyle/>
                        <a:p>
                          <a:endParaRPr lang="en-US"/>
                        </a:p>
                      </a:txBody>
                      <a:tcPr>
                        <a:blipFill>
                          <a:blip r:embed="rId5"/>
                          <a:stretch>
                            <a:fillRect l="-917" t="-101087" r="-247706" b="-302174"/>
                          </a:stretch>
                        </a:blipFill>
                      </a:tcPr>
                    </a:tc>
                    <a:tc>
                      <a:txBody>
                        <a:bodyPr/>
                        <a:lstStyle/>
                        <a:p>
                          <a:endParaRPr lang="en-US"/>
                        </a:p>
                      </a:txBody>
                      <a:tcPr>
                        <a:blipFill>
                          <a:blip r:embed="rId5"/>
                          <a:stretch>
                            <a:fillRect l="-82090" t="-101087" r="-101493" b="-302174"/>
                          </a:stretch>
                        </a:blipFill>
                      </a:tcPr>
                    </a:tc>
                    <a:tc>
                      <a:txBody>
                        <a:bodyPr/>
                        <a:lstStyle/>
                        <a:p>
                          <a:endParaRPr lang="en-US"/>
                        </a:p>
                      </a:txBody>
                      <a:tcPr>
                        <a:blipFill>
                          <a:blip r:embed="rId5"/>
                          <a:stretch>
                            <a:fillRect l="-180741" t="-101087" r="-741" b="-302174"/>
                          </a:stretch>
                        </a:blipFill>
                      </a:tcPr>
                    </a:tc>
                    <a:extLst>
                      <a:ext uri="{0D108BD9-81ED-4DB2-BD59-A6C34878D82A}">
                        <a16:rowId xmlns:a16="http://schemas.microsoft.com/office/drawing/2014/main" val="2643331859"/>
                      </a:ext>
                    </a:extLst>
                  </a:tr>
                  <a:tr h="560007">
                    <a:tc>
                      <a:txBody>
                        <a:bodyPr/>
                        <a:lstStyle/>
                        <a:p>
                          <a:endParaRPr lang="en-US"/>
                        </a:p>
                      </a:txBody>
                      <a:tcPr>
                        <a:blipFill>
                          <a:blip r:embed="rId5"/>
                          <a:stretch>
                            <a:fillRect l="-917" t="-201087" r="-247706" b="-202174"/>
                          </a:stretch>
                        </a:blipFill>
                      </a:tcPr>
                    </a:tc>
                    <a:tc>
                      <a:txBody>
                        <a:bodyPr/>
                        <a:lstStyle/>
                        <a:p>
                          <a:endParaRPr lang="en-US"/>
                        </a:p>
                      </a:txBody>
                      <a:tcPr>
                        <a:blipFill>
                          <a:blip r:embed="rId5"/>
                          <a:stretch>
                            <a:fillRect l="-82090" t="-201087" r="-101493" b="-202174"/>
                          </a:stretch>
                        </a:blipFill>
                      </a:tcPr>
                    </a:tc>
                    <a:tc>
                      <a:txBody>
                        <a:bodyPr/>
                        <a:lstStyle/>
                        <a:p>
                          <a:endParaRPr lang="en-US"/>
                        </a:p>
                      </a:txBody>
                      <a:tcPr>
                        <a:blipFill>
                          <a:blip r:embed="rId5"/>
                          <a:stretch>
                            <a:fillRect l="-180741" t="-201087" r="-741" b="-202174"/>
                          </a:stretch>
                        </a:blipFill>
                      </a:tcPr>
                    </a:tc>
                    <a:extLst>
                      <a:ext uri="{0D108BD9-81ED-4DB2-BD59-A6C34878D82A}">
                        <a16:rowId xmlns:a16="http://schemas.microsoft.com/office/drawing/2014/main" val="417410266"/>
                      </a:ext>
                    </a:extLst>
                  </a:tr>
                  <a:tr h="560007">
                    <a:tc>
                      <a:txBody>
                        <a:bodyPr/>
                        <a:lstStyle/>
                        <a:p>
                          <a:endParaRPr lang="en-US"/>
                        </a:p>
                      </a:txBody>
                      <a:tcPr>
                        <a:blipFill>
                          <a:blip r:embed="rId5"/>
                          <a:stretch>
                            <a:fillRect l="-917" t="-301087" r="-247706" b="-102174"/>
                          </a:stretch>
                        </a:blipFill>
                      </a:tcPr>
                    </a:tc>
                    <a:tc>
                      <a:txBody>
                        <a:bodyPr/>
                        <a:lstStyle/>
                        <a:p>
                          <a:endParaRPr lang="en-US"/>
                        </a:p>
                      </a:txBody>
                      <a:tcPr>
                        <a:blipFill>
                          <a:blip r:embed="rId5"/>
                          <a:stretch>
                            <a:fillRect l="-82090" t="-301087" r="-101493" b="-102174"/>
                          </a:stretch>
                        </a:blipFill>
                      </a:tcPr>
                    </a:tc>
                    <a:tc>
                      <a:txBody>
                        <a:bodyPr/>
                        <a:lstStyle/>
                        <a:p>
                          <a:endParaRPr lang="en-US"/>
                        </a:p>
                      </a:txBody>
                      <a:tcPr>
                        <a:blipFill>
                          <a:blip r:embed="rId5"/>
                          <a:stretch>
                            <a:fillRect l="-180741" t="-301087" r="-741" b="-102174"/>
                          </a:stretch>
                        </a:blipFill>
                      </a:tcPr>
                    </a:tc>
                    <a:extLst>
                      <a:ext uri="{0D108BD9-81ED-4DB2-BD59-A6C34878D82A}">
                        <a16:rowId xmlns:a16="http://schemas.microsoft.com/office/drawing/2014/main" val="4204137698"/>
                      </a:ext>
                    </a:extLst>
                  </a:tr>
                  <a:tr h="560007">
                    <a:tc>
                      <a:txBody>
                        <a:bodyPr/>
                        <a:lstStyle/>
                        <a:p>
                          <a:endParaRPr lang="en-US"/>
                        </a:p>
                      </a:txBody>
                      <a:tcPr>
                        <a:blipFill>
                          <a:blip r:embed="rId5"/>
                          <a:stretch>
                            <a:fillRect l="-917" t="-401087" r="-247706" b="-2174"/>
                          </a:stretch>
                        </a:blipFill>
                      </a:tcPr>
                    </a:tc>
                    <a:tc>
                      <a:txBody>
                        <a:bodyPr/>
                        <a:lstStyle/>
                        <a:p>
                          <a:endParaRPr lang="en-US"/>
                        </a:p>
                      </a:txBody>
                      <a:tcPr>
                        <a:blipFill>
                          <a:blip r:embed="rId5"/>
                          <a:stretch>
                            <a:fillRect l="-82090" t="-401087" r="-101493" b="-2174"/>
                          </a:stretch>
                        </a:blipFill>
                      </a:tcPr>
                    </a:tc>
                    <a:tc>
                      <a:txBody>
                        <a:bodyPr/>
                        <a:lstStyle/>
                        <a:p>
                          <a:endParaRPr lang="en-US"/>
                        </a:p>
                      </a:txBody>
                      <a:tcPr>
                        <a:blipFill>
                          <a:blip r:embed="rId5"/>
                          <a:stretch>
                            <a:fillRect l="-180741" t="-401087" r="-741" b="-2174"/>
                          </a:stretch>
                        </a:blipFill>
                      </a:tcPr>
                    </a:tc>
                    <a:extLst>
                      <a:ext uri="{0D108BD9-81ED-4DB2-BD59-A6C34878D82A}">
                        <a16:rowId xmlns:a16="http://schemas.microsoft.com/office/drawing/2014/main" val="752912265"/>
                      </a:ext>
                    </a:extLst>
                  </a:tr>
                </a:tbl>
              </a:graphicData>
            </a:graphic>
          </p:graphicFrame>
        </mc:Fallback>
      </mc:AlternateContent>
      <p:sp>
        <p:nvSpPr>
          <p:cNvPr id="12" name="Oval 11">
            <a:extLst>
              <a:ext uri="{FF2B5EF4-FFF2-40B4-BE49-F238E27FC236}">
                <a16:creationId xmlns:a16="http://schemas.microsoft.com/office/drawing/2014/main" id="{4C5E720B-C5AA-4011-BC9B-A8B15DC9FEE9}"/>
              </a:ext>
            </a:extLst>
          </p:cNvPr>
          <p:cNvSpPr/>
          <p:nvPr/>
        </p:nvSpPr>
        <p:spPr>
          <a:xfrm>
            <a:off x="6192253" y="5162913"/>
            <a:ext cx="176463" cy="176463"/>
          </a:xfrm>
          <a:prstGeom prst="ellipse">
            <a:avLst/>
          </a:prstGeom>
          <a:solidFill>
            <a:srgbClr val="07F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61FF576-8A26-4943-BE58-DEC61C069869}"/>
              </a:ext>
            </a:extLst>
          </p:cNvPr>
          <p:cNvSpPr/>
          <p:nvPr/>
        </p:nvSpPr>
        <p:spPr>
          <a:xfrm>
            <a:off x="7956886" y="4566612"/>
            <a:ext cx="176463" cy="176463"/>
          </a:xfrm>
          <a:prstGeom prst="ellipse">
            <a:avLst/>
          </a:prstGeom>
          <a:solidFill>
            <a:srgbClr val="07F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6F407D8-1F8A-4B01-8E47-E87BD351D3F4}"/>
              </a:ext>
            </a:extLst>
          </p:cNvPr>
          <p:cNvSpPr/>
          <p:nvPr/>
        </p:nvSpPr>
        <p:spPr>
          <a:xfrm>
            <a:off x="9031706" y="5357810"/>
            <a:ext cx="176463" cy="176463"/>
          </a:xfrm>
          <a:prstGeom prst="ellipse">
            <a:avLst/>
          </a:prstGeom>
          <a:solidFill>
            <a:srgbClr val="07F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4363DE9-1C7A-4C96-8002-2955ACC5FEC0}"/>
              </a:ext>
            </a:extLst>
          </p:cNvPr>
          <p:cNvSpPr/>
          <p:nvPr/>
        </p:nvSpPr>
        <p:spPr>
          <a:xfrm>
            <a:off x="8133349" y="6581365"/>
            <a:ext cx="176463" cy="176463"/>
          </a:xfrm>
          <a:prstGeom prst="ellipse">
            <a:avLst/>
          </a:prstGeom>
          <a:solidFill>
            <a:srgbClr val="07F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130FF90-916D-474E-9F2D-C577160D0716}"/>
              </a:ext>
            </a:extLst>
          </p:cNvPr>
          <p:cNvSpPr/>
          <p:nvPr/>
        </p:nvSpPr>
        <p:spPr>
          <a:xfrm>
            <a:off x="6486325" y="6404902"/>
            <a:ext cx="176463" cy="176463"/>
          </a:xfrm>
          <a:prstGeom prst="ellipse">
            <a:avLst/>
          </a:prstGeom>
          <a:solidFill>
            <a:srgbClr val="07F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7C96DDC-0E4D-4597-8EF8-3DBE2BF922B1}"/>
              </a:ext>
            </a:extLst>
          </p:cNvPr>
          <p:cNvSpPr txBox="1"/>
          <p:nvPr/>
        </p:nvSpPr>
        <p:spPr>
          <a:xfrm>
            <a:off x="8103873" y="4320593"/>
            <a:ext cx="301686" cy="369332"/>
          </a:xfrm>
          <a:prstGeom prst="rect">
            <a:avLst/>
          </a:prstGeom>
          <a:noFill/>
        </p:spPr>
        <p:txBody>
          <a:bodyPr wrap="none" rtlCol="0">
            <a:spAutoFit/>
          </a:bodyPr>
          <a:lstStyle/>
          <a:p>
            <a:r>
              <a:rPr lang="en-US" dirty="0">
                <a:solidFill>
                  <a:srgbClr val="07F9BA"/>
                </a:solidFill>
              </a:rPr>
              <a:t>1</a:t>
            </a:r>
          </a:p>
        </p:txBody>
      </p:sp>
      <p:sp>
        <p:nvSpPr>
          <p:cNvPr id="18" name="TextBox 17">
            <a:extLst>
              <a:ext uri="{FF2B5EF4-FFF2-40B4-BE49-F238E27FC236}">
                <a16:creationId xmlns:a16="http://schemas.microsoft.com/office/drawing/2014/main" id="{2664A2C2-6308-4A62-A26C-DB46D2DB8374}"/>
              </a:ext>
            </a:extLst>
          </p:cNvPr>
          <p:cNvSpPr txBox="1"/>
          <p:nvPr/>
        </p:nvSpPr>
        <p:spPr>
          <a:xfrm>
            <a:off x="9286681" y="5128217"/>
            <a:ext cx="301686" cy="369332"/>
          </a:xfrm>
          <a:prstGeom prst="rect">
            <a:avLst/>
          </a:prstGeom>
          <a:noFill/>
        </p:spPr>
        <p:txBody>
          <a:bodyPr wrap="none" rtlCol="0">
            <a:spAutoFit/>
          </a:bodyPr>
          <a:lstStyle/>
          <a:p>
            <a:r>
              <a:rPr lang="en-US" dirty="0">
                <a:solidFill>
                  <a:srgbClr val="07F9BA"/>
                </a:solidFill>
              </a:rPr>
              <a:t>2</a:t>
            </a:r>
          </a:p>
        </p:txBody>
      </p:sp>
      <p:sp>
        <p:nvSpPr>
          <p:cNvPr id="19" name="TextBox 18">
            <a:extLst>
              <a:ext uri="{FF2B5EF4-FFF2-40B4-BE49-F238E27FC236}">
                <a16:creationId xmlns:a16="http://schemas.microsoft.com/office/drawing/2014/main" id="{44369B80-070C-428E-9D33-8CBCDA8CFF21}"/>
              </a:ext>
            </a:extLst>
          </p:cNvPr>
          <p:cNvSpPr txBox="1"/>
          <p:nvPr/>
        </p:nvSpPr>
        <p:spPr>
          <a:xfrm>
            <a:off x="8405559" y="6472373"/>
            <a:ext cx="301686" cy="369332"/>
          </a:xfrm>
          <a:prstGeom prst="rect">
            <a:avLst/>
          </a:prstGeom>
          <a:noFill/>
        </p:spPr>
        <p:txBody>
          <a:bodyPr wrap="none" rtlCol="0">
            <a:spAutoFit/>
          </a:bodyPr>
          <a:lstStyle/>
          <a:p>
            <a:r>
              <a:rPr lang="en-US" dirty="0">
                <a:solidFill>
                  <a:srgbClr val="07F9BA"/>
                </a:solidFill>
              </a:rPr>
              <a:t>3</a:t>
            </a:r>
          </a:p>
        </p:txBody>
      </p:sp>
      <p:sp>
        <p:nvSpPr>
          <p:cNvPr id="20" name="TextBox 19">
            <a:extLst>
              <a:ext uri="{FF2B5EF4-FFF2-40B4-BE49-F238E27FC236}">
                <a16:creationId xmlns:a16="http://schemas.microsoft.com/office/drawing/2014/main" id="{C0E5E786-8242-4334-B795-29B2BD663405}"/>
              </a:ext>
            </a:extLst>
          </p:cNvPr>
          <p:cNvSpPr txBox="1"/>
          <p:nvPr/>
        </p:nvSpPr>
        <p:spPr>
          <a:xfrm>
            <a:off x="6026169" y="6404902"/>
            <a:ext cx="301686" cy="369332"/>
          </a:xfrm>
          <a:prstGeom prst="rect">
            <a:avLst/>
          </a:prstGeom>
          <a:noFill/>
        </p:spPr>
        <p:txBody>
          <a:bodyPr wrap="none" rtlCol="0">
            <a:spAutoFit/>
          </a:bodyPr>
          <a:lstStyle/>
          <a:p>
            <a:r>
              <a:rPr lang="en-US" dirty="0">
                <a:solidFill>
                  <a:srgbClr val="07F9BA"/>
                </a:solidFill>
              </a:rPr>
              <a:t>4</a:t>
            </a:r>
          </a:p>
        </p:txBody>
      </p:sp>
      <p:sp>
        <p:nvSpPr>
          <p:cNvPr id="21" name="TextBox 20">
            <a:extLst>
              <a:ext uri="{FF2B5EF4-FFF2-40B4-BE49-F238E27FC236}">
                <a16:creationId xmlns:a16="http://schemas.microsoft.com/office/drawing/2014/main" id="{64224575-0D98-43C8-A1CD-BDAEA925B2BD}"/>
              </a:ext>
            </a:extLst>
          </p:cNvPr>
          <p:cNvSpPr txBox="1"/>
          <p:nvPr/>
        </p:nvSpPr>
        <p:spPr>
          <a:xfrm>
            <a:off x="5848905" y="5076709"/>
            <a:ext cx="301686" cy="369332"/>
          </a:xfrm>
          <a:prstGeom prst="rect">
            <a:avLst/>
          </a:prstGeom>
          <a:noFill/>
        </p:spPr>
        <p:txBody>
          <a:bodyPr wrap="none" rtlCol="0">
            <a:spAutoFit/>
          </a:bodyPr>
          <a:lstStyle/>
          <a:p>
            <a:r>
              <a:rPr lang="en-US" dirty="0">
                <a:solidFill>
                  <a:srgbClr val="07F9BA"/>
                </a:solidFill>
              </a:rPr>
              <a:t>5</a:t>
            </a:r>
          </a:p>
        </p:txBody>
      </p:sp>
    </p:spTree>
    <p:extLst>
      <p:ext uri="{BB962C8B-B14F-4D97-AF65-F5344CB8AC3E}">
        <p14:creationId xmlns:p14="http://schemas.microsoft.com/office/powerpoint/2010/main" val="28486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anim calcmode="lin" valueType="num">
                                      <p:cBhvr>
                                        <p:cTn id="48" dur="500" fill="hold"/>
                                        <p:tgtEl>
                                          <p:spTgt spid="7"/>
                                        </p:tgtEl>
                                        <p:attrNameLst>
                                          <p:attrName>ppt_x</p:attrName>
                                        </p:attrNameLst>
                                      </p:cBhvr>
                                      <p:tavLst>
                                        <p:tav tm="0">
                                          <p:val>
                                            <p:strVal val="#ppt_x"/>
                                          </p:val>
                                        </p:tav>
                                        <p:tav tm="100000">
                                          <p:val>
                                            <p:strVal val="#ppt_x"/>
                                          </p:val>
                                        </p:tav>
                                      </p:tavLst>
                                    </p:anim>
                                    <p:anim calcmode="lin" valueType="num">
                                      <p:cBhvr>
                                        <p:cTn id="4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500"/>
                                        <p:tgtEl>
                                          <p:spTgt spid="27"/>
                                        </p:tgtEl>
                                      </p:cBhvr>
                                    </p:animEffect>
                                  </p:childTnLst>
                                </p:cTn>
                              </p:par>
                              <p:par>
                                <p:cTn id="55" presetID="22" presetClass="entr" presetSubtype="4"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00"/>
                                        <p:tgtEl>
                                          <p:spTgt spid="33"/>
                                        </p:tgtEl>
                                      </p:cBhvr>
                                    </p:animEffect>
                                  </p:childTnLst>
                                </p:cTn>
                              </p:par>
                              <p:par>
                                <p:cTn id="58" presetID="22" presetClass="entr" presetSubtype="4"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par>
                                <p:cTn id="61" presetID="22" presetClass="entr" presetSubtype="4"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down)">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33"/>
                                        </p:tgtEl>
                                      </p:cBhvr>
                                    </p:animEffect>
                                    <p:set>
                                      <p:cBhvr>
                                        <p:cTn id="74" dur="1" fill="hold">
                                          <p:stCondLst>
                                            <p:cond delay="499"/>
                                          </p:stCondLst>
                                        </p:cTn>
                                        <p:tgtEl>
                                          <p:spTgt spid="33"/>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30"/>
                                        </p:tgtEl>
                                      </p:cBhvr>
                                    </p:animEffect>
                                    <p:set>
                                      <p:cBhvr>
                                        <p:cTn id="77" dur="1" fill="hold">
                                          <p:stCondLst>
                                            <p:cond delay="499"/>
                                          </p:stCondLst>
                                        </p:cTn>
                                        <p:tgtEl>
                                          <p:spTgt spid="30"/>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8"/>
                                        </p:tgtEl>
                                      </p:cBhvr>
                                    </p:animEffect>
                                    <p:set>
                                      <p:cBhvr>
                                        <p:cTn id="80" dur="1" fill="hold">
                                          <p:stCondLst>
                                            <p:cond delay="499"/>
                                          </p:stCondLst>
                                        </p:cTn>
                                        <p:tgtEl>
                                          <p:spTgt spid="18"/>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21"/>
                                        </p:tgtEl>
                                      </p:cBhvr>
                                    </p:animEffect>
                                    <p:set>
                                      <p:cBhvr>
                                        <p:cTn id="83"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animBg="1"/>
      <p:bldP spid="12" grpId="1" animBg="1"/>
      <p:bldP spid="13" grpId="0" animBg="1"/>
      <p:bldP spid="14" grpId="0" animBg="1"/>
      <p:bldP spid="14" grpId="1" animBg="1"/>
      <p:bldP spid="15" grpId="0" animBg="1"/>
      <p:bldP spid="16" grpId="0" animBg="1"/>
      <p:bldP spid="17" grpId="0"/>
      <p:bldP spid="18" grpId="0"/>
      <p:bldP spid="18" grpId="1"/>
      <p:bldP spid="19" grpId="0"/>
      <p:bldP spid="20" grpId="0"/>
      <p:bldP spid="21" grpId="0"/>
      <p:bldP spid="2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6BF86A56-3618-4477-A032-A1D4B719E746}"/>
              </a:ext>
            </a:extLst>
          </p:cNvPr>
          <p:cNvSpPr/>
          <p:nvPr/>
        </p:nvSpPr>
        <p:spPr>
          <a:xfrm>
            <a:off x="1363579" y="5670242"/>
            <a:ext cx="1540042" cy="523220"/>
          </a:xfrm>
          <a:prstGeom prst="roundRect">
            <a:avLst/>
          </a:prstGeom>
          <a:solidFill>
            <a:srgbClr val="EA1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A1808"/>
              </a:solidFill>
            </a:endParaRPr>
          </a:p>
        </p:txBody>
      </p:sp>
      <p:sp>
        <p:nvSpPr>
          <p:cNvPr id="24" name="Rectangle: Rounded Corners 23">
            <a:extLst>
              <a:ext uri="{FF2B5EF4-FFF2-40B4-BE49-F238E27FC236}">
                <a16:creationId xmlns:a16="http://schemas.microsoft.com/office/drawing/2014/main" id="{2E35F273-E4D5-4C4C-AB56-EC1E35C57760}"/>
              </a:ext>
            </a:extLst>
          </p:cNvPr>
          <p:cNvSpPr/>
          <p:nvPr/>
        </p:nvSpPr>
        <p:spPr>
          <a:xfrm>
            <a:off x="1363579" y="6202524"/>
            <a:ext cx="1540042" cy="523220"/>
          </a:xfrm>
          <a:prstGeom prst="roundRect">
            <a:avLst/>
          </a:prstGeom>
          <a:solidFill>
            <a:srgbClr val="EA1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A1808"/>
              </a:solidFill>
            </a:endParaRPr>
          </a:p>
        </p:txBody>
      </p:sp>
      <p:sp>
        <p:nvSpPr>
          <p:cNvPr id="25" name="Rectangle: Rounded Corners 24">
            <a:extLst>
              <a:ext uri="{FF2B5EF4-FFF2-40B4-BE49-F238E27FC236}">
                <a16:creationId xmlns:a16="http://schemas.microsoft.com/office/drawing/2014/main" id="{0458CE1B-166C-40BC-9F4D-066FE6C8FC11}"/>
              </a:ext>
            </a:extLst>
          </p:cNvPr>
          <p:cNvSpPr/>
          <p:nvPr/>
        </p:nvSpPr>
        <p:spPr>
          <a:xfrm>
            <a:off x="3018573" y="3987701"/>
            <a:ext cx="1540042" cy="523220"/>
          </a:xfrm>
          <a:prstGeom prst="roundRect">
            <a:avLst/>
          </a:prstGeom>
          <a:solidFill>
            <a:srgbClr val="EA1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A1808"/>
              </a:solidFill>
            </a:endParaRPr>
          </a:p>
        </p:txBody>
      </p:sp>
      <p:sp>
        <p:nvSpPr>
          <p:cNvPr id="26" name="Rectangle: Rounded Corners 25">
            <a:extLst>
              <a:ext uri="{FF2B5EF4-FFF2-40B4-BE49-F238E27FC236}">
                <a16:creationId xmlns:a16="http://schemas.microsoft.com/office/drawing/2014/main" id="{AEA93346-E0F4-44AD-9F1F-7EE355F859E4}"/>
              </a:ext>
            </a:extLst>
          </p:cNvPr>
          <p:cNvSpPr/>
          <p:nvPr/>
        </p:nvSpPr>
        <p:spPr>
          <a:xfrm>
            <a:off x="3018573" y="4537673"/>
            <a:ext cx="1540042" cy="523220"/>
          </a:xfrm>
          <a:prstGeom prst="roundRect">
            <a:avLst/>
          </a:prstGeom>
          <a:solidFill>
            <a:srgbClr val="EA1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A1808"/>
              </a:solidFill>
            </a:endParaRPr>
          </a:p>
        </p:txBody>
      </p:sp>
      <p:sp>
        <p:nvSpPr>
          <p:cNvPr id="27" name="Rectangle: Rounded Corners 26">
            <a:extLst>
              <a:ext uri="{FF2B5EF4-FFF2-40B4-BE49-F238E27FC236}">
                <a16:creationId xmlns:a16="http://schemas.microsoft.com/office/drawing/2014/main" id="{31AF8241-7124-475A-A328-0DFAAA7B81FF}"/>
              </a:ext>
            </a:extLst>
          </p:cNvPr>
          <p:cNvSpPr/>
          <p:nvPr/>
        </p:nvSpPr>
        <p:spPr>
          <a:xfrm>
            <a:off x="3018573" y="5647750"/>
            <a:ext cx="1540042" cy="523220"/>
          </a:xfrm>
          <a:prstGeom prst="roundRect">
            <a:avLst/>
          </a:prstGeom>
          <a:solidFill>
            <a:srgbClr val="EA1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A1808"/>
              </a:solidFill>
            </a:endParaRPr>
          </a:p>
        </p:txBody>
      </p:sp>
      <p:sp>
        <p:nvSpPr>
          <p:cNvPr id="28" name="Rectangle: Rounded Corners 27">
            <a:extLst>
              <a:ext uri="{FF2B5EF4-FFF2-40B4-BE49-F238E27FC236}">
                <a16:creationId xmlns:a16="http://schemas.microsoft.com/office/drawing/2014/main" id="{1FBAD48E-E1CE-45AB-8E2A-821DDA83DE49}"/>
              </a:ext>
            </a:extLst>
          </p:cNvPr>
          <p:cNvSpPr/>
          <p:nvPr/>
        </p:nvSpPr>
        <p:spPr>
          <a:xfrm>
            <a:off x="3018573" y="6210545"/>
            <a:ext cx="1540042" cy="523220"/>
          </a:xfrm>
          <a:prstGeom prst="roundRect">
            <a:avLst/>
          </a:prstGeom>
          <a:solidFill>
            <a:srgbClr val="EA1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A1808"/>
              </a:solidFill>
            </a:endParaRPr>
          </a:p>
        </p:txBody>
      </p:sp>
      <p:sp>
        <p:nvSpPr>
          <p:cNvPr id="22" name="Rectangle: Rounded Corners 21">
            <a:extLst>
              <a:ext uri="{FF2B5EF4-FFF2-40B4-BE49-F238E27FC236}">
                <a16:creationId xmlns:a16="http://schemas.microsoft.com/office/drawing/2014/main" id="{68CF7B6A-87D3-487C-85EF-A3EFB0C290E9}"/>
              </a:ext>
            </a:extLst>
          </p:cNvPr>
          <p:cNvSpPr/>
          <p:nvPr/>
        </p:nvSpPr>
        <p:spPr>
          <a:xfrm>
            <a:off x="1363579" y="3957793"/>
            <a:ext cx="1540042" cy="523220"/>
          </a:xfrm>
          <a:prstGeom prst="roundRect">
            <a:avLst/>
          </a:prstGeom>
          <a:solidFill>
            <a:srgbClr val="EA1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A1808"/>
              </a:solidFill>
            </a:endParaRPr>
          </a:p>
        </p:txBody>
      </p:sp>
      <p:cxnSp>
        <p:nvCxnSpPr>
          <p:cNvPr id="2" name="Straight Connector 1">
            <a:extLst>
              <a:ext uri="{FF2B5EF4-FFF2-40B4-BE49-F238E27FC236}">
                <a16:creationId xmlns:a16="http://schemas.microsoft.com/office/drawing/2014/main" id="{959F20E6-4387-420E-8F1C-DDEBCF320883}"/>
              </a:ext>
            </a:extLst>
          </p:cNvPr>
          <p:cNvCxnSpPr>
            <a:cxnSpLocks/>
          </p:cNvCxnSpPr>
          <p:nvPr/>
        </p:nvCxnSpPr>
        <p:spPr>
          <a:xfrm flipH="1" flipV="1">
            <a:off x="8029077" y="4614740"/>
            <a:ext cx="192504" cy="21110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BBFDB362-79FE-4CB7-B98E-F0B995621D69}"/>
              </a:ext>
            </a:extLst>
          </p:cNvPr>
          <p:cNvCxnSpPr>
            <a:cxnSpLocks/>
          </p:cNvCxnSpPr>
          <p:nvPr/>
        </p:nvCxnSpPr>
        <p:spPr>
          <a:xfrm flipV="1">
            <a:off x="6566535" y="4638802"/>
            <a:ext cx="1470561" cy="183829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3F4C317-D944-4201-9D24-0CD26B9A50AB}"/>
              </a:ext>
            </a:extLst>
          </p:cNvPr>
          <p:cNvSpPr/>
          <p:nvPr/>
        </p:nvSpPr>
        <p:spPr>
          <a:xfrm>
            <a:off x="2603633" y="-128791"/>
            <a:ext cx="6984734" cy="923330"/>
          </a:xfrm>
          <a:prstGeom prst="rect">
            <a:avLst/>
          </a:prstGeom>
          <a:noFill/>
          <a:effectLst/>
        </p:spPr>
        <p:txBody>
          <a:bodyPr wrap="none" lIns="91440" tIns="45720" rIns="91440" bIns="45720">
            <a:spAutoFit/>
          </a:bodyPr>
          <a:lstStyle/>
          <a:p>
            <a:pPr algn="ctr"/>
            <a:r>
              <a:rPr lang="en-US" sz="5400" b="1"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A change in perspective</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66DE4959-0B9A-442B-A7E3-663C2FC3FF8B}"/>
              </a:ext>
            </a:extLst>
          </p:cNvPr>
          <p:cNvSpPr txBox="1"/>
          <p:nvPr/>
        </p:nvSpPr>
        <p:spPr>
          <a:xfrm>
            <a:off x="1" y="1058778"/>
            <a:ext cx="12192000" cy="954107"/>
          </a:xfrm>
          <a:prstGeom prst="rect">
            <a:avLst/>
          </a:prstGeom>
          <a:noFill/>
        </p:spPr>
        <p:txBody>
          <a:bodyPr wrap="square" rtlCol="0">
            <a:spAutoFit/>
          </a:bodyPr>
          <a:lstStyle/>
          <a:p>
            <a:pPr algn="ctr"/>
            <a:r>
              <a:rPr lang="en-US" sz="2800" dirty="0">
                <a:solidFill>
                  <a:schemeClr val="accent2">
                    <a:lumMod val="40000"/>
                    <a:lumOff val="60000"/>
                  </a:schemeClr>
                </a:solidFill>
              </a:rPr>
              <a:t>It is important to observe that in each of the previous results, it didn’t matter whether we chose to remove the edges first and the vertices later or vice-versa.</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E639E5D-0656-496F-849D-A5FECBEE48A4}"/>
                  </a:ext>
                </a:extLst>
              </p:cNvPr>
              <p:cNvSpPr txBox="1"/>
              <p:nvPr/>
            </p:nvSpPr>
            <p:spPr>
              <a:xfrm>
                <a:off x="-176463" y="2012885"/>
                <a:ext cx="12192000" cy="1384995"/>
              </a:xfrm>
              <a:prstGeom prst="rect">
                <a:avLst/>
              </a:prstGeom>
              <a:noFill/>
            </p:spPr>
            <p:txBody>
              <a:bodyPr wrap="square" rtlCol="0">
                <a:spAutoFit/>
              </a:bodyPr>
              <a:lstStyle/>
              <a:p>
                <a:pPr algn="r"/>
                <a14:m>
                  <m:oMath xmlns:m="http://schemas.openxmlformats.org/officeDocument/2006/math">
                    <m:r>
                      <a:rPr lang="en-US" sz="2800" b="0" i="1" smtClean="0">
                        <a:solidFill>
                          <a:schemeClr val="accent2">
                            <a:lumMod val="40000"/>
                            <a:lumOff val="60000"/>
                          </a:schemeClr>
                        </a:solidFill>
                        <a:latin typeface="Cambria Math" panose="02040503050406030204" pitchFamily="18" charset="0"/>
                      </a:rPr>
                      <m:t>𝑉</m:t>
                    </m:r>
                    <m:d>
                      <m:dPr>
                        <m:ctrlPr>
                          <a:rPr lang="en-US" sz="2800" b="0" i="1" smtClean="0">
                            <a:solidFill>
                              <a:schemeClr val="accent2">
                                <a:lumMod val="40000"/>
                                <a:lumOff val="60000"/>
                              </a:schemeClr>
                            </a:solidFill>
                            <a:latin typeface="Cambria Math" panose="02040503050406030204" pitchFamily="18" charset="0"/>
                          </a:rPr>
                        </m:ctrlPr>
                      </m:dPr>
                      <m:e>
                        <m:r>
                          <a:rPr lang="en-US" sz="2800" b="0" i="1" smtClean="0">
                            <a:solidFill>
                              <a:schemeClr val="accent2">
                                <a:lumMod val="40000"/>
                                <a:lumOff val="60000"/>
                              </a:schemeClr>
                            </a:solidFill>
                            <a:latin typeface="Cambria Math" panose="02040503050406030204" pitchFamily="18" charset="0"/>
                          </a:rPr>
                          <m:t>𝐺</m:t>
                        </m:r>
                      </m:e>
                    </m:d>
                    <m:r>
                      <a:rPr lang="en-US" sz="2800" b="0" i="1" smtClean="0">
                        <a:solidFill>
                          <a:schemeClr val="accent2">
                            <a:lumMod val="40000"/>
                            <a:lumOff val="60000"/>
                          </a:schemeClr>
                        </a:solidFill>
                        <a:latin typeface="Cambria Math" panose="02040503050406030204" pitchFamily="18" charset="0"/>
                      </a:rPr>
                      <m:t>={</m:t>
                    </m:r>
                    <m:r>
                      <a:rPr lang="en-US" sz="2800" b="0" i="1" smtClean="0">
                        <a:solidFill>
                          <a:schemeClr val="accent2">
                            <a:lumMod val="40000"/>
                            <a:lumOff val="60000"/>
                          </a:schemeClr>
                        </a:solidFill>
                        <a:latin typeface="Cambria Math" panose="02040503050406030204" pitchFamily="18" charset="0"/>
                      </a:rPr>
                      <m:t>𝑣</m:t>
                    </m:r>
                    <m:r>
                      <a:rPr lang="en-US" sz="2800" b="0" i="1" smtClean="0">
                        <a:solidFill>
                          <a:schemeClr val="accent2">
                            <a:lumMod val="40000"/>
                            <a:lumOff val="60000"/>
                          </a:schemeClr>
                        </a:solidFill>
                        <a:latin typeface="Cambria Math" panose="02040503050406030204" pitchFamily="18" charset="0"/>
                      </a:rPr>
                      <m:t>|</m:t>
                    </m:r>
                    <m:r>
                      <a:rPr lang="en-US" sz="2800" b="0" i="1" smtClean="0">
                        <a:solidFill>
                          <a:schemeClr val="accent2">
                            <a:lumMod val="40000"/>
                            <a:lumOff val="60000"/>
                          </a:schemeClr>
                        </a:solidFill>
                        <a:latin typeface="Cambria Math" panose="02040503050406030204" pitchFamily="18" charset="0"/>
                      </a:rPr>
                      <m:t>𝑣</m:t>
                    </m:r>
                    <m:r>
                      <a:rPr lang="en-US" sz="2800" b="0" i="1" smtClean="0">
                        <a:solidFill>
                          <a:schemeClr val="accent2">
                            <a:lumMod val="40000"/>
                            <a:lumOff val="60000"/>
                          </a:schemeClr>
                        </a:solidFill>
                        <a:latin typeface="Cambria Math" panose="02040503050406030204" pitchFamily="18" charset="0"/>
                      </a:rPr>
                      <m:t>∈</m:t>
                    </m:r>
                    <m:sSub>
                      <m:sSubPr>
                        <m:ctrlPr>
                          <a:rPr lang="en-US" sz="2800" b="0" i="1" smtClean="0">
                            <a:solidFill>
                              <a:schemeClr val="accent2">
                                <a:lumMod val="40000"/>
                                <a:lumOff val="60000"/>
                              </a:schemeClr>
                            </a:solidFill>
                            <a:latin typeface="Cambria Math" panose="02040503050406030204" pitchFamily="18" charset="0"/>
                          </a:rPr>
                        </m:ctrlPr>
                      </m:sSubPr>
                      <m:e>
                        <m:r>
                          <a:rPr lang="en-US" sz="2800" b="0" i="1" smtClean="0">
                            <a:solidFill>
                              <a:schemeClr val="accent2">
                                <a:lumMod val="40000"/>
                                <a:lumOff val="60000"/>
                              </a:schemeClr>
                            </a:solidFill>
                            <a:latin typeface="Cambria Math" panose="02040503050406030204" pitchFamily="18" charset="0"/>
                          </a:rPr>
                          <m:t>𝒱</m:t>
                        </m:r>
                      </m:e>
                      <m:sub>
                        <m:r>
                          <a:rPr lang="en-US" sz="2800" b="0" i="1" smtClean="0">
                            <a:solidFill>
                              <a:schemeClr val="accent2">
                                <a:lumMod val="40000"/>
                                <a:lumOff val="60000"/>
                              </a:schemeClr>
                            </a:solidFill>
                            <a:latin typeface="Cambria Math" panose="02040503050406030204" pitchFamily="18" charset="0"/>
                          </a:rPr>
                          <m:t>𝑛</m:t>
                        </m:r>
                      </m:sub>
                    </m:sSub>
                    <m:r>
                      <a:rPr lang="en-US" sz="2800" b="0" i="1" smtClean="0">
                        <a:solidFill>
                          <a:schemeClr val="accent2">
                            <a:lumMod val="40000"/>
                            <a:lumOff val="60000"/>
                          </a:schemeClr>
                        </a:solidFill>
                        <a:latin typeface="Cambria Math" panose="02040503050406030204" pitchFamily="18" charset="0"/>
                      </a:rPr>
                      <m:t> &amp; </m:t>
                    </m:r>
                    <m:sSub>
                      <m:sSubPr>
                        <m:ctrlPr>
                          <a:rPr lang="en-US" sz="2800" b="0" i="1" smtClean="0">
                            <a:solidFill>
                              <a:schemeClr val="accent2">
                                <a:lumMod val="40000"/>
                                <a:lumOff val="60000"/>
                              </a:schemeClr>
                            </a:solidFill>
                            <a:latin typeface="Cambria Math" panose="02040503050406030204" pitchFamily="18" charset="0"/>
                          </a:rPr>
                        </m:ctrlPr>
                      </m:sSubPr>
                      <m:e>
                        <m:r>
                          <a:rPr lang="en-US" sz="2800" b="0" i="1" smtClean="0">
                            <a:solidFill>
                              <a:schemeClr val="accent2">
                                <a:lumMod val="40000"/>
                                <a:lumOff val="60000"/>
                              </a:schemeClr>
                            </a:solidFill>
                            <a:latin typeface="Cambria Math" panose="02040503050406030204" pitchFamily="18" charset="0"/>
                          </a:rPr>
                          <m:t>𝑋</m:t>
                        </m:r>
                      </m:e>
                      <m:sub>
                        <m:r>
                          <a:rPr lang="en-US" sz="2800" b="0" i="1" smtClean="0">
                            <a:solidFill>
                              <a:schemeClr val="accent2">
                                <a:lumMod val="40000"/>
                                <a:lumOff val="60000"/>
                              </a:schemeClr>
                            </a:solidFill>
                            <a:latin typeface="Cambria Math" panose="02040503050406030204" pitchFamily="18" charset="0"/>
                          </a:rPr>
                          <m:t>𝑣</m:t>
                        </m:r>
                      </m:sub>
                    </m:sSub>
                    <m:r>
                      <a:rPr lang="en-US" sz="2800" b="0" i="1" smtClean="0">
                        <a:solidFill>
                          <a:schemeClr val="accent2">
                            <a:lumMod val="40000"/>
                            <a:lumOff val="60000"/>
                          </a:schemeClr>
                        </a:solidFill>
                        <a:latin typeface="Cambria Math" panose="02040503050406030204" pitchFamily="18" charset="0"/>
                      </a:rPr>
                      <m:t>=1}</m:t>
                    </m:r>
                  </m:oMath>
                </a14:m>
                <a:r>
                  <a:rPr lang="en-US" sz="2800" dirty="0">
                    <a:solidFill>
                      <a:schemeClr val="accent2">
                        <a:lumMod val="40000"/>
                        <a:lumOff val="60000"/>
                      </a:schemeClr>
                    </a:solidFill>
                  </a:rPr>
                  <a:t>  and  </a:t>
                </a:r>
                <a14:m>
                  <m:oMath xmlns:m="http://schemas.openxmlformats.org/officeDocument/2006/math">
                    <m:r>
                      <a:rPr lang="en-US" sz="2800" b="0" i="1" smtClean="0">
                        <a:solidFill>
                          <a:schemeClr val="accent2">
                            <a:lumMod val="40000"/>
                            <a:lumOff val="60000"/>
                          </a:schemeClr>
                        </a:solidFill>
                        <a:latin typeface="Cambria Math" panose="02040503050406030204" pitchFamily="18" charset="0"/>
                      </a:rPr>
                      <m:t>𝐸</m:t>
                    </m:r>
                    <m:d>
                      <m:dPr>
                        <m:ctrlPr>
                          <a:rPr lang="en-US" sz="2800" b="0" i="1" smtClean="0">
                            <a:solidFill>
                              <a:schemeClr val="accent2">
                                <a:lumMod val="40000"/>
                                <a:lumOff val="60000"/>
                              </a:schemeClr>
                            </a:solidFill>
                            <a:latin typeface="Cambria Math" panose="02040503050406030204" pitchFamily="18" charset="0"/>
                          </a:rPr>
                        </m:ctrlPr>
                      </m:dPr>
                      <m:e>
                        <m:r>
                          <a:rPr lang="en-US" sz="2800" b="0" i="1" smtClean="0">
                            <a:solidFill>
                              <a:schemeClr val="accent2">
                                <a:lumMod val="40000"/>
                                <a:lumOff val="60000"/>
                              </a:schemeClr>
                            </a:solidFill>
                            <a:latin typeface="Cambria Math" panose="02040503050406030204" pitchFamily="18" charset="0"/>
                          </a:rPr>
                          <m:t>𝐺</m:t>
                        </m:r>
                      </m:e>
                    </m:d>
                    <m:r>
                      <a:rPr lang="en-US" sz="2800" b="0" i="1" smtClean="0">
                        <a:solidFill>
                          <a:schemeClr val="accent2">
                            <a:lumMod val="40000"/>
                            <a:lumOff val="60000"/>
                          </a:schemeClr>
                        </a:solidFill>
                        <a:latin typeface="Cambria Math" panose="02040503050406030204" pitchFamily="18" charset="0"/>
                      </a:rPr>
                      <m:t>={</m:t>
                    </m:r>
                    <m:r>
                      <a:rPr lang="en-US" sz="2800" b="0" i="1" smtClean="0">
                        <a:solidFill>
                          <a:schemeClr val="accent2">
                            <a:lumMod val="40000"/>
                            <a:lumOff val="60000"/>
                          </a:schemeClr>
                        </a:solidFill>
                        <a:latin typeface="Cambria Math" panose="02040503050406030204" pitchFamily="18" charset="0"/>
                      </a:rPr>
                      <m:t>𝑒</m:t>
                    </m:r>
                    <m:r>
                      <a:rPr lang="en-US" sz="2800" b="0" i="1" smtClean="0">
                        <a:solidFill>
                          <a:schemeClr val="accent2">
                            <a:lumMod val="40000"/>
                            <a:lumOff val="60000"/>
                          </a:schemeClr>
                        </a:solidFill>
                        <a:latin typeface="Cambria Math" panose="02040503050406030204" pitchFamily="18" charset="0"/>
                      </a:rPr>
                      <m:t>={</m:t>
                    </m:r>
                    <m:r>
                      <a:rPr lang="en-US" sz="2800" b="0" i="1" smtClean="0">
                        <a:solidFill>
                          <a:schemeClr val="accent2">
                            <a:lumMod val="40000"/>
                            <a:lumOff val="60000"/>
                          </a:schemeClr>
                        </a:solidFill>
                        <a:latin typeface="Cambria Math" panose="02040503050406030204" pitchFamily="18" charset="0"/>
                      </a:rPr>
                      <m:t>𝑢</m:t>
                    </m:r>
                    <m:r>
                      <a:rPr lang="en-US" sz="2800" b="0" i="1" smtClean="0">
                        <a:solidFill>
                          <a:schemeClr val="accent2">
                            <a:lumMod val="40000"/>
                            <a:lumOff val="60000"/>
                          </a:schemeClr>
                        </a:solidFill>
                        <a:latin typeface="Cambria Math" panose="02040503050406030204" pitchFamily="18" charset="0"/>
                      </a:rPr>
                      <m:t>,</m:t>
                    </m:r>
                    <m:r>
                      <a:rPr lang="en-US" sz="2800" b="0" i="1" smtClean="0">
                        <a:solidFill>
                          <a:schemeClr val="accent2">
                            <a:lumMod val="40000"/>
                            <a:lumOff val="60000"/>
                          </a:schemeClr>
                        </a:solidFill>
                        <a:latin typeface="Cambria Math" panose="02040503050406030204" pitchFamily="18" charset="0"/>
                      </a:rPr>
                      <m:t>𝑣</m:t>
                    </m:r>
                    <m:r>
                      <a:rPr lang="en-US" sz="2800" b="0" i="1" smtClean="0">
                        <a:solidFill>
                          <a:schemeClr val="accent2">
                            <a:lumMod val="40000"/>
                            <a:lumOff val="60000"/>
                          </a:schemeClr>
                        </a:solidFill>
                        <a:latin typeface="Cambria Math" panose="02040503050406030204" pitchFamily="18" charset="0"/>
                      </a:rPr>
                      <m:t>}|</m:t>
                    </m:r>
                    <m:r>
                      <a:rPr lang="en-US" sz="2800" b="0" i="1" smtClean="0">
                        <a:solidFill>
                          <a:schemeClr val="accent2">
                            <a:lumMod val="40000"/>
                            <a:lumOff val="60000"/>
                          </a:schemeClr>
                        </a:solidFill>
                        <a:latin typeface="Cambria Math" panose="02040503050406030204" pitchFamily="18" charset="0"/>
                      </a:rPr>
                      <m:t>𝑒</m:t>
                    </m:r>
                    <m:r>
                      <a:rPr lang="en-US" sz="2800" b="0" i="1" smtClean="0">
                        <a:solidFill>
                          <a:schemeClr val="accent2">
                            <a:lumMod val="40000"/>
                            <a:lumOff val="60000"/>
                          </a:schemeClr>
                        </a:solidFill>
                        <a:latin typeface="Cambria Math" panose="02040503050406030204" pitchFamily="18" charset="0"/>
                      </a:rPr>
                      <m:t>∈</m:t>
                    </m:r>
                    <m:sSub>
                      <m:sSubPr>
                        <m:ctrlPr>
                          <a:rPr lang="en-US" sz="2800" b="0" i="1" smtClean="0">
                            <a:solidFill>
                              <a:schemeClr val="accent2">
                                <a:lumMod val="40000"/>
                                <a:lumOff val="60000"/>
                              </a:schemeClr>
                            </a:solidFill>
                            <a:latin typeface="Cambria Math" panose="02040503050406030204" pitchFamily="18" charset="0"/>
                          </a:rPr>
                        </m:ctrlPr>
                      </m:sSubPr>
                      <m:e>
                        <m:r>
                          <a:rPr lang="en-US" sz="2800" b="0" i="1" smtClean="0">
                            <a:solidFill>
                              <a:schemeClr val="accent2">
                                <a:lumMod val="40000"/>
                                <a:lumOff val="60000"/>
                              </a:schemeClr>
                            </a:solidFill>
                            <a:latin typeface="Cambria Math" panose="02040503050406030204" pitchFamily="18" charset="0"/>
                          </a:rPr>
                          <m:t>ℰ</m:t>
                        </m:r>
                      </m:e>
                      <m:sub>
                        <m:r>
                          <a:rPr lang="en-US" sz="2800" b="0" i="1" smtClean="0">
                            <a:solidFill>
                              <a:schemeClr val="accent2">
                                <a:lumMod val="40000"/>
                                <a:lumOff val="60000"/>
                              </a:schemeClr>
                            </a:solidFill>
                            <a:latin typeface="Cambria Math" panose="02040503050406030204" pitchFamily="18" charset="0"/>
                          </a:rPr>
                          <m:t>𝑛</m:t>
                        </m:r>
                      </m:sub>
                    </m:sSub>
                    <m:r>
                      <a:rPr lang="en-US" sz="2800" b="0" i="1" smtClean="0">
                        <a:solidFill>
                          <a:schemeClr val="accent2">
                            <a:lumMod val="40000"/>
                            <a:lumOff val="60000"/>
                          </a:schemeClr>
                        </a:solidFill>
                        <a:latin typeface="Cambria Math" panose="02040503050406030204" pitchFamily="18" charset="0"/>
                      </a:rPr>
                      <m:t>,</m:t>
                    </m:r>
                    <m:sSub>
                      <m:sSubPr>
                        <m:ctrlPr>
                          <a:rPr lang="en-US" sz="2800" b="0" i="1" smtClean="0">
                            <a:solidFill>
                              <a:schemeClr val="accent2">
                                <a:lumMod val="40000"/>
                                <a:lumOff val="60000"/>
                              </a:schemeClr>
                            </a:solidFill>
                            <a:latin typeface="Cambria Math" panose="02040503050406030204" pitchFamily="18" charset="0"/>
                          </a:rPr>
                        </m:ctrlPr>
                      </m:sSubPr>
                      <m:e>
                        <m:r>
                          <a:rPr lang="en-US" sz="2800" b="0" i="1" smtClean="0">
                            <a:solidFill>
                              <a:schemeClr val="accent2">
                                <a:lumMod val="40000"/>
                                <a:lumOff val="60000"/>
                              </a:schemeClr>
                            </a:solidFill>
                            <a:latin typeface="Cambria Math" panose="02040503050406030204" pitchFamily="18" charset="0"/>
                          </a:rPr>
                          <m:t>𝑌</m:t>
                        </m:r>
                      </m:e>
                      <m:sub>
                        <m:r>
                          <a:rPr lang="en-US" sz="2800" b="0" i="1" smtClean="0">
                            <a:solidFill>
                              <a:schemeClr val="accent2">
                                <a:lumMod val="40000"/>
                                <a:lumOff val="60000"/>
                              </a:schemeClr>
                            </a:solidFill>
                            <a:latin typeface="Cambria Math" panose="02040503050406030204" pitchFamily="18" charset="0"/>
                          </a:rPr>
                          <m:t>𝑒</m:t>
                        </m:r>
                      </m:sub>
                    </m:sSub>
                    <m:r>
                      <a:rPr lang="en-US" sz="2800" b="0" i="1" smtClean="0">
                        <a:solidFill>
                          <a:schemeClr val="accent2">
                            <a:lumMod val="40000"/>
                            <a:lumOff val="60000"/>
                          </a:schemeClr>
                        </a:solidFill>
                        <a:latin typeface="Cambria Math" panose="02040503050406030204" pitchFamily="18" charset="0"/>
                      </a:rPr>
                      <m:t> =1,</m:t>
                    </m:r>
                    <m:sSub>
                      <m:sSubPr>
                        <m:ctrlPr>
                          <a:rPr lang="en-US" sz="2800" b="0" i="1" smtClean="0">
                            <a:solidFill>
                              <a:schemeClr val="accent2">
                                <a:lumMod val="40000"/>
                                <a:lumOff val="60000"/>
                              </a:schemeClr>
                            </a:solidFill>
                            <a:latin typeface="Cambria Math" panose="02040503050406030204" pitchFamily="18" charset="0"/>
                          </a:rPr>
                        </m:ctrlPr>
                      </m:sSubPr>
                      <m:e>
                        <m:r>
                          <a:rPr lang="en-US" sz="2800" b="0" i="1" smtClean="0">
                            <a:solidFill>
                              <a:schemeClr val="accent2">
                                <a:lumMod val="40000"/>
                                <a:lumOff val="60000"/>
                              </a:schemeClr>
                            </a:solidFill>
                            <a:latin typeface="Cambria Math" panose="02040503050406030204" pitchFamily="18" charset="0"/>
                          </a:rPr>
                          <m:t>𝑋</m:t>
                        </m:r>
                      </m:e>
                      <m:sub>
                        <m:r>
                          <a:rPr lang="en-US" sz="2800" b="0" i="1" smtClean="0">
                            <a:solidFill>
                              <a:schemeClr val="accent2">
                                <a:lumMod val="40000"/>
                                <a:lumOff val="60000"/>
                              </a:schemeClr>
                            </a:solidFill>
                            <a:latin typeface="Cambria Math" panose="02040503050406030204" pitchFamily="18" charset="0"/>
                          </a:rPr>
                          <m:t>𝑢</m:t>
                        </m:r>
                      </m:sub>
                    </m:sSub>
                    <m:r>
                      <a:rPr lang="en-US" sz="2800" b="0" i="1" smtClean="0">
                        <a:solidFill>
                          <a:schemeClr val="accent2">
                            <a:lumMod val="40000"/>
                            <a:lumOff val="60000"/>
                          </a:schemeClr>
                        </a:solidFill>
                        <a:latin typeface="Cambria Math" panose="02040503050406030204" pitchFamily="18" charset="0"/>
                      </a:rPr>
                      <m:t>=1,</m:t>
                    </m:r>
                  </m:oMath>
                </a14:m>
                <a:endParaRPr lang="en-US" sz="2800" b="0" i="1" dirty="0">
                  <a:solidFill>
                    <a:schemeClr val="accent2">
                      <a:lumMod val="40000"/>
                      <a:lumOff val="60000"/>
                    </a:schemeClr>
                  </a:solidFill>
                  <a:latin typeface="Cambria Math" panose="02040503050406030204" pitchFamily="18" charset="0"/>
                </a:endParaRPr>
              </a:p>
              <a:p>
                <a:pPr algn="r"/>
                <a14:m>
                  <m:oMathPara xmlns:m="http://schemas.openxmlformats.org/officeDocument/2006/math">
                    <m:oMathParaPr>
                      <m:jc m:val="right"/>
                    </m:oMathParaPr>
                    <m:oMath xmlns:m="http://schemas.openxmlformats.org/officeDocument/2006/math">
                      <m:sSub>
                        <m:sSubPr>
                          <m:ctrlPr>
                            <a:rPr lang="en-US" sz="2800" b="0" i="1" smtClean="0">
                              <a:solidFill>
                                <a:schemeClr val="accent2">
                                  <a:lumMod val="40000"/>
                                  <a:lumOff val="60000"/>
                                </a:schemeClr>
                              </a:solidFill>
                              <a:latin typeface="Cambria Math" panose="02040503050406030204" pitchFamily="18" charset="0"/>
                            </a:rPr>
                          </m:ctrlPr>
                        </m:sSubPr>
                        <m:e>
                          <m:r>
                            <a:rPr lang="en-US" sz="2800" b="0" i="1" smtClean="0">
                              <a:solidFill>
                                <a:schemeClr val="accent2">
                                  <a:lumMod val="40000"/>
                                  <a:lumOff val="60000"/>
                                </a:schemeClr>
                              </a:solidFill>
                              <a:latin typeface="Cambria Math" panose="02040503050406030204" pitchFamily="18" charset="0"/>
                            </a:rPr>
                            <m:t>𝑋</m:t>
                          </m:r>
                        </m:e>
                        <m:sub>
                          <m:r>
                            <a:rPr lang="en-US" sz="2800" b="0" i="1" smtClean="0">
                              <a:solidFill>
                                <a:schemeClr val="accent2">
                                  <a:lumMod val="40000"/>
                                  <a:lumOff val="60000"/>
                                </a:schemeClr>
                              </a:solidFill>
                              <a:latin typeface="Cambria Math" panose="02040503050406030204" pitchFamily="18" charset="0"/>
                            </a:rPr>
                            <m:t>𝑣</m:t>
                          </m:r>
                        </m:sub>
                      </m:sSub>
                      <m:r>
                        <a:rPr lang="en-US" sz="2800" b="0" i="1" smtClean="0">
                          <a:solidFill>
                            <a:schemeClr val="accent2">
                              <a:lumMod val="40000"/>
                              <a:lumOff val="60000"/>
                            </a:schemeClr>
                          </a:solidFill>
                          <a:latin typeface="Cambria Math" panose="02040503050406030204" pitchFamily="18" charset="0"/>
                        </a:rPr>
                        <m:t>=1}</m:t>
                      </m:r>
                    </m:oMath>
                  </m:oMathPara>
                </a14:m>
                <a:endParaRPr lang="en-US" sz="2800" dirty="0">
                  <a:solidFill>
                    <a:schemeClr val="accent2">
                      <a:lumMod val="40000"/>
                      <a:lumOff val="60000"/>
                    </a:schemeClr>
                  </a:solidFill>
                </a:endParaRPr>
              </a:p>
              <a:p>
                <a:pPr algn="ctr"/>
                <a:r>
                  <a:rPr lang="en-US" sz="2800" dirty="0">
                    <a:solidFill>
                      <a:schemeClr val="accent2">
                        <a:lumMod val="40000"/>
                        <a:lumOff val="60000"/>
                      </a:schemeClr>
                    </a:solidFill>
                  </a:rPr>
                  <a:t>depend only on the values of </a:t>
                </a:r>
                <a14:m>
                  <m:oMath xmlns:m="http://schemas.openxmlformats.org/officeDocument/2006/math">
                    <m:sSub>
                      <m:sSubPr>
                        <m:ctrlPr>
                          <a:rPr lang="en-US" sz="2800" b="0" i="1" smtClean="0">
                            <a:solidFill>
                              <a:schemeClr val="accent2">
                                <a:lumMod val="40000"/>
                                <a:lumOff val="60000"/>
                              </a:schemeClr>
                            </a:solidFill>
                            <a:latin typeface="Cambria Math" panose="02040503050406030204" pitchFamily="18" charset="0"/>
                          </a:rPr>
                        </m:ctrlPr>
                      </m:sSubPr>
                      <m:e>
                        <m:r>
                          <a:rPr lang="en-US" sz="2800" b="0" i="1" smtClean="0">
                            <a:solidFill>
                              <a:schemeClr val="accent2">
                                <a:lumMod val="40000"/>
                                <a:lumOff val="60000"/>
                              </a:schemeClr>
                            </a:solidFill>
                            <a:latin typeface="Cambria Math" panose="02040503050406030204" pitchFamily="18" charset="0"/>
                          </a:rPr>
                          <m:t>𝑋</m:t>
                        </m:r>
                      </m:e>
                      <m:sub>
                        <m:r>
                          <a:rPr lang="en-US" sz="2800" b="0" i="1" smtClean="0">
                            <a:solidFill>
                              <a:schemeClr val="accent2">
                                <a:lumMod val="40000"/>
                                <a:lumOff val="60000"/>
                              </a:schemeClr>
                            </a:solidFill>
                            <a:latin typeface="Cambria Math" panose="02040503050406030204" pitchFamily="18" charset="0"/>
                          </a:rPr>
                          <m:t>𝑣</m:t>
                        </m:r>
                      </m:sub>
                    </m:sSub>
                  </m:oMath>
                </a14:m>
                <a:r>
                  <a:rPr lang="en-US" sz="2800" dirty="0">
                    <a:solidFill>
                      <a:schemeClr val="accent2">
                        <a:lumMod val="40000"/>
                        <a:lumOff val="60000"/>
                      </a:schemeClr>
                    </a:solidFill>
                  </a:rPr>
                  <a:t>’s and </a:t>
                </a:r>
                <a14:m>
                  <m:oMath xmlns:m="http://schemas.openxmlformats.org/officeDocument/2006/math">
                    <m:sSub>
                      <m:sSubPr>
                        <m:ctrlPr>
                          <a:rPr lang="en-US" sz="2800" b="0" i="1" smtClean="0">
                            <a:solidFill>
                              <a:schemeClr val="accent2">
                                <a:lumMod val="40000"/>
                                <a:lumOff val="60000"/>
                              </a:schemeClr>
                            </a:solidFill>
                            <a:latin typeface="Cambria Math" panose="02040503050406030204" pitchFamily="18" charset="0"/>
                          </a:rPr>
                        </m:ctrlPr>
                      </m:sSubPr>
                      <m:e>
                        <m:r>
                          <a:rPr lang="en-US" sz="2800" b="0" i="1" smtClean="0">
                            <a:solidFill>
                              <a:schemeClr val="accent2">
                                <a:lumMod val="40000"/>
                                <a:lumOff val="60000"/>
                              </a:schemeClr>
                            </a:solidFill>
                            <a:latin typeface="Cambria Math" panose="02040503050406030204" pitchFamily="18" charset="0"/>
                          </a:rPr>
                          <m:t>𝑌</m:t>
                        </m:r>
                      </m:e>
                      <m:sub>
                        <m:r>
                          <a:rPr lang="en-US" sz="2800" b="0" i="1" smtClean="0">
                            <a:solidFill>
                              <a:schemeClr val="accent2">
                                <a:lumMod val="40000"/>
                                <a:lumOff val="60000"/>
                              </a:schemeClr>
                            </a:solidFill>
                            <a:latin typeface="Cambria Math" panose="02040503050406030204" pitchFamily="18" charset="0"/>
                          </a:rPr>
                          <m:t>𝑒</m:t>
                        </m:r>
                      </m:sub>
                    </m:sSub>
                  </m:oMath>
                </a14:m>
                <a:r>
                  <a:rPr lang="en-US" sz="2800" dirty="0">
                    <a:solidFill>
                      <a:schemeClr val="accent2">
                        <a:lumMod val="40000"/>
                        <a:lumOff val="60000"/>
                      </a:schemeClr>
                    </a:solidFill>
                  </a:rPr>
                  <a:t>’s</a:t>
                </a:r>
              </a:p>
            </p:txBody>
          </p:sp>
        </mc:Choice>
        <mc:Fallback xmlns="">
          <p:sp>
            <p:nvSpPr>
              <p:cNvPr id="8" name="TextBox 7">
                <a:extLst>
                  <a:ext uri="{FF2B5EF4-FFF2-40B4-BE49-F238E27FC236}">
                    <a16:creationId xmlns:a16="http://schemas.microsoft.com/office/drawing/2014/main" id="{1E639E5D-0656-496F-849D-A5FECBEE48A4}"/>
                  </a:ext>
                </a:extLst>
              </p:cNvPr>
              <p:cNvSpPr txBox="1">
                <a:spLocks noRot="1" noChangeAspect="1" noMove="1" noResize="1" noEditPoints="1" noAdjustHandles="1" noChangeArrowheads="1" noChangeShapeType="1" noTextEdit="1"/>
              </p:cNvSpPr>
              <p:nvPr/>
            </p:nvSpPr>
            <p:spPr>
              <a:xfrm>
                <a:off x="-176463" y="2012885"/>
                <a:ext cx="12192000" cy="1384995"/>
              </a:xfrm>
              <a:prstGeom prst="rect">
                <a:avLst/>
              </a:prstGeom>
              <a:blipFill>
                <a:blip r:embed="rId2"/>
                <a:stretch>
                  <a:fillRect t="-3965"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54FFC6B-316C-4445-81A4-AE3B3B5F235D}"/>
                  </a:ext>
                </a:extLst>
              </p:cNvPr>
              <p:cNvSpPr txBox="1"/>
              <p:nvPr/>
            </p:nvSpPr>
            <p:spPr>
              <a:xfrm>
                <a:off x="4604084" y="3797373"/>
                <a:ext cx="4290149" cy="523220"/>
              </a:xfrm>
              <a:prstGeom prst="rect">
                <a:avLst/>
              </a:prstGeom>
              <a:noFill/>
            </p:spPr>
            <p:txBody>
              <a:bodyPr wrap="none" rtlCol="0">
                <a:spAutoFit/>
              </a:bodyPr>
              <a:lstStyle/>
              <a:p>
                <a:r>
                  <a:rPr lang="en-US" sz="2800" b="1" dirty="0">
                    <a:solidFill>
                      <a:srgbClr val="07F9BA"/>
                    </a:solidFill>
                  </a:rPr>
                  <a:t>Case 2:</a:t>
                </a:r>
                <a:r>
                  <a:rPr lang="en-US" sz="2800" dirty="0">
                    <a:solidFill>
                      <a:srgbClr val="07F9BA"/>
                    </a:solidFill>
                  </a:rPr>
                  <a:t> Simulating </a:t>
                </a:r>
                <a14:m>
                  <m:oMath xmlns:m="http://schemas.openxmlformats.org/officeDocument/2006/math">
                    <m:sSub>
                      <m:sSubPr>
                        <m:ctrlPr>
                          <a:rPr lang="en-US" sz="2800" b="0" i="1" smtClean="0">
                            <a:solidFill>
                              <a:srgbClr val="07F9BA"/>
                            </a:solidFill>
                            <a:latin typeface="Cambria Math" panose="02040503050406030204" pitchFamily="18" charset="0"/>
                          </a:rPr>
                        </m:ctrlPr>
                      </m:sSubPr>
                      <m:e>
                        <m:r>
                          <a:rPr lang="en-US" sz="2800" b="0" i="1" smtClean="0">
                            <a:solidFill>
                              <a:srgbClr val="07F9BA"/>
                            </a:solidFill>
                            <a:latin typeface="Cambria Math" panose="02040503050406030204" pitchFamily="18" charset="0"/>
                          </a:rPr>
                          <m:t>𝑋</m:t>
                        </m:r>
                      </m:e>
                      <m:sub>
                        <m:r>
                          <a:rPr lang="en-US" sz="2800" b="0" i="1" smtClean="0">
                            <a:solidFill>
                              <a:srgbClr val="07F9BA"/>
                            </a:solidFill>
                            <a:latin typeface="Cambria Math" panose="02040503050406030204" pitchFamily="18" charset="0"/>
                          </a:rPr>
                          <m:t>𝑣</m:t>
                        </m:r>
                      </m:sub>
                    </m:sSub>
                  </m:oMath>
                </a14:m>
                <a:r>
                  <a:rPr lang="en-US" sz="2800" dirty="0">
                    <a:solidFill>
                      <a:srgbClr val="07F9BA"/>
                    </a:solidFill>
                  </a:rPr>
                  <a:t>’s first</a:t>
                </a:r>
              </a:p>
            </p:txBody>
          </p:sp>
        </mc:Choice>
        <mc:Fallback xmlns="">
          <p:sp>
            <p:nvSpPr>
              <p:cNvPr id="9" name="TextBox 8">
                <a:extLst>
                  <a:ext uri="{FF2B5EF4-FFF2-40B4-BE49-F238E27FC236}">
                    <a16:creationId xmlns:a16="http://schemas.microsoft.com/office/drawing/2014/main" id="{B54FFC6B-316C-4445-81A4-AE3B3B5F235D}"/>
                  </a:ext>
                </a:extLst>
              </p:cNvPr>
              <p:cNvSpPr txBox="1">
                <a:spLocks noRot="1" noChangeAspect="1" noMove="1" noResize="1" noEditPoints="1" noAdjustHandles="1" noChangeArrowheads="1" noChangeShapeType="1" noTextEdit="1"/>
              </p:cNvSpPr>
              <p:nvPr/>
            </p:nvSpPr>
            <p:spPr>
              <a:xfrm>
                <a:off x="4604084" y="3797373"/>
                <a:ext cx="4290149" cy="523220"/>
              </a:xfrm>
              <a:prstGeom prst="rect">
                <a:avLst/>
              </a:prstGeom>
              <a:blipFill>
                <a:blip r:embed="rId3"/>
                <a:stretch>
                  <a:fillRect l="-2841" t="-1162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FC2E7BF-8410-41A7-A9A2-844D16E3F103}"/>
                  </a:ext>
                </a:extLst>
              </p:cNvPr>
              <p:cNvSpPr txBox="1"/>
              <p:nvPr/>
            </p:nvSpPr>
            <p:spPr>
              <a:xfrm>
                <a:off x="0" y="3370405"/>
                <a:ext cx="11009232" cy="523220"/>
              </a:xfrm>
              <a:prstGeom prst="rect">
                <a:avLst/>
              </a:prstGeom>
              <a:noFill/>
            </p:spPr>
            <p:txBody>
              <a:bodyPr wrap="none" rtlCol="0">
                <a:spAutoFit/>
              </a:bodyPr>
              <a:lstStyle/>
              <a:p>
                <a:r>
                  <a:rPr lang="en-US" sz="2800" dirty="0">
                    <a:solidFill>
                      <a:srgbClr val="E9B4F2"/>
                    </a:solidFill>
                  </a:rPr>
                  <a:t>Consider an example with 5 vertices. Suppose for some </a:t>
                </a:r>
                <a14:m>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𝑝</m:t>
                        </m:r>
                      </m:e>
                      <m:sub>
                        <m:r>
                          <a:rPr lang="en-US" sz="2800" b="0" i="1" smtClean="0">
                            <a:solidFill>
                              <a:srgbClr val="E9B4F2"/>
                            </a:solidFill>
                            <a:latin typeface="Cambria Math" panose="02040503050406030204" pitchFamily="18" charset="0"/>
                          </a:rPr>
                          <m:t>𝑛</m:t>
                        </m:r>
                      </m:sub>
                    </m:sSub>
                  </m:oMath>
                </a14:m>
                <a:r>
                  <a:rPr lang="en-US" sz="2800" dirty="0">
                    <a:solidFill>
                      <a:srgbClr val="E9B4F2"/>
                    </a:solidFill>
                  </a:rPr>
                  <a:t> and </a:t>
                </a:r>
                <a14:m>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𝑞</m:t>
                        </m:r>
                      </m:e>
                      <m:sub>
                        <m:r>
                          <a:rPr lang="en-US" sz="2800" b="0" i="1" smtClean="0">
                            <a:solidFill>
                              <a:srgbClr val="E9B4F2"/>
                            </a:solidFill>
                            <a:latin typeface="Cambria Math" panose="02040503050406030204" pitchFamily="18" charset="0"/>
                          </a:rPr>
                          <m:t>𝑛</m:t>
                        </m:r>
                      </m:sub>
                    </m:sSub>
                  </m:oMath>
                </a14:m>
                <a:r>
                  <a:rPr lang="en-US" sz="2800" dirty="0">
                    <a:solidFill>
                      <a:srgbClr val="E9B4F2"/>
                    </a:solidFill>
                  </a:rPr>
                  <a:t>, we get:</a:t>
                </a:r>
              </a:p>
            </p:txBody>
          </p:sp>
        </mc:Choice>
        <mc:Fallback xmlns="">
          <p:sp>
            <p:nvSpPr>
              <p:cNvPr id="10" name="TextBox 9">
                <a:extLst>
                  <a:ext uri="{FF2B5EF4-FFF2-40B4-BE49-F238E27FC236}">
                    <a16:creationId xmlns:a16="http://schemas.microsoft.com/office/drawing/2014/main" id="{AFC2E7BF-8410-41A7-A9A2-844D16E3F103}"/>
                  </a:ext>
                </a:extLst>
              </p:cNvPr>
              <p:cNvSpPr txBox="1">
                <a:spLocks noRot="1" noChangeAspect="1" noMove="1" noResize="1" noEditPoints="1" noAdjustHandles="1" noChangeArrowheads="1" noChangeShapeType="1" noTextEdit="1"/>
              </p:cNvSpPr>
              <p:nvPr/>
            </p:nvSpPr>
            <p:spPr>
              <a:xfrm>
                <a:off x="0" y="3370405"/>
                <a:ext cx="11009232" cy="523220"/>
              </a:xfrm>
              <a:prstGeom prst="rect">
                <a:avLst/>
              </a:prstGeom>
              <a:blipFill>
                <a:blip r:embed="rId4"/>
                <a:stretch>
                  <a:fillRect l="-1107" t="-11628" r="-166"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Table 9">
                <a:extLst>
                  <a:ext uri="{FF2B5EF4-FFF2-40B4-BE49-F238E27FC236}">
                    <a16:creationId xmlns:a16="http://schemas.microsoft.com/office/drawing/2014/main" id="{5B2F8E3C-4D18-45F2-BF9F-92341F4A0300}"/>
                  </a:ext>
                </a:extLst>
              </p:cNvPr>
              <p:cNvGraphicFramePr>
                <a:graphicFrameLocks noGrp="1"/>
              </p:cNvGraphicFramePr>
              <p:nvPr>
                <p:extLst>
                  <p:ext uri="{D42A27DB-BD31-4B8C-83A1-F6EECF244321}">
                    <p14:modId xmlns:p14="http://schemas.microsoft.com/office/powerpoint/2010/main" val="2047582715"/>
                  </p:ext>
                </p:extLst>
              </p:nvPr>
            </p:nvGraphicFramePr>
            <p:xfrm>
              <a:off x="0" y="3941751"/>
              <a:ext cx="4604084" cy="2800035"/>
            </p:xfrm>
            <a:graphic>
              <a:graphicData uri="http://schemas.openxmlformats.org/drawingml/2006/table">
                <a:tbl>
                  <a:tblPr>
                    <a:tableStyleId>{5C22544A-7EE6-4342-B048-85BDC9FD1C3A}</a:tableStyleId>
                  </a:tblPr>
                  <a:tblGrid>
                    <a:gridCol w="1326147">
                      <a:extLst>
                        <a:ext uri="{9D8B030D-6E8A-4147-A177-3AD203B41FA5}">
                          <a16:colId xmlns:a16="http://schemas.microsoft.com/office/drawing/2014/main" val="3214914369"/>
                        </a:ext>
                      </a:extLst>
                    </a:gridCol>
                    <a:gridCol w="1633156">
                      <a:extLst>
                        <a:ext uri="{9D8B030D-6E8A-4147-A177-3AD203B41FA5}">
                          <a16:colId xmlns:a16="http://schemas.microsoft.com/office/drawing/2014/main" val="2952298188"/>
                        </a:ext>
                      </a:extLst>
                    </a:gridCol>
                    <a:gridCol w="1644781">
                      <a:extLst>
                        <a:ext uri="{9D8B030D-6E8A-4147-A177-3AD203B41FA5}">
                          <a16:colId xmlns:a16="http://schemas.microsoft.com/office/drawing/2014/main" val="878523736"/>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𝑋</m:t>
                                    </m:r>
                                  </m:e>
                                  <m:sub>
                                    <m:r>
                                      <a:rPr lang="en-US" sz="2800" b="0" i="1" smtClean="0">
                                        <a:solidFill>
                                          <a:srgbClr val="E9B4F2"/>
                                        </a:solidFill>
                                        <a:latin typeface="Cambria Math" panose="02040503050406030204" pitchFamily="18" charset="0"/>
                                      </a:rPr>
                                      <m:t>1</m:t>
                                    </m:r>
                                  </m:sub>
                                </m:sSub>
                                <m:r>
                                  <a:rPr lang="en-US" sz="2800" b="0" i="1" smtClean="0">
                                    <a:solidFill>
                                      <a:srgbClr val="E9B4F2"/>
                                    </a:solidFill>
                                    <a:latin typeface="Cambria Math" panose="02040503050406030204" pitchFamily="18" charset="0"/>
                                  </a:rPr>
                                  <m:t>=1</m:t>
                                </m:r>
                              </m:oMath>
                            </m:oMathPara>
                          </a14:m>
                          <a:endParaRPr lang="en-US" sz="28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𝑌</m:t>
                                    </m:r>
                                  </m:e>
                                  <m:sub>
                                    <m:r>
                                      <a:rPr lang="en-US" sz="2800" b="0" i="1" smtClean="0">
                                        <a:solidFill>
                                          <a:srgbClr val="E9B4F2"/>
                                        </a:solidFill>
                                        <a:latin typeface="Cambria Math" panose="02040503050406030204" pitchFamily="18" charset="0"/>
                                      </a:rPr>
                                      <m:t>{1,2}</m:t>
                                    </m:r>
                                  </m:sub>
                                </m:sSub>
                                <m:r>
                                  <a:rPr lang="en-US" sz="2800" b="0" i="1" smtClean="0">
                                    <a:solidFill>
                                      <a:srgbClr val="E9B4F2"/>
                                    </a:solidFill>
                                    <a:latin typeface="Cambria Math" panose="02040503050406030204" pitchFamily="18" charset="0"/>
                                  </a:rPr>
                                  <m:t>=0</m:t>
                                </m:r>
                              </m:oMath>
                            </m:oMathPara>
                          </a14:m>
                          <a:endParaRPr lang="en-US" sz="280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𝑌</m:t>
                                    </m:r>
                                  </m:e>
                                  <m:sub>
                                    <m:r>
                                      <a:rPr lang="en-US" sz="2800" b="0" i="1" smtClean="0">
                                        <a:solidFill>
                                          <a:srgbClr val="E9B4F2"/>
                                        </a:solidFill>
                                        <a:latin typeface="Cambria Math" panose="02040503050406030204" pitchFamily="18" charset="0"/>
                                      </a:rPr>
                                      <m:t>{2,4}</m:t>
                                    </m:r>
                                  </m:sub>
                                </m:sSub>
                                <m:r>
                                  <a:rPr lang="en-US" sz="2800" b="0" i="1" smtClean="0">
                                    <a:solidFill>
                                      <a:srgbClr val="E9B4F2"/>
                                    </a:solidFill>
                                    <a:latin typeface="Cambria Math" panose="02040503050406030204" pitchFamily="18" charset="0"/>
                                  </a:rPr>
                                  <m:t>=1</m:t>
                                </m:r>
                              </m:oMath>
                            </m:oMathPara>
                          </a14:m>
                          <a:endParaRPr lang="en-US" sz="2800" dirty="0"/>
                        </a:p>
                      </a:txBody>
                      <a:tcPr>
                        <a:noFill/>
                      </a:tcPr>
                    </a:tc>
                    <a:extLst>
                      <a:ext uri="{0D108BD9-81ED-4DB2-BD59-A6C34878D82A}">
                        <a16:rowId xmlns:a16="http://schemas.microsoft.com/office/drawing/2014/main" val="1204012219"/>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𝑋</m:t>
                                    </m:r>
                                  </m:e>
                                  <m:sub>
                                    <m:r>
                                      <a:rPr lang="en-US" sz="2800" b="0" i="1" smtClean="0">
                                        <a:solidFill>
                                          <a:srgbClr val="E9B4F2"/>
                                        </a:solidFill>
                                        <a:latin typeface="Cambria Math" panose="02040503050406030204" pitchFamily="18" charset="0"/>
                                      </a:rPr>
                                      <m:t>2</m:t>
                                    </m:r>
                                  </m:sub>
                                </m:sSub>
                                <m:r>
                                  <a:rPr lang="en-US" sz="2800" b="0" i="1" smtClean="0">
                                    <a:solidFill>
                                      <a:srgbClr val="E9B4F2"/>
                                    </a:solidFill>
                                    <a:latin typeface="Cambria Math" panose="02040503050406030204" pitchFamily="18" charset="0"/>
                                  </a:rPr>
                                  <m:t>=0</m:t>
                                </m:r>
                              </m:oMath>
                            </m:oMathPara>
                          </a14:m>
                          <a:endParaRPr lang="en-US" sz="280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𝑌</m:t>
                                    </m:r>
                                  </m:e>
                                  <m:sub>
                                    <m:r>
                                      <a:rPr lang="en-US" sz="2800" b="0" i="1" smtClean="0">
                                        <a:solidFill>
                                          <a:srgbClr val="E9B4F2"/>
                                        </a:solidFill>
                                        <a:latin typeface="Cambria Math" panose="02040503050406030204" pitchFamily="18" charset="0"/>
                                      </a:rPr>
                                      <m:t>{1,3}</m:t>
                                    </m:r>
                                  </m:sub>
                                </m:sSub>
                                <m:r>
                                  <a:rPr lang="en-US" sz="2800" b="0" i="1" smtClean="0">
                                    <a:solidFill>
                                      <a:srgbClr val="E9B4F2"/>
                                    </a:solidFill>
                                    <a:latin typeface="Cambria Math" panose="02040503050406030204" pitchFamily="18" charset="0"/>
                                  </a:rPr>
                                  <m:t>=1</m:t>
                                </m:r>
                              </m:oMath>
                            </m:oMathPara>
                          </a14:m>
                          <a:endParaRPr lang="en-US" sz="280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𝑌</m:t>
                                    </m:r>
                                  </m:e>
                                  <m:sub>
                                    <m:r>
                                      <a:rPr lang="en-US" sz="2800" b="0" i="1" smtClean="0">
                                        <a:solidFill>
                                          <a:srgbClr val="E9B4F2"/>
                                        </a:solidFill>
                                        <a:latin typeface="Cambria Math" panose="02040503050406030204" pitchFamily="18" charset="0"/>
                                      </a:rPr>
                                      <m:t>{2,5}</m:t>
                                    </m:r>
                                  </m:sub>
                                </m:sSub>
                                <m:r>
                                  <a:rPr lang="en-US" sz="2800" b="0" i="1" smtClean="0">
                                    <a:solidFill>
                                      <a:srgbClr val="E9B4F2"/>
                                    </a:solidFill>
                                    <a:latin typeface="Cambria Math" panose="02040503050406030204" pitchFamily="18" charset="0"/>
                                  </a:rPr>
                                  <m:t>=0</m:t>
                                </m:r>
                              </m:oMath>
                            </m:oMathPara>
                          </a14:m>
                          <a:endParaRPr lang="en-US" sz="2800" dirty="0"/>
                        </a:p>
                      </a:txBody>
                      <a:tcPr>
                        <a:noFill/>
                      </a:tcPr>
                    </a:tc>
                    <a:extLst>
                      <a:ext uri="{0D108BD9-81ED-4DB2-BD59-A6C34878D82A}">
                        <a16:rowId xmlns:a16="http://schemas.microsoft.com/office/drawing/2014/main" val="2643331859"/>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𝑋</m:t>
                                    </m:r>
                                  </m:e>
                                  <m:sub>
                                    <m:r>
                                      <a:rPr lang="en-US" sz="2800" b="0" i="1" smtClean="0">
                                        <a:solidFill>
                                          <a:srgbClr val="E9B4F2"/>
                                        </a:solidFill>
                                        <a:latin typeface="Cambria Math" panose="02040503050406030204" pitchFamily="18" charset="0"/>
                                      </a:rPr>
                                      <m:t>3</m:t>
                                    </m:r>
                                  </m:sub>
                                </m:sSub>
                                <m:r>
                                  <a:rPr lang="en-US" sz="2800" b="0" i="1" smtClean="0">
                                    <a:solidFill>
                                      <a:srgbClr val="E9B4F2"/>
                                    </a:solidFill>
                                    <a:latin typeface="Cambria Math" panose="02040503050406030204" pitchFamily="18" charset="0"/>
                                  </a:rPr>
                                  <m:t>=1</m:t>
                                </m:r>
                              </m:oMath>
                            </m:oMathPara>
                          </a14:m>
                          <a:endParaRPr lang="en-US" sz="280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𝑌</m:t>
                                    </m:r>
                                  </m:e>
                                  <m:sub>
                                    <m:r>
                                      <a:rPr lang="en-US" sz="2800" b="0" i="1" smtClean="0">
                                        <a:solidFill>
                                          <a:srgbClr val="E9B4F2"/>
                                        </a:solidFill>
                                        <a:latin typeface="Cambria Math" panose="02040503050406030204" pitchFamily="18" charset="0"/>
                                      </a:rPr>
                                      <m:t>{1,4}</m:t>
                                    </m:r>
                                  </m:sub>
                                </m:sSub>
                                <m:r>
                                  <a:rPr lang="en-US" sz="2800" b="0" i="1" smtClean="0">
                                    <a:solidFill>
                                      <a:srgbClr val="E9B4F2"/>
                                    </a:solidFill>
                                    <a:latin typeface="Cambria Math" panose="02040503050406030204" pitchFamily="18" charset="0"/>
                                  </a:rPr>
                                  <m:t>=1</m:t>
                                </m:r>
                              </m:oMath>
                            </m:oMathPara>
                          </a14:m>
                          <a:endParaRPr lang="en-US" sz="280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𝑌</m:t>
                                    </m:r>
                                  </m:e>
                                  <m:sub>
                                    <m:r>
                                      <a:rPr lang="en-US" sz="2800" b="0" i="1" smtClean="0">
                                        <a:solidFill>
                                          <a:srgbClr val="E9B4F2"/>
                                        </a:solidFill>
                                        <a:latin typeface="Cambria Math" panose="02040503050406030204" pitchFamily="18" charset="0"/>
                                      </a:rPr>
                                      <m:t>{3,4}</m:t>
                                    </m:r>
                                  </m:sub>
                                </m:sSub>
                                <m:r>
                                  <a:rPr lang="en-US" sz="2800" b="0" i="1" smtClean="0">
                                    <a:solidFill>
                                      <a:srgbClr val="E9B4F2"/>
                                    </a:solidFill>
                                    <a:latin typeface="Cambria Math" panose="02040503050406030204" pitchFamily="18" charset="0"/>
                                  </a:rPr>
                                  <m:t>=0</m:t>
                                </m:r>
                              </m:oMath>
                            </m:oMathPara>
                          </a14:m>
                          <a:endParaRPr lang="en-US" sz="2800" dirty="0"/>
                        </a:p>
                      </a:txBody>
                      <a:tcPr>
                        <a:noFill/>
                      </a:tcPr>
                    </a:tc>
                    <a:extLst>
                      <a:ext uri="{0D108BD9-81ED-4DB2-BD59-A6C34878D82A}">
                        <a16:rowId xmlns:a16="http://schemas.microsoft.com/office/drawing/2014/main" val="4174102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𝑋</m:t>
                                    </m:r>
                                  </m:e>
                                  <m:sub>
                                    <m:r>
                                      <a:rPr lang="en-US" sz="2800" b="0" i="1" smtClean="0">
                                        <a:solidFill>
                                          <a:srgbClr val="E9B4F2"/>
                                        </a:solidFill>
                                        <a:latin typeface="Cambria Math" panose="02040503050406030204" pitchFamily="18" charset="0"/>
                                      </a:rPr>
                                      <m:t>4</m:t>
                                    </m:r>
                                  </m:sub>
                                </m:sSub>
                                <m:r>
                                  <a:rPr lang="en-US" sz="2800" b="0" i="1" smtClean="0">
                                    <a:solidFill>
                                      <a:srgbClr val="E9B4F2"/>
                                    </a:solidFill>
                                    <a:latin typeface="Cambria Math" panose="02040503050406030204" pitchFamily="18" charset="0"/>
                                  </a:rPr>
                                  <m:t>=1</m:t>
                                </m:r>
                              </m:oMath>
                            </m:oMathPara>
                          </a14:m>
                          <a:endParaRPr lang="en-US" sz="280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𝑌</m:t>
                                    </m:r>
                                  </m:e>
                                  <m:sub>
                                    <m:r>
                                      <a:rPr lang="en-US" sz="2800" b="0" i="1" smtClean="0">
                                        <a:solidFill>
                                          <a:srgbClr val="E9B4F2"/>
                                        </a:solidFill>
                                        <a:latin typeface="Cambria Math" panose="02040503050406030204" pitchFamily="18" charset="0"/>
                                      </a:rPr>
                                      <m:t>{1,5}</m:t>
                                    </m:r>
                                  </m:sub>
                                </m:sSub>
                                <m:r>
                                  <a:rPr lang="en-US" sz="2800" b="0" i="1" smtClean="0">
                                    <a:solidFill>
                                      <a:srgbClr val="E9B4F2"/>
                                    </a:solidFill>
                                    <a:latin typeface="Cambria Math" panose="02040503050406030204" pitchFamily="18" charset="0"/>
                                  </a:rPr>
                                  <m:t>=0</m:t>
                                </m:r>
                              </m:oMath>
                            </m:oMathPara>
                          </a14:m>
                          <a:endParaRPr lang="en-US" sz="280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𝑌</m:t>
                                    </m:r>
                                  </m:e>
                                  <m:sub>
                                    <m:r>
                                      <a:rPr lang="en-US" sz="2800" b="0" i="1" smtClean="0">
                                        <a:solidFill>
                                          <a:srgbClr val="E9B4F2"/>
                                        </a:solidFill>
                                        <a:latin typeface="Cambria Math" panose="02040503050406030204" pitchFamily="18" charset="0"/>
                                      </a:rPr>
                                      <m:t>{3,5}</m:t>
                                    </m:r>
                                  </m:sub>
                                </m:sSub>
                                <m:r>
                                  <a:rPr lang="en-US" sz="2800" b="0" i="1" smtClean="0">
                                    <a:solidFill>
                                      <a:srgbClr val="E9B4F2"/>
                                    </a:solidFill>
                                    <a:latin typeface="Cambria Math" panose="02040503050406030204" pitchFamily="18" charset="0"/>
                                  </a:rPr>
                                  <m:t>=1</m:t>
                                </m:r>
                              </m:oMath>
                            </m:oMathPara>
                          </a14:m>
                          <a:endParaRPr lang="en-US" sz="2800" dirty="0"/>
                        </a:p>
                      </a:txBody>
                      <a:tcPr>
                        <a:noFill/>
                      </a:tcPr>
                    </a:tc>
                    <a:extLst>
                      <a:ext uri="{0D108BD9-81ED-4DB2-BD59-A6C34878D82A}">
                        <a16:rowId xmlns:a16="http://schemas.microsoft.com/office/drawing/2014/main" val="4204137698"/>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𝑋</m:t>
                                    </m:r>
                                  </m:e>
                                  <m:sub>
                                    <m:r>
                                      <a:rPr lang="en-US" sz="2800" b="0" i="1" smtClean="0">
                                        <a:solidFill>
                                          <a:srgbClr val="E9B4F2"/>
                                        </a:solidFill>
                                        <a:latin typeface="Cambria Math" panose="02040503050406030204" pitchFamily="18" charset="0"/>
                                      </a:rPr>
                                      <m:t>5</m:t>
                                    </m:r>
                                  </m:sub>
                                </m:sSub>
                                <m:r>
                                  <a:rPr lang="en-US" sz="2800" b="0" i="1" smtClean="0">
                                    <a:solidFill>
                                      <a:srgbClr val="E9B4F2"/>
                                    </a:solidFill>
                                    <a:latin typeface="Cambria Math" panose="02040503050406030204" pitchFamily="18" charset="0"/>
                                  </a:rPr>
                                  <m:t>=0</m:t>
                                </m:r>
                              </m:oMath>
                            </m:oMathPara>
                          </a14:m>
                          <a:endParaRPr lang="en-US" sz="280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𝑌</m:t>
                                    </m:r>
                                  </m:e>
                                  <m:sub>
                                    <m:r>
                                      <a:rPr lang="en-US" sz="2800" b="0" i="1" smtClean="0">
                                        <a:solidFill>
                                          <a:srgbClr val="E9B4F2"/>
                                        </a:solidFill>
                                        <a:latin typeface="Cambria Math" panose="02040503050406030204" pitchFamily="18" charset="0"/>
                                      </a:rPr>
                                      <m:t>{2,3}</m:t>
                                    </m:r>
                                  </m:sub>
                                </m:sSub>
                                <m:r>
                                  <a:rPr lang="en-US" sz="2800" b="0" i="1" smtClean="0">
                                    <a:solidFill>
                                      <a:srgbClr val="E9B4F2"/>
                                    </a:solidFill>
                                    <a:latin typeface="Cambria Math" panose="02040503050406030204" pitchFamily="18" charset="0"/>
                                  </a:rPr>
                                  <m:t>=0</m:t>
                                </m:r>
                              </m:oMath>
                            </m:oMathPara>
                          </a14:m>
                          <a:endParaRPr lang="en-US" sz="2800" dirty="0"/>
                        </a:p>
                      </a:txBody>
                      <a:tcPr>
                        <a:noFill/>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E9B4F2"/>
                                        </a:solidFill>
                                        <a:latin typeface="Cambria Math" panose="02040503050406030204" pitchFamily="18" charset="0"/>
                                      </a:rPr>
                                    </m:ctrlPr>
                                  </m:sSubPr>
                                  <m:e>
                                    <m:r>
                                      <a:rPr lang="en-US" sz="2800" b="0" i="1" smtClean="0">
                                        <a:solidFill>
                                          <a:srgbClr val="E9B4F2"/>
                                        </a:solidFill>
                                        <a:latin typeface="Cambria Math" panose="02040503050406030204" pitchFamily="18" charset="0"/>
                                      </a:rPr>
                                      <m:t>𝑌</m:t>
                                    </m:r>
                                  </m:e>
                                  <m:sub>
                                    <m:r>
                                      <a:rPr lang="en-US" sz="2800" b="0" i="1" smtClean="0">
                                        <a:solidFill>
                                          <a:srgbClr val="E9B4F2"/>
                                        </a:solidFill>
                                        <a:latin typeface="Cambria Math" panose="02040503050406030204" pitchFamily="18" charset="0"/>
                                      </a:rPr>
                                      <m:t>{4,5}</m:t>
                                    </m:r>
                                  </m:sub>
                                </m:sSub>
                                <m:r>
                                  <a:rPr lang="en-US" sz="2800" b="0" i="1" smtClean="0">
                                    <a:solidFill>
                                      <a:srgbClr val="E9B4F2"/>
                                    </a:solidFill>
                                    <a:latin typeface="Cambria Math" panose="02040503050406030204" pitchFamily="18" charset="0"/>
                                  </a:rPr>
                                  <m:t>=0</m:t>
                                </m:r>
                              </m:oMath>
                            </m:oMathPara>
                          </a14:m>
                          <a:endParaRPr lang="en-US" sz="2800" dirty="0"/>
                        </a:p>
                      </a:txBody>
                      <a:tcPr>
                        <a:noFill/>
                      </a:tcPr>
                    </a:tc>
                    <a:extLst>
                      <a:ext uri="{0D108BD9-81ED-4DB2-BD59-A6C34878D82A}">
                        <a16:rowId xmlns:a16="http://schemas.microsoft.com/office/drawing/2014/main" val="752912265"/>
                      </a:ext>
                    </a:extLst>
                  </a:tr>
                </a:tbl>
              </a:graphicData>
            </a:graphic>
          </p:graphicFrame>
        </mc:Choice>
        <mc:Fallback xmlns="">
          <p:graphicFrame>
            <p:nvGraphicFramePr>
              <p:cNvPr id="11" name="Table 9">
                <a:extLst>
                  <a:ext uri="{FF2B5EF4-FFF2-40B4-BE49-F238E27FC236}">
                    <a16:creationId xmlns:a16="http://schemas.microsoft.com/office/drawing/2014/main" id="{5B2F8E3C-4D18-45F2-BF9F-92341F4A0300}"/>
                  </a:ext>
                </a:extLst>
              </p:cNvPr>
              <p:cNvGraphicFramePr>
                <a:graphicFrameLocks noGrp="1"/>
              </p:cNvGraphicFramePr>
              <p:nvPr>
                <p:extLst>
                  <p:ext uri="{D42A27DB-BD31-4B8C-83A1-F6EECF244321}">
                    <p14:modId xmlns:p14="http://schemas.microsoft.com/office/powerpoint/2010/main" val="2047582715"/>
                  </p:ext>
                </p:extLst>
              </p:nvPr>
            </p:nvGraphicFramePr>
            <p:xfrm>
              <a:off x="0" y="3941751"/>
              <a:ext cx="4604084" cy="2800035"/>
            </p:xfrm>
            <a:graphic>
              <a:graphicData uri="http://schemas.openxmlformats.org/drawingml/2006/table">
                <a:tbl>
                  <a:tblPr>
                    <a:tableStyleId>{5C22544A-7EE6-4342-B048-85BDC9FD1C3A}</a:tableStyleId>
                  </a:tblPr>
                  <a:tblGrid>
                    <a:gridCol w="1326147">
                      <a:extLst>
                        <a:ext uri="{9D8B030D-6E8A-4147-A177-3AD203B41FA5}">
                          <a16:colId xmlns:a16="http://schemas.microsoft.com/office/drawing/2014/main" val="3214914369"/>
                        </a:ext>
                      </a:extLst>
                    </a:gridCol>
                    <a:gridCol w="1633156">
                      <a:extLst>
                        <a:ext uri="{9D8B030D-6E8A-4147-A177-3AD203B41FA5}">
                          <a16:colId xmlns:a16="http://schemas.microsoft.com/office/drawing/2014/main" val="2952298188"/>
                        </a:ext>
                      </a:extLst>
                    </a:gridCol>
                    <a:gridCol w="1644781">
                      <a:extLst>
                        <a:ext uri="{9D8B030D-6E8A-4147-A177-3AD203B41FA5}">
                          <a16:colId xmlns:a16="http://schemas.microsoft.com/office/drawing/2014/main" val="878523736"/>
                        </a:ext>
                      </a:extLst>
                    </a:gridCol>
                  </a:tblGrid>
                  <a:tr h="560007">
                    <a:tc>
                      <a:txBody>
                        <a:bodyPr/>
                        <a:lstStyle/>
                        <a:p>
                          <a:endParaRPr lang="en-US"/>
                        </a:p>
                      </a:txBody>
                      <a:tcPr>
                        <a:blipFill>
                          <a:blip r:embed="rId5"/>
                          <a:stretch>
                            <a:fillRect l="-917" t="-1087" r="-247706" b="-403261"/>
                          </a:stretch>
                        </a:blipFill>
                      </a:tcPr>
                    </a:tc>
                    <a:tc>
                      <a:txBody>
                        <a:bodyPr/>
                        <a:lstStyle/>
                        <a:p>
                          <a:endParaRPr lang="en-US"/>
                        </a:p>
                      </a:txBody>
                      <a:tcPr>
                        <a:blipFill>
                          <a:blip r:embed="rId5"/>
                          <a:stretch>
                            <a:fillRect l="-82090" t="-1087" r="-101493" b="-403261"/>
                          </a:stretch>
                        </a:blipFill>
                      </a:tcPr>
                    </a:tc>
                    <a:tc>
                      <a:txBody>
                        <a:bodyPr/>
                        <a:lstStyle/>
                        <a:p>
                          <a:endParaRPr lang="en-US"/>
                        </a:p>
                      </a:txBody>
                      <a:tcPr>
                        <a:blipFill>
                          <a:blip r:embed="rId5"/>
                          <a:stretch>
                            <a:fillRect l="-180741" t="-1087" r="-741" b="-403261"/>
                          </a:stretch>
                        </a:blipFill>
                      </a:tcPr>
                    </a:tc>
                    <a:extLst>
                      <a:ext uri="{0D108BD9-81ED-4DB2-BD59-A6C34878D82A}">
                        <a16:rowId xmlns:a16="http://schemas.microsoft.com/office/drawing/2014/main" val="1204012219"/>
                      </a:ext>
                    </a:extLst>
                  </a:tr>
                  <a:tr h="560007">
                    <a:tc>
                      <a:txBody>
                        <a:bodyPr/>
                        <a:lstStyle/>
                        <a:p>
                          <a:endParaRPr lang="en-US"/>
                        </a:p>
                      </a:txBody>
                      <a:tcPr>
                        <a:blipFill>
                          <a:blip r:embed="rId5"/>
                          <a:stretch>
                            <a:fillRect l="-917" t="-101087" r="-247706" b="-303261"/>
                          </a:stretch>
                        </a:blipFill>
                      </a:tcPr>
                    </a:tc>
                    <a:tc>
                      <a:txBody>
                        <a:bodyPr/>
                        <a:lstStyle/>
                        <a:p>
                          <a:endParaRPr lang="en-US"/>
                        </a:p>
                      </a:txBody>
                      <a:tcPr>
                        <a:blipFill>
                          <a:blip r:embed="rId5"/>
                          <a:stretch>
                            <a:fillRect l="-82090" t="-101087" r="-101493" b="-303261"/>
                          </a:stretch>
                        </a:blipFill>
                      </a:tcPr>
                    </a:tc>
                    <a:tc>
                      <a:txBody>
                        <a:bodyPr/>
                        <a:lstStyle/>
                        <a:p>
                          <a:endParaRPr lang="en-US"/>
                        </a:p>
                      </a:txBody>
                      <a:tcPr>
                        <a:blipFill>
                          <a:blip r:embed="rId5"/>
                          <a:stretch>
                            <a:fillRect l="-180741" t="-101087" r="-741" b="-303261"/>
                          </a:stretch>
                        </a:blipFill>
                      </a:tcPr>
                    </a:tc>
                    <a:extLst>
                      <a:ext uri="{0D108BD9-81ED-4DB2-BD59-A6C34878D82A}">
                        <a16:rowId xmlns:a16="http://schemas.microsoft.com/office/drawing/2014/main" val="2643331859"/>
                      </a:ext>
                    </a:extLst>
                  </a:tr>
                  <a:tr h="560007">
                    <a:tc>
                      <a:txBody>
                        <a:bodyPr/>
                        <a:lstStyle/>
                        <a:p>
                          <a:endParaRPr lang="en-US"/>
                        </a:p>
                      </a:txBody>
                      <a:tcPr>
                        <a:blipFill>
                          <a:blip r:embed="rId5"/>
                          <a:stretch>
                            <a:fillRect l="-917" t="-201087" r="-247706" b="-203261"/>
                          </a:stretch>
                        </a:blipFill>
                      </a:tcPr>
                    </a:tc>
                    <a:tc>
                      <a:txBody>
                        <a:bodyPr/>
                        <a:lstStyle/>
                        <a:p>
                          <a:endParaRPr lang="en-US"/>
                        </a:p>
                      </a:txBody>
                      <a:tcPr>
                        <a:blipFill>
                          <a:blip r:embed="rId5"/>
                          <a:stretch>
                            <a:fillRect l="-82090" t="-201087" r="-101493" b="-203261"/>
                          </a:stretch>
                        </a:blipFill>
                      </a:tcPr>
                    </a:tc>
                    <a:tc>
                      <a:txBody>
                        <a:bodyPr/>
                        <a:lstStyle/>
                        <a:p>
                          <a:endParaRPr lang="en-US"/>
                        </a:p>
                      </a:txBody>
                      <a:tcPr>
                        <a:blipFill>
                          <a:blip r:embed="rId5"/>
                          <a:stretch>
                            <a:fillRect l="-180741" t="-201087" r="-741" b="-203261"/>
                          </a:stretch>
                        </a:blipFill>
                      </a:tcPr>
                    </a:tc>
                    <a:extLst>
                      <a:ext uri="{0D108BD9-81ED-4DB2-BD59-A6C34878D82A}">
                        <a16:rowId xmlns:a16="http://schemas.microsoft.com/office/drawing/2014/main" val="417410266"/>
                      </a:ext>
                    </a:extLst>
                  </a:tr>
                  <a:tr h="560007">
                    <a:tc>
                      <a:txBody>
                        <a:bodyPr/>
                        <a:lstStyle/>
                        <a:p>
                          <a:endParaRPr lang="en-US"/>
                        </a:p>
                      </a:txBody>
                      <a:tcPr>
                        <a:blipFill>
                          <a:blip r:embed="rId5"/>
                          <a:stretch>
                            <a:fillRect l="-917" t="-301087" r="-247706" b="-103261"/>
                          </a:stretch>
                        </a:blipFill>
                      </a:tcPr>
                    </a:tc>
                    <a:tc>
                      <a:txBody>
                        <a:bodyPr/>
                        <a:lstStyle/>
                        <a:p>
                          <a:endParaRPr lang="en-US"/>
                        </a:p>
                      </a:txBody>
                      <a:tcPr>
                        <a:blipFill>
                          <a:blip r:embed="rId5"/>
                          <a:stretch>
                            <a:fillRect l="-82090" t="-301087" r="-101493" b="-103261"/>
                          </a:stretch>
                        </a:blipFill>
                      </a:tcPr>
                    </a:tc>
                    <a:tc>
                      <a:txBody>
                        <a:bodyPr/>
                        <a:lstStyle/>
                        <a:p>
                          <a:endParaRPr lang="en-US"/>
                        </a:p>
                      </a:txBody>
                      <a:tcPr>
                        <a:blipFill>
                          <a:blip r:embed="rId5"/>
                          <a:stretch>
                            <a:fillRect l="-180741" t="-301087" r="-741" b="-103261"/>
                          </a:stretch>
                        </a:blipFill>
                      </a:tcPr>
                    </a:tc>
                    <a:extLst>
                      <a:ext uri="{0D108BD9-81ED-4DB2-BD59-A6C34878D82A}">
                        <a16:rowId xmlns:a16="http://schemas.microsoft.com/office/drawing/2014/main" val="4204137698"/>
                      </a:ext>
                    </a:extLst>
                  </a:tr>
                  <a:tr h="560007">
                    <a:tc>
                      <a:txBody>
                        <a:bodyPr/>
                        <a:lstStyle/>
                        <a:p>
                          <a:endParaRPr lang="en-US"/>
                        </a:p>
                      </a:txBody>
                      <a:tcPr>
                        <a:blipFill>
                          <a:blip r:embed="rId5"/>
                          <a:stretch>
                            <a:fillRect l="-917" t="-401087" r="-247706" b="-3261"/>
                          </a:stretch>
                        </a:blipFill>
                      </a:tcPr>
                    </a:tc>
                    <a:tc>
                      <a:txBody>
                        <a:bodyPr/>
                        <a:lstStyle/>
                        <a:p>
                          <a:endParaRPr lang="en-US"/>
                        </a:p>
                      </a:txBody>
                      <a:tcPr>
                        <a:blipFill>
                          <a:blip r:embed="rId5"/>
                          <a:stretch>
                            <a:fillRect l="-82090" t="-401087" r="-101493" b="-3261"/>
                          </a:stretch>
                        </a:blipFill>
                      </a:tcPr>
                    </a:tc>
                    <a:tc>
                      <a:txBody>
                        <a:bodyPr/>
                        <a:lstStyle/>
                        <a:p>
                          <a:endParaRPr lang="en-US"/>
                        </a:p>
                      </a:txBody>
                      <a:tcPr>
                        <a:blipFill>
                          <a:blip r:embed="rId5"/>
                          <a:stretch>
                            <a:fillRect l="-180741" t="-401087" r="-741" b="-3261"/>
                          </a:stretch>
                        </a:blipFill>
                      </a:tcPr>
                    </a:tc>
                    <a:extLst>
                      <a:ext uri="{0D108BD9-81ED-4DB2-BD59-A6C34878D82A}">
                        <a16:rowId xmlns:a16="http://schemas.microsoft.com/office/drawing/2014/main" val="752912265"/>
                      </a:ext>
                    </a:extLst>
                  </a:tr>
                </a:tbl>
              </a:graphicData>
            </a:graphic>
          </p:graphicFrame>
        </mc:Fallback>
      </mc:AlternateContent>
      <p:sp>
        <p:nvSpPr>
          <p:cNvPr id="12" name="Oval 11">
            <a:extLst>
              <a:ext uri="{FF2B5EF4-FFF2-40B4-BE49-F238E27FC236}">
                <a16:creationId xmlns:a16="http://schemas.microsoft.com/office/drawing/2014/main" id="{8468E64E-B7E1-4F77-B232-628FF836D7A4}"/>
              </a:ext>
            </a:extLst>
          </p:cNvPr>
          <p:cNvSpPr/>
          <p:nvPr/>
        </p:nvSpPr>
        <p:spPr>
          <a:xfrm>
            <a:off x="6192253" y="5162913"/>
            <a:ext cx="176463" cy="176463"/>
          </a:xfrm>
          <a:prstGeom prst="ellipse">
            <a:avLst/>
          </a:prstGeom>
          <a:solidFill>
            <a:srgbClr val="07F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8E82DE5-41E3-42CB-A54D-9AF387CD2EB7}"/>
              </a:ext>
            </a:extLst>
          </p:cNvPr>
          <p:cNvSpPr/>
          <p:nvPr/>
        </p:nvSpPr>
        <p:spPr>
          <a:xfrm>
            <a:off x="7956886" y="4566612"/>
            <a:ext cx="176463" cy="176463"/>
          </a:xfrm>
          <a:prstGeom prst="ellipse">
            <a:avLst/>
          </a:prstGeom>
          <a:solidFill>
            <a:srgbClr val="07F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4EC4483-7A77-4A09-9762-3408B1946A13}"/>
              </a:ext>
            </a:extLst>
          </p:cNvPr>
          <p:cNvSpPr/>
          <p:nvPr/>
        </p:nvSpPr>
        <p:spPr>
          <a:xfrm>
            <a:off x="9031706" y="5357810"/>
            <a:ext cx="176463" cy="176463"/>
          </a:xfrm>
          <a:prstGeom prst="ellipse">
            <a:avLst/>
          </a:prstGeom>
          <a:solidFill>
            <a:srgbClr val="07F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A82DE2-B354-4E9F-8F15-8E7A9B3CF54D}"/>
              </a:ext>
            </a:extLst>
          </p:cNvPr>
          <p:cNvSpPr/>
          <p:nvPr/>
        </p:nvSpPr>
        <p:spPr>
          <a:xfrm>
            <a:off x="8133349" y="6581365"/>
            <a:ext cx="176463" cy="176463"/>
          </a:xfrm>
          <a:prstGeom prst="ellipse">
            <a:avLst/>
          </a:prstGeom>
          <a:solidFill>
            <a:srgbClr val="07F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0620B3D-992E-4492-8A9C-1E002FD18FB2}"/>
              </a:ext>
            </a:extLst>
          </p:cNvPr>
          <p:cNvSpPr/>
          <p:nvPr/>
        </p:nvSpPr>
        <p:spPr>
          <a:xfrm>
            <a:off x="6486325" y="6404902"/>
            <a:ext cx="176463" cy="176463"/>
          </a:xfrm>
          <a:prstGeom prst="ellipse">
            <a:avLst/>
          </a:prstGeom>
          <a:solidFill>
            <a:srgbClr val="07F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0B3038A-7476-4106-A1E4-8A002F857976}"/>
              </a:ext>
            </a:extLst>
          </p:cNvPr>
          <p:cNvSpPr txBox="1"/>
          <p:nvPr/>
        </p:nvSpPr>
        <p:spPr>
          <a:xfrm>
            <a:off x="8103873" y="4320593"/>
            <a:ext cx="301686" cy="369332"/>
          </a:xfrm>
          <a:prstGeom prst="rect">
            <a:avLst/>
          </a:prstGeom>
          <a:noFill/>
        </p:spPr>
        <p:txBody>
          <a:bodyPr wrap="none" rtlCol="0">
            <a:spAutoFit/>
          </a:bodyPr>
          <a:lstStyle/>
          <a:p>
            <a:r>
              <a:rPr lang="en-US" dirty="0">
                <a:solidFill>
                  <a:srgbClr val="07F9BA"/>
                </a:solidFill>
              </a:rPr>
              <a:t>1</a:t>
            </a:r>
          </a:p>
        </p:txBody>
      </p:sp>
      <p:sp>
        <p:nvSpPr>
          <p:cNvPr id="18" name="TextBox 17">
            <a:extLst>
              <a:ext uri="{FF2B5EF4-FFF2-40B4-BE49-F238E27FC236}">
                <a16:creationId xmlns:a16="http://schemas.microsoft.com/office/drawing/2014/main" id="{7AFD96D5-13CF-497D-831F-C9A0A7DE0F30}"/>
              </a:ext>
            </a:extLst>
          </p:cNvPr>
          <p:cNvSpPr txBox="1"/>
          <p:nvPr/>
        </p:nvSpPr>
        <p:spPr>
          <a:xfrm>
            <a:off x="9286681" y="5128217"/>
            <a:ext cx="301686" cy="369332"/>
          </a:xfrm>
          <a:prstGeom prst="rect">
            <a:avLst/>
          </a:prstGeom>
          <a:noFill/>
        </p:spPr>
        <p:txBody>
          <a:bodyPr wrap="none" rtlCol="0">
            <a:spAutoFit/>
          </a:bodyPr>
          <a:lstStyle/>
          <a:p>
            <a:r>
              <a:rPr lang="en-US" dirty="0">
                <a:solidFill>
                  <a:srgbClr val="07F9BA"/>
                </a:solidFill>
              </a:rPr>
              <a:t>2</a:t>
            </a:r>
          </a:p>
        </p:txBody>
      </p:sp>
      <p:sp>
        <p:nvSpPr>
          <p:cNvPr id="19" name="TextBox 18">
            <a:extLst>
              <a:ext uri="{FF2B5EF4-FFF2-40B4-BE49-F238E27FC236}">
                <a16:creationId xmlns:a16="http://schemas.microsoft.com/office/drawing/2014/main" id="{CF3AEC71-73C8-4054-BCFB-5EE74991B3FE}"/>
              </a:ext>
            </a:extLst>
          </p:cNvPr>
          <p:cNvSpPr txBox="1"/>
          <p:nvPr/>
        </p:nvSpPr>
        <p:spPr>
          <a:xfrm>
            <a:off x="8405559" y="6472373"/>
            <a:ext cx="301686" cy="369332"/>
          </a:xfrm>
          <a:prstGeom prst="rect">
            <a:avLst/>
          </a:prstGeom>
          <a:noFill/>
        </p:spPr>
        <p:txBody>
          <a:bodyPr wrap="none" rtlCol="0">
            <a:spAutoFit/>
          </a:bodyPr>
          <a:lstStyle/>
          <a:p>
            <a:r>
              <a:rPr lang="en-US" dirty="0">
                <a:solidFill>
                  <a:srgbClr val="07F9BA"/>
                </a:solidFill>
              </a:rPr>
              <a:t>3</a:t>
            </a:r>
          </a:p>
        </p:txBody>
      </p:sp>
      <p:sp>
        <p:nvSpPr>
          <p:cNvPr id="20" name="TextBox 19">
            <a:extLst>
              <a:ext uri="{FF2B5EF4-FFF2-40B4-BE49-F238E27FC236}">
                <a16:creationId xmlns:a16="http://schemas.microsoft.com/office/drawing/2014/main" id="{C6023A08-843E-4FE6-B5AD-101688D7B306}"/>
              </a:ext>
            </a:extLst>
          </p:cNvPr>
          <p:cNvSpPr txBox="1"/>
          <p:nvPr/>
        </p:nvSpPr>
        <p:spPr>
          <a:xfrm>
            <a:off x="6026169" y="6404902"/>
            <a:ext cx="301686" cy="369332"/>
          </a:xfrm>
          <a:prstGeom prst="rect">
            <a:avLst/>
          </a:prstGeom>
          <a:noFill/>
        </p:spPr>
        <p:txBody>
          <a:bodyPr wrap="none" rtlCol="0">
            <a:spAutoFit/>
          </a:bodyPr>
          <a:lstStyle/>
          <a:p>
            <a:r>
              <a:rPr lang="en-US" dirty="0">
                <a:solidFill>
                  <a:srgbClr val="07F9BA"/>
                </a:solidFill>
              </a:rPr>
              <a:t>4</a:t>
            </a:r>
          </a:p>
        </p:txBody>
      </p:sp>
      <p:sp>
        <p:nvSpPr>
          <p:cNvPr id="21" name="TextBox 20">
            <a:extLst>
              <a:ext uri="{FF2B5EF4-FFF2-40B4-BE49-F238E27FC236}">
                <a16:creationId xmlns:a16="http://schemas.microsoft.com/office/drawing/2014/main" id="{A84FC10A-2FC5-4085-9988-5273FA7A172F}"/>
              </a:ext>
            </a:extLst>
          </p:cNvPr>
          <p:cNvSpPr txBox="1"/>
          <p:nvPr/>
        </p:nvSpPr>
        <p:spPr>
          <a:xfrm>
            <a:off x="5848905" y="5076709"/>
            <a:ext cx="301686" cy="369332"/>
          </a:xfrm>
          <a:prstGeom prst="rect">
            <a:avLst/>
          </a:prstGeom>
          <a:noFill/>
        </p:spPr>
        <p:txBody>
          <a:bodyPr wrap="none" rtlCol="0">
            <a:spAutoFit/>
          </a:bodyPr>
          <a:lstStyle/>
          <a:p>
            <a:r>
              <a:rPr lang="en-US" dirty="0">
                <a:solidFill>
                  <a:srgbClr val="07F9BA"/>
                </a:solidFill>
              </a:rPr>
              <a:t>5</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394E51C-F0C0-46B0-B19E-6C80560B0E46}"/>
                  </a:ext>
                </a:extLst>
              </p:cNvPr>
              <p:cNvSpPr txBox="1"/>
              <p:nvPr/>
            </p:nvSpPr>
            <p:spPr>
              <a:xfrm>
                <a:off x="6819598" y="5154710"/>
                <a:ext cx="4782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7F9BA"/>
                              </a:solidFill>
                              <a:latin typeface="Cambria Math" panose="02040503050406030204" pitchFamily="18" charset="0"/>
                            </a:rPr>
                          </m:ctrlPr>
                        </m:sSubPr>
                        <m:e>
                          <m:r>
                            <a:rPr lang="en-US" b="0" i="1" smtClean="0">
                              <a:solidFill>
                                <a:srgbClr val="07F9BA"/>
                              </a:solidFill>
                              <a:latin typeface="Cambria Math" panose="02040503050406030204" pitchFamily="18" charset="0"/>
                            </a:rPr>
                            <m:t>𝑝</m:t>
                          </m:r>
                        </m:e>
                        <m:sub>
                          <m:r>
                            <a:rPr lang="en-US" b="0" i="1" smtClean="0">
                              <a:solidFill>
                                <a:srgbClr val="07F9BA"/>
                              </a:solidFill>
                              <a:latin typeface="Cambria Math" panose="02040503050406030204" pitchFamily="18" charset="0"/>
                            </a:rPr>
                            <m:t>𝑛</m:t>
                          </m:r>
                        </m:sub>
                      </m:sSub>
                    </m:oMath>
                  </m:oMathPara>
                </a14:m>
                <a:endParaRPr lang="en-US" dirty="0">
                  <a:solidFill>
                    <a:srgbClr val="07F9BA"/>
                  </a:solidFill>
                </a:endParaRPr>
              </a:p>
            </p:txBody>
          </p:sp>
        </mc:Choice>
        <mc:Fallback xmlns="">
          <p:sp>
            <p:nvSpPr>
              <p:cNvPr id="29" name="TextBox 28">
                <a:extLst>
                  <a:ext uri="{FF2B5EF4-FFF2-40B4-BE49-F238E27FC236}">
                    <a16:creationId xmlns:a16="http://schemas.microsoft.com/office/drawing/2014/main" id="{4394E51C-F0C0-46B0-B19E-6C80560B0E46}"/>
                  </a:ext>
                </a:extLst>
              </p:cNvPr>
              <p:cNvSpPr txBox="1">
                <a:spLocks noRot="1" noChangeAspect="1" noMove="1" noResize="1" noEditPoints="1" noAdjustHandles="1" noChangeArrowheads="1" noChangeShapeType="1" noTextEdit="1"/>
              </p:cNvSpPr>
              <p:nvPr/>
            </p:nvSpPr>
            <p:spPr>
              <a:xfrm>
                <a:off x="6819598" y="5154710"/>
                <a:ext cx="478208" cy="369332"/>
              </a:xfrm>
              <a:prstGeom prst="rect">
                <a:avLst/>
              </a:prstGeom>
              <a:blipFill>
                <a:blip r:embed="rId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37156F0-3075-466D-9FC8-CBDCB375CBC5}"/>
                  </a:ext>
                </a:extLst>
              </p:cNvPr>
              <p:cNvSpPr txBox="1"/>
              <p:nvPr/>
            </p:nvSpPr>
            <p:spPr>
              <a:xfrm>
                <a:off x="8203054" y="5446041"/>
                <a:ext cx="4782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7F9BA"/>
                              </a:solidFill>
                              <a:latin typeface="Cambria Math" panose="02040503050406030204" pitchFamily="18" charset="0"/>
                            </a:rPr>
                          </m:ctrlPr>
                        </m:sSubPr>
                        <m:e>
                          <m:r>
                            <a:rPr lang="en-US" b="0" i="1" smtClean="0">
                              <a:solidFill>
                                <a:srgbClr val="07F9BA"/>
                              </a:solidFill>
                              <a:latin typeface="Cambria Math" panose="02040503050406030204" pitchFamily="18" charset="0"/>
                            </a:rPr>
                            <m:t>𝑝</m:t>
                          </m:r>
                        </m:e>
                        <m:sub>
                          <m:r>
                            <a:rPr lang="en-US" b="0" i="1" smtClean="0">
                              <a:solidFill>
                                <a:srgbClr val="07F9BA"/>
                              </a:solidFill>
                              <a:latin typeface="Cambria Math" panose="02040503050406030204" pitchFamily="18" charset="0"/>
                            </a:rPr>
                            <m:t>𝑛</m:t>
                          </m:r>
                        </m:sub>
                      </m:sSub>
                    </m:oMath>
                  </m:oMathPara>
                </a14:m>
                <a:endParaRPr lang="en-US" dirty="0">
                  <a:solidFill>
                    <a:srgbClr val="07F9BA"/>
                  </a:solidFill>
                </a:endParaRPr>
              </a:p>
            </p:txBody>
          </p:sp>
        </mc:Choice>
        <mc:Fallback xmlns="">
          <p:sp>
            <p:nvSpPr>
              <p:cNvPr id="30" name="TextBox 29">
                <a:extLst>
                  <a:ext uri="{FF2B5EF4-FFF2-40B4-BE49-F238E27FC236}">
                    <a16:creationId xmlns:a16="http://schemas.microsoft.com/office/drawing/2014/main" id="{F37156F0-3075-466D-9FC8-CBDCB375CBC5}"/>
                  </a:ext>
                </a:extLst>
              </p:cNvPr>
              <p:cNvSpPr txBox="1">
                <a:spLocks noRot="1" noChangeAspect="1" noMove="1" noResize="1" noEditPoints="1" noAdjustHandles="1" noChangeArrowheads="1" noChangeShapeType="1" noTextEdit="1"/>
              </p:cNvSpPr>
              <p:nvPr/>
            </p:nvSpPr>
            <p:spPr>
              <a:xfrm>
                <a:off x="8203054" y="5446041"/>
                <a:ext cx="478208" cy="369332"/>
              </a:xfrm>
              <a:prstGeom prst="rect">
                <a:avLst/>
              </a:prstGeom>
              <a:blipFill>
                <a:blip r:embed="rId7"/>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B76401C-28D0-4CBE-9AAA-18715B9391C6}"/>
                  </a:ext>
                </a:extLst>
              </p:cNvPr>
              <p:cNvSpPr txBox="1"/>
              <p:nvPr/>
            </p:nvSpPr>
            <p:spPr>
              <a:xfrm>
                <a:off x="7185234" y="6168756"/>
                <a:ext cx="4782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7F9BA"/>
                              </a:solidFill>
                              <a:latin typeface="Cambria Math" panose="02040503050406030204" pitchFamily="18" charset="0"/>
                            </a:rPr>
                          </m:ctrlPr>
                        </m:sSubPr>
                        <m:e>
                          <m:r>
                            <a:rPr lang="en-US" b="0" i="1" smtClean="0">
                              <a:solidFill>
                                <a:srgbClr val="07F9BA"/>
                              </a:solidFill>
                              <a:latin typeface="Cambria Math" panose="02040503050406030204" pitchFamily="18" charset="0"/>
                            </a:rPr>
                            <m:t>𝑝</m:t>
                          </m:r>
                        </m:e>
                        <m:sub>
                          <m:r>
                            <a:rPr lang="en-US" b="0" i="1" smtClean="0">
                              <a:solidFill>
                                <a:srgbClr val="07F9BA"/>
                              </a:solidFill>
                              <a:latin typeface="Cambria Math" panose="02040503050406030204" pitchFamily="18" charset="0"/>
                            </a:rPr>
                            <m:t>𝑛</m:t>
                          </m:r>
                        </m:sub>
                      </m:sSub>
                    </m:oMath>
                  </m:oMathPara>
                </a14:m>
                <a:endParaRPr lang="en-US" dirty="0">
                  <a:solidFill>
                    <a:srgbClr val="07F9BA"/>
                  </a:solidFill>
                </a:endParaRPr>
              </a:p>
            </p:txBody>
          </p:sp>
        </mc:Choice>
        <mc:Fallback xmlns="">
          <p:sp>
            <p:nvSpPr>
              <p:cNvPr id="31" name="TextBox 30">
                <a:extLst>
                  <a:ext uri="{FF2B5EF4-FFF2-40B4-BE49-F238E27FC236}">
                    <a16:creationId xmlns:a16="http://schemas.microsoft.com/office/drawing/2014/main" id="{EB76401C-28D0-4CBE-9AAA-18715B9391C6}"/>
                  </a:ext>
                </a:extLst>
              </p:cNvPr>
              <p:cNvSpPr txBox="1">
                <a:spLocks noRot="1" noChangeAspect="1" noMove="1" noResize="1" noEditPoints="1" noAdjustHandles="1" noChangeArrowheads="1" noChangeShapeType="1" noTextEdit="1"/>
              </p:cNvSpPr>
              <p:nvPr/>
            </p:nvSpPr>
            <p:spPr>
              <a:xfrm>
                <a:off x="7185234" y="6168756"/>
                <a:ext cx="478208" cy="369332"/>
              </a:xfrm>
              <a:prstGeom prst="rect">
                <a:avLst/>
              </a:prstGeom>
              <a:blipFill>
                <a:blip r:embed="rId8"/>
                <a:stretch>
                  <a:fillRect b="-4918"/>
                </a:stretch>
              </a:blipFill>
            </p:spPr>
            <p:txBody>
              <a:bodyPr/>
              <a:lstStyle/>
              <a:p>
                <a:r>
                  <a:rPr lang="en-US">
                    <a:noFill/>
                  </a:rPr>
                  <a:t> </a:t>
                </a:r>
              </a:p>
            </p:txBody>
          </p:sp>
        </mc:Fallback>
      </mc:AlternateContent>
    </p:spTree>
    <p:extLst>
      <p:ext uri="{BB962C8B-B14F-4D97-AF65-F5344CB8AC3E}">
        <p14:creationId xmlns:p14="http://schemas.microsoft.com/office/powerpoint/2010/main" val="164139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2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2" grpId="0" animBg="1"/>
      <p:bldP spid="9" grpId="0"/>
      <p:bldP spid="12" grpId="0" animBg="1"/>
      <p:bldP spid="14" grpId="0" animBg="1"/>
      <p:bldP spid="18" grpId="0"/>
      <p:bldP spid="21"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5067</TotalTime>
  <Words>2109</Words>
  <Application>Microsoft Office PowerPoint</Application>
  <PresentationFormat>Widescreen</PresentationFormat>
  <Paragraphs>318</Paragraphs>
  <Slides>26</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Bhaskar Ray</dc:creator>
  <cp:lastModifiedBy>Bhaskar Ray</cp:lastModifiedBy>
  <cp:revision>112</cp:revision>
  <dcterms:created xsi:type="dcterms:W3CDTF">2020-06-14T11:35:37Z</dcterms:created>
  <dcterms:modified xsi:type="dcterms:W3CDTF">2020-06-18T05:25:40Z</dcterms:modified>
</cp:coreProperties>
</file>