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28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69" r:id="rId14"/>
    <p:sldId id="271" r:id="rId15"/>
    <p:sldId id="273" r:id="rId16"/>
    <p:sldId id="280" r:id="rId17"/>
    <p:sldId id="274" r:id="rId18"/>
    <p:sldId id="278" r:id="rId19"/>
    <p:sldId id="279" r:id="rId20"/>
    <p:sldId id="277" r:id="rId21"/>
    <p:sldId id="276" r:id="rId22"/>
    <p:sldId id="281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.balasubramanya\Google%20Drive\irc_bdesh\paper_1\tables_figures_1508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Pit</a:t>
            </a:r>
            <a:r>
              <a:rPr lang="en-US" baseline="0">
                <a:solidFill>
                  <a:sysClr val="windowText" lastClr="000000"/>
                </a:solidFill>
              </a:rPr>
              <a:t> latrine use (n =1,102)</a:t>
            </a:r>
            <a:endParaRPr lang="en-US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5"/>
          <c:order val="5"/>
          <c:spPr>
            <a:solidFill>
              <a:schemeClr val="dk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 5'!$C$12:$C$17</c:f>
              <c:strCache>
                <c:ptCount val="6"/>
                <c:pt idx="0">
                  <c:v>% households with a pit toilet in 2014</c:v>
                </c:pt>
                <c:pt idx="1">
                  <c:v>% households where (pit toilet in 2014 =  first pit toilet)</c:v>
                </c:pt>
                <c:pt idx="2">
                  <c:v>%  households where (pit toilet in 2014  ≠ first pit toilet)</c:v>
                </c:pt>
                <c:pt idx="3">
                  <c:v>% households where (first pit toilet ==&gt; open defacation)</c:v>
                </c:pt>
                <c:pt idx="4">
                  <c:v>% households that emptied pit at least once</c:v>
                </c:pt>
                <c:pt idx="5">
                  <c:v>% households yet to empty their pits</c:v>
                </c:pt>
              </c:strCache>
            </c:strRef>
          </c:cat>
          <c:val>
            <c:numRef>
              <c:f>'Fig 5'!$I$12:$I$17</c:f>
            </c:numRef>
          </c:val>
        </c:ser>
        <c:ser>
          <c:idx val="6"/>
          <c:order val="6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 5'!$C$12:$C$17</c:f>
              <c:strCache>
                <c:ptCount val="6"/>
                <c:pt idx="0">
                  <c:v>% households with a pit toilet in 2014</c:v>
                </c:pt>
                <c:pt idx="1">
                  <c:v>% households where (pit toilet in 2014 =  first pit toilet)</c:v>
                </c:pt>
                <c:pt idx="2">
                  <c:v>%  households where (pit toilet in 2014  ≠ first pit toilet)</c:v>
                </c:pt>
                <c:pt idx="3">
                  <c:v>% households where (first pit toilet ==&gt; open defacation)</c:v>
                </c:pt>
                <c:pt idx="4">
                  <c:v>% households that emptied pit at least once</c:v>
                </c:pt>
                <c:pt idx="5">
                  <c:v>% households yet to empty their pits</c:v>
                </c:pt>
              </c:strCache>
            </c:strRef>
          </c:cat>
          <c:val>
            <c:numRef>
              <c:f>'Fig 5'!$J$12:$J$17</c:f>
              <c:numCache>
                <c:formatCode>General</c:formatCode>
                <c:ptCount val="6"/>
                <c:pt idx="0">
                  <c:v>0.99</c:v>
                </c:pt>
                <c:pt idx="1">
                  <c:v>0.95</c:v>
                </c:pt>
                <c:pt idx="2">
                  <c:v>0.04</c:v>
                </c:pt>
                <c:pt idx="3">
                  <c:v>0.01</c:v>
                </c:pt>
                <c:pt idx="4">
                  <c:v>0.21</c:v>
                </c:pt>
                <c:pt idx="5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9688256"/>
        <c:axId val="319686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dk1">
                      <a:tint val="885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'Fig 5'!$C$12:$C$17</c15:sqref>
                        </c15:formulaRef>
                      </c:ext>
                    </c:extLst>
                    <c:strCache>
                      <c:ptCount val="6"/>
                      <c:pt idx="0">
                        <c:v>% households with a pit toilet in 2014</c:v>
                      </c:pt>
                      <c:pt idx="1">
                        <c:v>% households where (pit toilet in 2014 =  first pit toilet)</c:v>
                      </c:pt>
                      <c:pt idx="2">
                        <c:v>%  households where (pit toilet in 2014  ≠ first pit toilet)</c:v>
                      </c:pt>
                      <c:pt idx="3">
                        <c:v>% households where (first pit toilet ==&gt; open defacation)</c:v>
                      </c:pt>
                      <c:pt idx="4">
                        <c:v>% households that emptied pit at least once</c:v>
                      </c:pt>
                      <c:pt idx="5">
                        <c:v>% households yet to empty their pits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'Fig 5'!$D$12:$D$17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dk1">
                      <a:tint val="5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5'!$C$12:$C$17</c15:sqref>
                        </c15:formulaRef>
                      </c:ext>
                    </c:extLst>
                    <c:strCache>
                      <c:ptCount val="6"/>
                      <c:pt idx="0">
                        <c:v>% households with a pit toilet in 2014</c:v>
                      </c:pt>
                      <c:pt idx="1">
                        <c:v>% households where (pit toilet in 2014 =  first pit toilet)</c:v>
                      </c:pt>
                      <c:pt idx="2">
                        <c:v>%  households where (pit toilet in 2014  ≠ first pit toilet)</c:v>
                      </c:pt>
                      <c:pt idx="3">
                        <c:v>% households where (first pit toilet ==&gt; open defacation)</c:v>
                      </c:pt>
                      <c:pt idx="4">
                        <c:v>% households that emptied pit at least once</c:v>
                      </c:pt>
                      <c:pt idx="5">
                        <c:v>% households yet to empty their pits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5'!$E$12:$E$17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dk1">
                      <a:tint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5'!$C$12:$C$17</c15:sqref>
                        </c15:formulaRef>
                      </c:ext>
                    </c:extLst>
                    <c:strCache>
                      <c:ptCount val="6"/>
                      <c:pt idx="0">
                        <c:v>% households with a pit toilet in 2014</c:v>
                      </c:pt>
                      <c:pt idx="1">
                        <c:v>% households where (pit toilet in 2014 =  first pit toilet)</c:v>
                      </c:pt>
                      <c:pt idx="2">
                        <c:v>%  households where (pit toilet in 2014  ≠ first pit toilet)</c:v>
                      </c:pt>
                      <c:pt idx="3">
                        <c:v>% households where (first pit toilet ==&gt; open defacation)</c:v>
                      </c:pt>
                      <c:pt idx="4">
                        <c:v>% households that emptied pit at least once</c:v>
                      </c:pt>
                      <c:pt idx="5">
                        <c:v>% households yet to empty their pits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5'!$F$12:$F$17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dk1">
                      <a:tint val="985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5'!$C$12:$C$17</c15:sqref>
                        </c15:formulaRef>
                      </c:ext>
                    </c:extLst>
                    <c:strCache>
                      <c:ptCount val="6"/>
                      <c:pt idx="0">
                        <c:v>% households with a pit toilet in 2014</c:v>
                      </c:pt>
                      <c:pt idx="1">
                        <c:v>% households where (pit toilet in 2014 =  first pit toilet)</c:v>
                      </c:pt>
                      <c:pt idx="2">
                        <c:v>%  households where (pit toilet in 2014  ≠ first pit toilet)</c:v>
                      </c:pt>
                      <c:pt idx="3">
                        <c:v>% households where (first pit toilet ==&gt; open defacation)</c:v>
                      </c:pt>
                      <c:pt idx="4">
                        <c:v>% households that emptied pit at least once</c:v>
                      </c:pt>
                      <c:pt idx="5">
                        <c:v>% households yet to empty their pits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5'!$G$12:$G$17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dk1">
                      <a:tint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5'!$C$12:$C$17</c15:sqref>
                        </c15:formulaRef>
                      </c:ext>
                    </c:extLst>
                    <c:strCache>
                      <c:ptCount val="6"/>
                      <c:pt idx="0">
                        <c:v>% households with a pit toilet in 2014</c:v>
                      </c:pt>
                      <c:pt idx="1">
                        <c:v>% households where (pit toilet in 2014 =  first pit toilet)</c:v>
                      </c:pt>
                      <c:pt idx="2">
                        <c:v>%  households where (pit toilet in 2014  ≠ first pit toilet)</c:v>
                      </c:pt>
                      <c:pt idx="3">
                        <c:v>% households where (first pit toilet ==&gt; open defacation)</c:v>
                      </c:pt>
                      <c:pt idx="4">
                        <c:v>% households that emptied pit at least once</c:v>
                      </c:pt>
                      <c:pt idx="5">
                        <c:v>% households yet to empty their pits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5'!$H$12:$H$17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Chart>
      <c:catAx>
        <c:axId val="31968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686296"/>
        <c:crosses val="autoZero"/>
        <c:auto val="1"/>
        <c:lblAlgn val="ctr"/>
        <c:lblOffset val="100"/>
        <c:noMultiLvlLbl val="0"/>
      </c:catAx>
      <c:valAx>
        <c:axId val="3196862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68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43983" cy="6328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628"/>
            <a:ext cx="9143983" cy="6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6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0E49-02E5-4F28-BC94-FF97E4B3D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B022-964F-4A81-966A-0E552EF1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3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0E49-02E5-4F28-BC94-FF97E4B3D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B022-964F-4A81-966A-0E552EF1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173628"/>
            <a:ext cx="9143983" cy="68437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  <a:prstGeom prst="rect">
            <a:avLst/>
          </a:prstGeom>
        </p:spPr>
        <p:txBody>
          <a:bodyPr anchor="t"/>
          <a:lstStyle>
            <a:lvl1pPr algn="ctr">
              <a:defRPr sz="3600" b="1" cap="al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152400" y="914400"/>
            <a:ext cx="8839200" cy="53340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2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2542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8054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0E49-02E5-4F28-BC94-FF97E4B3D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B022-964F-4A81-966A-0E552EF1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042472"/>
            <a:ext cx="9144000" cy="707561"/>
            <a:chOff x="0" y="6033594"/>
            <a:chExt cx="9144000" cy="707561"/>
          </a:xfrm>
        </p:grpSpPr>
        <p:pic>
          <p:nvPicPr>
            <p:cNvPr id="16" name="Picture 15" descr="IMWI_logo_mediu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6033594"/>
              <a:ext cx="990600" cy="697406"/>
            </a:xfrm>
            <a:prstGeom prst="rect">
              <a:avLst/>
            </a:prstGeom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0" y="6412468"/>
              <a:ext cx="914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www.iwmi.org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60822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"/>
                  <a:cs typeface="Arial"/>
                </a:rPr>
                <a:t>Water for a food-secure world</a:t>
              </a:r>
              <a:endParaRPr lang="en-GB" dirty="0">
                <a:solidFill>
                  <a:srgbClr val="0070C0"/>
                </a:solidFill>
                <a:latin typeface="Arial"/>
                <a:cs typeface="Arial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063" y="6083780"/>
              <a:ext cx="2135187" cy="6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 userDrawn="1"/>
        </p:nvCxnSpPr>
        <p:spPr>
          <a:xfrm flipV="1">
            <a:off x="4566429" y="1515122"/>
            <a:ext cx="0" cy="455978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0E49-02E5-4F28-BC94-FF97E4B3D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B022-964F-4A81-966A-0E552EF1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5925494"/>
            <a:ext cx="9144000" cy="1111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0" y="6033594"/>
            <a:ext cx="9144000" cy="707561"/>
            <a:chOff x="0" y="6033594"/>
            <a:chExt cx="9144000" cy="707561"/>
          </a:xfrm>
        </p:grpSpPr>
        <p:pic>
          <p:nvPicPr>
            <p:cNvPr id="20" name="Picture 19" descr="IMWI_logo_mediu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6033594"/>
              <a:ext cx="990600" cy="697406"/>
            </a:xfrm>
            <a:prstGeom prst="rect">
              <a:avLst/>
            </a:prstGeom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0" y="6412468"/>
              <a:ext cx="914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www.iwmi.org</a:t>
              </a:r>
              <a:endParaRPr lang="en-GB" sz="1400" b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6082268"/>
              <a:ext cx="9132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kern="1200" dirty="0" smtClean="0">
                  <a:solidFill>
                    <a:srgbClr val="0070C0"/>
                  </a:solidFill>
                  <a:latin typeface="Arial"/>
                  <a:cs typeface="Arial"/>
                </a:rPr>
                <a:t>Water for a food-secure world</a:t>
              </a:r>
              <a:endParaRPr lang="en-GB" dirty="0">
                <a:solidFill>
                  <a:srgbClr val="0070C0"/>
                </a:solidFill>
                <a:latin typeface="Arial"/>
                <a:cs typeface="Arial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063" y="6083780"/>
              <a:ext cx="2135187" cy="6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 descr="C:\Users\Mmascarenhas\AppData\Local\Microsoft\Windows\Temporary Internet Files\Content.Outlook\IXSVHC43\IWMI_SWP_2012_Logo_TEXT only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11" y="6043885"/>
              <a:ext cx="537641" cy="682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495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0E49-02E5-4F28-BC94-FF97E4B3D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B022-964F-4A81-966A-0E552EF1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16200000">
            <a:off x="8071336" y="4855335"/>
            <a:ext cx="1906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Photo: David Brazier/IWMI</a:t>
            </a:r>
          </a:p>
        </p:txBody>
      </p:sp>
      <p:sp>
        <p:nvSpPr>
          <p:cNvPr id="27" name="TextBox 26"/>
          <p:cNvSpPr txBox="1"/>
          <p:nvPr userDrawn="1"/>
        </p:nvSpPr>
        <p:spPr>
          <a:xfrm rot="16200000">
            <a:off x="7993043" y="4764797"/>
            <a:ext cx="2063225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Photo :Tom van Cakenberghe/IWMI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8108688" y="5857042"/>
            <a:ext cx="1906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Photo : David Brazier/IWMI</a:t>
            </a:r>
          </a:p>
        </p:txBody>
      </p:sp>
      <p:sp>
        <p:nvSpPr>
          <p:cNvPr id="17" name="TextBox 16"/>
          <p:cNvSpPr txBox="1"/>
          <p:nvPr userDrawn="1"/>
        </p:nvSpPr>
        <p:spPr>
          <a:xfrm rot="16200000">
            <a:off x="8080695" y="5816041"/>
            <a:ext cx="1906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Photo: David Brazier/IWMI</a:t>
            </a:r>
          </a:p>
        </p:txBody>
      </p:sp>
    </p:spTree>
    <p:extLst>
      <p:ext uri="{BB962C8B-B14F-4D97-AF65-F5344CB8AC3E}">
        <p14:creationId xmlns:p14="http://schemas.microsoft.com/office/powerpoint/2010/main" val="227912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0E49-02E5-4F28-BC94-FF97E4B3D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B022-964F-4A81-966A-0E552EF1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2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0E49-02E5-4F28-BC94-FF97E4B3D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B022-964F-4A81-966A-0E552EF1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5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0E49-02E5-4F28-BC94-FF97E4B3D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B022-964F-4A81-966A-0E552EF1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5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0E49-02E5-4F28-BC94-FF97E4B3D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B022-964F-4A81-966A-0E552EF1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7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F0E49-02E5-4F28-BC94-FF97E4B3D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FB022-964F-4A81-966A-0E552EF1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5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0.emf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219200"/>
            <a:ext cx="7086600" cy="4395192"/>
          </a:xfrm>
          <a:prstGeom prst="flowChartDocumen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Financing management of fecal sludge from onsite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latrinesin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Bangladesh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Soumya Balasubramanya, Barbara Evans,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Ahasan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Habib, Rizwan Ahmed, N.S.A.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Richard Hardy, Miller Alonso Camargo Valero,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Digbijoy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Deb,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Sharmin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Ubaid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November 3, 2015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Centre for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Research </a:t>
            </a:r>
            <a:r>
              <a:rPr lang="en-US" dirty="0">
                <a:latin typeface="Arial" pitchFamily="34" charset="0"/>
                <a:cs typeface="Arial" pitchFamily="34" charset="0"/>
              </a:rPr>
              <a:t>on the Economics of Climate, Food, Energy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34913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Household behaviors (2)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57672"/>
              </p:ext>
            </p:extLst>
          </p:nvPr>
        </p:nvGraphicFramePr>
        <p:xfrm>
          <a:off x="1828800" y="1764574"/>
          <a:ext cx="5372102" cy="1333500"/>
        </p:xfrm>
        <a:graphic>
          <a:graphicData uri="http://schemas.openxmlformats.org/drawingml/2006/table">
            <a:tbl>
              <a:tblPr/>
              <a:tblGrid>
                <a:gridCol w="596188"/>
                <a:gridCol w="596188"/>
                <a:gridCol w="596188"/>
                <a:gridCol w="596188"/>
                <a:gridCol w="596188"/>
                <a:gridCol w="596188"/>
                <a:gridCol w="596188"/>
                <a:gridCol w="596188"/>
                <a:gridCol w="602598"/>
              </a:tblGrid>
              <a:tr h="19050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4: Pit management of households emptying pit at least once (n=222)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 Error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times pit was emptied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households that hired sweeper for emptying pit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households that paid sweeper  when hired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households that dumped waste next to their house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households that reused buried waste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44916"/>
              </p:ext>
            </p:extLst>
          </p:nvPr>
        </p:nvGraphicFramePr>
        <p:xfrm>
          <a:off x="1914252" y="4191000"/>
          <a:ext cx="5372102" cy="952500"/>
        </p:xfrm>
        <a:graphic>
          <a:graphicData uri="http://schemas.openxmlformats.org/drawingml/2006/table">
            <a:tbl>
              <a:tblPr/>
              <a:tblGrid>
                <a:gridCol w="596188"/>
                <a:gridCol w="596188"/>
                <a:gridCol w="596188"/>
                <a:gridCol w="596188"/>
                <a:gridCol w="596188"/>
                <a:gridCol w="596188"/>
                <a:gridCol w="596188"/>
                <a:gridCol w="596188"/>
                <a:gridCol w="602598"/>
              </a:tblGrid>
              <a:tr h="19050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5: Pit management of households  yet to empty their pits (n=827)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 Error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households planning to hire sweeper when pit fills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households planning to dump  waste near their house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households that plan to build a new pit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58" y="1295400"/>
            <a:ext cx="4686889" cy="4686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8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are households paying now?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084638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Asked pit emptiers how they charge a fee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Asked household what they had paid when emptied (n=222)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820483"/>
              </p:ext>
            </p:extLst>
          </p:nvPr>
        </p:nvGraphicFramePr>
        <p:xfrm>
          <a:off x="1676400" y="2590800"/>
          <a:ext cx="5867400" cy="360045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 Error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Family size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Highest schooling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1-5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6-10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11-12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Beyond Class 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concrete liners in the pit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household income (USD)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Women/household making toilet-management decisions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has a non-farm source of income (Indicator)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lives in dwelling with brick walls (Indicator)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lives in dwelling with roof of metal sheets (indicator)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of the pit latrine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Prob&gt; 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R-squared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bound WTP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183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Estimating willingness to pay 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2192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Would households pay for organized emptying and collection?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Randomly assigned bids to households in a village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698943"/>
              </p:ext>
            </p:extLst>
          </p:nvPr>
        </p:nvGraphicFramePr>
        <p:xfrm>
          <a:off x="762000" y="3276600"/>
          <a:ext cx="8077200" cy="1691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2357"/>
                <a:gridCol w="3358243"/>
                <a:gridCol w="3276600"/>
              </a:tblGrid>
              <a:tr h="338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 bid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Follow-up</a:t>
                      </a:r>
                      <a:r>
                        <a:rPr lang="en-US" sz="1600" baseline="0" dirty="0" smtClean="0"/>
                        <a:t> bid | base bid accepted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Follow-up bid | base bid rejected</a:t>
                      </a:r>
                      <a:endParaRPr lang="en-US" sz="1600" dirty="0"/>
                    </a:p>
                  </a:txBody>
                  <a:tcPr/>
                </a:tc>
              </a:tr>
              <a:tr h="338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/>
                </a:tc>
              </a:tr>
              <a:tr h="338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</a:t>
                      </a:r>
                      <a:endParaRPr lang="en-US" sz="1600" dirty="0"/>
                    </a:p>
                  </a:txBody>
                  <a:tcPr/>
                </a:tc>
              </a:tr>
              <a:tr h="338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600</a:t>
                      </a:r>
                      <a:endParaRPr lang="en-US" sz="1600" dirty="0"/>
                    </a:p>
                  </a:txBody>
                  <a:tcPr/>
                </a:tc>
              </a:tr>
              <a:tr h="338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919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Estimating willingness to pay 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52400" y="1219200"/>
                <a:ext cx="8839200" cy="41910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sz="2800" dirty="0" smtClean="0">
                  <a:latin typeface="+mj-lt"/>
                </a:endParaRPr>
              </a:p>
              <a:p>
                <a:endParaRPr lang="en-US" sz="2800" dirty="0" smtClean="0">
                  <a:latin typeface="+mj-lt"/>
                </a:endParaRPr>
              </a:p>
              <a:p>
                <a:endParaRPr lang="en-US" sz="28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𝑠𝑛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𝑠𝑠</m:t>
                          </m:r>
                        </m:sup>
                      </m:sSub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𝑛𝑠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𝑛𝑛</m:t>
                          </m:r>
                        </m:sup>
                      </m:sSub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1−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52400" y="1219200"/>
                <a:ext cx="8839200" cy="4191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24200" y="5025864"/>
                <a:ext cx="2895600" cy="416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𝑊𝑇𝑃</m:t>
                          </m:r>
                        </m:e>
                      </m:acc>
                      <m:r>
                        <a:rPr lang="en-US" sz="2000" i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025864"/>
                <a:ext cx="2895600" cy="416845"/>
              </a:xfrm>
              <a:prstGeom prst="rect">
                <a:avLst/>
              </a:prstGeom>
              <a:blipFill rotWithShape="0">
                <a:blip r:embed="rId3"/>
                <a:stretch>
                  <a:fillRect t="-72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1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Estimating willingness to pay 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21174"/>
              </p:ext>
            </p:extLst>
          </p:nvPr>
        </p:nvGraphicFramePr>
        <p:xfrm>
          <a:off x="1905001" y="1447800"/>
          <a:ext cx="5333998" cy="1600200"/>
        </p:xfrm>
        <a:graphic>
          <a:graphicData uri="http://schemas.openxmlformats.org/drawingml/2006/table">
            <a:tbl>
              <a:tblPr/>
              <a:tblGrid>
                <a:gridCol w="686617"/>
                <a:gridCol w="686617"/>
                <a:gridCol w="686617"/>
                <a:gridCol w="686617"/>
                <a:gridCol w="686617"/>
                <a:gridCol w="934563"/>
                <a:gridCol w="966350"/>
              </a:tblGrid>
              <a:tr h="20002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6: Upper bound on WTP for emptying and transportation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samples = 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obs/ sample = 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Boostrap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Normal-based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Bias-corrected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 Err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&gt; |z|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WTP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480.89-532.42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482.80-534.01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3886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 </a:t>
            </a:r>
            <a:r>
              <a:rPr lang="en-US" dirty="0" err="1" smtClean="0"/>
              <a:t>probit</a:t>
            </a:r>
            <a:r>
              <a:rPr lang="en-US" dirty="0" smtClean="0"/>
              <a:t> using the base bids and their responses: BDT 436 (24)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Emptying and Transport Costs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792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Estimate volume of sludge generated by population a year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Identify viable emptying options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Identify viable transporting options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Four options emerge:  estimate capital costs and operational costs for each (‘model’ calculates the number of pits to be emptied; equipment; labor needed..)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25 year period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47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Emptying and Transport Costs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7696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Study Area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800" dirty="0" err="1" smtClean="0"/>
              <a:t>Bhaluka</a:t>
            </a:r>
            <a:r>
              <a:rPr lang="en-US" sz="2800" dirty="0" smtClean="0"/>
              <a:t> </a:t>
            </a:r>
            <a:r>
              <a:rPr lang="en-US" sz="2800" dirty="0" err="1" smtClean="0"/>
              <a:t>Upazilla</a:t>
            </a:r>
            <a:r>
              <a:rPr lang="en-US" sz="2800" dirty="0" smtClean="0"/>
              <a:t> 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800" dirty="0" smtClean="0"/>
              <a:t>95 Villages in 11 Unions; population approx. 400,000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800" dirty="0" smtClean="0"/>
              <a:t>Approx. 95,900 households </a:t>
            </a:r>
          </a:p>
          <a:p>
            <a:pPr lvl="1"/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Data used:</a:t>
            </a:r>
          </a:p>
          <a:p>
            <a:pPr marL="800100" lvl="2" indent="-342900">
              <a:buFont typeface="Calibri" panose="020F0502020204030204" pitchFamily="34" charset="0"/>
              <a:buChar char="—"/>
            </a:pPr>
            <a:r>
              <a:rPr lang="en-US" sz="2800" dirty="0" smtClean="0"/>
              <a:t>Census 2011 (population)</a:t>
            </a:r>
          </a:p>
          <a:p>
            <a:pPr marL="800100" lvl="2" indent="-342900">
              <a:buFont typeface="Calibri" panose="020F0502020204030204" pitchFamily="34" charset="0"/>
              <a:buChar char="—"/>
            </a:pPr>
            <a:r>
              <a:rPr lang="en-US" sz="2800" dirty="0" smtClean="0"/>
              <a:t>Survey data (latrine practices and features)</a:t>
            </a:r>
          </a:p>
          <a:p>
            <a:pPr marL="800100" lvl="2" indent="-342900">
              <a:buFont typeface="Calibri" panose="020F0502020204030204" pitchFamily="34" charset="0"/>
              <a:buChar char="—"/>
            </a:pPr>
            <a:r>
              <a:rPr lang="en-US" sz="2800" dirty="0" smtClean="0"/>
              <a:t>GPS data (distances, state of roads etc.)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06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Emptying options</a:t>
            </a:r>
            <a:b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b="0" cap="non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cap="non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Assessed mechanical methods of emptying pits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Diaphragm pumps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Gulpher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Diesel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Electric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Worked with local pit emptiers 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emptied near full and half-full pits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Observations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Debriefing sessions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DWASA emptiers</a:t>
            </a:r>
          </a:p>
        </p:txBody>
      </p:sp>
    </p:spTree>
    <p:extLst>
      <p:ext uri="{BB962C8B-B14F-4D97-AF65-F5344CB8AC3E}">
        <p14:creationId xmlns:p14="http://schemas.microsoft.com/office/powerpoint/2010/main" val="4774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65076"/>
              </p:ext>
            </p:extLst>
          </p:nvPr>
        </p:nvGraphicFramePr>
        <p:xfrm>
          <a:off x="304800" y="533400"/>
          <a:ext cx="8534400" cy="3666948"/>
        </p:xfrm>
        <a:graphic>
          <a:graphicData uri="http://schemas.openxmlformats.org/drawingml/2006/table">
            <a:tbl>
              <a:tblPr/>
              <a:tblGrid>
                <a:gridCol w="973584"/>
                <a:gridCol w="973584"/>
                <a:gridCol w="973584"/>
                <a:gridCol w="1470735"/>
                <a:gridCol w="973584"/>
                <a:gridCol w="1139302"/>
                <a:gridCol w="1056443"/>
                <a:gridCol w="973584"/>
              </a:tblGrid>
              <a:tr h="246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Gulpher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Diaphragm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costs/ Purchasing costs (BDT)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10-15K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25-30K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20-25K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10-15K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2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requirements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costs (annual, BDT)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3-5K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use in rural areas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handling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Minimun labour requirement (per pit)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 needed for transporting pump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Ideal pit depth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3-5ft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3-10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10-15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3-10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 emptying charges (per pit; BDT)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0.5-1.5K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0.5-1.5K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1.5-2K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1.5-2K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Spillage during emptying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Probability of damaging latrine during 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Preparation time (minutes)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 emptying time (minutes)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715000" y="381000"/>
            <a:ext cx="12192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4953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Hand emptying vs diaphragm pump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75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99" y="89893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Transportation options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7888" y="837265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Treatment site has to be located at </a:t>
            </a:r>
            <a:r>
              <a:rPr lang="en-US" sz="2400" dirty="0" err="1" smtClean="0"/>
              <a:t>upazila</a:t>
            </a:r>
            <a:r>
              <a:rPr lang="en-US" sz="2400" dirty="0" smtClean="0"/>
              <a:t> HQ: 2 options</a:t>
            </a:r>
          </a:p>
          <a:p>
            <a:pPr marL="342900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Small trucks carry 6 plastic containers of 20 liters from village to </a:t>
            </a:r>
            <a:r>
              <a:rPr lang="en-US" sz="2400" dirty="0" err="1" smtClean="0"/>
              <a:t>upazila</a:t>
            </a:r>
            <a:r>
              <a:rPr lang="en-US" sz="2400" dirty="0" smtClean="0"/>
              <a:t> HQ OR</a:t>
            </a:r>
          </a:p>
          <a:p>
            <a:pPr marL="342900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Transfer point at Union </a:t>
            </a:r>
            <a:r>
              <a:rPr lang="en-US" sz="2400" dirty="0" err="1" smtClean="0"/>
              <a:t>Parishad</a:t>
            </a:r>
            <a:r>
              <a:rPr lang="en-US" sz="2400" dirty="0" smtClean="0"/>
              <a:t>; small trucks, then large trucks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7161"/>
            <a:ext cx="3124200" cy="2079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78" y="4483324"/>
            <a:ext cx="3485727" cy="2445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51" y="4372140"/>
            <a:ext cx="3073544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5261" y="2925465"/>
            <a:ext cx="2990087" cy="224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166" y="2563237"/>
            <a:ext cx="3185129" cy="2385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32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33401"/>
            <a:ext cx="7010400" cy="6841212"/>
          </a:xfrm>
          <a:prstGeom prst="flowChartDocumen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DISCIPLINES</a:t>
            </a:r>
          </a:p>
          <a:p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Economics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Environmental 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Business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Social Entrepreneurship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Civil 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Microbiology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Public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Chemical 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WASH (practitioner)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Emptying and Transportation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Assessed four methods for emptying and transportation for managing the amount of fecal sludge produced in a year.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Lower cost method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/>
              <a:t>Diaphragm pumps for emptying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/>
              <a:t>Combined transportation method using smaller trucks (from villages to Union) and larger tankers (from Union to </a:t>
            </a:r>
            <a:r>
              <a:rPr lang="en-US" sz="2400" dirty="0" err="1"/>
              <a:t>Upazila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	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067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8045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Costs and subsidy (tentative)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90600" y="914400"/>
                <a:ext cx="76962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Volume of fecal sludge produced a year : 6,641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Need 59 small trucks and 1 large truck (120 people); need 18 pumps (18 </a:t>
                </a:r>
                <a:r>
                  <a:rPr lang="en-US" sz="2000" dirty="0" err="1" smtClean="0"/>
                  <a:t>emptiers</a:t>
                </a:r>
                <a:r>
                  <a:rPr lang="en-US" sz="2000" dirty="0" smtClean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Annual operating costs BDT 4.56 million (USD 58,461)</a:t>
                </a:r>
              </a:p>
              <a:p>
                <a:pPr marL="800100" lvl="1" indent="-342900">
                  <a:buFontTx/>
                  <a:buChar char="—"/>
                </a:pPr>
                <a:r>
                  <a:rPr lang="en-US" sz="2000" dirty="0"/>
                  <a:t>Avg. cost of empting/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= BDT 687</a:t>
                </a:r>
              </a:p>
              <a:p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From </a:t>
                </a:r>
                <a:r>
                  <a:rPr lang="en-US" sz="2000" dirty="0"/>
                  <a:t>community can raise: </a:t>
                </a:r>
                <a:r>
                  <a:rPr lang="en-US" sz="2000" dirty="0" smtClean="0"/>
                  <a:t>BDT 1.6 million - BDT 2.1 million </a:t>
                </a:r>
                <a:r>
                  <a:rPr lang="en-US" sz="2000" dirty="0"/>
                  <a:t>(USD </a:t>
                </a:r>
                <a:r>
                  <a:rPr lang="en-US" sz="2000" dirty="0" smtClean="0"/>
                  <a:t>20,306 to USD 26,331</a:t>
                </a:r>
                <a:r>
                  <a:rPr lang="en-US" sz="2000" dirty="0"/>
                  <a:t>)</a:t>
                </a:r>
              </a:p>
              <a:p>
                <a:pPr marL="800100" lvl="1" indent="-342900">
                  <a:buFont typeface="Calibri" panose="020F0502020204030204" pitchFamily="34" charset="0"/>
                  <a:buChar char="—"/>
                </a:pPr>
                <a:r>
                  <a:rPr lang="en-US" sz="2000" dirty="0"/>
                  <a:t>Avg. WTP/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= BDT 238-309</a:t>
                </a:r>
              </a:p>
              <a:p>
                <a:pPr lvl="1"/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Gap: BDT </a:t>
                </a:r>
                <a:r>
                  <a:rPr lang="en-US" sz="2000" dirty="0" smtClean="0"/>
                  <a:t>3 million to 2.2 million (~67% to 57% </a:t>
                </a:r>
                <a:r>
                  <a:rPr lang="en-US" sz="2000" dirty="0"/>
                  <a:t>of OC)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Annualized capital costs: BDT 3 million (USD 37,764 )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696200" cy="4708981"/>
              </a:xfrm>
              <a:prstGeom prst="rect">
                <a:avLst/>
              </a:prstGeom>
              <a:blipFill rotWithShape="0">
                <a:blip r:embed="rId2"/>
                <a:stretch>
                  <a:fillRect l="-713" t="-648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9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8045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914400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Check our numbers…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Where to target subsidies?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to monitor?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to subsidize?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Co-composing: costs?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Markets for compost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136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315200" cy="762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Thank you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8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"/>
            <a:ext cx="8153400" cy="8599289"/>
          </a:xfrm>
          <a:prstGeom prst="flowChartDocumen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Research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partners: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IWMI-CGIAR; University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Leeds; NGO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Forum for Public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Health; Bangladesh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University of Engineering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Technology; BRAC; ICDDR-B; Mati Organics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Funding: Government of Netherlands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Implementation partner: BRAC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Policy partner: National Committee for Fecal Sludge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Management Policy,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Government of Bangladesh (Ministry of Local Government); IRC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PURPOSE: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Guide BRAC’s efforts in FSM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Guide IRC’s research agenda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Feed results into policy in Bangladesh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5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Managing sludge from rural pit toilets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+mj-lt"/>
              </a:rPr>
              <a:t>How can the cost of managing sludge be shared between households and governments?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r>
              <a:rPr lang="en-US" sz="2800" dirty="0">
                <a:latin typeface="+mj-lt"/>
              </a:rPr>
              <a:t>Onsite structures: </a:t>
            </a:r>
            <a:endParaRPr lang="en-US" sz="28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emptied + transport</a:t>
            </a:r>
          </a:p>
          <a:p>
            <a:pPr lvl="1"/>
            <a:r>
              <a:rPr lang="en-US" sz="2400" dirty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reatment </a:t>
            </a:r>
            <a:r>
              <a:rPr lang="en-US" sz="2400" dirty="0">
                <a:latin typeface="+mj-lt"/>
              </a:rPr>
              <a:t>and disposal: co-composting (Local </a:t>
            </a:r>
            <a:r>
              <a:rPr lang="en-US" sz="2400" dirty="0" smtClean="0">
                <a:latin typeface="+mj-lt"/>
              </a:rPr>
              <a:t>Govt./</a:t>
            </a:r>
            <a:r>
              <a:rPr lang="en-US" sz="2400" dirty="0">
                <a:latin typeface="+mj-lt"/>
              </a:rPr>
              <a:t>BRAC run composting businesses from MSW; expanding</a:t>
            </a:r>
            <a:r>
              <a:rPr lang="en-US" sz="2400" dirty="0" smtClean="0">
                <a:latin typeface="+mj-lt"/>
              </a:rPr>
              <a:t>)</a:t>
            </a: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http://www.theguardian.com/global-development/gallery/2015/feb/27/bangladesh-toilet-waste-high-value-compost-in-pictures</a:t>
            </a: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 rot="16200000">
            <a:off x="1914554" y="1666846"/>
            <a:ext cx="455214" cy="2912721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1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Many latrines, no safe disposa</a:t>
            </a:r>
            <a:r>
              <a:rPr lang="en-US" b="0" cap="non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71800" y="1547946"/>
            <a:ext cx="455214" cy="1306706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05608"/>
              </p:ext>
            </p:extLst>
          </p:nvPr>
        </p:nvGraphicFramePr>
        <p:xfrm>
          <a:off x="990600" y="1369847"/>
          <a:ext cx="3200400" cy="1828800"/>
        </p:xfrm>
        <a:graphic>
          <a:graphicData uri="http://schemas.openxmlformats.org/drawingml/2006/table">
            <a:tbl>
              <a:tblPr/>
              <a:tblGrid>
                <a:gridCol w="640080"/>
                <a:gridCol w="640080"/>
                <a:gridCol w="640080"/>
                <a:gridCol w="640080"/>
                <a:gridCol w="640080"/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Sanitary with water seal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Sanitary without water seal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Non-Sanitary/ Kutcha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defecation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Census of GoB, 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64430"/>
              </p:ext>
            </p:extLst>
          </p:nvPr>
        </p:nvGraphicFramePr>
        <p:xfrm>
          <a:off x="990600" y="3755993"/>
          <a:ext cx="3200400" cy="1905003"/>
        </p:xfrm>
        <a:graphic>
          <a:graphicData uri="http://schemas.openxmlformats.org/drawingml/2006/table">
            <a:tbl>
              <a:tblPr/>
              <a:tblGrid>
                <a:gridCol w="640080"/>
                <a:gridCol w="640080"/>
                <a:gridCol w="640080"/>
                <a:gridCol w="640080"/>
                <a:gridCol w="640080"/>
              </a:tblGrid>
              <a:tr h="211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Managed dumpsite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Unmanaged dumpsite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Bury inside pit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Census of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971800" y="3850739"/>
            <a:ext cx="455214" cy="1306706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80610" y="1828800"/>
            <a:ext cx="34431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sewerage in rural areas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toilets are on-site (mostly single pit)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dumpsite</a:t>
            </a:r>
            <a:r>
              <a:rPr lang="en-US" dirty="0">
                <a:sym typeface="Wingdings"/>
              </a:rPr>
              <a:t> authorized dumping of raw sludge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99% of rural households’ waste dumped raw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3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Policy Questions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762000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 rural households currently dispose sludge?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are the health risks from raw sludge?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Would households be willing to pay for scheduled emptying and collection of sludge?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collection and transportation model works best for rural areas?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are the costs of emptying and transporting sludge?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subsidy is needed for managing rural fecal sludge?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what points do subsidies need to be targeted to ensure emptying and transportation?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a co-compost be made from fecal sludge?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this co-compost safe for use in agriculture?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are the costs of producing co-compost?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there a market for such a product?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7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Household study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Upazila </a:t>
            </a:r>
            <a:r>
              <a:rPr lang="en-US" sz="2400" dirty="0"/>
              <a:t>with high number of </a:t>
            </a:r>
            <a:r>
              <a:rPr lang="en-US" sz="2400" dirty="0" smtClean="0"/>
              <a:t>pits/sq.km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Bhaluka </a:t>
            </a:r>
            <a:r>
              <a:rPr lang="en-US" sz="2400" dirty="0"/>
              <a:t>(Mymensingh)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Cross-sectional study 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/>
              <a:t>1,110 households with single-pit latrines  (BRAC)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/>
              <a:t>Toilets ~ 5 years old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/>
              <a:t>44 villages.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/>
              <a:t>Random sample </a:t>
            </a:r>
            <a:r>
              <a:rPr lang="en-US" sz="2400" dirty="0" smtClean="0"/>
              <a:t>(40% of BRAC households)</a:t>
            </a:r>
          </a:p>
          <a:p>
            <a:pPr lvl="1"/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Data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Latrine management practices (</a:t>
            </a:r>
            <a:r>
              <a:rPr lang="en-US" sz="2400" dirty="0" err="1" smtClean="0"/>
              <a:t>inc.</a:t>
            </a:r>
            <a:r>
              <a:rPr lang="en-US" sz="2400" dirty="0" smtClean="0"/>
              <a:t> payments)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Base bid; follow-up bid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GIS data for toilets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400" dirty="0" smtClean="0"/>
              <a:t>Perceptions about pit emptying/sludge management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85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cap="non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Summary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21840"/>
              </p:ext>
            </p:extLst>
          </p:nvPr>
        </p:nvGraphicFramePr>
        <p:xfrm>
          <a:off x="2057400" y="2133600"/>
          <a:ext cx="4876800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1165860"/>
                <a:gridCol w="1790700"/>
                <a:gridCol w="175260"/>
                <a:gridCol w="175260"/>
                <a:gridCol w="175260"/>
                <a:gridCol w="175260"/>
                <a:gridCol w="609600"/>
                <a:gridCol w="609600"/>
              </a:tblGrid>
              <a:tr h="19050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Table 3: Summary statistics for sample of households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Std Dev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No. of family members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households where highest education 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Class 1-5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Class 6-10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Class 11-12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Beyond Class 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No. of concrete liners in the pit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household income (USD)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1245.61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1077.83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No. Women/household making toilet-management decisions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households with non-farming income 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households with brick walls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households with metal sheet roof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Source: Authors'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Household behaviors</a:t>
            </a:r>
            <a:endParaRPr lang="en-US" b="0" cap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870066"/>
              </p:ext>
            </p:extLst>
          </p:nvPr>
        </p:nvGraphicFramePr>
        <p:xfrm>
          <a:off x="2352674" y="2057400"/>
          <a:ext cx="488632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71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5.1|2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5|1.1|2.8|1.2|4.6|9.3|4.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new_9-4x3-1</Template>
  <TotalTime>2197</TotalTime>
  <Words>1352</Words>
  <Application>Microsoft Office PowerPoint</Application>
  <PresentationFormat>On-screen Show (4:3)</PresentationFormat>
  <Paragraphs>517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Myriad Pro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Managing sludge from rural pit toilets</vt:lpstr>
      <vt:lpstr>Many latrines, no safe disposal</vt:lpstr>
      <vt:lpstr>Policy Questions</vt:lpstr>
      <vt:lpstr>Household study</vt:lpstr>
      <vt:lpstr>Summary statistics</vt:lpstr>
      <vt:lpstr>Household behaviors</vt:lpstr>
      <vt:lpstr>Household behaviors (2)</vt:lpstr>
      <vt:lpstr>What are households paying now?</vt:lpstr>
      <vt:lpstr>Estimating willingness to pay </vt:lpstr>
      <vt:lpstr>Estimating willingness to pay </vt:lpstr>
      <vt:lpstr>Estimating willingness to pay </vt:lpstr>
      <vt:lpstr>Emptying and Transport Costs</vt:lpstr>
      <vt:lpstr>Emptying and Transport Costs</vt:lpstr>
      <vt:lpstr>Emptying options  </vt:lpstr>
      <vt:lpstr>PowerPoint Presentation</vt:lpstr>
      <vt:lpstr>Transportation options</vt:lpstr>
      <vt:lpstr>Emptying and Transportation</vt:lpstr>
      <vt:lpstr>Costs and subsidy (tentative)</vt:lpstr>
      <vt:lpstr>Next steps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Wickrama, Sandaruwan (IWMI)</dc:creator>
  <cp:lastModifiedBy>Balasubramanya, Soumya (IWMI)</cp:lastModifiedBy>
  <cp:revision>174</cp:revision>
  <dcterms:created xsi:type="dcterms:W3CDTF">2014-10-24T09:15:55Z</dcterms:created>
  <dcterms:modified xsi:type="dcterms:W3CDTF">2015-11-03T09:25:25Z</dcterms:modified>
</cp:coreProperties>
</file>