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7" r:id="rId3"/>
    <p:sldId id="288" r:id="rId4"/>
    <p:sldId id="289" r:id="rId5"/>
    <p:sldId id="260" r:id="rId6"/>
    <p:sldId id="261" r:id="rId7"/>
    <p:sldId id="296" r:id="rId8"/>
    <p:sldId id="290" r:id="rId9"/>
    <p:sldId id="291" r:id="rId10"/>
    <p:sldId id="293" r:id="rId11"/>
    <p:sldId id="292" r:id="rId12"/>
    <p:sldId id="294" r:id="rId13"/>
    <p:sldId id="295"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267" r:id="rId29"/>
    <p:sldId id="269" r:id="rId30"/>
    <p:sldId id="285" r:id="rId31"/>
    <p:sldId id="311"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24" autoAdjust="0"/>
  </p:normalViewPr>
  <p:slideViewPr>
    <p:cSldViewPr>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kavi\Climate%20Change\Household-Emissions\kerosene\Kero-diversion-March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kavi\Climate%20Change\Household-Emissions\kerosene\Kero-diversion-March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'Kero-Diversion-NSS61-66'!$M$3</c:f>
              <c:strCache>
                <c:ptCount val="1"/>
                <c:pt idx="0">
                  <c:v>North</c:v>
                </c:pt>
              </c:strCache>
            </c:strRef>
          </c:tx>
          <c:cat>
            <c:strRef>
              <c:f>'Kero-Diversion-NSS61-66'!$N$2:$P$2</c:f>
              <c:strCache>
                <c:ptCount val="3"/>
                <c:pt idx="0">
                  <c:v>2004-05</c:v>
                </c:pt>
                <c:pt idx="1">
                  <c:v>2009-10</c:v>
                </c:pt>
                <c:pt idx="2">
                  <c:v>2011-12</c:v>
                </c:pt>
              </c:strCache>
            </c:strRef>
          </c:cat>
          <c:val>
            <c:numRef>
              <c:f>'Kero-Diversion-NSS61-66'!$N$3:$P$3</c:f>
              <c:numCache>
                <c:formatCode>General</c:formatCode>
                <c:ptCount val="3"/>
                <c:pt idx="0">
                  <c:v>63.914206554411464</c:v>
                </c:pt>
                <c:pt idx="1">
                  <c:v>63.661675911888871</c:v>
                </c:pt>
                <c:pt idx="2">
                  <c:v>61.9</c:v>
                </c:pt>
              </c:numCache>
            </c:numRef>
          </c:val>
          <c:smooth val="0"/>
        </c:ser>
        <c:ser>
          <c:idx val="1"/>
          <c:order val="1"/>
          <c:tx>
            <c:strRef>
              <c:f>'Kero-Diversion-NSS61-66'!$M$4</c:f>
              <c:strCache>
                <c:ptCount val="1"/>
                <c:pt idx="0">
                  <c:v>Central</c:v>
                </c:pt>
              </c:strCache>
            </c:strRef>
          </c:tx>
          <c:cat>
            <c:strRef>
              <c:f>'Kero-Diversion-NSS61-66'!$N$2:$P$2</c:f>
              <c:strCache>
                <c:ptCount val="3"/>
                <c:pt idx="0">
                  <c:v>2004-05</c:v>
                </c:pt>
                <c:pt idx="1">
                  <c:v>2009-10</c:v>
                </c:pt>
                <c:pt idx="2">
                  <c:v>2011-12</c:v>
                </c:pt>
              </c:strCache>
            </c:strRef>
          </c:cat>
          <c:val>
            <c:numRef>
              <c:f>'Kero-Diversion-NSS61-66'!$N$4:$P$4</c:f>
              <c:numCache>
                <c:formatCode>General</c:formatCode>
                <c:ptCount val="3"/>
                <c:pt idx="0">
                  <c:v>37.882122232644036</c:v>
                </c:pt>
                <c:pt idx="1">
                  <c:v>47.587478416244821</c:v>
                </c:pt>
                <c:pt idx="2">
                  <c:v>40.925000000000004</c:v>
                </c:pt>
              </c:numCache>
            </c:numRef>
          </c:val>
          <c:smooth val="0"/>
        </c:ser>
        <c:ser>
          <c:idx val="2"/>
          <c:order val="2"/>
          <c:tx>
            <c:strRef>
              <c:f>'Kero-Diversion-NSS61-66'!$M$5</c:f>
              <c:strCache>
                <c:ptCount val="1"/>
                <c:pt idx="0">
                  <c:v>West</c:v>
                </c:pt>
              </c:strCache>
            </c:strRef>
          </c:tx>
          <c:cat>
            <c:strRef>
              <c:f>'Kero-Diversion-NSS61-66'!$N$2:$P$2</c:f>
              <c:strCache>
                <c:ptCount val="3"/>
                <c:pt idx="0">
                  <c:v>2004-05</c:v>
                </c:pt>
                <c:pt idx="1">
                  <c:v>2009-10</c:v>
                </c:pt>
                <c:pt idx="2">
                  <c:v>2011-12</c:v>
                </c:pt>
              </c:strCache>
            </c:strRef>
          </c:cat>
          <c:val>
            <c:numRef>
              <c:f>'Kero-Diversion-NSS61-66'!$N$5:$P$5</c:f>
              <c:numCache>
                <c:formatCode>General</c:formatCode>
                <c:ptCount val="3"/>
                <c:pt idx="0">
                  <c:v>49.364905843344928</c:v>
                </c:pt>
                <c:pt idx="1">
                  <c:v>51.531982298970988</c:v>
                </c:pt>
                <c:pt idx="2">
                  <c:v>53.875</c:v>
                </c:pt>
              </c:numCache>
            </c:numRef>
          </c:val>
          <c:smooth val="0"/>
        </c:ser>
        <c:ser>
          <c:idx val="3"/>
          <c:order val="3"/>
          <c:tx>
            <c:strRef>
              <c:f>'Kero-Diversion-NSS61-66'!$M$6</c:f>
              <c:strCache>
                <c:ptCount val="1"/>
                <c:pt idx="0">
                  <c:v>East</c:v>
                </c:pt>
              </c:strCache>
            </c:strRef>
          </c:tx>
          <c:cat>
            <c:strRef>
              <c:f>'Kero-Diversion-NSS61-66'!$N$2:$P$2</c:f>
              <c:strCache>
                <c:ptCount val="3"/>
                <c:pt idx="0">
                  <c:v>2004-05</c:v>
                </c:pt>
                <c:pt idx="1">
                  <c:v>2009-10</c:v>
                </c:pt>
                <c:pt idx="2">
                  <c:v>2011-12</c:v>
                </c:pt>
              </c:strCache>
            </c:strRef>
          </c:cat>
          <c:val>
            <c:numRef>
              <c:f>'Kero-Diversion-NSS61-66'!$N$6:$P$6</c:f>
              <c:numCache>
                <c:formatCode>General</c:formatCode>
                <c:ptCount val="3"/>
                <c:pt idx="0">
                  <c:v>30.338488309887669</c:v>
                </c:pt>
                <c:pt idx="1">
                  <c:v>39.611369635704733</c:v>
                </c:pt>
                <c:pt idx="2">
                  <c:v>45.780000000000008</c:v>
                </c:pt>
              </c:numCache>
            </c:numRef>
          </c:val>
          <c:smooth val="0"/>
        </c:ser>
        <c:ser>
          <c:idx val="4"/>
          <c:order val="4"/>
          <c:tx>
            <c:strRef>
              <c:f>'Kero-Diversion-NSS61-66'!$M$7</c:f>
              <c:strCache>
                <c:ptCount val="1"/>
                <c:pt idx="0">
                  <c:v>South</c:v>
                </c:pt>
              </c:strCache>
            </c:strRef>
          </c:tx>
          <c:cat>
            <c:strRef>
              <c:f>'Kero-Diversion-NSS61-66'!$N$2:$P$2</c:f>
              <c:strCache>
                <c:ptCount val="3"/>
                <c:pt idx="0">
                  <c:v>2004-05</c:v>
                </c:pt>
                <c:pt idx="1">
                  <c:v>2009-10</c:v>
                </c:pt>
                <c:pt idx="2">
                  <c:v>2011-12</c:v>
                </c:pt>
              </c:strCache>
            </c:strRef>
          </c:cat>
          <c:val>
            <c:numRef>
              <c:f>'Kero-Diversion-NSS61-66'!$N$7:$P$7</c:f>
              <c:numCache>
                <c:formatCode>General</c:formatCode>
                <c:ptCount val="3"/>
                <c:pt idx="0">
                  <c:v>33.290200609863334</c:v>
                </c:pt>
                <c:pt idx="1">
                  <c:v>38.129209061427389</c:v>
                </c:pt>
                <c:pt idx="2">
                  <c:v>39.075000000000003</c:v>
                </c:pt>
              </c:numCache>
            </c:numRef>
          </c:val>
          <c:smooth val="0"/>
        </c:ser>
        <c:dLbls>
          <c:showLegendKey val="0"/>
          <c:showVal val="0"/>
          <c:showCatName val="0"/>
          <c:showSerName val="0"/>
          <c:showPercent val="0"/>
          <c:showBubbleSize val="0"/>
        </c:dLbls>
        <c:marker val="1"/>
        <c:smooth val="0"/>
        <c:axId val="108964864"/>
        <c:axId val="108974848"/>
      </c:lineChart>
      <c:catAx>
        <c:axId val="108964864"/>
        <c:scaling>
          <c:orientation val="minMax"/>
        </c:scaling>
        <c:delete val="0"/>
        <c:axPos val="b"/>
        <c:majorTickMark val="out"/>
        <c:minorTickMark val="none"/>
        <c:tickLblPos val="nextTo"/>
        <c:crossAx val="108974848"/>
        <c:crosses val="autoZero"/>
        <c:auto val="1"/>
        <c:lblAlgn val="ctr"/>
        <c:lblOffset val="100"/>
        <c:noMultiLvlLbl val="0"/>
      </c:catAx>
      <c:valAx>
        <c:axId val="108974848"/>
        <c:scaling>
          <c:orientation val="minMax"/>
          <c:max val="80"/>
          <c:min val="20"/>
        </c:scaling>
        <c:delete val="0"/>
        <c:axPos val="l"/>
        <c:majorGridlines/>
        <c:numFmt formatCode="General" sourceLinked="1"/>
        <c:majorTickMark val="out"/>
        <c:minorTickMark val="none"/>
        <c:tickLblPos val="nextTo"/>
        <c:crossAx val="108964864"/>
        <c:crosses val="autoZero"/>
        <c:crossBetween val="between"/>
        <c:majorUnit val="10"/>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PH"/>
              <a:t>% Diversion with respect to All India Average Diversion</a:t>
            </a:r>
          </a:p>
        </c:rich>
      </c:tx>
      <c:layout/>
      <c:overlay val="0"/>
    </c:title>
    <c:autoTitleDeleted val="0"/>
    <c:plotArea>
      <c:layout/>
      <c:barChart>
        <c:barDir val="col"/>
        <c:grouping val="clustered"/>
        <c:varyColors val="0"/>
        <c:ser>
          <c:idx val="0"/>
          <c:order val="0"/>
          <c:tx>
            <c:strRef>
              <c:f>'Kero-Diversion-NSS61-66'!$G$54</c:f>
              <c:strCache>
                <c:ptCount val="1"/>
                <c:pt idx="0">
                  <c:v>2004-05</c:v>
                </c:pt>
              </c:strCache>
            </c:strRef>
          </c:tx>
          <c:invertIfNegative val="0"/>
          <c:cat>
            <c:strRef>
              <c:f>'Kero-Diversion-NSS61-66'!$F$55:$F$76</c:f>
              <c:strCache>
                <c:ptCount val="22"/>
                <c:pt idx="0">
                  <c:v>Jammu &amp; Kashmir</c:v>
                </c:pt>
                <c:pt idx="1">
                  <c:v>Himachal Pradesh</c:v>
                </c:pt>
                <c:pt idx="2">
                  <c:v>Punjab</c:v>
                </c:pt>
                <c:pt idx="3">
                  <c:v>Uttaranchal</c:v>
                </c:pt>
                <c:pt idx="4">
                  <c:v>Haryana</c:v>
                </c:pt>
                <c:pt idx="5">
                  <c:v>Delhi</c:v>
                </c:pt>
                <c:pt idx="6">
                  <c:v>Rajasthan</c:v>
                </c:pt>
                <c:pt idx="7">
                  <c:v>Uttar Pradesh</c:v>
                </c:pt>
                <c:pt idx="8">
                  <c:v>Bihar</c:v>
                </c:pt>
                <c:pt idx="9">
                  <c:v>Assam</c:v>
                </c:pt>
                <c:pt idx="10">
                  <c:v>West Bengal</c:v>
                </c:pt>
                <c:pt idx="11">
                  <c:v>Jharkhand</c:v>
                </c:pt>
                <c:pt idx="12">
                  <c:v>Orissa</c:v>
                </c:pt>
                <c:pt idx="13">
                  <c:v>Chhattisgarh</c:v>
                </c:pt>
                <c:pt idx="14">
                  <c:v>Madhya Pradesh</c:v>
                </c:pt>
                <c:pt idx="15">
                  <c:v>Gujrat</c:v>
                </c:pt>
                <c:pt idx="16">
                  <c:v>Maharastra</c:v>
                </c:pt>
                <c:pt idx="17">
                  <c:v>Andhra Pardesh</c:v>
                </c:pt>
                <c:pt idx="18">
                  <c:v>Karnataka</c:v>
                </c:pt>
                <c:pt idx="19">
                  <c:v>Goa</c:v>
                </c:pt>
                <c:pt idx="20">
                  <c:v>Kerala</c:v>
                </c:pt>
                <c:pt idx="21">
                  <c:v>Tamil Nadu</c:v>
                </c:pt>
              </c:strCache>
            </c:strRef>
          </c:cat>
          <c:val>
            <c:numRef>
              <c:f>'Kero-Diversion-NSS61-66'!$G$55:$G$76</c:f>
              <c:numCache>
                <c:formatCode>0.00</c:formatCode>
                <c:ptCount val="22"/>
                <c:pt idx="0">
                  <c:v>-18.865639553438221</c:v>
                </c:pt>
                <c:pt idx="1">
                  <c:v>-19.234602715827016</c:v>
                </c:pt>
                <c:pt idx="2">
                  <c:v>-30.311730095585908</c:v>
                </c:pt>
                <c:pt idx="3">
                  <c:v>-5.801636402764494</c:v>
                </c:pt>
                <c:pt idx="4">
                  <c:v>-12.677544087687458</c:v>
                </c:pt>
                <c:pt idx="5">
                  <c:v>-26.980193756319899</c:v>
                </c:pt>
                <c:pt idx="6">
                  <c:v>6.2957527536363003</c:v>
                </c:pt>
                <c:pt idx="7">
                  <c:v>14.839621882351736</c:v>
                </c:pt>
                <c:pt idx="8">
                  <c:v>15.814487298559584</c:v>
                </c:pt>
                <c:pt idx="9">
                  <c:v>11.643565478333144</c:v>
                </c:pt>
                <c:pt idx="10">
                  <c:v>22.687378333176106</c:v>
                </c:pt>
                <c:pt idx="11">
                  <c:v>13.963416536612101</c:v>
                </c:pt>
                <c:pt idx="12">
                  <c:v>2.4078480102647646</c:v>
                </c:pt>
                <c:pt idx="13">
                  <c:v>10.865841245455648</c:v>
                </c:pt>
                <c:pt idx="14">
                  <c:v>3.1349941094882041</c:v>
                </c:pt>
                <c:pt idx="15">
                  <c:v>0.1779389234252875</c:v>
                </c:pt>
                <c:pt idx="16">
                  <c:v>-6.1210188595039696</c:v>
                </c:pt>
                <c:pt idx="17">
                  <c:v>5.6912447957785588</c:v>
                </c:pt>
                <c:pt idx="18">
                  <c:v>8.4858598440489885</c:v>
                </c:pt>
                <c:pt idx="19">
                  <c:v>-23.244986425830071</c:v>
                </c:pt>
                <c:pt idx="20">
                  <c:v>6.2139187108006908</c:v>
                </c:pt>
                <c:pt idx="21">
                  <c:v>21.015483975025678</c:v>
                </c:pt>
              </c:numCache>
            </c:numRef>
          </c:val>
        </c:ser>
        <c:ser>
          <c:idx val="1"/>
          <c:order val="1"/>
          <c:tx>
            <c:strRef>
              <c:f>'Kero-Diversion-NSS61-66'!$H$54</c:f>
              <c:strCache>
                <c:ptCount val="1"/>
                <c:pt idx="0">
                  <c:v>2009-10</c:v>
                </c:pt>
              </c:strCache>
            </c:strRef>
          </c:tx>
          <c:invertIfNegative val="0"/>
          <c:cat>
            <c:strRef>
              <c:f>'Kero-Diversion-NSS61-66'!$F$55:$F$76</c:f>
              <c:strCache>
                <c:ptCount val="22"/>
                <c:pt idx="0">
                  <c:v>Jammu &amp; Kashmir</c:v>
                </c:pt>
                <c:pt idx="1">
                  <c:v>Himachal Pradesh</c:v>
                </c:pt>
                <c:pt idx="2">
                  <c:v>Punjab</c:v>
                </c:pt>
                <c:pt idx="3">
                  <c:v>Uttaranchal</c:v>
                </c:pt>
                <c:pt idx="4">
                  <c:v>Haryana</c:v>
                </c:pt>
                <c:pt idx="5">
                  <c:v>Delhi</c:v>
                </c:pt>
                <c:pt idx="6">
                  <c:v>Rajasthan</c:v>
                </c:pt>
                <c:pt idx="7">
                  <c:v>Uttar Pradesh</c:v>
                </c:pt>
                <c:pt idx="8">
                  <c:v>Bihar</c:v>
                </c:pt>
                <c:pt idx="9">
                  <c:v>Assam</c:v>
                </c:pt>
                <c:pt idx="10">
                  <c:v>West Bengal</c:v>
                </c:pt>
                <c:pt idx="11">
                  <c:v>Jharkhand</c:v>
                </c:pt>
                <c:pt idx="12">
                  <c:v>Orissa</c:v>
                </c:pt>
                <c:pt idx="13">
                  <c:v>Chhattisgarh</c:v>
                </c:pt>
                <c:pt idx="14">
                  <c:v>Madhya Pradesh</c:v>
                </c:pt>
                <c:pt idx="15">
                  <c:v>Gujrat</c:v>
                </c:pt>
                <c:pt idx="16">
                  <c:v>Maharastra</c:v>
                </c:pt>
                <c:pt idx="17">
                  <c:v>Andhra Pardesh</c:v>
                </c:pt>
                <c:pt idx="18">
                  <c:v>Karnataka</c:v>
                </c:pt>
                <c:pt idx="19">
                  <c:v>Goa</c:v>
                </c:pt>
                <c:pt idx="20">
                  <c:v>Kerala</c:v>
                </c:pt>
                <c:pt idx="21">
                  <c:v>Tamil Nadu</c:v>
                </c:pt>
              </c:strCache>
            </c:strRef>
          </c:cat>
          <c:val>
            <c:numRef>
              <c:f>'Kero-Diversion-NSS61-66'!$H$55:$H$76</c:f>
              <c:numCache>
                <c:formatCode>0.00</c:formatCode>
                <c:ptCount val="22"/>
                <c:pt idx="0">
                  <c:v>-8.1943758414779495</c:v>
                </c:pt>
                <c:pt idx="1">
                  <c:v>-11.374592131964754</c:v>
                </c:pt>
                <c:pt idx="2">
                  <c:v>-22.654845386987326</c:v>
                </c:pt>
                <c:pt idx="3">
                  <c:v>-13.890487183465048</c:v>
                </c:pt>
                <c:pt idx="4">
                  <c:v>-13.495837345711337</c:v>
                </c:pt>
                <c:pt idx="5">
                  <c:v>-42.668797009772483</c:v>
                </c:pt>
                <c:pt idx="6">
                  <c:v>4.8434386247403793</c:v>
                </c:pt>
                <c:pt idx="7">
                  <c:v>5.6318930918194212</c:v>
                </c:pt>
                <c:pt idx="8">
                  <c:v>13.872504148610432</c:v>
                </c:pt>
                <c:pt idx="9">
                  <c:v>7.3506272434796571</c:v>
                </c:pt>
                <c:pt idx="10">
                  <c:v>13.634420774588897</c:v>
                </c:pt>
                <c:pt idx="11">
                  <c:v>8.0898504041922905</c:v>
                </c:pt>
                <c:pt idx="12">
                  <c:v>7.6545654273727308</c:v>
                </c:pt>
                <c:pt idx="13">
                  <c:v>5.8084783612034272</c:v>
                </c:pt>
                <c:pt idx="14">
                  <c:v>11.027255006877034</c:v>
                </c:pt>
                <c:pt idx="15">
                  <c:v>1.0222361471782833</c:v>
                </c:pt>
                <c:pt idx="16">
                  <c:v>-6.9904008505170054</c:v>
                </c:pt>
                <c:pt idx="17">
                  <c:v>10.369479156348653</c:v>
                </c:pt>
                <c:pt idx="18">
                  <c:v>9.5431335539069124</c:v>
                </c:pt>
                <c:pt idx="19">
                  <c:v>-6.0761501758714616</c:v>
                </c:pt>
                <c:pt idx="20">
                  <c:v>2.3794637584819682</c:v>
                </c:pt>
                <c:pt idx="21">
                  <c:v>24.118140226967046</c:v>
                </c:pt>
              </c:numCache>
            </c:numRef>
          </c:val>
        </c:ser>
        <c:ser>
          <c:idx val="2"/>
          <c:order val="2"/>
          <c:tx>
            <c:strRef>
              <c:f>'Kero-Diversion-NSS61-66'!$I$54</c:f>
              <c:strCache>
                <c:ptCount val="1"/>
                <c:pt idx="0">
                  <c:v>2011-12</c:v>
                </c:pt>
              </c:strCache>
            </c:strRef>
          </c:tx>
          <c:invertIfNegative val="0"/>
          <c:cat>
            <c:strRef>
              <c:f>'Kero-Diversion-NSS61-66'!$F$55:$F$76</c:f>
              <c:strCache>
                <c:ptCount val="22"/>
                <c:pt idx="0">
                  <c:v>Jammu &amp; Kashmir</c:v>
                </c:pt>
                <c:pt idx="1">
                  <c:v>Himachal Pradesh</c:v>
                </c:pt>
                <c:pt idx="2">
                  <c:v>Punjab</c:v>
                </c:pt>
                <c:pt idx="3">
                  <c:v>Uttaranchal</c:v>
                </c:pt>
                <c:pt idx="4">
                  <c:v>Haryana</c:v>
                </c:pt>
                <c:pt idx="5">
                  <c:v>Delhi</c:v>
                </c:pt>
                <c:pt idx="6">
                  <c:v>Rajasthan</c:v>
                </c:pt>
                <c:pt idx="7">
                  <c:v>Uttar Pradesh</c:v>
                </c:pt>
                <c:pt idx="8">
                  <c:v>Bihar</c:v>
                </c:pt>
                <c:pt idx="9">
                  <c:v>Assam</c:v>
                </c:pt>
                <c:pt idx="10">
                  <c:v>West Bengal</c:v>
                </c:pt>
                <c:pt idx="11">
                  <c:v>Jharkhand</c:v>
                </c:pt>
                <c:pt idx="12">
                  <c:v>Orissa</c:v>
                </c:pt>
                <c:pt idx="13">
                  <c:v>Chhattisgarh</c:v>
                </c:pt>
                <c:pt idx="14">
                  <c:v>Madhya Pradesh</c:v>
                </c:pt>
                <c:pt idx="15">
                  <c:v>Gujrat</c:v>
                </c:pt>
                <c:pt idx="16">
                  <c:v>Maharastra</c:v>
                </c:pt>
                <c:pt idx="17">
                  <c:v>Andhra Pardesh</c:v>
                </c:pt>
                <c:pt idx="18">
                  <c:v>Karnataka</c:v>
                </c:pt>
                <c:pt idx="19">
                  <c:v>Goa</c:v>
                </c:pt>
                <c:pt idx="20">
                  <c:v>Kerala</c:v>
                </c:pt>
                <c:pt idx="21">
                  <c:v>Tamil Nadu</c:v>
                </c:pt>
              </c:strCache>
            </c:strRef>
          </c:cat>
          <c:val>
            <c:numRef>
              <c:f>'Kero-Diversion-NSS61-66'!$I$55:$I$76</c:f>
              <c:numCache>
                <c:formatCode>0.00</c:formatCode>
                <c:ptCount val="22"/>
                <c:pt idx="0">
                  <c:v>10.072727272727256</c:v>
                </c:pt>
                <c:pt idx="1">
                  <c:v>-10.227272727272741</c:v>
                </c:pt>
                <c:pt idx="2">
                  <c:v>-26.327272727272742</c:v>
                </c:pt>
                <c:pt idx="3">
                  <c:v>12.472727272727255</c:v>
                </c:pt>
                <c:pt idx="4">
                  <c:v>-20.427272727272737</c:v>
                </c:pt>
                <c:pt idx="5">
                  <c:v>-41.627272727272739</c:v>
                </c:pt>
                <c:pt idx="6">
                  <c:v>7.7727272727272592</c:v>
                </c:pt>
                <c:pt idx="7">
                  <c:v>6.5727272727272563</c:v>
                </c:pt>
                <c:pt idx="8">
                  <c:v>16.072727272727256</c:v>
                </c:pt>
                <c:pt idx="9">
                  <c:v>-4.0272727272727451</c:v>
                </c:pt>
                <c:pt idx="10">
                  <c:v>12.172727272727258</c:v>
                </c:pt>
                <c:pt idx="11">
                  <c:v>-6.7272727272727408</c:v>
                </c:pt>
                <c:pt idx="12">
                  <c:v>4.4727272727272549</c:v>
                </c:pt>
                <c:pt idx="13">
                  <c:v>13.572727272727256</c:v>
                </c:pt>
                <c:pt idx="14">
                  <c:v>4.3727272727272606</c:v>
                </c:pt>
                <c:pt idx="15">
                  <c:v>-2.8272727272727423</c:v>
                </c:pt>
                <c:pt idx="16">
                  <c:v>-9.7272727272727408</c:v>
                </c:pt>
                <c:pt idx="17">
                  <c:v>12.372727272727261</c:v>
                </c:pt>
                <c:pt idx="18">
                  <c:v>5.5727272727272563</c:v>
                </c:pt>
                <c:pt idx="19">
                  <c:v>-10.027272727272745</c:v>
                </c:pt>
                <c:pt idx="20">
                  <c:v>-0.42727272727274368</c:v>
                </c:pt>
                <c:pt idx="21">
                  <c:v>26.872727272727257</c:v>
                </c:pt>
              </c:numCache>
            </c:numRef>
          </c:val>
        </c:ser>
        <c:dLbls>
          <c:showLegendKey val="0"/>
          <c:showVal val="0"/>
          <c:showCatName val="0"/>
          <c:showSerName val="0"/>
          <c:showPercent val="0"/>
          <c:showBubbleSize val="0"/>
        </c:dLbls>
        <c:gapWidth val="150"/>
        <c:axId val="117922816"/>
        <c:axId val="117928704"/>
      </c:barChart>
      <c:catAx>
        <c:axId val="117922816"/>
        <c:scaling>
          <c:orientation val="minMax"/>
        </c:scaling>
        <c:delete val="0"/>
        <c:axPos val="b"/>
        <c:majorTickMark val="out"/>
        <c:minorTickMark val="none"/>
        <c:tickLblPos val="low"/>
        <c:txPr>
          <a:bodyPr rot="-5400000" vert="horz"/>
          <a:lstStyle/>
          <a:p>
            <a:pPr>
              <a:defRPr/>
            </a:pPr>
            <a:endParaRPr lang="en-US"/>
          </a:p>
        </c:txPr>
        <c:crossAx val="117928704"/>
        <c:crosses val="autoZero"/>
        <c:auto val="1"/>
        <c:lblAlgn val="ctr"/>
        <c:lblOffset val="100"/>
        <c:noMultiLvlLbl val="0"/>
      </c:catAx>
      <c:valAx>
        <c:axId val="117928704"/>
        <c:scaling>
          <c:orientation val="minMax"/>
        </c:scaling>
        <c:delete val="0"/>
        <c:axPos val="l"/>
        <c:majorGridlines/>
        <c:numFmt formatCode="0.00" sourceLinked="1"/>
        <c:majorTickMark val="out"/>
        <c:minorTickMark val="none"/>
        <c:tickLblPos val="nextTo"/>
        <c:crossAx val="117922816"/>
        <c:crosses val="autoZero"/>
        <c:crossBetween val="between"/>
      </c:valAx>
    </c:plotArea>
    <c:legend>
      <c:legendPos val="b"/>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A58DE-485A-468E-A25B-C07394D75A75}" type="datetimeFigureOut">
              <a:rPr lang="en-PH" smtClean="0"/>
              <a:t>11/3/2015</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D022D-B85F-4F66-B8B1-743C28B9FC11}" type="slidenum">
              <a:rPr lang="en-PH" smtClean="0"/>
              <a:t>‹#›</a:t>
            </a:fld>
            <a:endParaRPr lang="en-PH"/>
          </a:p>
        </p:txBody>
      </p:sp>
    </p:spTree>
    <p:extLst>
      <p:ext uri="{BB962C8B-B14F-4D97-AF65-F5344CB8AC3E}">
        <p14:creationId xmlns:p14="http://schemas.microsoft.com/office/powerpoint/2010/main" val="163485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err="1" smtClean="0"/>
              <a:t>Anand</a:t>
            </a:r>
            <a:r>
              <a:rPr lang="en-PH" dirty="0" smtClean="0"/>
              <a:t> et al – look at </a:t>
            </a:r>
            <a:r>
              <a:rPr lang="en-PH" dirty="0" err="1" smtClean="0"/>
              <a:t>kerosne</a:t>
            </a:r>
            <a:r>
              <a:rPr lang="en-PH" baseline="0" dirty="0" smtClean="0"/>
              <a:t> and LPG together and argue that these subsidies are not progressive and need better targeting; combining kerosene story with LPG may not be appropriate </a:t>
            </a:r>
          </a:p>
          <a:p>
            <a:r>
              <a:rPr lang="en-PH" baseline="0" dirty="0" err="1" smtClean="0"/>
              <a:t>Basole</a:t>
            </a:r>
            <a:r>
              <a:rPr lang="en-PH" baseline="0" dirty="0" smtClean="0"/>
              <a:t> and </a:t>
            </a:r>
            <a:r>
              <a:rPr lang="en-PH" baseline="0" dirty="0" err="1" smtClean="0"/>
              <a:t>Basu</a:t>
            </a:r>
            <a:r>
              <a:rPr lang="en-PH" baseline="0" dirty="0" smtClean="0"/>
              <a:t> – link increase in cooking fuel expenditure to food budget squeeze and calorie reduction</a:t>
            </a:r>
            <a:endParaRPr lang="en-PH" dirty="0"/>
          </a:p>
        </p:txBody>
      </p:sp>
      <p:sp>
        <p:nvSpPr>
          <p:cNvPr id="4" name="Slide Number Placeholder 3"/>
          <p:cNvSpPr>
            <a:spLocks noGrp="1"/>
          </p:cNvSpPr>
          <p:nvPr>
            <p:ph type="sldNum" sz="quarter" idx="10"/>
          </p:nvPr>
        </p:nvSpPr>
        <p:spPr/>
        <p:txBody>
          <a:bodyPr/>
          <a:lstStyle/>
          <a:p>
            <a:fld id="{D14D022D-B85F-4F66-B8B1-743C28B9FC11}" type="slidenum">
              <a:rPr lang="en-PH" smtClean="0"/>
              <a:t>4</a:t>
            </a:fld>
            <a:endParaRPr lang="en-PH"/>
          </a:p>
        </p:txBody>
      </p:sp>
    </p:spTree>
    <p:extLst>
      <p:ext uri="{BB962C8B-B14F-4D97-AF65-F5344CB8AC3E}">
        <p14:creationId xmlns:p14="http://schemas.microsoft.com/office/powerpoint/2010/main" val="256928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As per norms, kerosene should not be allocated</a:t>
            </a:r>
            <a:r>
              <a:rPr lang="en-PH" baseline="0" dirty="0" smtClean="0"/>
              <a:t> in rural areas if the household reports electricity as primary fuel for lighting.</a:t>
            </a:r>
          </a:p>
          <a:p>
            <a:r>
              <a:rPr lang="en-PH" baseline="0" dirty="0" smtClean="0"/>
              <a:t>In South despite better electrification, the states are still managing to allocate kerosene in rural areas through PDS – which of course is having beneficial effects in reducing dependence on firewood</a:t>
            </a:r>
            <a:endParaRPr lang="en-PH" dirty="0"/>
          </a:p>
        </p:txBody>
      </p:sp>
      <p:sp>
        <p:nvSpPr>
          <p:cNvPr id="4" name="Slide Number Placeholder 3"/>
          <p:cNvSpPr>
            <a:spLocks noGrp="1"/>
          </p:cNvSpPr>
          <p:nvPr>
            <p:ph type="sldNum" sz="quarter" idx="10"/>
          </p:nvPr>
        </p:nvSpPr>
        <p:spPr/>
        <p:txBody>
          <a:bodyPr/>
          <a:lstStyle/>
          <a:p>
            <a:fld id="{D14D022D-B85F-4F66-B8B1-743C28B9FC11}" type="slidenum">
              <a:rPr lang="en-PH" smtClean="0"/>
              <a:t>15</a:t>
            </a:fld>
            <a:endParaRPr lang="en-PH"/>
          </a:p>
        </p:txBody>
      </p:sp>
    </p:spTree>
    <p:extLst>
      <p:ext uri="{BB962C8B-B14F-4D97-AF65-F5344CB8AC3E}">
        <p14:creationId xmlns:p14="http://schemas.microsoft.com/office/powerpoint/2010/main" val="124729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Better specification of the model to avoid </a:t>
            </a:r>
            <a:r>
              <a:rPr lang="en-PH" dirty="0" err="1" smtClean="0"/>
              <a:t>endogeniety</a:t>
            </a:r>
            <a:r>
              <a:rPr lang="en-PH" dirty="0" smtClean="0"/>
              <a:t> problem – with regard to use of </a:t>
            </a:r>
            <a:r>
              <a:rPr lang="en-PH" dirty="0" err="1" smtClean="0"/>
              <a:t>prmfwd</a:t>
            </a:r>
            <a:r>
              <a:rPr lang="en-PH" dirty="0" smtClean="0"/>
              <a:t> and </a:t>
            </a:r>
            <a:r>
              <a:rPr lang="en-PH" dirty="0" err="1" smtClean="0"/>
              <a:t>prmlpg</a:t>
            </a:r>
            <a:r>
              <a:rPr lang="en-PH" baseline="0" dirty="0" smtClean="0"/>
              <a:t> – is needed; work in progress</a:t>
            </a:r>
            <a:endParaRPr lang="en-PH" dirty="0"/>
          </a:p>
        </p:txBody>
      </p:sp>
      <p:sp>
        <p:nvSpPr>
          <p:cNvPr id="4" name="Slide Number Placeholder 3"/>
          <p:cNvSpPr>
            <a:spLocks noGrp="1"/>
          </p:cNvSpPr>
          <p:nvPr>
            <p:ph type="sldNum" sz="quarter" idx="10"/>
          </p:nvPr>
        </p:nvSpPr>
        <p:spPr/>
        <p:txBody>
          <a:bodyPr/>
          <a:lstStyle/>
          <a:p>
            <a:fld id="{D14D022D-B85F-4F66-B8B1-743C28B9FC11}" type="slidenum">
              <a:rPr lang="en-PH" smtClean="0"/>
              <a:t>19</a:t>
            </a:fld>
            <a:endParaRPr lang="en-PH"/>
          </a:p>
        </p:txBody>
      </p:sp>
    </p:spTree>
    <p:extLst>
      <p:ext uri="{BB962C8B-B14F-4D97-AF65-F5344CB8AC3E}">
        <p14:creationId xmlns:p14="http://schemas.microsoft.com/office/powerpoint/2010/main" val="131678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err="1" smtClean="0"/>
              <a:t>Cummulative</a:t>
            </a:r>
            <a:r>
              <a:rPr lang="en-PH" baseline="0" dirty="0" smtClean="0"/>
              <a:t> average shares</a:t>
            </a:r>
            <a:endParaRPr lang="en-PH" dirty="0"/>
          </a:p>
        </p:txBody>
      </p:sp>
      <p:sp>
        <p:nvSpPr>
          <p:cNvPr id="4" name="Slide Number Placeholder 3"/>
          <p:cNvSpPr>
            <a:spLocks noGrp="1"/>
          </p:cNvSpPr>
          <p:nvPr>
            <p:ph type="sldNum" sz="quarter" idx="10"/>
          </p:nvPr>
        </p:nvSpPr>
        <p:spPr/>
        <p:txBody>
          <a:bodyPr/>
          <a:lstStyle/>
          <a:p>
            <a:fld id="{D14D022D-B85F-4F66-B8B1-743C28B9FC11}" type="slidenum">
              <a:rPr lang="en-PH" smtClean="0"/>
              <a:t>26</a:t>
            </a:fld>
            <a:endParaRPr lang="en-PH"/>
          </a:p>
        </p:txBody>
      </p:sp>
    </p:spTree>
    <p:extLst>
      <p:ext uri="{BB962C8B-B14F-4D97-AF65-F5344CB8AC3E}">
        <p14:creationId xmlns:p14="http://schemas.microsoft.com/office/powerpoint/2010/main" val="126352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B972326-696D-4A96-ADA2-FCF52A7028F1}" type="datetimeFigureOut">
              <a:rPr lang="en-IN" smtClean="0"/>
              <a:pPr/>
              <a:t>03-11-2015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0CE1FF-EDAD-4D22-8F7A-8BFF3FD0F881}"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B972326-696D-4A96-ADA2-FCF52A7028F1}" type="datetimeFigureOut">
              <a:rPr lang="en-IN" smtClean="0"/>
              <a:pPr/>
              <a:t>03-11-2015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0CE1FF-EDAD-4D22-8F7A-8BFF3FD0F88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B972326-696D-4A96-ADA2-FCF52A7028F1}" type="datetimeFigureOut">
              <a:rPr lang="en-IN" smtClean="0"/>
              <a:pPr/>
              <a:t>03-11-2015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0CE1FF-EDAD-4D22-8F7A-8BFF3FD0F88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B972326-696D-4A96-ADA2-FCF52A7028F1}" type="datetimeFigureOut">
              <a:rPr lang="en-IN" smtClean="0"/>
              <a:pPr/>
              <a:t>03-11-2015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0CE1FF-EDAD-4D22-8F7A-8BFF3FD0F88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72326-696D-4A96-ADA2-FCF52A7028F1}" type="datetimeFigureOut">
              <a:rPr lang="en-IN" smtClean="0"/>
              <a:pPr/>
              <a:t>03-11-2015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0CE1FF-EDAD-4D22-8F7A-8BFF3FD0F881}"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B972326-696D-4A96-ADA2-FCF52A7028F1}" type="datetimeFigureOut">
              <a:rPr lang="en-IN" smtClean="0"/>
              <a:pPr/>
              <a:t>03-11-2015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50CE1FF-EDAD-4D22-8F7A-8BFF3FD0F88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B972326-696D-4A96-ADA2-FCF52A7028F1}" type="datetimeFigureOut">
              <a:rPr lang="en-IN" smtClean="0"/>
              <a:pPr/>
              <a:t>03-11-2015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50CE1FF-EDAD-4D22-8F7A-8BFF3FD0F881}"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B972326-696D-4A96-ADA2-FCF52A7028F1}" type="datetimeFigureOut">
              <a:rPr lang="en-IN" smtClean="0"/>
              <a:pPr/>
              <a:t>03-11-2015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50CE1FF-EDAD-4D22-8F7A-8BFF3FD0F88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72326-696D-4A96-ADA2-FCF52A7028F1}" type="datetimeFigureOut">
              <a:rPr lang="en-IN" smtClean="0"/>
              <a:pPr/>
              <a:t>03-11-2015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50CE1FF-EDAD-4D22-8F7A-8BFF3FD0F88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72326-696D-4A96-ADA2-FCF52A7028F1}" type="datetimeFigureOut">
              <a:rPr lang="en-IN" smtClean="0"/>
              <a:pPr/>
              <a:t>03-11-2015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50CE1FF-EDAD-4D22-8F7A-8BFF3FD0F881}"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72326-696D-4A96-ADA2-FCF52A7028F1}" type="datetimeFigureOut">
              <a:rPr lang="en-IN" smtClean="0"/>
              <a:pPr/>
              <a:t>03-11-2015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50CE1FF-EDAD-4D22-8F7A-8BFF3FD0F88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72326-696D-4A96-ADA2-FCF52A7028F1}" type="datetimeFigureOut">
              <a:rPr lang="en-IN" smtClean="0"/>
              <a:pPr/>
              <a:t>03-11-2015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CE1FF-EDAD-4D22-8F7A-8BFF3FD0F88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dirty="0" smtClean="0"/>
              <a:t>Kerosene Consumption in India</a:t>
            </a:r>
            <a:br>
              <a:rPr lang="en-IN" dirty="0" smtClean="0"/>
            </a:br>
            <a:r>
              <a:rPr lang="en-IN" i="1" dirty="0" smtClean="0"/>
              <a:t>Welfare and Environmental Issues</a:t>
            </a:r>
            <a:endParaRPr lang="en-IN" dirty="0"/>
          </a:p>
        </p:txBody>
      </p:sp>
      <p:sp>
        <p:nvSpPr>
          <p:cNvPr id="3" name="Subtitle 2"/>
          <p:cNvSpPr>
            <a:spLocks noGrp="1"/>
          </p:cNvSpPr>
          <p:nvPr>
            <p:ph type="subTitle" idx="1"/>
          </p:nvPr>
        </p:nvSpPr>
        <p:spPr/>
        <p:txBody>
          <a:bodyPr>
            <a:normAutofit fontScale="92500" lnSpcReduction="20000"/>
          </a:bodyPr>
          <a:lstStyle/>
          <a:p>
            <a:r>
              <a:rPr lang="en-IN" sz="3000" dirty="0" smtClean="0"/>
              <a:t>K.S. Kavi Kumar &amp; Brinda Viswanathan</a:t>
            </a:r>
          </a:p>
          <a:p>
            <a:r>
              <a:rPr lang="en-IN" sz="3000" dirty="0" smtClean="0"/>
              <a:t>MSE, Chennai</a:t>
            </a:r>
          </a:p>
          <a:p>
            <a:r>
              <a:rPr lang="en-IN" sz="3000" dirty="0" smtClean="0"/>
              <a:t>ISI Workshop, New Delhi</a:t>
            </a:r>
          </a:p>
          <a:p>
            <a:r>
              <a:rPr lang="en-IN" sz="3000" dirty="0" smtClean="0"/>
              <a:t>2-3 November 2015</a:t>
            </a:r>
            <a:endParaRPr lang="en-IN" sz="3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Cooking Energy Estimation </a:t>
            </a:r>
            <a:endParaRPr lang="en-PH" dirty="0"/>
          </a:p>
        </p:txBody>
      </p:sp>
      <p:sp>
        <p:nvSpPr>
          <p:cNvPr id="3" name="Content Placeholder 2"/>
          <p:cNvSpPr>
            <a:spLocks noGrp="1"/>
          </p:cNvSpPr>
          <p:nvPr>
            <p:ph idx="1"/>
          </p:nvPr>
        </p:nvSpPr>
        <p:spPr/>
        <p:txBody>
          <a:bodyPr>
            <a:normAutofit fontScale="85000" lnSpcReduction="10000"/>
          </a:bodyPr>
          <a:lstStyle/>
          <a:p>
            <a:pPr algn="just"/>
            <a:r>
              <a:rPr lang="en-PH" dirty="0" smtClean="0"/>
              <a:t>Cooking </a:t>
            </a:r>
            <a:r>
              <a:rPr lang="en-PH" dirty="0"/>
              <a:t>energy at household level </a:t>
            </a:r>
            <a:r>
              <a:rPr lang="en-PH" dirty="0" smtClean="0"/>
              <a:t> is estimated based on energy content and thermal efficiency reported in Smith et al. (2000), </a:t>
            </a:r>
            <a:r>
              <a:rPr lang="en-PH" dirty="0" err="1" smtClean="0"/>
              <a:t>Venkataraman</a:t>
            </a:r>
            <a:r>
              <a:rPr lang="en-PH" dirty="0" smtClean="0"/>
              <a:t> et al. (2010), and </a:t>
            </a:r>
            <a:r>
              <a:rPr lang="en-PH" dirty="0" err="1" smtClean="0"/>
              <a:t>Mestl</a:t>
            </a:r>
            <a:r>
              <a:rPr lang="en-PH" dirty="0" smtClean="0"/>
              <a:t> and </a:t>
            </a:r>
            <a:r>
              <a:rPr lang="en-PH" dirty="0" err="1" smtClean="0"/>
              <a:t>Eskeland</a:t>
            </a:r>
            <a:r>
              <a:rPr lang="en-PH" dirty="0" smtClean="0"/>
              <a:t> (2009)</a:t>
            </a:r>
          </a:p>
          <a:p>
            <a:pPr algn="just"/>
            <a:r>
              <a:rPr lang="en-PH" dirty="0" smtClean="0"/>
              <a:t>Total consumption of kerosene is allocated between cooking and lighting needs based on the household’s choice of cooking and lighting primary fuels </a:t>
            </a:r>
          </a:p>
          <a:p>
            <a:pPr algn="just"/>
            <a:r>
              <a:rPr lang="en-PH" dirty="0" smtClean="0"/>
              <a:t>Dung and other cooking fuels (e.g., crop residue) should be accounted though the quantity data is missing in the NSS database</a:t>
            </a:r>
          </a:p>
          <a:p>
            <a:pPr algn="just"/>
            <a:r>
              <a:rPr lang="en-PH" dirty="0" smtClean="0"/>
              <a:t>Households with no cooking arrangement are excluded </a:t>
            </a:r>
            <a:endParaRPr lang="en-PH" dirty="0"/>
          </a:p>
        </p:txBody>
      </p:sp>
    </p:spTree>
    <p:extLst>
      <p:ext uri="{BB962C8B-B14F-4D97-AF65-F5344CB8AC3E}">
        <p14:creationId xmlns:p14="http://schemas.microsoft.com/office/powerpoint/2010/main" val="2332868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Accounting for Other Cooking Fuels</a:t>
            </a:r>
            <a:endParaRPr lang="en-PH" dirty="0"/>
          </a:p>
        </p:txBody>
      </p:sp>
      <p:sp>
        <p:nvSpPr>
          <p:cNvPr id="3" name="Content Placeholder 2"/>
          <p:cNvSpPr>
            <a:spLocks noGrp="1"/>
          </p:cNvSpPr>
          <p:nvPr>
            <p:ph idx="1"/>
          </p:nvPr>
        </p:nvSpPr>
        <p:spPr/>
        <p:txBody>
          <a:bodyPr>
            <a:normAutofit fontScale="85000" lnSpcReduction="10000"/>
          </a:bodyPr>
          <a:lstStyle/>
          <a:p>
            <a:pPr algn="just"/>
            <a:r>
              <a:rPr lang="en-PH" dirty="0" smtClean="0"/>
              <a:t>Estimate the mean energy </a:t>
            </a:r>
            <a:r>
              <a:rPr lang="en-PH" dirty="0"/>
              <a:t>at </a:t>
            </a:r>
            <a:r>
              <a:rPr lang="en-PH" dirty="0" err="1"/>
              <a:t>decile</a:t>
            </a:r>
            <a:r>
              <a:rPr lang="en-PH" dirty="0"/>
              <a:t> level in each zone for a particular </a:t>
            </a:r>
            <a:r>
              <a:rPr lang="en-PH" dirty="0" smtClean="0"/>
              <a:t>sector from the fuels with quantity data</a:t>
            </a:r>
          </a:p>
          <a:p>
            <a:pPr algn="just"/>
            <a:r>
              <a:rPr lang="en-PH" dirty="0" smtClean="0"/>
              <a:t>For household which report positive expenditure on dung and other energy, the energy from these fuels is attributed as the residual of mean cooking energy and their own total energy from the fuels with quantity data</a:t>
            </a:r>
          </a:p>
          <a:p>
            <a:pPr algn="just"/>
            <a:r>
              <a:rPr lang="en-PH" dirty="0" smtClean="0"/>
              <a:t>This correction may not still accurately capture the energy from other fuels and hence would underestimate the indoor pollution that we discuss later</a:t>
            </a:r>
            <a:endParaRPr lang="en-PH" dirty="0"/>
          </a:p>
        </p:txBody>
      </p:sp>
    </p:spTree>
    <p:extLst>
      <p:ext uri="{BB962C8B-B14F-4D97-AF65-F5344CB8AC3E}">
        <p14:creationId xmlns:p14="http://schemas.microsoft.com/office/powerpoint/2010/main" val="3967505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588"/>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856" y="163588"/>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6" y="4008212"/>
            <a:ext cx="458470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7226" y="4008428"/>
            <a:ext cx="458470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4355976" y="5620522"/>
            <a:ext cx="864096" cy="36004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52478" y="1688282"/>
            <a:ext cx="1224136" cy="1440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87624" y="3162872"/>
            <a:ext cx="6552728" cy="646331"/>
          </a:xfrm>
          <a:prstGeom prst="rect">
            <a:avLst/>
          </a:prstGeom>
          <a:noFill/>
        </p:spPr>
        <p:txBody>
          <a:bodyPr wrap="square" rtlCol="0">
            <a:spAutoFit/>
          </a:bodyPr>
          <a:lstStyle/>
          <a:p>
            <a:pPr algn="ctr"/>
            <a:r>
              <a:rPr lang="en-PH" dirty="0" smtClean="0">
                <a:solidFill>
                  <a:srgbClr val="FF0000"/>
                </a:solidFill>
              </a:rPr>
              <a:t>Expenditure share of dung and other fuels is showing increasing trend across zones and for most </a:t>
            </a:r>
            <a:r>
              <a:rPr lang="en-PH" dirty="0" err="1" smtClean="0">
                <a:solidFill>
                  <a:srgbClr val="FF0000"/>
                </a:solidFill>
              </a:rPr>
              <a:t>deciles</a:t>
            </a:r>
            <a:r>
              <a:rPr lang="en-PH" dirty="0" smtClean="0">
                <a:solidFill>
                  <a:srgbClr val="FF0000"/>
                </a:solidFill>
              </a:rPr>
              <a:t> over time</a:t>
            </a:r>
            <a:endParaRPr lang="en-PH" dirty="0">
              <a:solidFill>
                <a:srgbClr val="FF0000"/>
              </a:solidFill>
            </a:endParaRPr>
          </a:p>
        </p:txBody>
      </p:sp>
      <p:cxnSp>
        <p:nvCxnSpPr>
          <p:cNvPr id="3" name="Straight Arrow Connector 2"/>
          <p:cNvCxnSpPr/>
          <p:nvPr/>
        </p:nvCxnSpPr>
        <p:spPr>
          <a:xfrm flipV="1">
            <a:off x="4152478" y="764704"/>
            <a:ext cx="2737098" cy="36004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3851920" y="4725144"/>
            <a:ext cx="1728192" cy="6578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795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8" y="37579"/>
            <a:ext cx="3742334" cy="224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4" y="2287125"/>
            <a:ext cx="3742334" cy="224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6" y="4567504"/>
            <a:ext cx="3768508" cy="226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0"/>
            <a:ext cx="3779912" cy="227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0558" y="4583257"/>
            <a:ext cx="3741934" cy="224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3648" y="60232"/>
            <a:ext cx="1728192" cy="646331"/>
          </a:xfrm>
          <a:prstGeom prst="rect">
            <a:avLst/>
          </a:prstGeom>
          <a:noFill/>
        </p:spPr>
        <p:txBody>
          <a:bodyPr wrap="square" rtlCol="0">
            <a:spAutoFit/>
          </a:bodyPr>
          <a:lstStyle/>
          <a:p>
            <a:pPr algn="ctr"/>
            <a:r>
              <a:rPr lang="en-PH" dirty="0" smtClean="0"/>
              <a:t>2009-10, Rural North</a:t>
            </a:r>
            <a:endParaRPr lang="en-PH" dirty="0"/>
          </a:p>
        </p:txBody>
      </p:sp>
      <p:sp>
        <p:nvSpPr>
          <p:cNvPr id="13" name="TextBox 12"/>
          <p:cNvSpPr txBox="1"/>
          <p:nvPr/>
        </p:nvSpPr>
        <p:spPr>
          <a:xfrm>
            <a:off x="611560" y="2854677"/>
            <a:ext cx="1728192" cy="646331"/>
          </a:xfrm>
          <a:prstGeom prst="rect">
            <a:avLst/>
          </a:prstGeom>
          <a:noFill/>
        </p:spPr>
        <p:txBody>
          <a:bodyPr wrap="square" rtlCol="0">
            <a:spAutoFit/>
          </a:bodyPr>
          <a:lstStyle/>
          <a:p>
            <a:pPr algn="ctr"/>
            <a:r>
              <a:rPr lang="en-PH" dirty="0" smtClean="0"/>
              <a:t>2009-10, Rural Central</a:t>
            </a:r>
            <a:endParaRPr lang="en-PH" dirty="0"/>
          </a:p>
        </p:txBody>
      </p:sp>
      <p:sp>
        <p:nvSpPr>
          <p:cNvPr id="14" name="TextBox 13"/>
          <p:cNvSpPr txBox="1"/>
          <p:nvPr/>
        </p:nvSpPr>
        <p:spPr>
          <a:xfrm>
            <a:off x="539552" y="5229200"/>
            <a:ext cx="1728192" cy="646331"/>
          </a:xfrm>
          <a:prstGeom prst="rect">
            <a:avLst/>
          </a:prstGeom>
          <a:noFill/>
        </p:spPr>
        <p:txBody>
          <a:bodyPr wrap="square" rtlCol="0">
            <a:spAutoFit/>
          </a:bodyPr>
          <a:lstStyle/>
          <a:p>
            <a:pPr algn="ctr"/>
            <a:r>
              <a:rPr lang="en-PH" dirty="0" smtClean="0"/>
              <a:t>2009-10, Rural East</a:t>
            </a:r>
            <a:endParaRPr lang="en-PH" dirty="0"/>
          </a:p>
        </p:txBody>
      </p:sp>
      <p:sp>
        <p:nvSpPr>
          <p:cNvPr id="15" name="TextBox 14"/>
          <p:cNvSpPr txBox="1"/>
          <p:nvPr/>
        </p:nvSpPr>
        <p:spPr>
          <a:xfrm>
            <a:off x="6804248" y="60232"/>
            <a:ext cx="1728192" cy="646331"/>
          </a:xfrm>
          <a:prstGeom prst="rect">
            <a:avLst/>
          </a:prstGeom>
          <a:noFill/>
        </p:spPr>
        <p:txBody>
          <a:bodyPr wrap="square" rtlCol="0">
            <a:spAutoFit/>
          </a:bodyPr>
          <a:lstStyle/>
          <a:p>
            <a:pPr algn="ctr"/>
            <a:r>
              <a:rPr lang="en-PH" dirty="0" smtClean="0"/>
              <a:t>2011-12, Rural North</a:t>
            </a:r>
            <a:endParaRPr lang="en-PH" dirty="0"/>
          </a:p>
        </p:txBody>
      </p:sp>
      <p:sp>
        <p:nvSpPr>
          <p:cNvPr id="17" name="TextBox 16"/>
          <p:cNvSpPr txBox="1"/>
          <p:nvPr/>
        </p:nvSpPr>
        <p:spPr>
          <a:xfrm>
            <a:off x="6228184" y="5229200"/>
            <a:ext cx="1728192" cy="646331"/>
          </a:xfrm>
          <a:prstGeom prst="rect">
            <a:avLst/>
          </a:prstGeom>
          <a:noFill/>
        </p:spPr>
        <p:txBody>
          <a:bodyPr wrap="square" rtlCol="0">
            <a:spAutoFit/>
          </a:bodyPr>
          <a:lstStyle/>
          <a:p>
            <a:pPr algn="ctr"/>
            <a:r>
              <a:rPr lang="en-PH" dirty="0" smtClean="0"/>
              <a:t>2011-12, Rural East</a:t>
            </a:r>
            <a:endParaRPr lang="en-PH" dirty="0"/>
          </a:p>
        </p:txBody>
      </p:sp>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4264" y="2287125"/>
            <a:ext cx="3742334" cy="224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104212" y="2854677"/>
            <a:ext cx="1728192" cy="646331"/>
          </a:xfrm>
          <a:prstGeom prst="rect">
            <a:avLst/>
          </a:prstGeom>
          <a:noFill/>
        </p:spPr>
        <p:txBody>
          <a:bodyPr wrap="square" rtlCol="0">
            <a:spAutoFit/>
          </a:bodyPr>
          <a:lstStyle/>
          <a:p>
            <a:pPr algn="ctr"/>
            <a:r>
              <a:rPr lang="en-PH" dirty="0" smtClean="0"/>
              <a:t>2011-12, Rural Central</a:t>
            </a:r>
            <a:endParaRPr lang="en-PH" dirty="0"/>
          </a:p>
        </p:txBody>
      </p:sp>
      <p:cxnSp>
        <p:nvCxnSpPr>
          <p:cNvPr id="3" name="Straight Arrow Connector 2"/>
          <p:cNvCxnSpPr/>
          <p:nvPr/>
        </p:nvCxnSpPr>
        <p:spPr>
          <a:xfrm>
            <a:off x="4860032" y="836712"/>
            <a:ext cx="2972372" cy="6480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699792" y="836712"/>
            <a:ext cx="2160240" cy="6480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4860032" y="5875531"/>
            <a:ext cx="1244180"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Down Arrow 10"/>
          <p:cNvSpPr/>
          <p:nvPr/>
        </p:nvSpPr>
        <p:spPr>
          <a:xfrm>
            <a:off x="7956376" y="3177842"/>
            <a:ext cx="45719" cy="53919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extBox 1"/>
          <p:cNvSpPr txBox="1"/>
          <p:nvPr/>
        </p:nvSpPr>
        <p:spPr>
          <a:xfrm>
            <a:off x="3923928" y="2287125"/>
            <a:ext cx="1430336" cy="1200329"/>
          </a:xfrm>
          <a:prstGeom prst="rect">
            <a:avLst/>
          </a:prstGeom>
          <a:noFill/>
        </p:spPr>
        <p:txBody>
          <a:bodyPr wrap="square" rtlCol="0">
            <a:spAutoFit/>
          </a:bodyPr>
          <a:lstStyle/>
          <a:p>
            <a:pPr algn="ctr"/>
            <a:r>
              <a:rPr lang="en-PH" dirty="0" smtClean="0"/>
              <a:t>Share of fuels in Household Energy-mix</a:t>
            </a:r>
            <a:endParaRPr lang="en-PH" dirty="0"/>
          </a:p>
        </p:txBody>
      </p:sp>
    </p:spTree>
    <p:extLst>
      <p:ext uri="{BB962C8B-B14F-4D97-AF65-F5344CB8AC3E}">
        <p14:creationId xmlns:p14="http://schemas.microsoft.com/office/powerpoint/2010/main" val="2972533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8" y="37579"/>
            <a:ext cx="3742334" cy="224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4" y="2287125"/>
            <a:ext cx="3742334" cy="224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6" y="4567504"/>
            <a:ext cx="3768508" cy="226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0"/>
            <a:ext cx="3779912" cy="227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0558" y="4583257"/>
            <a:ext cx="3741934" cy="224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3648" y="60232"/>
            <a:ext cx="1728192" cy="646331"/>
          </a:xfrm>
          <a:prstGeom prst="rect">
            <a:avLst/>
          </a:prstGeom>
          <a:noFill/>
        </p:spPr>
        <p:txBody>
          <a:bodyPr wrap="square" rtlCol="0">
            <a:spAutoFit/>
          </a:bodyPr>
          <a:lstStyle/>
          <a:p>
            <a:pPr algn="ctr"/>
            <a:r>
              <a:rPr lang="en-PH" dirty="0" smtClean="0"/>
              <a:t>2009-10, Rural North</a:t>
            </a:r>
            <a:endParaRPr lang="en-PH" dirty="0"/>
          </a:p>
        </p:txBody>
      </p:sp>
      <p:sp>
        <p:nvSpPr>
          <p:cNvPr id="13" name="TextBox 12"/>
          <p:cNvSpPr txBox="1"/>
          <p:nvPr/>
        </p:nvSpPr>
        <p:spPr>
          <a:xfrm>
            <a:off x="611560" y="2854677"/>
            <a:ext cx="1728192" cy="646331"/>
          </a:xfrm>
          <a:prstGeom prst="rect">
            <a:avLst/>
          </a:prstGeom>
          <a:noFill/>
        </p:spPr>
        <p:txBody>
          <a:bodyPr wrap="square" rtlCol="0">
            <a:spAutoFit/>
          </a:bodyPr>
          <a:lstStyle/>
          <a:p>
            <a:pPr algn="ctr"/>
            <a:r>
              <a:rPr lang="en-PH" dirty="0" smtClean="0"/>
              <a:t>2009-10, Rural Central</a:t>
            </a:r>
            <a:endParaRPr lang="en-PH" dirty="0"/>
          </a:p>
        </p:txBody>
      </p:sp>
      <p:sp>
        <p:nvSpPr>
          <p:cNvPr id="14" name="TextBox 13"/>
          <p:cNvSpPr txBox="1"/>
          <p:nvPr/>
        </p:nvSpPr>
        <p:spPr>
          <a:xfrm>
            <a:off x="539552" y="5229200"/>
            <a:ext cx="1728192" cy="646331"/>
          </a:xfrm>
          <a:prstGeom prst="rect">
            <a:avLst/>
          </a:prstGeom>
          <a:noFill/>
        </p:spPr>
        <p:txBody>
          <a:bodyPr wrap="square" rtlCol="0">
            <a:spAutoFit/>
          </a:bodyPr>
          <a:lstStyle/>
          <a:p>
            <a:pPr algn="ctr"/>
            <a:r>
              <a:rPr lang="en-PH" dirty="0" smtClean="0"/>
              <a:t>2009-10, Rural East</a:t>
            </a:r>
            <a:endParaRPr lang="en-PH" dirty="0"/>
          </a:p>
        </p:txBody>
      </p:sp>
      <p:sp>
        <p:nvSpPr>
          <p:cNvPr id="15" name="TextBox 14"/>
          <p:cNvSpPr txBox="1"/>
          <p:nvPr/>
        </p:nvSpPr>
        <p:spPr>
          <a:xfrm>
            <a:off x="6804248" y="60232"/>
            <a:ext cx="1728192" cy="646331"/>
          </a:xfrm>
          <a:prstGeom prst="rect">
            <a:avLst/>
          </a:prstGeom>
          <a:noFill/>
        </p:spPr>
        <p:txBody>
          <a:bodyPr wrap="square" rtlCol="0">
            <a:spAutoFit/>
          </a:bodyPr>
          <a:lstStyle/>
          <a:p>
            <a:pPr algn="ctr"/>
            <a:r>
              <a:rPr lang="en-PH" dirty="0" smtClean="0"/>
              <a:t>2011-12, Rural North</a:t>
            </a:r>
            <a:endParaRPr lang="en-PH" dirty="0"/>
          </a:p>
        </p:txBody>
      </p:sp>
      <p:sp>
        <p:nvSpPr>
          <p:cNvPr id="17" name="TextBox 16"/>
          <p:cNvSpPr txBox="1"/>
          <p:nvPr/>
        </p:nvSpPr>
        <p:spPr>
          <a:xfrm>
            <a:off x="6228184" y="5229200"/>
            <a:ext cx="1728192" cy="646331"/>
          </a:xfrm>
          <a:prstGeom prst="rect">
            <a:avLst/>
          </a:prstGeom>
          <a:noFill/>
        </p:spPr>
        <p:txBody>
          <a:bodyPr wrap="square" rtlCol="0">
            <a:spAutoFit/>
          </a:bodyPr>
          <a:lstStyle/>
          <a:p>
            <a:pPr algn="ctr"/>
            <a:r>
              <a:rPr lang="en-PH" dirty="0" smtClean="0"/>
              <a:t>2011-12, Rural East</a:t>
            </a:r>
            <a:endParaRPr lang="en-PH" dirty="0"/>
          </a:p>
        </p:txBody>
      </p:sp>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4264" y="2287125"/>
            <a:ext cx="3742334" cy="224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104212" y="2854677"/>
            <a:ext cx="1728192" cy="646331"/>
          </a:xfrm>
          <a:prstGeom prst="rect">
            <a:avLst/>
          </a:prstGeom>
          <a:noFill/>
        </p:spPr>
        <p:txBody>
          <a:bodyPr wrap="square" rtlCol="0">
            <a:spAutoFit/>
          </a:bodyPr>
          <a:lstStyle/>
          <a:p>
            <a:pPr algn="ctr"/>
            <a:r>
              <a:rPr lang="en-PH" dirty="0" smtClean="0"/>
              <a:t>2011-12, Rural Central</a:t>
            </a:r>
            <a:endParaRPr lang="en-PH" dirty="0"/>
          </a:p>
        </p:txBody>
      </p:sp>
      <p:sp>
        <p:nvSpPr>
          <p:cNvPr id="2" name="TextBox 1"/>
          <p:cNvSpPr txBox="1"/>
          <p:nvPr/>
        </p:nvSpPr>
        <p:spPr>
          <a:xfrm>
            <a:off x="1475656" y="2660719"/>
            <a:ext cx="6768752" cy="1477328"/>
          </a:xfrm>
          <a:prstGeom prst="rect">
            <a:avLst/>
          </a:prstGeom>
          <a:solidFill>
            <a:schemeClr val="tx2">
              <a:lumMod val="40000"/>
              <a:lumOff val="60000"/>
            </a:schemeClr>
          </a:solidFill>
        </p:spPr>
        <p:txBody>
          <a:bodyPr wrap="square" rtlCol="0">
            <a:spAutoFit/>
          </a:bodyPr>
          <a:lstStyle/>
          <a:p>
            <a:pPr marL="285750" indent="-285750" algn="just">
              <a:buFont typeface="Arial" pitchFamily="34" charset="0"/>
              <a:buChar char="•"/>
            </a:pPr>
            <a:r>
              <a:rPr lang="en-PH" dirty="0" smtClean="0"/>
              <a:t>Other fuels have significant share in the household’s cooking energy mix</a:t>
            </a:r>
          </a:p>
          <a:p>
            <a:pPr marL="285750" indent="-285750" algn="just">
              <a:buFont typeface="Arial" pitchFamily="34" charset="0"/>
              <a:buChar char="•"/>
            </a:pPr>
            <a:r>
              <a:rPr lang="en-PH" dirty="0" smtClean="0"/>
              <a:t>In North, Central and East, share of Kerosene – both PDS and Market – is low (compared to West and South) and is declining over time</a:t>
            </a:r>
            <a:endParaRPr lang="en-PH" dirty="0"/>
          </a:p>
        </p:txBody>
      </p:sp>
    </p:spTree>
    <p:extLst>
      <p:ext uri="{BB962C8B-B14F-4D97-AF65-F5344CB8AC3E}">
        <p14:creationId xmlns:p14="http://schemas.microsoft.com/office/powerpoint/2010/main" val="4127851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0" y="188640"/>
            <a:ext cx="443230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9" y="4173851"/>
            <a:ext cx="4465336" cy="268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0860" y="191938"/>
            <a:ext cx="4440684" cy="266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9857" y="4211429"/>
            <a:ext cx="4303905" cy="258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980728"/>
            <a:ext cx="1728192" cy="646331"/>
          </a:xfrm>
          <a:prstGeom prst="rect">
            <a:avLst/>
          </a:prstGeom>
          <a:noFill/>
        </p:spPr>
        <p:txBody>
          <a:bodyPr wrap="square" rtlCol="0">
            <a:spAutoFit/>
          </a:bodyPr>
          <a:lstStyle/>
          <a:p>
            <a:pPr algn="ctr"/>
            <a:r>
              <a:rPr lang="en-PH" dirty="0" smtClean="0"/>
              <a:t>2009-10, Rural South</a:t>
            </a:r>
            <a:endParaRPr lang="en-PH" dirty="0"/>
          </a:p>
        </p:txBody>
      </p:sp>
      <p:sp>
        <p:nvSpPr>
          <p:cNvPr id="9" name="TextBox 8"/>
          <p:cNvSpPr txBox="1"/>
          <p:nvPr/>
        </p:nvSpPr>
        <p:spPr>
          <a:xfrm>
            <a:off x="5213617" y="1133128"/>
            <a:ext cx="1728192" cy="646331"/>
          </a:xfrm>
          <a:prstGeom prst="rect">
            <a:avLst/>
          </a:prstGeom>
          <a:noFill/>
        </p:spPr>
        <p:txBody>
          <a:bodyPr wrap="square" rtlCol="0">
            <a:spAutoFit/>
          </a:bodyPr>
          <a:lstStyle/>
          <a:p>
            <a:pPr algn="ctr"/>
            <a:r>
              <a:rPr lang="en-PH" dirty="0" smtClean="0"/>
              <a:t>2011-12, Rural South</a:t>
            </a:r>
            <a:endParaRPr lang="en-PH" dirty="0"/>
          </a:p>
        </p:txBody>
      </p:sp>
      <p:sp>
        <p:nvSpPr>
          <p:cNvPr id="10" name="TextBox 9"/>
          <p:cNvSpPr txBox="1"/>
          <p:nvPr/>
        </p:nvSpPr>
        <p:spPr>
          <a:xfrm>
            <a:off x="2580367" y="5085184"/>
            <a:ext cx="1728192" cy="646331"/>
          </a:xfrm>
          <a:prstGeom prst="rect">
            <a:avLst/>
          </a:prstGeom>
          <a:noFill/>
        </p:spPr>
        <p:txBody>
          <a:bodyPr wrap="square" rtlCol="0">
            <a:spAutoFit/>
          </a:bodyPr>
          <a:lstStyle/>
          <a:p>
            <a:pPr algn="ctr"/>
            <a:r>
              <a:rPr lang="en-PH" dirty="0" smtClean="0"/>
              <a:t>2009-10, Urban South</a:t>
            </a:r>
            <a:endParaRPr lang="en-PH" dirty="0"/>
          </a:p>
        </p:txBody>
      </p:sp>
      <p:sp>
        <p:nvSpPr>
          <p:cNvPr id="11" name="TextBox 10"/>
          <p:cNvSpPr txBox="1"/>
          <p:nvPr/>
        </p:nvSpPr>
        <p:spPr>
          <a:xfrm>
            <a:off x="7164288" y="5085184"/>
            <a:ext cx="1728192" cy="646331"/>
          </a:xfrm>
          <a:prstGeom prst="rect">
            <a:avLst/>
          </a:prstGeom>
          <a:noFill/>
        </p:spPr>
        <p:txBody>
          <a:bodyPr wrap="square" rtlCol="0">
            <a:spAutoFit/>
          </a:bodyPr>
          <a:lstStyle/>
          <a:p>
            <a:pPr algn="ctr"/>
            <a:r>
              <a:rPr lang="en-PH" dirty="0" smtClean="0"/>
              <a:t>2011-12, Urban South</a:t>
            </a:r>
            <a:endParaRPr lang="en-PH" dirty="0"/>
          </a:p>
        </p:txBody>
      </p:sp>
      <p:sp>
        <p:nvSpPr>
          <p:cNvPr id="5" name="TextBox 4"/>
          <p:cNvSpPr txBox="1"/>
          <p:nvPr/>
        </p:nvSpPr>
        <p:spPr>
          <a:xfrm>
            <a:off x="683568" y="2924944"/>
            <a:ext cx="7344816" cy="1200329"/>
          </a:xfrm>
          <a:prstGeom prst="rect">
            <a:avLst/>
          </a:prstGeom>
          <a:noFill/>
        </p:spPr>
        <p:txBody>
          <a:bodyPr wrap="square" rtlCol="0">
            <a:spAutoFit/>
          </a:bodyPr>
          <a:lstStyle/>
          <a:p>
            <a:pPr marL="285750" indent="-285750">
              <a:buFont typeface="Arial" pitchFamily="34" charset="0"/>
              <a:buChar char="•"/>
            </a:pPr>
            <a:r>
              <a:rPr lang="en-PH" dirty="0" smtClean="0"/>
              <a:t>Urban to rural ‘diversion’ of PDS kerosene for cooking – facilitating drop in indoor pollution</a:t>
            </a:r>
          </a:p>
          <a:p>
            <a:pPr marL="285750" indent="-285750" algn="just">
              <a:buFont typeface="Arial" pitchFamily="34" charset="0"/>
              <a:buChar char="•"/>
            </a:pPr>
            <a:r>
              <a:rPr lang="en-PH" dirty="0" smtClean="0"/>
              <a:t>Similar pattern in West with regard to kerosene consumption in rural areas</a:t>
            </a:r>
            <a:endParaRPr lang="en-PH" dirty="0"/>
          </a:p>
        </p:txBody>
      </p:sp>
    </p:spTree>
    <p:extLst>
      <p:ext uri="{BB962C8B-B14F-4D97-AF65-F5344CB8AC3E}">
        <p14:creationId xmlns:p14="http://schemas.microsoft.com/office/powerpoint/2010/main" val="2382942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PH" dirty="0" smtClean="0"/>
              <a:t>Indoor Air Pollution Estimation</a:t>
            </a:r>
            <a:endParaRPr lang="en-PH" dirty="0"/>
          </a:p>
        </p:txBody>
      </p:sp>
      <p:sp>
        <p:nvSpPr>
          <p:cNvPr id="3" name="Content Placeholder 2"/>
          <p:cNvSpPr>
            <a:spLocks noGrp="1"/>
          </p:cNvSpPr>
          <p:nvPr>
            <p:ph idx="1"/>
          </p:nvPr>
        </p:nvSpPr>
        <p:spPr>
          <a:xfrm>
            <a:off x="457200" y="1196752"/>
            <a:ext cx="8229600" cy="4525963"/>
          </a:xfrm>
        </p:spPr>
        <p:txBody>
          <a:bodyPr>
            <a:noAutofit/>
          </a:bodyPr>
          <a:lstStyle/>
          <a:p>
            <a:pPr algn="just"/>
            <a:r>
              <a:rPr lang="en-PH" sz="2400" dirty="0" smtClean="0"/>
              <a:t>Using emission coefficients reported in the literature (Smith et al., 2000; </a:t>
            </a:r>
            <a:r>
              <a:rPr lang="en-PH" sz="2400" dirty="0" err="1" smtClean="0"/>
              <a:t>Venkataraman</a:t>
            </a:r>
            <a:r>
              <a:rPr lang="en-PH" sz="2400" dirty="0" smtClean="0"/>
              <a:t> et al., 2010), along with the fuel consumption quantities and the attributed cooking energy from other fuels, household level particulate matter emissions are estimated </a:t>
            </a:r>
          </a:p>
          <a:p>
            <a:pPr lvl="1" algn="just"/>
            <a:r>
              <a:rPr lang="en-PH" sz="2400" dirty="0" smtClean="0"/>
              <a:t>The emission estimates are approximate as no information is available on stove efficiency, kitchen characteristics and missing quantitative data on other fuels</a:t>
            </a:r>
          </a:p>
          <a:p>
            <a:pPr algn="just"/>
            <a:r>
              <a:rPr lang="en-PH" sz="2400" dirty="0" smtClean="0"/>
              <a:t>Spatial and temporal patterns of the estimated PM emissions are analysed</a:t>
            </a:r>
          </a:p>
          <a:p>
            <a:pPr algn="just"/>
            <a:r>
              <a:rPr lang="en-PH" sz="2400" dirty="0" smtClean="0"/>
              <a:t>Role of household’s consumption of kerosene in explaining the variation in PM emissions is explored using econometric specification</a:t>
            </a:r>
            <a:endParaRPr lang="en-PH" sz="2400" dirty="0"/>
          </a:p>
        </p:txBody>
      </p:sp>
    </p:spTree>
    <p:extLst>
      <p:ext uri="{BB962C8B-B14F-4D97-AF65-F5344CB8AC3E}">
        <p14:creationId xmlns:p14="http://schemas.microsoft.com/office/powerpoint/2010/main" val="3984143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PH" dirty="0" smtClean="0"/>
              <a:t>Particulate Matter Emissions</a:t>
            </a:r>
            <a:endParaRPr lang="en-PH" dirty="0"/>
          </a:p>
        </p:txBody>
      </p:sp>
      <p:pic>
        <p:nvPicPr>
          <p:cNvPr id="61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5" y="1168902"/>
            <a:ext cx="9120187"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51920" y="1772816"/>
            <a:ext cx="1512168" cy="369332"/>
          </a:xfrm>
          <a:prstGeom prst="rect">
            <a:avLst/>
          </a:prstGeom>
          <a:noFill/>
        </p:spPr>
        <p:txBody>
          <a:bodyPr wrap="square" rtlCol="0">
            <a:spAutoFit/>
          </a:bodyPr>
          <a:lstStyle/>
          <a:p>
            <a:r>
              <a:rPr lang="en-PH" dirty="0" smtClean="0">
                <a:solidFill>
                  <a:srgbClr val="FF0000"/>
                </a:solidFill>
              </a:rPr>
              <a:t>2009-10</a:t>
            </a:r>
            <a:endParaRPr lang="en-PH" dirty="0">
              <a:solidFill>
                <a:srgbClr val="FF0000"/>
              </a:solidFill>
            </a:endParaRPr>
          </a:p>
        </p:txBody>
      </p:sp>
      <p:sp>
        <p:nvSpPr>
          <p:cNvPr id="14" name="TextBox 13"/>
          <p:cNvSpPr txBox="1"/>
          <p:nvPr/>
        </p:nvSpPr>
        <p:spPr>
          <a:xfrm>
            <a:off x="6516216" y="2586166"/>
            <a:ext cx="1512168" cy="369332"/>
          </a:xfrm>
          <a:prstGeom prst="rect">
            <a:avLst/>
          </a:prstGeom>
          <a:noFill/>
        </p:spPr>
        <p:txBody>
          <a:bodyPr wrap="square" rtlCol="0">
            <a:spAutoFit/>
          </a:bodyPr>
          <a:lstStyle/>
          <a:p>
            <a:r>
              <a:rPr lang="en-PH" dirty="0" smtClean="0">
                <a:solidFill>
                  <a:srgbClr val="00B050"/>
                </a:solidFill>
              </a:rPr>
              <a:t>2011-12</a:t>
            </a:r>
            <a:endParaRPr lang="en-PH" dirty="0">
              <a:solidFill>
                <a:srgbClr val="00B050"/>
              </a:solidFill>
            </a:endParaRPr>
          </a:p>
        </p:txBody>
      </p:sp>
      <p:sp>
        <p:nvSpPr>
          <p:cNvPr id="5" name="Oval 4"/>
          <p:cNvSpPr/>
          <p:nvPr/>
        </p:nvSpPr>
        <p:spPr>
          <a:xfrm>
            <a:off x="26095" y="2420888"/>
            <a:ext cx="2025625" cy="5346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61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2" y="4089574"/>
            <a:ext cx="9156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547664" y="5013176"/>
            <a:ext cx="1512168" cy="369332"/>
          </a:xfrm>
          <a:prstGeom prst="rect">
            <a:avLst/>
          </a:prstGeom>
          <a:noFill/>
        </p:spPr>
        <p:txBody>
          <a:bodyPr wrap="square" rtlCol="0">
            <a:spAutoFit/>
          </a:bodyPr>
          <a:lstStyle/>
          <a:p>
            <a:r>
              <a:rPr lang="en-PH" dirty="0" smtClean="0">
                <a:solidFill>
                  <a:srgbClr val="FF0000"/>
                </a:solidFill>
              </a:rPr>
              <a:t>2009-10</a:t>
            </a:r>
            <a:endParaRPr lang="en-PH" dirty="0">
              <a:solidFill>
                <a:srgbClr val="FF0000"/>
              </a:solidFill>
            </a:endParaRPr>
          </a:p>
        </p:txBody>
      </p:sp>
      <p:sp>
        <p:nvSpPr>
          <p:cNvPr id="18" name="TextBox 17"/>
          <p:cNvSpPr txBox="1"/>
          <p:nvPr/>
        </p:nvSpPr>
        <p:spPr>
          <a:xfrm>
            <a:off x="1475656" y="5805264"/>
            <a:ext cx="1512168" cy="369332"/>
          </a:xfrm>
          <a:prstGeom prst="rect">
            <a:avLst/>
          </a:prstGeom>
          <a:noFill/>
        </p:spPr>
        <p:txBody>
          <a:bodyPr wrap="square" rtlCol="0">
            <a:spAutoFit/>
          </a:bodyPr>
          <a:lstStyle/>
          <a:p>
            <a:r>
              <a:rPr lang="en-PH" dirty="0" smtClean="0">
                <a:solidFill>
                  <a:srgbClr val="00B050"/>
                </a:solidFill>
              </a:rPr>
              <a:t>2011-12</a:t>
            </a:r>
            <a:endParaRPr lang="en-PH" dirty="0">
              <a:solidFill>
                <a:srgbClr val="00B050"/>
              </a:solidFill>
            </a:endParaRPr>
          </a:p>
        </p:txBody>
      </p:sp>
    </p:spTree>
    <p:extLst>
      <p:ext uri="{BB962C8B-B14F-4D97-AF65-F5344CB8AC3E}">
        <p14:creationId xmlns:p14="http://schemas.microsoft.com/office/powerpoint/2010/main" val="3378359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Particulate Matter Emissions</a:t>
            </a:r>
            <a:endParaRPr lang="en-PH"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443230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03848" y="1340768"/>
            <a:ext cx="1512168" cy="923330"/>
          </a:xfrm>
          <a:prstGeom prst="rect">
            <a:avLst/>
          </a:prstGeom>
          <a:noFill/>
        </p:spPr>
        <p:txBody>
          <a:bodyPr wrap="square" rtlCol="0">
            <a:spAutoFit/>
          </a:bodyPr>
          <a:lstStyle/>
          <a:p>
            <a:pPr algn="ctr"/>
            <a:r>
              <a:rPr lang="en-PH" dirty="0" smtClean="0"/>
              <a:t>North: </a:t>
            </a:r>
          </a:p>
          <a:p>
            <a:pPr algn="ctr"/>
            <a:r>
              <a:rPr lang="en-PH" dirty="0" smtClean="0"/>
              <a:t>2009-10 &amp; 2011-12</a:t>
            </a:r>
            <a:endParaRPr lang="en-PH" dirty="0"/>
          </a:p>
        </p:txBody>
      </p:sp>
      <p:sp>
        <p:nvSpPr>
          <p:cNvPr id="5" name="Oval 4"/>
          <p:cNvSpPr/>
          <p:nvPr/>
        </p:nvSpPr>
        <p:spPr>
          <a:xfrm>
            <a:off x="602982" y="1592796"/>
            <a:ext cx="1304722" cy="7560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078" y="4068618"/>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964562" y="5517232"/>
            <a:ext cx="1512168" cy="923330"/>
          </a:xfrm>
          <a:prstGeom prst="rect">
            <a:avLst/>
          </a:prstGeom>
          <a:noFill/>
        </p:spPr>
        <p:txBody>
          <a:bodyPr wrap="square" rtlCol="0">
            <a:spAutoFit/>
          </a:bodyPr>
          <a:lstStyle/>
          <a:p>
            <a:pPr algn="ctr"/>
            <a:r>
              <a:rPr lang="en-PH" dirty="0" smtClean="0"/>
              <a:t>East: </a:t>
            </a:r>
          </a:p>
          <a:p>
            <a:pPr algn="ctr"/>
            <a:r>
              <a:rPr lang="en-PH" dirty="0" smtClean="0"/>
              <a:t>2009-10 &amp; 2011-12</a:t>
            </a:r>
            <a:endParaRPr lang="en-PH" dirty="0"/>
          </a:p>
        </p:txBody>
      </p:sp>
      <p:sp>
        <p:nvSpPr>
          <p:cNvPr id="6" name="TextBox 5"/>
          <p:cNvSpPr txBox="1"/>
          <p:nvPr/>
        </p:nvSpPr>
        <p:spPr>
          <a:xfrm>
            <a:off x="5220072" y="1592796"/>
            <a:ext cx="2952328" cy="1754326"/>
          </a:xfrm>
          <a:prstGeom prst="rect">
            <a:avLst/>
          </a:prstGeom>
          <a:noFill/>
        </p:spPr>
        <p:txBody>
          <a:bodyPr wrap="square" rtlCol="0">
            <a:spAutoFit/>
          </a:bodyPr>
          <a:lstStyle/>
          <a:p>
            <a:pPr marL="285750" indent="-285750" algn="just">
              <a:buFont typeface="Arial" pitchFamily="34" charset="0"/>
              <a:buChar char="•"/>
            </a:pPr>
            <a:r>
              <a:rPr lang="en-PH" dirty="0" smtClean="0"/>
              <a:t>Higher emissions in 2011-12 in the lower expenditure </a:t>
            </a:r>
            <a:r>
              <a:rPr lang="en-PH" dirty="0" err="1" smtClean="0"/>
              <a:t>decile</a:t>
            </a:r>
            <a:r>
              <a:rPr lang="en-PH" dirty="0" smtClean="0"/>
              <a:t> in rural areas</a:t>
            </a:r>
          </a:p>
          <a:p>
            <a:pPr marL="285750" indent="-285750" algn="just">
              <a:buFont typeface="Arial" pitchFamily="34" charset="0"/>
              <a:buChar char="•"/>
            </a:pPr>
            <a:r>
              <a:rPr lang="en-PH" dirty="0" smtClean="0"/>
              <a:t>Similar patterns in Central and Western Zones</a:t>
            </a:r>
            <a:endParaRPr lang="en-PH" dirty="0"/>
          </a:p>
        </p:txBody>
      </p:sp>
      <p:sp>
        <p:nvSpPr>
          <p:cNvPr id="7" name="TextBox 6"/>
          <p:cNvSpPr txBox="1"/>
          <p:nvPr/>
        </p:nvSpPr>
        <p:spPr>
          <a:xfrm>
            <a:off x="755576" y="4509120"/>
            <a:ext cx="3024336" cy="2308324"/>
          </a:xfrm>
          <a:prstGeom prst="rect">
            <a:avLst/>
          </a:prstGeom>
          <a:noFill/>
        </p:spPr>
        <p:txBody>
          <a:bodyPr wrap="square" rtlCol="0">
            <a:spAutoFit/>
          </a:bodyPr>
          <a:lstStyle/>
          <a:p>
            <a:pPr marL="285750" indent="-285750" algn="just">
              <a:buFont typeface="Arial" pitchFamily="34" charset="0"/>
              <a:buChar char="•"/>
            </a:pPr>
            <a:r>
              <a:rPr lang="en-PH" dirty="0" smtClean="0"/>
              <a:t>Lower emissions in the lower expenditure </a:t>
            </a:r>
            <a:r>
              <a:rPr lang="en-PH" dirty="0" err="1" smtClean="0"/>
              <a:t>deciles</a:t>
            </a:r>
            <a:r>
              <a:rPr lang="en-PH" dirty="0" smtClean="0"/>
              <a:t> of rural areas than those in urban areas </a:t>
            </a:r>
          </a:p>
          <a:p>
            <a:pPr marL="742950" lvl="1" indent="-285750">
              <a:buFont typeface="Arial" pitchFamily="34" charset="0"/>
              <a:buChar char="•"/>
            </a:pPr>
            <a:r>
              <a:rPr lang="en-PH" dirty="0" smtClean="0"/>
              <a:t>Improper accounting of energy from other fuels?</a:t>
            </a:r>
          </a:p>
          <a:p>
            <a:pPr marL="742950" lvl="1" indent="-285750">
              <a:buFont typeface="Arial" pitchFamily="34" charset="0"/>
              <a:buChar char="•"/>
            </a:pPr>
            <a:r>
              <a:rPr lang="en-PH" dirty="0" smtClean="0"/>
              <a:t>Energy poverty?</a:t>
            </a:r>
            <a:endParaRPr lang="en-PH" dirty="0"/>
          </a:p>
        </p:txBody>
      </p:sp>
    </p:spTree>
    <p:extLst>
      <p:ext uri="{BB962C8B-B14F-4D97-AF65-F5344CB8AC3E}">
        <p14:creationId xmlns:p14="http://schemas.microsoft.com/office/powerpoint/2010/main" val="3697282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a:bodyPr>
          <a:lstStyle/>
          <a:p>
            <a:r>
              <a:rPr lang="en-PH" sz="3400" dirty="0" smtClean="0"/>
              <a:t>Rural Indoor Air Pollution: Role of Kerosene </a:t>
            </a:r>
            <a:endParaRPr lang="en-PH" sz="3400"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865421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24" y="3356992"/>
            <a:ext cx="865421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5082" y="764704"/>
            <a:ext cx="6083102" cy="369332"/>
          </a:xfrm>
          <a:prstGeom prst="rect">
            <a:avLst/>
          </a:prstGeom>
          <a:noFill/>
        </p:spPr>
        <p:txBody>
          <a:bodyPr wrap="square" rtlCol="0">
            <a:spAutoFit/>
          </a:bodyPr>
          <a:lstStyle/>
          <a:p>
            <a:r>
              <a:rPr lang="en-PH" b="1" dirty="0" smtClean="0"/>
              <a:t>Dependent variable: log per capita particulate emissions </a:t>
            </a:r>
            <a:endParaRPr lang="en-PH" b="1" dirty="0"/>
          </a:p>
        </p:txBody>
      </p:sp>
      <p:sp>
        <p:nvSpPr>
          <p:cNvPr id="5" name="Rectangle 4"/>
          <p:cNvSpPr/>
          <p:nvPr/>
        </p:nvSpPr>
        <p:spPr>
          <a:xfrm>
            <a:off x="251519" y="5838363"/>
            <a:ext cx="8654215" cy="830997"/>
          </a:xfrm>
          <a:prstGeom prst="rect">
            <a:avLst/>
          </a:prstGeom>
        </p:spPr>
        <p:txBody>
          <a:bodyPr wrap="square">
            <a:spAutoFit/>
          </a:bodyPr>
          <a:lstStyle/>
          <a:p>
            <a:r>
              <a:rPr lang="en-PH" sz="1600" dirty="0" err="1"/>
              <a:t>Prmfwd</a:t>
            </a:r>
            <a:r>
              <a:rPr lang="en-PH" sz="1600" dirty="0"/>
              <a:t>, </a:t>
            </a:r>
            <a:r>
              <a:rPr lang="en-PH" sz="1600" dirty="0" err="1"/>
              <a:t>prmlpg</a:t>
            </a:r>
            <a:r>
              <a:rPr lang="en-PH" sz="1600" dirty="0"/>
              <a:t> – firewood and LPG as pry fuels (dummy)</a:t>
            </a:r>
          </a:p>
          <a:p>
            <a:r>
              <a:rPr lang="en-PH" sz="1600" dirty="0" err="1"/>
              <a:t>Shkeropds</a:t>
            </a:r>
            <a:r>
              <a:rPr lang="en-PH" sz="1600" dirty="0"/>
              <a:t>, </a:t>
            </a:r>
            <a:r>
              <a:rPr lang="en-PH" sz="1600" dirty="0" err="1"/>
              <a:t>shkeromkt</a:t>
            </a:r>
            <a:r>
              <a:rPr lang="en-PH" sz="1600" dirty="0"/>
              <a:t> – share of kerosene (from PDS and </a:t>
            </a:r>
            <a:r>
              <a:rPr lang="en-PH" sz="1600" dirty="0" err="1"/>
              <a:t>Mkt</a:t>
            </a:r>
            <a:r>
              <a:rPr lang="en-PH" sz="1600" dirty="0"/>
              <a:t>) in the household energy mix</a:t>
            </a:r>
          </a:p>
          <a:p>
            <a:r>
              <a:rPr lang="en-PH" sz="1600" dirty="0"/>
              <a:t>Includes relevant control variables like demographic and social characteristics</a:t>
            </a:r>
          </a:p>
        </p:txBody>
      </p:sp>
      <p:sp>
        <p:nvSpPr>
          <p:cNvPr id="6" name="Rectangle 5"/>
          <p:cNvSpPr/>
          <p:nvPr/>
        </p:nvSpPr>
        <p:spPr>
          <a:xfrm>
            <a:off x="251519" y="2383310"/>
            <a:ext cx="867612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ectangle 8"/>
          <p:cNvSpPr/>
          <p:nvPr/>
        </p:nvSpPr>
        <p:spPr>
          <a:xfrm>
            <a:off x="264046" y="4606180"/>
            <a:ext cx="867612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39586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Context &amp; Main Argument</a:t>
            </a:r>
            <a:endParaRPr lang="en-PH" dirty="0"/>
          </a:p>
        </p:txBody>
      </p:sp>
      <p:sp>
        <p:nvSpPr>
          <p:cNvPr id="3" name="Content Placeholder 2"/>
          <p:cNvSpPr>
            <a:spLocks noGrp="1"/>
          </p:cNvSpPr>
          <p:nvPr>
            <p:ph idx="1"/>
          </p:nvPr>
        </p:nvSpPr>
        <p:spPr>
          <a:xfrm>
            <a:off x="457200" y="1340768"/>
            <a:ext cx="8229600" cy="4785395"/>
          </a:xfrm>
        </p:spPr>
        <p:txBody>
          <a:bodyPr>
            <a:normAutofit fontScale="92500" lnSpcReduction="20000"/>
          </a:bodyPr>
          <a:lstStyle/>
          <a:p>
            <a:pPr algn="just"/>
            <a:r>
              <a:rPr lang="en-PH" dirty="0" smtClean="0"/>
              <a:t>Based on primary fuel consumption data, NSSO (2015) highlights that incidence of kerosene as primary fuel (in urban areas) has declined by 74% between 1999-2000 and 2011-12</a:t>
            </a:r>
          </a:p>
          <a:p>
            <a:pPr algn="just"/>
            <a:r>
              <a:rPr lang="en-PH" dirty="0" smtClean="0"/>
              <a:t>The Economic Survey (2014-15) observes that only a smaller fraction of poorer households (46%) use kerosene for cooking needs</a:t>
            </a:r>
          </a:p>
          <a:p>
            <a:pPr algn="just"/>
            <a:r>
              <a:rPr lang="en-PH" dirty="0" smtClean="0"/>
              <a:t>Further there is growing concern about increasing leakages and diversion of kerosene and need to contain increasing fiscal burden on account of kerosene subsidy</a:t>
            </a:r>
            <a:endParaRPr lang="en-PH" dirty="0"/>
          </a:p>
        </p:txBody>
      </p:sp>
    </p:spTree>
    <p:extLst>
      <p:ext uri="{BB962C8B-B14F-4D97-AF65-F5344CB8AC3E}">
        <p14:creationId xmlns:p14="http://schemas.microsoft.com/office/powerpoint/2010/main" val="962326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PH" dirty="0"/>
              <a:t>Rural Indoor Air Pollution:</a:t>
            </a:r>
            <a:br>
              <a:rPr lang="en-PH" dirty="0"/>
            </a:br>
            <a:r>
              <a:rPr lang="en-PH" dirty="0"/>
              <a:t>Role of Kerosene</a:t>
            </a:r>
          </a:p>
        </p:txBody>
      </p:sp>
      <p:sp>
        <p:nvSpPr>
          <p:cNvPr id="3" name="Content Placeholder 2"/>
          <p:cNvSpPr>
            <a:spLocks noGrp="1"/>
          </p:cNvSpPr>
          <p:nvPr>
            <p:ph idx="1"/>
          </p:nvPr>
        </p:nvSpPr>
        <p:spPr/>
        <p:txBody>
          <a:bodyPr>
            <a:normAutofit fontScale="85000" lnSpcReduction="10000"/>
          </a:bodyPr>
          <a:lstStyle/>
          <a:p>
            <a:pPr algn="just"/>
            <a:r>
              <a:rPr lang="en-PH" dirty="0" smtClean="0"/>
              <a:t>Indoor pollution broadly declines over time in rural areas driven largely by LPG penetration</a:t>
            </a:r>
          </a:p>
          <a:p>
            <a:pPr algn="just"/>
            <a:r>
              <a:rPr lang="en-PH" dirty="0" smtClean="0"/>
              <a:t>This obscures the role played by the reduction in supply and consumption of kerosene on indoor pollution</a:t>
            </a:r>
          </a:p>
          <a:p>
            <a:pPr algn="just"/>
            <a:r>
              <a:rPr lang="en-PH" dirty="0" smtClean="0"/>
              <a:t>Regression results clearly highlight the role of kerosene (in the fuel mix) in decreasing the indoor pollution, with an increasing magnitude over time</a:t>
            </a:r>
          </a:p>
          <a:p>
            <a:pPr algn="just"/>
            <a:r>
              <a:rPr lang="en-PH" dirty="0" smtClean="0"/>
              <a:t>Kerosene sourced from market has played relatively more significant role than the PDS kerosene in reducing indoor pollution</a:t>
            </a:r>
          </a:p>
          <a:p>
            <a:endParaRPr lang="en-PH" dirty="0"/>
          </a:p>
        </p:txBody>
      </p:sp>
    </p:spTree>
    <p:extLst>
      <p:ext uri="{BB962C8B-B14F-4D97-AF65-F5344CB8AC3E}">
        <p14:creationId xmlns:p14="http://schemas.microsoft.com/office/powerpoint/2010/main" val="1342785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06090"/>
          </a:xfrm>
        </p:spPr>
        <p:txBody>
          <a:bodyPr>
            <a:normAutofit fontScale="90000"/>
          </a:bodyPr>
          <a:lstStyle/>
          <a:p>
            <a:r>
              <a:rPr lang="en-IN" dirty="0"/>
              <a:t>Is Kerosene Reaching the Needy?</a:t>
            </a:r>
            <a:endParaRPr lang="en-PH" dirty="0"/>
          </a:p>
        </p:txBody>
      </p:sp>
      <p:sp>
        <p:nvSpPr>
          <p:cNvPr id="3" name="Content Placeholder 2"/>
          <p:cNvSpPr>
            <a:spLocks noGrp="1"/>
          </p:cNvSpPr>
          <p:nvPr>
            <p:ph idx="1"/>
          </p:nvPr>
        </p:nvSpPr>
        <p:spPr>
          <a:xfrm>
            <a:off x="457200" y="1052736"/>
            <a:ext cx="8229600" cy="4857403"/>
          </a:xfrm>
        </p:spPr>
        <p:txBody>
          <a:bodyPr>
            <a:normAutofit fontScale="92500" lnSpcReduction="20000"/>
          </a:bodyPr>
          <a:lstStyle/>
          <a:p>
            <a:pPr algn="just"/>
            <a:r>
              <a:rPr lang="en-PH" dirty="0"/>
              <a:t>The implicit income transfers to the household due to purchase of PDS kerosene are estimated as </a:t>
            </a:r>
          </a:p>
          <a:p>
            <a:pPr marL="0" indent="0">
              <a:buNone/>
            </a:pPr>
            <a:r>
              <a:rPr lang="en-PH" dirty="0"/>
              <a:t>	Income Transfer = Q</a:t>
            </a:r>
            <a:r>
              <a:rPr lang="en-PH" baseline="-25000" dirty="0"/>
              <a:t>PDS</a:t>
            </a:r>
            <a:r>
              <a:rPr lang="en-PH" dirty="0"/>
              <a:t>*(</a:t>
            </a:r>
            <a:r>
              <a:rPr lang="en-PH" dirty="0" err="1"/>
              <a:t>P</a:t>
            </a:r>
            <a:r>
              <a:rPr lang="en-PH" baseline="30000" dirty="0" err="1"/>
              <a:t>K</a:t>
            </a:r>
            <a:r>
              <a:rPr lang="en-PH" baseline="-25000" dirty="0" err="1"/>
              <a:t>Market</a:t>
            </a:r>
            <a:r>
              <a:rPr lang="en-PH" dirty="0"/>
              <a:t> – P</a:t>
            </a:r>
            <a:r>
              <a:rPr lang="en-PH" baseline="30000" dirty="0"/>
              <a:t>K</a:t>
            </a:r>
            <a:r>
              <a:rPr lang="en-PH" baseline="-25000" dirty="0"/>
              <a:t>PDS</a:t>
            </a:r>
            <a:r>
              <a:rPr lang="en-PH" dirty="0"/>
              <a:t>)</a:t>
            </a:r>
          </a:p>
          <a:p>
            <a:pPr algn="just"/>
            <a:r>
              <a:rPr lang="en-PH" dirty="0"/>
              <a:t>The income transfers are expressed as percentage of total expenditure and analysed across zones, </a:t>
            </a:r>
            <a:r>
              <a:rPr lang="en-PH" dirty="0" err="1"/>
              <a:t>decile</a:t>
            </a:r>
            <a:r>
              <a:rPr lang="en-PH" dirty="0"/>
              <a:t> groups and social groups</a:t>
            </a:r>
          </a:p>
          <a:p>
            <a:pPr algn="just"/>
            <a:r>
              <a:rPr lang="en-PH" dirty="0"/>
              <a:t>These income transfers are first order approximations as actual transfers will depend on substitution possibilities between kerosene and other fuels captured through the relevant </a:t>
            </a:r>
            <a:r>
              <a:rPr lang="en-PH" dirty="0" err="1"/>
              <a:t>elasticities</a:t>
            </a:r>
            <a:r>
              <a:rPr lang="en-PH" dirty="0"/>
              <a:t> and accessibility</a:t>
            </a:r>
          </a:p>
        </p:txBody>
      </p:sp>
    </p:spTree>
    <p:extLst>
      <p:ext uri="{BB962C8B-B14F-4D97-AF65-F5344CB8AC3E}">
        <p14:creationId xmlns:p14="http://schemas.microsoft.com/office/powerpoint/2010/main" val="2992964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2299"/>
          <a:stretch/>
        </p:blipFill>
        <p:spPr bwMode="auto">
          <a:xfrm>
            <a:off x="27601" y="188641"/>
            <a:ext cx="7280703" cy="262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3" y="2996953"/>
            <a:ext cx="8244408" cy="3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763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2299"/>
          <a:stretch/>
        </p:blipFill>
        <p:spPr bwMode="auto">
          <a:xfrm>
            <a:off x="27601" y="188641"/>
            <a:ext cx="7280703" cy="262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3" y="2996953"/>
            <a:ext cx="8244408" cy="3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1916832"/>
            <a:ext cx="8064896" cy="2585323"/>
          </a:xfrm>
          <a:prstGeom prst="rect">
            <a:avLst/>
          </a:prstGeom>
          <a:solidFill>
            <a:schemeClr val="accent1">
              <a:lumMod val="40000"/>
              <a:lumOff val="60000"/>
            </a:schemeClr>
          </a:solidFill>
        </p:spPr>
        <p:txBody>
          <a:bodyPr wrap="square" rtlCol="0">
            <a:spAutoFit/>
          </a:bodyPr>
          <a:lstStyle/>
          <a:p>
            <a:pPr marL="285750" indent="-285750">
              <a:buFont typeface="Arial" pitchFamily="34" charset="0"/>
              <a:buChar char="•"/>
            </a:pPr>
            <a:r>
              <a:rPr lang="en-PH" dirty="0" smtClean="0"/>
              <a:t>Over the period 2004-2012, PDS kerosene consumption has increased and then decreased in rural, whereas it uniformly decreased in urban areas</a:t>
            </a:r>
          </a:p>
          <a:p>
            <a:pPr marL="285750" indent="-285750" algn="just">
              <a:buFont typeface="Arial" pitchFamily="34" charset="0"/>
              <a:buChar char="•"/>
            </a:pPr>
            <a:r>
              <a:rPr lang="en-PH" dirty="0" smtClean="0"/>
              <a:t>Share of income transfer in total household expenditure is uniformly higher in rural (poorer regions) than in urban</a:t>
            </a:r>
          </a:p>
          <a:p>
            <a:pPr marL="285750" indent="-285750">
              <a:buFont typeface="Arial" pitchFamily="34" charset="0"/>
              <a:buChar char="•"/>
            </a:pPr>
            <a:r>
              <a:rPr lang="en-PH" dirty="0" smtClean="0"/>
              <a:t>Eastern region which has relatively more poor population, shows higher share of income transfer </a:t>
            </a:r>
          </a:p>
          <a:p>
            <a:pPr marL="285750" indent="-285750">
              <a:buFont typeface="Arial" pitchFamily="34" charset="0"/>
              <a:buChar char="•"/>
            </a:pPr>
            <a:r>
              <a:rPr lang="en-PH" dirty="0" smtClean="0"/>
              <a:t>Income transfers in Southern and Western zones become comparable with those of Central (where poor population is higher again) perhaps due to better targeting and functioning of PDS</a:t>
            </a:r>
            <a:endParaRPr lang="en-PH" dirty="0"/>
          </a:p>
        </p:txBody>
      </p:sp>
    </p:spTree>
    <p:extLst>
      <p:ext uri="{BB962C8B-B14F-4D97-AF65-F5344CB8AC3E}">
        <p14:creationId xmlns:p14="http://schemas.microsoft.com/office/powerpoint/2010/main" val="1074642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234966"/>
            <a:ext cx="4104456" cy="273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35183"/>
            <a:ext cx="4120208" cy="274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3933055"/>
            <a:ext cx="4098247" cy="273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918418"/>
            <a:ext cx="4120208" cy="274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2975682"/>
            <a:ext cx="8800728" cy="830997"/>
          </a:xfrm>
          <a:prstGeom prst="rect">
            <a:avLst/>
          </a:prstGeom>
          <a:noFill/>
        </p:spPr>
        <p:txBody>
          <a:bodyPr wrap="square" rtlCol="0">
            <a:spAutoFit/>
          </a:bodyPr>
          <a:lstStyle/>
          <a:p>
            <a:pPr marL="285750" indent="-285750">
              <a:buFont typeface="Arial" pitchFamily="34" charset="0"/>
              <a:buChar char="•"/>
            </a:pPr>
            <a:r>
              <a:rPr lang="en-PH" sz="1600" dirty="0" smtClean="0">
                <a:solidFill>
                  <a:srgbClr val="FF0000"/>
                </a:solidFill>
              </a:rPr>
              <a:t>Bottom 20% of population benefit more than middle 30-70% </a:t>
            </a:r>
          </a:p>
          <a:p>
            <a:pPr marL="285750" indent="-285750">
              <a:buFont typeface="Arial" pitchFamily="34" charset="0"/>
              <a:buChar char="•"/>
            </a:pPr>
            <a:r>
              <a:rPr lang="en-PH" sz="1600" dirty="0" smtClean="0">
                <a:solidFill>
                  <a:srgbClr val="FF0000"/>
                </a:solidFill>
              </a:rPr>
              <a:t>Urban benefit more due to higher kerosene consumption than rural population</a:t>
            </a:r>
          </a:p>
          <a:p>
            <a:pPr marL="285750" indent="-285750">
              <a:buFont typeface="Arial" pitchFamily="34" charset="0"/>
              <a:buChar char="•"/>
            </a:pPr>
            <a:r>
              <a:rPr lang="en-PH" sz="1600" dirty="0" smtClean="0">
                <a:solidFill>
                  <a:srgbClr val="FF0000"/>
                </a:solidFill>
              </a:rPr>
              <a:t>Rural Central and East report uniform benefits for both groups due to inadequate penetration of LPG </a:t>
            </a:r>
            <a:endParaRPr lang="en-PH" sz="1600" dirty="0">
              <a:solidFill>
                <a:srgbClr val="FF0000"/>
              </a:solidFill>
            </a:endParaRPr>
          </a:p>
        </p:txBody>
      </p:sp>
    </p:spTree>
    <p:extLst>
      <p:ext uri="{BB962C8B-B14F-4D97-AF65-F5344CB8AC3E}">
        <p14:creationId xmlns:p14="http://schemas.microsoft.com/office/powerpoint/2010/main" val="3075544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5" y="206832"/>
            <a:ext cx="4340702" cy="288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00536"/>
            <a:ext cx="4355510" cy="289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6" y="3933055"/>
            <a:ext cx="4402670" cy="292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188" y="3933055"/>
            <a:ext cx="4431132" cy="294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3081486"/>
            <a:ext cx="7416824" cy="923330"/>
          </a:xfrm>
          <a:prstGeom prst="rect">
            <a:avLst/>
          </a:prstGeom>
          <a:noFill/>
        </p:spPr>
        <p:txBody>
          <a:bodyPr wrap="square" rtlCol="0">
            <a:spAutoFit/>
          </a:bodyPr>
          <a:lstStyle/>
          <a:p>
            <a:pPr marL="285750" indent="-285750" algn="just">
              <a:buFont typeface="Arial" pitchFamily="34" charset="0"/>
              <a:buChar char="•"/>
            </a:pPr>
            <a:r>
              <a:rPr lang="en-PH" dirty="0" smtClean="0"/>
              <a:t>SC/ST population benefit more than ‘others’ throughout except in Central and Eastern zones – where inadequate penetration of LPG is perhaps leading to the ‘diversion’</a:t>
            </a:r>
            <a:endParaRPr lang="en-PH" dirty="0"/>
          </a:p>
        </p:txBody>
      </p:sp>
    </p:spTree>
    <p:extLst>
      <p:ext uri="{BB962C8B-B14F-4D97-AF65-F5344CB8AC3E}">
        <p14:creationId xmlns:p14="http://schemas.microsoft.com/office/powerpoint/2010/main" val="3103600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630"/>
            <a:ext cx="8229600" cy="706090"/>
          </a:xfrm>
        </p:spPr>
        <p:txBody>
          <a:bodyPr>
            <a:noAutofit/>
          </a:bodyPr>
          <a:lstStyle/>
          <a:p>
            <a:r>
              <a:rPr lang="en-PH" sz="3200" dirty="0" smtClean="0"/>
              <a:t>Progressivity/</a:t>
            </a:r>
            <a:r>
              <a:rPr lang="en-PH" sz="3200" dirty="0" err="1" smtClean="0"/>
              <a:t>Regressivity</a:t>
            </a:r>
            <a:r>
              <a:rPr lang="en-PH" sz="3200" dirty="0" smtClean="0"/>
              <a:t> – Kerosene Subsidy</a:t>
            </a:r>
            <a:endParaRPr lang="en-PH" sz="3200" dirty="0"/>
          </a:p>
        </p:txBody>
      </p:sp>
      <p:sp>
        <p:nvSpPr>
          <p:cNvPr id="4" name="TextBox 3"/>
          <p:cNvSpPr txBox="1"/>
          <p:nvPr/>
        </p:nvSpPr>
        <p:spPr>
          <a:xfrm>
            <a:off x="4914123" y="3856419"/>
            <a:ext cx="3762333" cy="2585323"/>
          </a:xfrm>
          <a:prstGeom prst="rect">
            <a:avLst/>
          </a:prstGeom>
          <a:noFill/>
        </p:spPr>
        <p:txBody>
          <a:bodyPr wrap="square" rtlCol="0">
            <a:spAutoFit/>
          </a:bodyPr>
          <a:lstStyle/>
          <a:p>
            <a:pPr marL="285750" indent="-285750" algn="just">
              <a:buFont typeface="Arial" pitchFamily="34" charset="0"/>
              <a:buChar char="•"/>
            </a:pPr>
            <a:r>
              <a:rPr lang="en-PH" dirty="0" smtClean="0"/>
              <a:t>Based on 2004-05 data, </a:t>
            </a:r>
            <a:r>
              <a:rPr lang="en-PH" dirty="0" err="1" smtClean="0"/>
              <a:t>Rao</a:t>
            </a:r>
            <a:r>
              <a:rPr lang="en-PH" dirty="0" smtClean="0"/>
              <a:t> (2012) argued that the kerosene subsidy benefits are </a:t>
            </a:r>
            <a:r>
              <a:rPr lang="en-PH" b="1" dirty="0" smtClean="0"/>
              <a:t>regressive</a:t>
            </a:r>
            <a:r>
              <a:rPr lang="en-PH" dirty="0" smtClean="0"/>
              <a:t> in rural Maharashtra, and that they are </a:t>
            </a:r>
            <a:r>
              <a:rPr lang="en-PH" b="1" dirty="0" smtClean="0"/>
              <a:t>progressive</a:t>
            </a:r>
            <a:r>
              <a:rPr lang="en-PH" dirty="0" smtClean="0"/>
              <a:t> in the urban areas</a:t>
            </a:r>
          </a:p>
          <a:p>
            <a:pPr marL="285750" indent="-285750" algn="just">
              <a:buFont typeface="Arial" pitchFamily="34" charset="0"/>
              <a:buChar char="•"/>
            </a:pPr>
            <a:r>
              <a:rPr lang="en-PH" dirty="0" smtClean="0"/>
              <a:t>Evidence from subsequent years – 2009-10 &amp; 2011-12 – suggests </a:t>
            </a:r>
            <a:r>
              <a:rPr lang="en-PH" b="1" dirty="0" smtClean="0"/>
              <a:t>progressivity</a:t>
            </a:r>
            <a:r>
              <a:rPr lang="en-PH" dirty="0" smtClean="0"/>
              <a:t> in both rural and urban Maharashtra</a:t>
            </a:r>
            <a:endParaRPr lang="en-PH"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23" y="980728"/>
            <a:ext cx="4170569" cy="25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980728"/>
            <a:ext cx="4152652" cy="249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423" y="3771130"/>
            <a:ext cx="4170569" cy="25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332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PH" sz="3200" dirty="0"/>
              <a:t>Progressivity/</a:t>
            </a:r>
            <a:r>
              <a:rPr lang="en-PH" sz="3200" dirty="0" err="1"/>
              <a:t>Regressivity</a:t>
            </a:r>
            <a:r>
              <a:rPr lang="en-PH" sz="3200" dirty="0"/>
              <a:t> – Kerosene Subsidy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052736"/>
            <a:ext cx="426492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032623"/>
            <a:ext cx="4465768" cy="268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4108450"/>
            <a:ext cx="4264928" cy="25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350" y="4100759"/>
            <a:ext cx="4267894" cy="256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555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IN" sz="3600" dirty="0" smtClean="0"/>
              <a:t>Diversion of Kerosene – Status and Trends</a:t>
            </a:r>
            <a:endParaRPr lang="en-IN" sz="3600" dirty="0"/>
          </a:p>
        </p:txBody>
      </p:sp>
      <p:sp>
        <p:nvSpPr>
          <p:cNvPr id="3" name="Content Placeholder 2"/>
          <p:cNvSpPr>
            <a:spLocks noGrp="1"/>
          </p:cNvSpPr>
          <p:nvPr>
            <p:ph idx="1"/>
          </p:nvPr>
        </p:nvSpPr>
        <p:spPr>
          <a:xfrm>
            <a:off x="457200" y="1196752"/>
            <a:ext cx="8229600" cy="4929411"/>
          </a:xfrm>
        </p:spPr>
        <p:txBody>
          <a:bodyPr>
            <a:noAutofit/>
          </a:bodyPr>
          <a:lstStyle/>
          <a:p>
            <a:pPr algn="just"/>
            <a:r>
              <a:rPr lang="en-IN" sz="2000" dirty="0" smtClean="0"/>
              <a:t>Kerosene is allocated on the basis of two household characteristics – number of LPG cylinders and household size</a:t>
            </a:r>
          </a:p>
          <a:p>
            <a:pPr algn="just"/>
            <a:r>
              <a:rPr lang="en-IN" sz="2000" dirty="0" smtClean="0"/>
              <a:t>Since lower income households tend to have fewer LPG cylinders and larger family size, the kerosene subsidy does have the potential to serve as a redistributive instrument</a:t>
            </a:r>
          </a:p>
          <a:p>
            <a:pPr algn="just"/>
            <a:r>
              <a:rPr lang="en-IN" sz="2000" dirty="0" smtClean="0"/>
              <a:t>Kerosene allotted to a state through PDS finds its way to two other markets – black market where the households can purchase kerosene for household purposes and to other markets for adulteration purposes</a:t>
            </a:r>
          </a:p>
          <a:p>
            <a:pPr algn="just"/>
            <a:r>
              <a:rPr lang="en-IN" sz="2000" dirty="0" smtClean="0"/>
              <a:t>The significant diversion has often been cited as reason for doing away with kerosene subsidy</a:t>
            </a:r>
          </a:p>
          <a:p>
            <a:pPr algn="just"/>
            <a:r>
              <a:rPr lang="en-IN" sz="2000" dirty="0" smtClean="0"/>
              <a:t>Diversion in a state is estimated as percentage of aggregate household level consumption of kerosene in a given year to the </a:t>
            </a:r>
            <a:r>
              <a:rPr lang="en-IN" sz="2000" dirty="0" err="1" smtClean="0"/>
              <a:t>offtake</a:t>
            </a:r>
            <a:r>
              <a:rPr lang="en-IN" sz="2000" dirty="0" smtClean="0"/>
              <a:t> of that state in the same year</a:t>
            </a:r>
            <a:endParaRPr lang="en-IN"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79512" y="260648"/>
          <a:ext cx="6552728"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77915205"/>
              </p:ext>
            </p:extLst>
          </p:nvPr>
        </p:nvGraphicFramePr>
        <p:xfrm>
          <a:off x="2195736" y="2852936"/>
          <a:ext cx="6624736" cy="37814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876256" y="404664"/>
            <a:ext cx="2088232" cy="2308324"/>
          </a:xfrm>
          <a:prstGeom prst="rect">
            <a:avLst/>
          </a:prstGeom>
          <a:noFill/>
        </p:spPr>
        <p:txBody>
          <a:bodyPr wrap="square" rtlCol="0">
            <a:spAutoFit/>
          </a:bodyPr>
          <a:lstStyle/>
          <a:p>
            <a:pPr algn="just">
              <a:buFont typeface="Arial" pitchFamily="34" charset="0"/>
              <a:buChar char="•"/>
            </a:pPr>
            <a:r>
              <a:rPr lang="en-IN" dirty="0" smtClean="0"/>
              <a:t>Eastern zone shows sharpest increase, followed by the Southern zone</a:t>
            </a:r>
          </a:p>
          <a:p>
            <a:pPr algn="just">
              <a:buFont typeface="Arial" pitchFamily="34" charset="0"/>
              <a:buChar char="•"/>
            </a:pPr>
            <a:r>
              <a:rPr lang="en-IN" dirty="0" smtClean="0"/>
              <a:t>Northern and Western zones continue to have high diversion rates</a:t>
            </a:r>
            <a:endParaRPr lang="en-IN" dirty="0"/>
          </a:p>
        </p:txBody>
      </p:sp>
      <p:sp>
        <p:nvSpPr>
          <p:cNvPr id="9" name="TextBox 8"/>
          <p:cNvSpPr txBox="1"/>
          <p:nvPr/>
        </p:nvSpPr>
        <p:spPr>
          <a:xfrm>
            <a:off x="179512" y="3356992"/>
            <a:ext cx="2088232" cy="584775"/>
          </a:xfrm>
          <a:prstGeom prst="rect">
            <a:avLst/>
          </a:prstGeom>
          <a:noFill/>
        </p:spPr>
        <p:txBody>
          <a:bodyPr wrap="square" rtlCol="0">
            <a:spAutoFit/>
          </a:bodyPr>
          <a:lstStyle/>
          <a:p>
            <a:r>
              <a:rPr lang="en-IN" sz="1600" dirty="0" smtClean="0"/>
              <a:t>Less diversion than all India</a:t>
            </a:r>
            <a:endParaRPr lang="en-IN" sz="1600" dirty="0"/>
          </a:p>
        </p:txBody>
      </p:sp>
      <p:sp>
        <p:nvSpPr>
          <p:cNvPr id="10" name="Right Arrow 9"/>
          <p:cNvSpPr/>
          <p:nvPr/>
        </p:nvSpPr>
        <p:spPr>
          <a:xfrm>
            <a:off x="1115616" y="3645024"/>
            <a:ext cx="1152128" cy="36004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79512" y="4117600"/>
            <a:ext cx="2088232" cy="584775"/>
          </a:xfrm>
          <a:prstGeom prst="rect">
            <a:avLst/>
          </a:prstGeom>
          <a:noFill/>
        </p:spPr>
        <p:txBody>
          <a:bodyPr wrap="square" rtlCol="0">
            <a:spAutoFit/>
          </a:bodyPr>
          <a:lstStyle/>
          <a:p>
            <a:r>
              <a:rPr lang="en-IN" sz="1600" dirty="0" smtClean="0"/>
              <a:t>More diversion than all India</a:t>
            </a:r>
            <a:endParaRPr lang="en-IN" sz="1600" dirty="0"/>
          </a:p>
        </p:txBody>
      </p:sp>
      <p:sp>
        <p:nvSpPr>
          <p:cNvPr id="12" name="Right Arrow 11"/>
          <p:cNvSpPr/>
          <p:nvPr/>
        </p:nvSpPr>
        <p:spPr>
          <a:xfrm>
            <a:off x="1115616" y="4405632"/>
            <a:ext cx="1152128" cy="36004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lstStyle/>
          <a:p>
            <a:r>
              <a:rPr lang="en-PH" dirty="0" smtClean="0"/>
              <a:t>Context &amp; Main Argument </a:t>
            </a:r>
            <a:r>
              <a:rPr lang="en-PH" sz="2000" dirty="0" smtClean="0"/>
              <a:t>(contd.)</a:t>
            </a:r>
            <a:endParaRPr lang="en-PH" dirty="0"/>
          </a:p>
        </p:txBody>
      </p:sp>
      <p:sp>
        <p:nvSpPr>
          <p:cNvPr id="3" name="Content Placeholder 2"/>
          <p:cNvSpPr>
            <a:spLocks noGrp="1"/>
          </p:cNvSpPr>
          <p:nvPr>
            <p:ph idx="1"/>
          </p:nvPr>
        </p:nvSpPr>
        <p:spPr>
          <a:xfrm>
            <a:off x="457200" y="1268760"/>
            <a:ext cx="8229600" cy="4857403"/>
          </a:xfrm>
        </p:spPr>
        <p:txBody>
          <a:bodyPr>
            <a:normAutofit fontScale="77500" lnSpcReduction="20000"/>
          </a:bodyPr>
          <a:lstStyle/>
          <a:p>
            <a:pPr algn="just"/>
            <a:r>
              <a:rPr lang="en-PH" dirty="0" smtClean="0"/>
              <a:t>While all of this is factual, we argue here based on regional analysis that unless LPG penetration increases dramatically – both in rural and urban areas, drop in kerosene supply and consumption leads to increase in indoor air pollution and undermines efforts to reduce health burden</a:t>
            </a:r>
          </a:p>
          <a:p>
            <a:pPr lvl="1" algn="just"/>
            <a:r>
              <a:rPr lang="en-PH" dirty="0" smtClean="0"/>
              <a:t>The Southern, Western and Northern states which have better penetration of LPG in urban areas do show significant decline in indoor air pollution</a:t>
            </a:r>
          </a:p>
          <a:p>
            <a:pPr lvl="1" algn="just"/>
            <a:r>
              <a:rPr lang="en-PH" dirty="0" smtClean="0"/>
              <a:t>The urban areas of Eastern states and the rural areas of Southern states  also show decline in indoor air pollution due to better functioning PDS and hence greater use of kerosene in supplementing their cooking energy needs away from coke/coal and firewood, respectively</a:t>
            </a:r>
          </a:p>
          <a:p>
            <a:pPr lvl="1" algn="just"/>
            <a:r>
              <a:rPr lang="en-PH" dirty="0" smtClean="0"/>
              <a:t>In the absence of these options, </a:t>
            </a:r>
            <a:r>
              <a:rPr lang="en-PH" b="1" dirty="0" smtClean="0">
                <a:solidFill>
                  <a:srgbClr val="FF0000"/>
                </a:solidFill>
              </a:rPr>
              <a:t>the rural areas of Eastern, Central  and Northern states move towards other dirty fuels (dung and crop residue)</a:t>
            </a:r>
          </a:p>
        </p:txBody>
      </p:sp>
    </p:spTree>
    <p:extLst>
      <p:ext uri="{BB962C8B-B14F-4D97-AF65-F5344CB8AC3E}">
        <p14:creationId xmlns:p14="http://schemas.microsoft.com/office/powerpoint/2010/main" val="2629768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Concluding Remarks</a:t>
            </a:r>
            <a:endParaRPr lang="en-PH" dirty="0"/>
          </a:p>
        </p:txBody>
      </p:sp>
      <p:sp>
        <p:nvSpPr>
          <p:cNvPr id="3" name="Content Placeholder 2"/>
          <p:cNvSpPr>
            <a:spLocks noGrp="1"/>
          </p:cNvSpPr>
          <p:nvPr>
            <p:ph idx="1"/>
          </p:nvPr>
        </p:nvSpPr>
        <p:spPr>
          <a:xfrm>
            <a:off x="457200" y="1268760"/>
            <a:ext cx="8229600" cy="4525963"/>
          </a:xfrm>
        </p:spPr>
        <p:txBody>
          <a:bodyPr>
            <a:noAutofit/>
          </a:bodyPr>
          <a:lstStyle/>
          <a:p>
            <a:pPr algn="just"/>
            <a:r>
              <a:rPr lang="en-PH" sz="2000" dirty="0" smtClean="0"/>
              <a:t>Significant diversion of kerosene to ‘other markets’ continues</a:t>
            </a:r>
          </a:p>
          <a:p>
            <a:pPr lvl="1" algn="just"/>
            <a:r>
              <a:rPr lang="en-PH" sz="2000" dirty="0" smtClean="0"/>
              <a:t>Provides ground for phasing out kerosene subsidy</a:t>
            </a:r>
          </a:p>
          <a:p>
            <a:pPr lvl="1" algn="just"/>
            <a:r>
              <a:rPr lang="en-PH" sz="2000" dirty="0" smtClean="0"/>
              <a:t>However, targeting has improved over years and the subsidy benefits are by and large progressive across zones and sectors</a:t>
            </a:r>
          </a:p>
          <a:p>
            <a:pPr lvl="1" algn="just"/>
            <a:r>
              <a:rPr lang="en-PH" sz="2000" dirty="0" smtClean="0"/>
              <a:t>Allocation and </a:t>
            </a:r>
            <a:r>
              <a:rPr lang="en-PH" sz="2000" dirty="0" err="1" smtClean="0"/>
              <a:t>offtake</a:t>
            </a:r>
            <a:r>
              <a:rPr lang="en-PH" sz="2000" dirty="0" smtClean="0"/>
              <a:t> of kerosene have declined in recent years; also reflected in considerable reduction in household level consumption across zones and sectors in 2011-12</a:t>
            </a:r>
          </a:p>
          <a:p>
            <a:pPr algn="just"/>
            <a:r>
              <a:rPr lang="en-PH" sz="2000" dirty="0" smtClean="0"/>
              <a:t>Declining consumption of kerosene can have adverse welfare and environmental effects </a:t>
            </a:r>
          </a:p>
          <a:p>
            <a:pPr lvl="1" algn="just"/>
            <a:r>
              <a:rPr lang="en-PH" sz="2000" dirty="0" smtClean="0"/>
              <a:t>Poorer states, rural areas, lower income groups, and disadvantaged social groups are likely to lose out more </a:t>
            </a:r>
          </a:p>
          <a:p>
            <a:pPr lvl="1" algn="just"/>
            <a:r>
              <a:rPr lang="en-PH" sz="2000" dirty="0" smtClean="0"/>
              <a:t>Reduction in kerosene supply is pushing households to supplement their cooking energy needs through use of cheaper and dirty fuels such as dung and crop residue</a:t>
            </a:r>
          </a:p>
          <a:p>
            <a:pPr algn="just"/>
            <a:endParaRPr lang="en-PH" sz="2000" dirty="0"/>
          </a:p>
        </p:txBody>
      </p:sp>
    </p:spTree>
    <p:extLst>
      <p:ext uri="{BB962C8B-B14F-4D97-AF65-F5344CB8AC3E}">
        <p14:creationId xmlns:p14="http://schemas.microsoft.com/office/powerpoint/2010/main" val="4525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Concluding Remarks</a:t>
            </a:r>
          </a:p>
        </p:txBody>
      </p:sp>
      <p:sp>
        <p:nvSpPr>
          <p:cNvPr id="3" name="Content Placeholder 2"/>
          <p:cNvSpPr>
            <a:spLocks noGrp="1"/>
          </p:cNvSpPr>
          <p:nvPr>
            <p:ph idx="1"/>
          </p:nvPr>
        </p:nvSpPr>
        <p:spPr/>
        <p:txBody>
          <a:bodyPr/>
          <a:lstStyle/>
          <a:p>
            <a:pPr algn="just"/>
            <a:r>
              <a:rPr lang="en-PH" sz="2000" dirty="0"/>
              <a:t>Need for providing effective alternatives to minimize the adverse implications</a:t>
            </a:r>
          </a:p>
          <a:p>
            <a:pPr lvl="1" algn="just"/>
            <a:r>
              <a:rPr lang="en-PH" sz="2000" dirty="0" smtClean="0"/>
              <a:t>In </a:t>
            </a:r>
            <a:r>
              <a:rPr lang="en-PH" sz="2000" dirty="0"/>
              <a:t>case of cooking – in addition to increasing penetration of LPG, efforts should be made to increase use of improved cook stoves, which could provide ‘win-win’ option of reducing both local and global </a:t>
            </a:r>
            <a:r>
              <a:rPr lang="en-PH" sz="2000" dirty="0" smtClean="0"/>
              <a:t>pollution </a:t>
            </a:r>
          </a:p>
          <a:p>
            <a:pPr lvl="1" algn="just"/>
            <a:r>
              <a:rPr lang="en-PH" sz="2000" dirty="0"/>
              <a:t>In case of lighting – in addition to increasing electrification, efforts should also be made to explore the solar options </a:t>
            </a:r>
          </a:p>
          <a:p>
            <a:pPr lvl="1" algn="just"/>
            <a:endParaRPr lang="en-PH" dirty="0"/>
          </a:p>
        </p:txBody>
      </p:sp>
    </p:spTree>
    <p:extLst>
      <p:ext uri="{BB962C8B-B14F-4D97-AF65-F5344CB8AC3E}">
        <p14:creationId xmlns:p14="http://schemas.microsoft.com/office/powerpoint/2010/main" val="1943415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pPr marL="0" indent="0" algn="ctr">
              <a:buNone/>
            </a:pPr>
            <a:r>
              <a:rPr lang="en-PH" dirty="0" smtClean="0"/>
              <a:t>Thanks for you attention!</a:t>
            </a:r>
            <a:endParaRPr lang="en-PH" dirty="0"/>
          </a:p>
        </p:txBody>
      </p:sp>
    </p:spTree>
    <p:extLst>
      <p:ext uri="{BB962C8B-B14F-4D97-AF65-F5344CB8AC3E}">
        <p14:creationId xmlns:p14="http://schemas.microsoft.com/office/powerpoint/2010/main" val="1865481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Context &amp; Main Argument </a:t>
            </a:r>
            <a:r>
              <a:rPr lang="en-PH" sz="2000" dirty="0"/>
              <a:t>(contd.)</a:t>
            </a:r>
            <a:endParaRPr lang="en-PH" dirty="0"/>
          </a:p>
        </p:txBody>
      </p:sp>
      <p:sp>
        <p:nvSpPr>
          <p:cNvPr id="3" name="Content Placeholder 2"/>
          <p:cNvSpPr>
            <a:spLocks noGrp="1"/>
          </p:cNvSpPr>
          <p:nvPr>
            <p:ph idx="1"/>
          </p:nvPr>
        </p:nvSpPr>
        <p:spPr/>
        <p:txBody>
          <a:bodyPr/>
          <a:lstStyle/>
          <a:p>
            <a:pPr algn="just"/>
            <a:r>
              <a:rPr lang="en-PH" dirty="0"/>
              <a:t>Apart from the reduction of indoor air pollution, the kerosene subsidy continues to provide implicit income transfer to socially and economically weaker sections and such transfers are ‘progressive’ </a:t>
            </a:r>
            <a:endParaRPr lang="en-PH" dirty="0" smtClean="0"/>
          </a:p>
          <a:p>
            <a:pPr algn="just"/>
            <a:r>
              <a:rPr lang="en-PH" dirty="0" smtClean="0"/>
              <a:t>Related literature – </a:t>
            </a:r>
            <a:r>
              <a:rPr lang="en-PH" dirty="0" err="1" smtClean="0"/>
              <a:t>Datta</a:t>
            </a:r>
            <a:r>
              <a:rPr lang="en-PH" dirty="0"/>
              <a:t>, 2010; </a:t>
            </a:r>
            <a:r>
              <a:rPr lang="en-PH" dirty="0" err="1"/>
              <a:t>Rao</a:t>
            </a:r>
            <a:r>
              <a:rPr lang="en-PH" dirty="0"/>
              <a:t>, 2012; </a:t>
            </a:r>
            <a:r>
              <a:rPr lang="en-PH" dirty="0" err="1"/>
              <a:t>Anand</a:t>
            </a:r>
            <a:r>
              <a:rPr lang="en-PH" dirty="0"/>
              <a:t> et al., 2013; </a:t>
            </a:r>
            <a:r>
              <a:rPr lang="en-PH" dirty="0" err="1"/>
              <a:t>Basole</a:t>
            </a:r>
            <a:r>
              <a:rPr lang="en-PH" dirty="0"/>
              <a:t> and </a:t>
            </a:r>
            <a:r>
              <a:rPr lang="en-PH" dirty="0" err="1"/>
              <a:t>Basu</a:t>
            </a:r>
            <a:r>
              <a:rPr lang="en-PH" dirty="0"/>
              <a:t>, </a:t>
            </a:r>
            <a:r>
              <a:rPr lang="en-PH" dirty="0" smtClean="0"/>
              <a:t>2015</a:t>
            </a:r>
          </a:p>
          <a:p>
            <a:pPr algn="just"/>
            <a:endParaRPr lang="en-PH" dirty="0"/>
          </a:p>
          <a:p>
            <a:pPr marL="0" indent="0">
              <a:buNone/>
            </a:pPr>
            <a:endParaRPr lang="en-PH" dirty="0"/>
          </a:p>
        </p:txBody>
      </p:sp>
    </p:spTree>
    <p:extLst>
      <p:ext uri="{BB962C8B-B14F-4D97-AF65-F5344CB8AC3E}">
        <p14:creationId xmlns:p14="http://schemas.microsoft.com/office/powerpoint/2010/main" val="2505118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IN" dirty="0" smtClean="0"/>
              <a:t>Objectives</a:t>
            </a:r>
            <a:endParaRPr lang="en-IN" dirty="0"/>
          </a:p>
        </p:txBody>
      </p:sp>
      <p:sp>
        <p:nvSpPr>
          <p:cNvPr id="3" name="Content Placeholder 2"/>
          <p:cNvSpPr>
            <a:spLocks noGrp="1"/>
          </p:cNvSpPr>
          <p:nvPr>
            <p:ph idx="1"/>
          </p:nvPr>
        </p:nvSpPr>
        <p:spPr/>
        <p:txBody>
          <a:bodyPr>
            <a:normAutofit/>
          </a:bodyPr>
          <a:lstStyle/>
          <a:p>
            <a:pPr algn="just"/>
            <a:r>
              <a:rPr lang="en-IN" dirty="0" smtClean="0"/>
              <a:t>This study focuses on kerosene used by the households and explores the following issues:</a:t>
            </a:r>
          </a:p>
          <a:p>
            <a:pPr lvl="1" algn="just"/>
            <a:r>
              <a:rPr lang="en-IN" dirty="0" smtClean="0"/>
              <a:t>Primary fuel choice </a:t>
            </a:r>
            <a:r>
              <a:rPr lang="en-IN" i="1" dirty="0" smtClean="0"/>
              <a:t>vs</a:t>
            </a:r>
            <a:r>
              <a:rPr lang="en-IN" dirty="0" smtClean="0"/>
              <a:t> energy mix in cooking fuels</a:t>
            </a:r>
          </a:p>
          <a:p>
            <a:pPr lvl="2" algn="just"/>
            <a:r>
              <a:rPr lang="en-IN" dirty="0" smtClean="0"/>
              <a:t>Market </a:t>
            </a:r>
            <a:r>
              <a:rPr lang="en-IN" i="1" dirty="0" smtClean="0"/>
              <a:t>vs</a:t>
            </a:r>
            <a:r>
              <a:rPr lang="en-IN" dirty="0" smtClean="0"/>
              <a:t> PDS kerosene consumption – spatial issues</a:t>
            </a:r>
          </a:p>
          <a:p>
            <a:pPr lvl="1" algn="just"/>
            <a:r>
              <a:rPr lang="en-IN" dirty="0" smtClean="0"/>
              <a:t>Indoor air pollution – spatial and temporal trends</a:t>
            </a:r>
          </a:p>
          <a:p>
            <a:pPr lvl="1" algn="just"/>
            <a:r>
              <a:rPr lang="en-IN" dirty="0" smtClean="0"/>
              <a:t>Role of kerosene in determining indoor air pollution</a:t>
            </a:r>
          </a:p>
          <a:p>
            <a:pPr lvl="1" algn="just"/>
            <a:r>
              <a:rPr lang="en-IN" dirty="0" smtClean="0"/>
              <a:t>Changes in progressivity of income transfers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IN" dirty="0" smtClean="0"/>
              <a:t>Data</a:t>
            </a:r>
            <a:endParaRPr lang="en-IN" dirty="0"/>
          </a:p>
        </p:txBody>
      </p:sp>
      <p:sp>
        <p:nvSpPr>
          <p:cNvPr id="3" name="Content Placeholder 2"/>
          <p:cNvSpPr>
            <a:spLocks noGrp="1"/>
          </p:cNvSpPr>
          <p:nvPr>
            <p:ph idx="1"/>
          </p:nvPr>
        </p:nvSpPr>
        <p:spPr>
          <a:xfrm>
            <a:off x="457200" y="1340768"/>
            <a:ext cx="8229600" cy="4785395"/>
          </a:xfrm>
        </p:spPr>
        <p:txBody>
          <a:bodyPr>
            <a:noAutofit/>
          </a:bodyPr>
          <a:lstStyle/>
          <a:p>
            <a:pPr algn="just"/>
            <a:r>
              <a:rPr lang="en-IN" sz="2400" dirty="0" smtClean="0"/>
              <a:t>The study uses unit record data from two NSS rounds – 66</a:t>
            </a:r>
            <a:r>
              <a:rPr lang="en-IN" sz="2400" baseline="30000" dirty="0" smtClean="0"/>
              <a:t>th</a:t>
            </a:r>
            <a:r>
              <a:rPr lang="en-IN" sz="2400" dirty="0" smtClean="0"/>
              <a:t> (2009-10) and 68</a:t>
            </a:r>
            <a:r>
              <a:rPr lang="en-IN" sz="2400" baseline="30000" dirty="0" smtClean="0"/>
              <a:t>th</a:t>
            </a:r>
            <a:r>
              <a:rPr lang="en-IN" sz="2400" dirty="0" smtClean="0"/>
              <a:t> (2011-12)</a:t>
            </a:r>
          </a:p>
          <a:p>
            <a:pPr algn="just"/>
            <a:r>
              <a:rPr lang="en-IN" sz="2400" dirty="0" smtClean="0"/>
              <a:t>In particular the study uses consumption data reported by the households for cooking and lighting purposes</a:t>
            </a:r>
          </a:p>
          <a:p>
            <a:pPr algn="just"/>
            <a:r>
              <a:rPr lang="en-IN" sz="2400" dirty="0" smtClean="0"/>
              <a:t>Analysis is mostly at geographic zones and expenditure </a:t>
            </a:r>
            <a:r>
              <a:rPr lang="en-IN" sz="2400" dirty="0" err="1" smtClean="0"/>
              <a:t>deciles</a:t>
            </a:r>
            <a:r>
              <a:rPr lang="en-IN" sz="2400" dirty="0" smtClean="0"/>
              <a:t> in rural and urban areas</a:t>
            </a:r>
          </a:p>
          <a:p>
            <a:pPr lvl="1" algn="just"/>
            <a:r>
              <a:rPr lang="en-IN" sz="1800" dirty="0" smtClean="0"/>
              <a:t>North: J&amp;K, Haryana, Punjab, HP, and Delhi </a:t>
            </a:r>
          </a:p>
          <a:p>
            <a:pPr lvl="1" algn="just"/>
            <a:r>
              <a:rPr lang="en-IN" sz="1800" dirty="0" smtClean="0"/>
              <a:t>Central: MP, </a:t>
            </a:r>
            <a:r>
              <a:rPr lang="en-IN" sz="1800" dirty="0" err="1" smtClean="0"/>
              <a:t>Chattisgarh</a:t>
            </a:r>
            <a:r>
              <a:rPr lang="en-IN" sz="1800" dirty="0" smtClean="0"/>
              <a:t>, UP, and Uttaranchal </a:t>
            </a:r>
          </a:p>
          <a:p>
            <a:pPr lvl="1" algn="just"/>
            <a:r>
              <a:rPr lang="en-IN" sz="1800" dirty="0" smtClean="0"/>
              <a:t>West: </a:t>
            </a:r>
            <a:r>
              <a:rPr lang="en-IN" sz="1800" dirty="0" err="1" smtClean="0"/>
              <a:t>Rajsthan</a:t>
            </a:r>
            <a:r>
              <a:rPr lang="en-IN" sz="1800" dirty="0" smtClean="0"/>
              <a:t>, Gujarat, Maharashtra, and Goa </a:t>
            </a:r>
          </a:p>
          <a:p>
            <a:pPr lvl="1" algn="just"/>
            <a:r>
              <a:rPr lang="en-IN" sz="1800" dirty="0" smtClean="0"/>
              <a:t>East: Assam, Bihar, Orissa, WB, and NE </a:t>
            </a:r>
          </a:p>
          <a:p>
            <a:pPr lvl="1" algn="just"/>
            <a:r>
              <a:rPr lang="en-IN" sz="1800" dirty="0" smtClean="0"/>
              <a:t>South: AP, Karnataka, Kerala and TN</a:t>
            </a:r>
          </a:p>
          <a:p>
            <a:endParaRPr lang="en-IN"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r>
              <a:rPr lang="en-IN" sz="2000" dirty="0"/>
              <a:t>The present work is extension of our earlier works in this area including</a:t>
            </a:r>
          </a:p>
          <a:p>
            <a:pPr lvl="1" algn="just"/>
            <a:r>
              <a:rPr lang="en-IN" sz="2000" dirty="0"/>
              <a:t>Analysis of trends in fuel use patterns across India (</a:t>
            </a:r>
            <a:r>
              <a:rPr lang="en-IN" sz="2000" dirty="0" err="1"/>
              <a:t>Viswanathan</a:t>
            </a:r>
            <a:r>
              <a:rPr lang="en-IN" sz="2000" dirty="0"/>
              <a:t> and Kumar, 2005); </a:t>
            </a:r>
          </a:p>
          <a:p>
            <a:pPr lvl="1" algn="just"/>
            <a:r>
              <a:rPr lang="en-IN" sz="2000" dirty="0"/>
              <a:t>Analysis of indoor air pollution patterns (Kumar and </a:t>
            </a:r>
            <a:r>
              <a:rPr lang="en-IN" sz="2000" dirty="0" err="1"/>
              <a:t>Viswanthan</a:t>
            </a:r>
            <a:r>
              <a:rPr lang="en-IN" sz="2000" dirty="0"/>
              <a:t>, 2007);</a:t>
            </a:r>
          </a:p>
          <a:p>
            <a:pPr lvl="1" algn="just"/>
            <a:r>
              <a:rPr lang="en-IN" sz="2000" dirty="0"/>
              <a:t>Analysis of patterns and projections of household level pollution (local and global components) in India (Kumar and </a:t>
            </a:r>
            <a:r>
              <a:rPr lang="en-IN" sz="2000" dirty="0" err="1"/>
              <a:t>Viswanathan</a:t>
            </a:r>
            <a:r>
              <a:rPr lang="en-IN" sz="2000" dirty="0"/>
              <a:t>, 2013);</a:t>
            </a:r>
          </a:p>
          <a:p>
            <a:pPr lvl="1" algn="just"/>
            <a:r>
              <a:rPr lang="en-IN" sz="2000" dirty="0"/>
              <a:t>Analysis of implicit income transfers and functioning and non-functioning states with respect to PDS kerosene (Kumar and </a:t>
            </a:r>
            <a:r>
              <a:rPr lang="en-IN" sz="2000" dirty="0" err="1"/>
              <a:t>Viswanathan</a:t>
            </a:r>
            <a:r>
              <a:rPr lang="en-IN" sz="2000" dirty="0"/>
              <a:t>, 2015)</a:t>
            </a:r>
            <a:endParaRPr lang="en-PH" dirty="0"/>
          </a:p>
        </p:txBody>
      </p:sp>
    </p:spTree>
    <p:extLst>
      <p:ext uri="{BB962C8B-B14F-4D97-AF65-F5344CB8AC3E}">
        <p14:creationId xmlns:p14="http://schemas.microsoft.com/office/powerpoint/2010/main" val="456343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8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 y="41021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1985442"/>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71600" y="2843644"/>
            <a:ext cx="2160240" cy="369332"/>
          </a:xfrm>
          <a:prstGeom prst="rect">
            <a:avLst/>
          </a:prstGeom>
          <a:noFill/>
        </p:spPr>
        <p:txBody>
          <a:bodyPr wrap="square" rtlCol="0">
            <a:spAutoFit/>
          </a:bodyPr>
          <a:lstStyle/>
          <a:p>
            <a:pPr algn="ctr"/>
            <a:r>
              <a:rPr lang="en-IN" dirty="0" smtClean="0"/>
              <a:t>2004-05</a:t>
            </a:r>
            <a:endParaRPr lang="en-IN" dirty="0"/>
          </a:p>
        </p:txBody>
      </p:sp>
      <p:sp>
        <p:nvSpPr>
          <p:cNvPr id="8" name="TextBox 7"/>
          <p:cNvSpPr txBox="1"/>
          <p:nvPr/>
        </p:nvSpPr>
        <p:spPr>
          <a:xfrm>
            <a:off x="971600" y="3626839"/>
            <a:ext cx="2160240" cy="369332"/>
          </a:xfrm>
          <a:prstGeom prst="rect">
            <a:avLst/>
          </a:prstGeom>
          <a:noFill/>
        </p:spPr>
        <p:txBody>
          <a:bodyPr wrap="square" rtlCol="0">
            <a:spAutoFit/>
          </a:bodyPr>
          <a:lstStyle/>
          <a:p>
            <a:pPr algn="ctr"/>
            <a:r>
              <a:rPr lang="en-IN" dirty="0" smtClean="0"/>
              <a:t>2009-10</a:t>
            </a:r>
            <a:endParaRPr lang="en-IN" dirty="0"/>
          </a:p>
        </p:txBody>
      </p:sp>
      <p:sp>
        <p:nvSpPr>
          <p:cNvPr id="9" name="TextBox 8"/>
          <p:cNvSpPr txBox="1"/>
          <p:nvPr/>
        </p:nvSpPr>
        <p:spPr>
          <a:xfrm>
            <a:off x="5652120" y="4910302"/>
            <a:ext cx="2160240" cy="369332"/>
          </a:xfrm>
          <a:prstGeom prst="rect">
            <a:avLst/>
          </a:prstGeom>
          <a:noFill/>
        </p:spPr>
        <p:txBody>
          <a:bodyPr wrap="square" rtlCol="0">
            <a:spAutoFit/>
          </a:bodyPr>
          <a:lstStyle/>
          <a:p>
            <a:pPr algn="ctr"/>
            <a:r>
              <a:rPr lang="en-IN" dirty="0" smtClean="0"/>
              <a:t>2011-12</a:t>
            </a:r>
            <a:endParaRPr lang="en-IN" dirty="0"/>
          </a:p>
        </p:txBody>
      </p:sp>
      <p:sp>
        <p:nvSpPr>
          <p:cNvPr id="10" name="TextBox 9"/>
          <p:cNvSpPr txBox="1"/>
          <p:nvPr/>
        </p:nvSpPr>
        <p:spPr>
          <a:xfrm>
            <a:off x="5220072" y="116632"/>
            <a:ext cx="3024336" cy="369332"/>
          </a:xfrm>
          <a:prstGeom prst="rect">
            <a:avLst/>
          </a:prstGeom>
          <a:noFill/>
        </p:spPr>
        <p:txBody>
          <a:bodyPr wrap="square" rtlCol="0">
            <a:spAutoFit/>
          </a:bodyPr>
          <a:lstStyle/>
          <a:p>
            <a:pPr algn="ctr"/>
            <a:r>
              <a:rPr lang="en-IN" dirty="0" smtClean="0"/>
              <a:t>Primary Cooking Fuel: Rural</a:t>
            </a:r>
            <a:endParaRPr lang="en-IN" dirty="0"/>
          </a:p>
        </p:txBody>
      </p:sp>
      <p:sp>
        <p:nvSpPr>
          <p:cNvPr id="4" name="TextBox 3"/>
          <p:cNvSpPr txBox="1"/>
          <p:nvPr/>
        </p:nvSpPr>
        <p:spPr>
          <a:xfrm>
            <a:off x="4788024" y="5480050"/>
            <a:ext cx="4355976" cy="923330"/>
          </a:xfrm>
          <a:prstGeom prst="rect">
            <a:avLst/>
          </a:prstGeom>
          <a:noFill/>
        </p:spPr>
        <p:txBody>
          <a:bodyPr wrap="square" rtlCol="0">
            <a:spAutoFit/>
          </a:bodyPr>
          <a:lstStyle/>
          <a:p>
            <a:pPr marL="285750" indent="-285750" algn="just">
              <a:buFont typeface="Arial" pitchFamily="34" charset="0"/>
              <a:buChar char="•"/>
            </a:pPr>
            <a:r>
              <a:rPr lang="en-PH" dirty="0" smtClean="0"/>
              <a:t>Use of others as pry fuel increased – Central and East</a:t>
            </a:r>
          </a:p>
          <a:p>
            <a:pPr marL="285750" indent="-285750">
              <a:buFont typeface="Arial" pitchFamily="34" charset="0"/>
              <a:buChar char="•"/>
            </a:pPr>
            <a:r>
              <a:rPr lang="en-PH" dirty="0" smtClean="0"/>
              <a:t>Kerosene as pry fuel declined in all zones</a:t>
            </a:r>
            <a:endParaRPr lang="en-PH" dirty="0"/>
          </a:p>
        </p:txBody>
      </p:sp>
    </p:spTree>
    <p:extLst>
      <p:ext uri="{BB962C8B-B14F-4D97-AF65-F5344CB8AC3E}">
        <p14:creationId xmlns:p14="http://schemas.microsoft.com/office/powerpoint/2010/main" val="3126138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 y="0"/>
            <a:ext cx="4584700"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 y="4029074"/>
            <a:ext cx="45847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463" y="2236787"/>
            <a:ext cx="45847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71600" y="2843644"/>
            <a:ext cx="2160240" cy="369332"/>
          </a:xfrm>
          <a:prstGeom prst="rect">
            <a:avLst/>
          </a:prstGeom>
          <a:noFill/>
        </p:spPr>
        <p:txBody>
          <a:bodyPr wrap="square" rtlCol="0">
            <a:spAutoFit/>
          </a:bodyPr>
          <a:lstStyle/>
          <a:p>
            <a:pPr algn="ctr"/>
            <a:r>
              <a:rPr lang="en-IN" dirty="0" smtClean="0"/>
              <a:t>2004-05</a:t>
            </a:r>
            <a:endParaRPr lang="en-IN" dirty="0"/>
          </a:p>
        </p:txBody>
      </p:sp>
      <p:sp>
        <p:nvSpPr>
          <p:cNvPr id="9" name="TextBox 8"/>
          <p:cNvSpPr txBox="1"/>
          <p:nvPr/>
        </p:nvSpPr>
        <p:spPr>
          <a:xfrm>
            <a:off x="971600" y="3626839"/>
            <a:ext cx="2160240" cy="369332"/>
          </a:xfrm>
          <a:prstGeom prst="rect">
            <a:avLst/>
          </a:prstGeom>
          <a:noFill/>
        </p:spPr>
        <p:txBody>
          <a:bodyPr wrap="square" rtlCol="0">
            <a:spAutoFit/>
          </a:bodyPr>
          <a:lstStyle/>
          <a:p>
            <a:pPr algn="ctr"/>
            <a:r>
              <a:rPr lang="en-IN" dirty="0" smtClean="0"/>
              <a:t>2009-10</a:t>
            </a:r>
            <a:endParaRPr lang="en-IN" dirty="0"/>
          </a:p>
        </p:txBody>
      </p:sp>
      <p:sp>
        <p:nvSpPr>
          <p:cNvPr id="10" name="TextBox 9"/>
          <p:cNvSpPr txBox="1"/>
          <p:nvPr/>
        </p:nvSpPr>
        <p:spPr>
          <a:xfrm>
            <a:off x="5652120" y="5110718"/>
            <a:ext cx="2160240" cy="369332"/>
          </a:xfrm>
          <a:prstGeom prst="rect">
            <a:avLst/>
          </a:prstGeom>
          <a:noFill/>
        </p:spPr>
        <p:txBody>
          <a:bodyPr wrap="square" rtlCol="0">
            <a:spAutoFit/>
          </a:bodyPr>
          <a:lstStyle/>
          <a:p>
            <a:pPr algn="ctr"/>
            <a:r>
              <a:rPr lang="en-IN" dirty="0" smtClean="0"/>
              <a:t>2011-12</a:t>
            </a:r>
            <a:endParaRPr lang="en-IN" dirty="0"/>
          </a:p>
        </p:txBody>
      </p:sp>
      <p:sp>
        <p:nvSpPr>
          <p:cNvPr id="11" name="TextBox 10"/>
          <p:cNvSpPr txBox="1"/>
          <p:nvPr/>
        </p:nvSpPr>
        <p:spPr>
          <a:xfrm>
            <a:off x="5220072" y="116632"/>
            <a:ext cx="3024336" cy="369332"/>
          </a:xfrm>
          <a:prstGeom prst="rect">
            <a:avLst/>
          </a:prstGeom>
          <a:noFill/>
        </p:spPr>
        <p:txBody>
          <a:bodyPr wrap="square" rtlCol="0">
            <a:spAutoFit/>
          </a:bodyPr>
          <a:lstStyle/>
          <a:p>
            <a:pPr algn="ctr"/>
            <a:r>
              <a:rPr lang="en-IN" dirty="0" smtClean="0"/>
              <a:t>Primary Cooking Fuel: Urban</a:t>
            </a:r>
            <a:endParaRPr lang="en-IN" dirty="0"/>
          </a:p>
        </p:txBody>
      </p:sp>
      <p:sp>
        <p:nvSpPr>
          <p:cNvPr id="4" name="TextBox 3"/>
          <p:cNvSpPr txBox="1"/>
          <p:nvPr/>
        </p:nvSpPr>
        <p:spPr>
          <a:xfrm>
            <a:off x="4788024" y="5480050"/>
            <a:ext cx="4176464" cy="923330"/>
          </a:xfrm>
          <a:prstGeom prst="rect">
            <a:avLst/>
          </a:prstGeom>
          <a:noFill/>
        </p:spPr>
        <p:txBody>
          <a:bodyPr wrap="square" rtlCol="0">
            <a:spAutoFit/>
          </a:bodyPr>
          <a:lstStyle/>
          <a:p>
            <a:pPr marL="285750" indent="-285750" algn="just">
              <a:buFont typeface="Arial" pitchFamily="34" charset="0"/>
              <a:buChar char="•"/>
            </a:pPr>
            <a:r>
              <a:rPr lang="en-PH" dirty="0" smtClean="0"/>
              <a:t>Greater LPG penetration – more so in North and South – led to decline in firewood as well as kerosene</a:t>
            </a:r>
            <a:endParaRPr lang="en-PH" dirty="0"/>
          </a:p>
        </p:txBody>
      </p:sp>
    </p:spTree>
    <p:extLst>
      <p:ext uri="{BB962C8B-B14F-4D97-AF65-F5344CB8AC3E}">
        <p14:creationId xmlns:p14="http://schemas.microsoft.com/office/powerpoint/2010/main" val="4156265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2218</TotalTime>
  <Words>1992</Words>
  <Application>Microsoft Office PowerPoint</Application>
  <PresentationFormat>On-screen Show (4:3)</PresentationFormat>
  <Paragraphs>161</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Kerosene Consumption in India Welfare and Environmental Issues</vt:lpstr>
      <vt:lpstr>Context &amp; Main Argument</vt:lpstr>
      <vt:lpstr>Context &amp; Main Argument (contd.)</vt:lpstr>
      <vt:lpstr>Context &amp; Main Argument (contd.)</vt:lpstr>
      <vt:lpstr>Objectives</vt:lpstr>
      <vt:lpstr>Data</vt:lpstr>
      <vt:lpstr>PowerPoint Presentation</vt:lpstr>
      <vt:lpstr>PowerPoint Presentation</vt:lpstr>
      <vt:lpstr>PowerPoint Presentation</vt:lpstr>
      <vt:lpstr>Cooking Energy Estimation </vt:lpstr>
      <vt:lpstr>Accounting for Other Cooking Fuels</vt:lpstr>
      <vt:lpstr>PowerPoint Presentation</vt:lpstr>
      <vt:lpstr>PowerPoint Presentation</vt:lpstr>
      <vt:lpstr>PowerPoint Presentation</vt:lpstr>
      <vt:lpstr>PowerPoint Presentation</vt:lpstr>
      <vt:lpstr>Indoor Air Pollution Estimation</vt:lpstr>
      <vt:lpstr>Particulate Matter Emissions</vt:lpstr>
      <vt:lpstr>Particulate Matter Emissions</vt:lpstr>
      <vt:lpstr>Rural Indoor Air Pollution: Role of Kerosene </vt:lpstr>
      <vt:lpstr>Rural Indoor Air Pollution: Role of Kerosene</vt:lpstr>
      <vt:lpstr>Is Kerosene Reaching the Needy?</vt:lpstr>
      <vt:lpstr>PowerPoint Presentation</vt:lpstr>
      <vt:lpstr>PowerPoint Presentation</vt:lpstr>
      <vt:lpstr>PowerPoint Presentation</vt:lpstr>
      <vt:lpstr>PowerPoint Presentation</vt:lpstr>
      <vt:lpstr>Progressivity/Regressivity – Kerosene Subsidy</vt:lpstr>
      <vt:lpstr>Progressivity/Regressivity – Kerosene Subsidy</vt:lpstr>
      <vt:lpstr>Diversion of Kerosene – Status and Trends</vt:lpstr>
      <vt:lpstr>PowerPoint Presentation</vt:lpstr>
      <vt:lpstr>Concluding Remarks</vt:lpstr>
      <vt:lpstr>Concluding Remarks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Kerosene Subsidies in India Welfare and Environmental Issues</dc:title>
  <dc:creator>kavi</dc:creator>
  <cp:lastModifiedBy>Kavi</cp:lastModifiedBy>
  <cp:revision>134</cp:revision>
  <dcterms:created xsi:type="dcterms:W3CDTF">2015-03-18T05:42:04Z</dcterms:created>
  <dcterms:modified xsi:type="dcterms:W3CDTF">2015-11-03T03:58:26Z</dcterms:modified>
</cp:coreProperties>
</file>