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handoutMasterIdLst>
    <p:handoutMasterId r:id="rId27"/>
  </p:handoutMasterIdLst>
  <p:sldIdLst>
    <p:sldId id="257" r:id="rId2"/>
    <p:sldId id="258" r:id="rId3"/>
    <p:sldId id="259" r:id="rId4"/>
    <p:sldId id="261" r:id="rId5"/>
    <p:sldId id="263" r:id="rId6"/>
    <p:sldId id="264" r:id="rId7"/>
    <p:sldId id="291" r:id="rId8"/>
    <p:sldId id="266" r:id="rId9"/>
    <p:sldId id="267" r:id="rId10"/>
    <p:sldId id="269" r:id="rId11"/>
    <p:sldId id="271" r:id="rId12"/>
    <p:sldId id="270" r:id="rId13"/>
    <p:sldId id="272" r:id="rId14"/>
    <p:sldId id="273" r:id="rId15"/>
    <p:sldId id="274" r:id="rId16"/>
    <p:sldId id="287" r:id="rId17"/>
    <p:sldId id="292" r:id="rId18"/>
    <p:sldId id="276" r:id="rId19"/>
    <p:sldId id="277" r:id="rId20"/>
    <p:sldId id="281" r:id="rId21"/>
    <p:sldId id="297" r:id="rId22"/>
    <p:sldId id="283" r:id="rId23"/>
    <p:sldId id="289" r:id="rId24"/>
    <p:sldId id="284" r:id="rId25"/>
    <p:sldId id="290" r:id="rId26"/>
  </p:sldIdLst>
  <p:sldSz cx="9144000" cy="6858000" type="screen4x3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694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99426-C09B-4FFE-92C7-D19FA16A7FBB}" type="datetimeFigureOut">
              <a:rPr lang="en-IN" smtClean="0"/>
              <a:t>02-11-2015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694" y="6456218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A76B3-C635-403F-B820-C24FB0FF48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304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00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385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0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02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275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83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26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813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92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46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283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17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" y="1"/>
            <a:ext cx="9126482" cy="6477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8255000" cy="2209801"/>
          </a:xfrm>
          <a:prstGeom prst="rect">
            <a:avLst/>
          </a:prstGeom>
        </p:spPr>
        <p:txBody>
          <a:bodyPr vert="horz" wrap="square" lIns="0" tIns="541274" rIns="0" bIns="0" rtlCol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Indian agriculture becoming resilient to droughts? Evidence from rice</a:t>
            </a:r>
            <a:br>
              <a:rPr lang="en-US" sz="54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54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production systems</a:t>
            </a:r>
            <a:endParaRPr sz="54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5251538"/>
            <a:ext cx="9126482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>
            <a:noAutofit/>
          </a:bodyPr>
          <a:lstStyle/>
          <a:p>
            <a:pPr marL="12065" algn="ctr">
              <a:lnSpc>
                <a:spcPct val="100000"/>
              </a:lnSpc>
              <a:buClr>
                <a:srgbClr val="0AD0D9"/>
              </a:buClr>
              <a:buSzPct val="95000"/>
              <a:tabLst>
                <a:tab pos="287020" algn="l"/>
              </a:tabLst>
            </a:pPr>
            <a:r>
              <a:rPr lang="en-IN" sz="2400" b="1" dirty="0" smtClean="0">
                <a:solidFill>
                  <a:srgbClr val="FFFF00"/>
                </a:solidFill>
                <a:latin typeface="Bell MT"/>
                <a:cs typeface="Bell MT"/>
              </a:rPr>
              <a:t>Pratap S Birthal, </a:t>
            </a:r>
            <a:r>
              <a:rPr lang="en-IN" sz="2000" b="1" dirty="0" smtClean="0">
                <a:solidFill>
                  <a:srgbClr val="FFFF00"/>
                </a:solidFill>
                <a:latin typeface="Bell MT"/>
                <a:cs typeface="Bell MT"/>
              </a:rPr>
              <a:t>Digvijay Negi, Md. Tajuddin Khan and Shaily Agarwal</a:t>
            </a:r>
          </a:p>
          <a:p>
            <a:pPr marL="12065">
              <a:lnSpc>
                <a:spcPct val="100000"/>
              </a:lnSpc>
              <a:buClr>
                <a:srgbClr val="0AD0D9"/>
              </a:buClr>
              <a:buSzPct val="95000"/>
              <a:tabLst>
                <a:tab pos="287020" algn="l"/>
              </a:tabLst>
            </a:pPr>
            <a:endParaRPr lang="en-IN" sz="2400" b="1" dirty="0" smtClean="0">
              <a:solidFill>
                <a:srgbClr val="FFFF00"/>
              </a:solidFill>
              <a:latin typeface="Bell MT"/>
              <a:cs typeface="Bell MT"/>
            </a:endParaRPr>
          </a:p>
          <a:p>
            <a:pPr marL="12065" algn="ctr">
              <a:lnSpc>
                <a:spcPct val="100000"/>
              </a:lnSpc>
              <a:buClr>
                <a:srgbClr val="0AD0D9"/>
              </a:buClr>
              <a:buSzPct val="95000"/>
              <a:tabLst>
                <a:tab pos="287020" algn="l"/>
              </a:tabLst>
            </a:pPr>
            <a:r>
              <a:rPr lang="en-IN" sz="2000" b="1" dirty="0" smtClean="0">
                <a:solidFill>
                  <a:srgbClr val="FFFF00"/>
                </a:solidFill>
                <a:latin typeface="Bell MT"/>
                <a:cs typeface="Bell MT"/>
              </a:rPr>
              <a:t>National Institute of Agricultural Economics and Policy Research</a:t>
            </a:r>
          </a:p>
          <a:p>
            <a:pPr marL="12065" algn="ctr">
              <a:lnSpc>
                <a:spcPct val="100000"/>
              </a:lnSpc>
              <a:buClr>
                <a:srgbClr val="0AD0D9"/>
              </a:buClr>
              <a:buSzPct val="95000"/>
              <a:tabLst>
                <a:tab pos="287020" algn="l"/>
              </a:tabLst>
            </a:pPr>
            <a:r>
              <a:rPr lang="en-IN" sz="2000" b="1" dirty="0" smtClean="0">
                <a:solidFill>
                  <a:srgbClr val="FFFF00"/>
                </a:solidFill>
                <a:latin typeface="Bell MT"/>
                <a:cs typeface="Bell MT"/>
              </a:rPr>
              <a:t>New Delhi</a:t>
            </a:r>
            <a:endParaRPr sz="2000" b="1" dirty="0">
              <a:solidFill>
                <a:srgbClr val="FFFF00"/>
              </a:solidFill>
              <a:latin typeface="Bell MT"/>
              <a:cs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219" rIns="0" bIns="0" rtlCol="0">
            <a:noAutofit/>
          </a:bodyPr>
          <a:lstStyle/>
          <a:p>
            <a:pPr marL="12700"/>
            <a:r>
              <a:rPr lang="en-IN" sz="3200" b="1" dirty="0" smtClean="0">
                <a:solidFill>
                  <a:srgbClr val="FF0000"/>
                </a:solidFill>
                <a:latin typeface="Agency FB" panose="020B0503020202020204" pitchFamily="34" charset="0"/>
                <a:cs typeface="Calibri"/>
              </a:rPr>
              <a:t>Droughts: </a:t>
            </a:r>
            <a:r>
              <a:rPr sz="3200" b="1" dirty="0" smtClean="0">
                <a:solidFill>
                  <a:srgbClr val="FF0000"/>
                </a:solidFill>
                <a:latin typeface="Agency FB" panose="020B0503020202020204" pitchFamily="34" charset="0"/>
                <a:cs typeface="Calibri"/>
              </a:rPr>
              <a:t>S</a:t>
            </a:r>
            <a:r>
              <a:rPr sz="3200" b="1" spc="-25" dirty="0" smtClean="0">
                <a:solidFill>
                  <a:srgbClr val="FF0000"/>
                </a:solidFill>
                <a:latin typeface="Agency FB" panose="020B0503020202020204" pitchFamily="34" charset="0"/>
                <a:cs typeface="Calibri"/>
              </a:rPr>
              <a:t>e</a:t>
            </a:r>
            <a:r>
              <a:rPr sz="3200" b="1" spc="-30" dirty="0" smtClean="0">
                <a:solidFill>
                  <a:srgbClr val="FF0000"/>
                </a:solidFill>
                <a:latin typeface="Agency FB" panose="020B0503020202020204" pitchFamily="34" charset="0"/>
                <a:cs typeface="Calibri"/>
              </a:rPr>
              <a:t>v</a:t>
            </a:r>
            <a:r>
              <a:rPr sz="3200" b="1" spc="0" dirty="0" smtClean="0">
                <a:solidFill>
                  <a:srgbClr val="FF0000"/>
                </a:solidFill>
                <a:latin typeface="Agency FB" panose="020B0503020202020204" pitchFamily="34" charset="0"/>
                <a:cs typeface="Calibri"/>
              </a:rPr>
              <a:t>e</a:t>
            </a:r>
            <a:r>
              <a:rPr sz="3200" b="1" spc="-10" dirty="0" smtClean="0">
                <a:solidFill>
                  <a:srgbClr val="FF0000"/>
                </a:solidFill>
                <a:latin typeface="Agency FB" panose="020B0503020202020204" pitchFamily="34" charset="0"/>
                <a:cs typeface="Calibri"/>
              </a:rPr>
              <a:t>r</a:t>
            </a:r>
            <a:r>
              <a:rPr sz="3200" b="1" spc="0" dirty="0" smtClean="0">
                <a:solidFill>
                  <a:srgbClr val="FF0000"/>
                </a:solidFill>
                <a:latin typeface="Agency FB" panose="020B0503020202020204" pitchFamily="34" charset="0"/>
                <a:cs typeface="Calibri"/>
              </a:rPr>
              <a:t>ity</a:t>
            </a:r>
            <a:r>
              <a:rPr lang="en-IN" sz="3200" b="1" spc="0" dirty="0" smtClean="0">
                <a:solidFill>
                  <a:srgbClr val="FF0000"/>
                </a:solidFill>
                <a:latin typeface="Agency FB" panose="020B0503020202020204" pitchFamily="34" charset="0"/>
                <a:cs typeface="Calibri"/>
              </a:rPr>
              <a:t>, Distribution and Area Affected</a:t>
            </a:r>
            <a:r>
              <a:rPr lang="en-IN" sz="2400" b="1" spc="0" dirty="0" smtClean="0">
                <a:solidFill>
                  <a:srgbClr val="04607A"/>
                </a:solidFill>
                <a:latin typeface="Agency FB" panose="020B0503020202020204" pitchFamily="34" charset="0"/>
                <a:cs typeface="Calibri"/>
              </a:rPr>
              <a:t/>
            </a:r>
            <a:br>
              <a:rPr lang="en-IN" sz="2400" b="1" spc="0" dirty="0" smtClean="0">
                <a:solidFill>
                  <a:srgbClr val="04607A"/>
                </a:solidFill>
                <a:latin typeface="Agency FB" panose="020B0503020202020204" pitchFamily="34" charset="0"/>
                <a:cs typeface="Calibri"/>
              </a:rPr>
            </a:br>
            <a:r>
              <a:rPr lang="en-IN" sz="2400" b="1" dirty="0">
                <a:latin typeface="Agency FB" panose="020B0503020202020204" pitchFamily="34" charset="0"/>
                <a:cs typeface="Constantia"/>
              </a:rPr>
              <a:t>Based</a:t>
            </a:r>
            <a:r>
              <a:rPr lang="en-IN" sz="2400" b="1" spc="-55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on</a:t>
            </a:r>
            <a:r>
              <a:rPr lang="en-IN" sz="2400" b="1" spc="-40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dirty="0" smtClean="0">
                <a:latin typeface="Agency FB" panose="020B0503020202020204" pitchFamily="34" charset="0"/>
                <a:cs typeface="Constantia"/>
              </a:rPr>
              <a:t>d</a:t>
            </a:r>
            <a:r>
              <a:rPr lang="en-IN" sz="2400" b="1" spc="-10" dirty="0" smtClean="0">
                <a:latin typeface="Agency FB" panose="020B0503020202020204" pitchFamily="34" charset="0"/>
                <a:cs typeface="Constantia"/>
              </a:rPr>
              <a:t>ispe</a:t>
            </a:r>
            <a:r>
              <a:rPr lang="en-IN" sz="2400" b="1" spc="-5" dirty="0" smtClean="0">
                <a:latin typeface="Agency FB" panose="020B0503020202020204" pitchFamily="34" charset="0"/>
                <a:cs typeface="Constantia"/>
              </a:rPr>
              <a:t>r</a:t>
            </a:r>
            <a:r>
              <a:rPr lang="en-IN" sz="2400" b="1" spc="-10" dirty="0" smtClean="0">
                <a:latin typeface="Agency FB" panose="020B0503020202020204" pitchFamily="34" charset="0"/>
                <a:cs typeface="Constantia"/>
              </a:rPr>
              <a:t>sion</a:t>
            </a:r>
            <a:r>
              <a:rPr lang="en-IN" sz="2400" b="1" spc="-65" dirty="0" smtClean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of</a:t>
            </a:r>
            <a:r>
              <a:rPr lang="en-IN" sz="2400" b="1" spc="50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i="1" spc="-20" dirty="0">
                <a:latin typeface="Agency FB" panose="020B0503020202020204" pitchFamily="34" charset="0"/>
                <a:cs typeface="Constantia"/>
              </a:rPr>
              <a:t>D</a:t>
            </a:r>
            <a:r>
              <a:rPr lang="en-IN" sz="2400" b="1" i="1" spc="-10" dirty="0">
                <a:latin typeface="Agency FB" panose="020B0503020202020204" pitchFamily="34" charset="0"/>
                <a:cs typeface="Constantia"/>
              </a:rPr>
              <a:t>I,</a:t>
            </a:r>
            <a:r>
              <a:rPr lang="en-IN" sz="2400" b="1" i="1" spc="-20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dirty="0">
                <a:latin typeface="Agency FB" panose="020B0503020202020204" pitchFamily="34" charset="0"/>
                <a:cs typeface="Constantia"/>
              </a:rPr>
              <a:t>d</a:t>
            </a:r>
            <a:r>
              <a:rPr lang="en-IN" sz="2400" b="1" spc="-20" dirty="0">
                <a:latin typeface="Agency FB" panose="020B0503020202020204" pitchFamily="34" charset="0"/>
                <a:cs typeface="Constantia"/>
              </a:rPr>
              <a:t>r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o</a:t>
            </a:r>
            <a:r>
              <a:rPr lang="en-IN" sz="2400" b="1" spc="-25" dirty="0">
                <a:latin typeface="Agency FB" panose="020B0503020202020204" pitchFamily="34" charset="0"/>
                <a:cs typeface="Constantia"/>
              </a:rPr>
              <a:t>ug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ht</a:t>
            </a:r>
            <a:r>
              <a:rPr lang="en-IN" sz="2400" b="1" spc="-105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e</a:t>
            </a:r>
            <a:r>
              <a:rPr lang="en-IN" sz="2400" b="1" spc="-65" dirty="0">
                <a:latin typeface="Agency FB" panose="020B0503020202020204" pitchFamily="34" charset="0"/>
                <a:cs typeface="Constantia"/>
              </a:rPr>
              <a:t>v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ents</a:t>
            </a:r>
            <a:r>
              <a:rPr lang="en-IN" sz="2400" b="1" spc="-20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spc="-20" dirty="0" smtClean="0">
                <a:latin typeface="Agency FB" panose="020B0503020202020204" pitchFamily="34" charset="0"/>
                <a:cs typeface="Constantia"/>
              </a:rPr>
              <a:t>are </a:t>
            </a:r>
            <a:r>
              <a:rPr lang="en-IN" sz="2400" b="1" spc="-10" dirty="0" smtClean="0">
                <a:latin typeface="Agency FB" panose="020B0503020202020204" pitchFamily="34" charset="0"/>
                <a:cs typeface="Constantia"/>
              </a:rPr>
              <a:t>classi</a:t>
            </a:r>
            <a:r>
              <a:rPr lang="en-IN" sz="2400" b="1" spc="25" dirty="0" smtClean="0">
                <a:latin typeface="Agency FB" panose="020B0503020202020204" pitchFamily="34" charset="0"/>
                <a:cs typeface="Constantia"/>
              </a:rPr>
              <a:t>f</a:t>
            </a:r>
            <a:r>
              <a:rPr lang="en-IN" sz="2400" b="1" dirty="0" smtClean="0">
                <a:latin typeface="Agency FB" panose="020B0503020202020204" pitchFamily="34" charset="0"/>
                <a:cs typeface="Constantia"/>
              </a:rPr>
              <a:t>ied</a:t>
            </a:r>
            <a:r>
              <a:rPr lang="en-IN" sz="2400" b="1" spc="-50" dirty="0" smtClean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as</a:t>
            </a:r>
            <a:r>
              <a:rPr lang="en-IN" sz="2400" b="1" spc="-40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spc="-5" dirty="0">
                <a:latin typeface="Agency FB" panose="020B0503020202020204" pitchFamily="34" charset="0"/>
                <a:cs typeface="Constantia"/>
              </a:rPr>
              <a:t>l</a:t>
            </a:r>
            <a:r>
              <a:rPr lang="en-IN" sz="2400" b="1" spc="-50" dirty="0">
                <a:latin typeface="Agency FB" panose="020B0503020202020204" pitchFamily="34" charset="0"/>
                <a:cs typeface="Constantia"/>
              </a:rPr>
              <a:t>o</a:t>
            </a:r>
            <a:r>
              <a:rPr lang="en-IN" sz="2400" b="1" spc="-170" dirty="0">
                <a:latin typeface="Agency FB" panose="020B0503020202020204" pitchFamily="34" charset="0"/>
                <a:cs typeface="Constantia"/>
              </a:rPr>
              <a:t>w</a:t>
            </a:r>
            <a:r>
              <a:rPr lang="en-IN" sz="2400" b="1" spc="-5" dirty="0">
                <a:latin typeface="Agency FB" panose="020B0503020202020204" pitchFamily="34" charset="0"/>
                <a:cs typeface="Constantia"/>
              </a:rPr>
              <a:t>, mode</a:t>
            </a:r>
            <a:r>
              <a:rPr lang="en-IN" sz="2400" b="1" spc="-30" dirty="0">
                <a:latin typeface="Agency FB" panose="020B0503020202020204" pitchFamily="34" charset="0"/>
                <a:cs typeface="Constantia"/>
              </a:rPr>
              <a:t>r</a:t>
            </a:r>
            <a:r>
              <a:rPr lang="en-IN" sz="2400" b="1" dirty="0">
                <a:latin typeface="Agency FB" panose="020B0503020202020204" pitchFamily="34" charset="0"/>
                <a:cs typeface="Constantia"/>
              </a:rPr>
              <a:t>a</a:t>
            </a:r>
            <a:r>
              <a:rPr lang="en-IN" sz="2400" b="1" spc="-25" dirty="0">
                <a:latin typeface="Agency FB" panose="020B0503020202020204" pitchFamily="34" charset="0"/>
                <a:cs typeface="Constantia"/>
              </a:rPr>
              <a:t>t</a:t>
            </a:r>
            <a:r>
              <a:rPr lang="en-IN" sz="2400" b="1" dirty="0">
                <a:latin typeface="Agency FB" panose="020B0503020202020204" pitchFamily="34" charset="0"/>
                <a:cs typeface="Constantia"/>
              </a:rPr>
              <a:t>e</a:t>
            </a:r>
            <a:r>
              <a:rPr lang="en-IN" sz="2400" b="1" spc="-90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dirty="0">
                <a:latin typeface="Agency FB" panose="020B0503020202020204" pitchFamily="34" charset="0"/>
                <a:cs typeface="Constantia"/>
              </a:rPr>
              <a:t>and</a:t>
            </a:r>
            <a:r>
              <a:rPr lang="en-IN" sz="2400" b="1" spc="-25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se</a:t>
            </a:r>
            <a:r>
              <a:rPr lang="en-IN" sz="2400" b="1" spc="-60" dirty="0">
                <a:latin typeface="Agency FB" panose="020B0503020202020204" pitchFamily="34" charset="0"/>
                <a:cs typeface="Constantia"/>
              </a:rPr>
              <a:t>v</a:t>
            </a:r>
            <a:r>
              <a:rPr lang="en-IN" sz="2400" b="1" dirty="0">
                <a:latin typeface="Agency FB" panose="020B0503020202020204" pitchFamily="34" charset="0"/>
                <a:cs typeface="Constantia"/>
              </a:rPr>
              <a:t>e</a:t>
            </a:r>
            <a:r>
              <a:rPr lang="en-IN" sz="2400" b="1" spc="-20" dirty="0">
                <a:latin typeface="Agency FB" panose="020B0503020202020204" pitchFamily="34" charset="0"/>
                <a:cs typeface="Constantia"/>
              </a:rPr>
              <a:t>r</a:t>
            </a:r>
            <a:r>
              <a:rPr lang="en-IN" sz="2400" b="1" dirty="0">
                <a:latin typeface="Agency FB" panose="020B0503020202020204" pitchFamily="34" charset="0"/>
                <a:cs typeface="Constantia"/>
              </a:rPr>
              <a:t>e</a:t>
            </a:r>
            <a:r>
              <a:rPr lang="en-IN" sz="2400" b="1" spc="-100" dirty="0">
                <a:latin typeface="Agency FB" panose="020B0503020202020204" pitchFamily="34" charset="0"/>
                <a:cs typeface="Constantia"/>
              </a:rPr>
              <a:t> </a:t>
            </a:r>
            <a:r>
              <a:rPr lang="en-IN" sz="2400" b="1" dirty="0">
                <a:latin typeface="Agency FB" panose="020B0503020202020204" pitchFamily="34" charset="0"/>
                <a:cs typeface="Constantia"/>
              </a:rPr>
              <a:t>d</a:t>
            </a:r>
            <a:r>
              <a:rPr lang="en-IN" sz="2400" b="1" spc="-20" dirty="0">
                <a:latin typeface="Agency FB" panose="020B0503020202020204" pitchFamily="34" charset="0"/>
                <a:cs typeface="Constantia"/>
              </a:rPr>
              <a:t>r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o</a:t>
            </a:r>
            <a:r>
              <a:rPr lang="en-IN" sz="2400" b="1" spc="-25" dirty="0">
                <a:latin typeface="Agency FB" panose="020B0503020202020204" pitchFamily="34" charset="0"/>
                <a:cs typeface="Constantia"/>
              </a:rPr>
              <a:t>ug</a:t>
            </a:r>
            <a:r>
              <a:rPr lang="en-IN" sz="2400" b="1" spc="-10" dirty="0">
                <a:latin typeface="Agency FB" panose="020B0503020202020204" pitchFamily="34" charset="0"/>
                <a:cs typeface="Constantia"/>
              </a:rPr>
              <a:t>hts</a:t>
            </a:r>
            <a:r>
              <a:rPr lang="en-IN" sz="2400" b="1" dirty="0">
                <a:latin typeface="Agency FB" panose="020B0503020202020204" pitchFamily="34" charset="0"/>
                <a:cs typeface="Constantia"/>
              </a:rPr>
              <a:t/>
            </a:r>
            <a:br>
              <a:rPr lang="en-IN" sz="2400" b="1" dirty="0">
                <a:latin typeface="Agency FB" panose="020B0503020202020204" pitchFamily="34" charset="0"/>
                <a:cs typeface="Constantia"/>
              </a:rPr>
            </a:br>
            <a:endParaRPr sz="2400" b="1" dirty="0">
              <a:latin typeface="Agency FB" panose="020B0503020202020204" pitchFamily="34" charset="0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80354"/>
              </p:ext>
            </p:extLst>
          </p:nvPr>
        </p:nvGraphicFramePr>
        <p:xfrm>
          <a:off x="685800" y="1676400"/>
          <a:ext cx="7644892" cy="489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278"/>
                <a:gridCol w="1615122"/>
                <a:gridCol w="1828800"/>
                <a:gridCol w="1167892"/>
                <a:gridCol w="1828800"/>
              </a:tblGrid>
              <a:tr h="506525">
                <a:tc>
                  <a:txBody>
                    <a:bodyPr/>
                    <a:lstStyle/>
                    <a:p>
                      <a:endParaRPr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Se</a:t>
                      </a:r>
                      <a:r>
                        <a:rPr sz="2000" b="1" spc="-35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erity</a:t>
                      </a:r>
                      <a:endParaRPr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14680" marR="205740" indent="-405765">
                        <a:lnSpc>
                          <a:spcPct val="114999"/>
                        </a:lnSpc>
                      </a:pPr>
                      <a:r>
                        <a:rPr sz="2000" b="1" spc="-4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ean</a:t>
                      </a:r>
                      <a:r>
                        <a:rPr sz="2000" b="1" spc="-3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r>
                        <a:rPr sz="2000" b="1" spc="-25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ou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ht in</a:t>
                      </a:r>
                      <a:r>
                        <a:rPr sz="2000" b="1" spc="-1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ex</a:t>
                      </a:r>
                      <a:endParaRPr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%</a:t>
                      </a:r>
                      <a:r>
                        <a:rPr sz="2000" b="1" spc="-4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of</a:t>
                      </a:r>
                      <a:r>
                        <a:rPr sz="2000" b="1" spc="35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sz="2000" b="1" spc="-2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otal</a:t>
                      </a:r>
                      <a:r>
                        <a:rPr sz="2000" b="1" spc="-25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lang="en-US" sz="2000" b="1" spc="-25" dirty="0" smtClean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r>
                        <a:rPr sz="2000" b="1" spc="-4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ents</a:t>
                      </a:r>
                      <a:endParaRPr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%</a:t>
                      </a:r>
                      <a:r>
                        <a:rPr sz="2000" b="1" spc="-15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ri</a:t>
                      </a:r>
                      <a:r>
                        <a:rPr sz="2000" b="1" spc="-4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r>
                        <a:rPr sz="2000" b="1" spc="-65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r>
                        <a:rPr sz="2000" b="1" spc="-25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ea</a:t>
                      </a:r>
                      <a:r>
                        <a:rPr sz="2000" b="1" spc="-5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lang="en-US" sz="2000" b="1" spc="-50" dirty="0" smtClean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af</a:t>
                      </a:r>
                      <a:r>
                        <a:rPr sz="2000" b="1" spc="-2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ec</a:t>
                      </a:r>
                      <a:r>
                        <a:rPr sz="2000" b="1" spc="-3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r>
                        <a:rPr sz="2000" b="1" spc="0" dirty="0" smtClean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ed</a:t>
                      </a:r>
                      <a:endParaRPr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268973">
                <a:tc>
                  <a:txBody>
                    <a:bodyPr/>
                    <a:lstStyle/>
                    <a:p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2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r>
                        <a:rPr sz="2000" spc="-3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</a:t>
                      </a:r>
                      <a:r>
                        <a:rPr sz="2000" spc="-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</a:t>
                      </a:r>
                      <a:r>
                        <a:rPr sz="2000" spc="-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spc="-1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7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1.1</a:t>
                      </a:r>
                      <a:endParaRPr sz="200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26887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b="1" spc="-1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r>
                        <a:rPr sz="2000" b="1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96</a:t>
                      </a:r>
                      <a:r>
                        <a:rPr sz="2000" b="1" spc="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9-</a:t>
                      </a:r>
                      <a:r>
                        <a:rPr sz="2000" b="1" spc="-1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b="1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000" b="1" spc="-1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000" b="1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4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ode</a:t>
                      </a:r>
                      <a:r>
                        <a:rPr sz="2000" spc="-2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r>
                        <a:rPr sz="2000" spc="-2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</a:t>
                      </a:r>
                      <a:r>
                        <a:rPr sz="2000" spc="-3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7</a:t>
                      </a:r>
                      <a:r>
                        <a:rPr sz="2000" spc="-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</a:pPr>
                      <a:r>
                        <a:rPr sz="2000" spc="-3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8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spc="-1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7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spc="-3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5.7</a:t>
                      </a:r>
                      <a:endParaRPr sz="200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68973">
                <a:tc>
                  <a:txBody>
                    <a:bodyPr/>
                    <a:lstStyle/>
                    <a:p>
                      <a:endParaRPr sz="200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Se</a:t>
                      </a:r>
                      <a:r>
                        <a:rPr sz="2000" spc="-4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r>
                        <a:rPr sz="2000" spc="-2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sz="200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spc="-1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59</a:t>
                      </a:r>
                      <a:r>
                        <a:rPr sz="2000" spc="1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r>
                        <a:rPr sz="2000" spc="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r>
                        <a:rPr sz="20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.6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4.6</a:t>
                      </a:r>
                      <a:endParaRPr sz="20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268973">
                <a:tc>
                  <a:txBody>
                    <a:bodyPr/>
                    <a:lstStyle/>
                    <a:p>
                      <a:endParaRPr sz="200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400" spc="-4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r>
                        <a:rPr sz="24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ean</a:t>
                      </a:r>
                      <a:endParaRPr sz="24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</a:t>
                      </a:r>
                      <a:r>
                        <a:rPr sz="2400" b="1" spc="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7</a:t>
                      </a:r>
                      <a:r>
                        <a:rPr sz="2400" b="1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7</a:t>
                      </a:r>
                      <a:endParaRPr sz="24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</a:pPr>
                      <a:r>
                        <a:rPr sz="240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r>
                        <a:rPr sz="2400" spc="5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4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0.0</a:t>
                      </a:r>
                      <a:endParaRPr sz="24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</a:pPr>
                      <a:r>
                        <a:rPr sz="2400" spc="1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</a:t>
                      </a:r>
                      <a:r>
                        <a:rPr sz="2400" spc="0" dirty="0" smtClean="0">
                          <a:solidFill>
                            <a:srgbClr val="C0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1.4</a:t>
                      </a:r>
                      <a:endParaRPr sz="2400" dirty="0">
                        <a:solidFill>
                          <a:srgbClr val="C0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68878">
                <a:tc>
                  <a:txBody>
                    <a:bodyPr/>
                    <a:lstStyle/>
                    <a:p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2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r>
                        <a:rPr sz="2000" spc="-3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</a:t>
                      </a:r>
                      <a:r>
                        <a:rPr sz="2000" spc="-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r>
                        <a:rPr sz="2000" spc="-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spc="-1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</a:t>
                      </a:r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0.7</a:t>
                      </a:r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26897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b="1" spc="-1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r>
                        <a:rPr sz="2000" b="1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96</a:t>
                      </a:r>
                      <a:r>
                        <a:rPr sz="2000" b="1" spc="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9-</a:t>
                      </a:r>
                      <a:r>
                        <a:rPr sz="2000" b="1" spc="-1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r>
                        <a:rPr sz="2000" b="1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9</a:t>
                      </a:r>
                      <a:r>
                        <a:rPr sz="2000" b="1" spc="-1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8</a:t>
                      </a:r>
                      <a:r>
                        <a:rPr sz="2000" b="1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7</a:t>
                      </a:r>
                      <a:endParaRPr sz="200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4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ode</a:t>
                      </a:r>
                      <a:r>
                        <a:rPr sz="2000" spc="-2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r>
                        <a:rPr sz="2000" spc="-2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sz="200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</a:t>
                      </a:r>
                      <a:r>
                        <a:rPr sz="2000" spc="-3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9</a:t>
                      </a:r>
                      <a:r>
                        <a:rPr sz="2000" spc="-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76.8</a:t>
                      </a:r>
                      <a:endParaRPr sz="200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24.5</a:t>
                      </a:r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68973">
                <a:tc>
                  <a:txBody>
                    <a:bodyPr/>
                    <a:lstStyle/>
                    <a:p>
                      <a:endParaRPr sz="200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Se</a:t>
                      </a:r>
                      <a:r>
                        <a:rPr sz="2000" spc="-4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r>
                        <a:rPr sz="2000" spc="-2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sz="200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spc="-1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r>
                        <a:rPr sz="2000" spc="-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8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r>
                        <a:rPr sz="2000" spc="2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20.9</a:t>
                      </a:r>
                      <a:endParaRPr sz="200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6.5</a:t>
                      </a:r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268878">
                <a:tc>
                  <a:txBody>
                    <a:bodyPr/>
                    <a:lstStyle/>
                    <a:p>
                      <a:endParaRPr sz="200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4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ean</a:t>
                      </a:r>
                      <a:endParaRPr sz="200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61009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0.97</a:t>
                      </a:r>
                      <a:endParaRPr sz="24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r>
                        <a:rPr sz="2000" spc="5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0.0</a:t>
                      </a:r>
                      <a:endParaRPr sz="200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2000" spc="1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</a:t>
                      </a:r>
                      <a:r>
                        <a:rPr sz="2000" spc="0" dirty="0" smtClean="0">
                          <a:solidFill>
                            <a:srgbClr val="7030A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1.8</a:t>
                      </a:r>
                      <a:endParaRPr sz="2000" dirty="0">
                        <a:solidFill>
                          <a:srgbClr val="7030A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68973">
                <a:tc>
                  <a:txBody>
                    <a:bodyPr/>
                    <a:lstStyle/>
                    <a:p>
                      <a:endParaRPr sz="2000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2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r>
                        <a:rPr sz="2000" spc="-3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</a:t>
                      </a:r>
                      <a:endParaRPr sz="2000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</a:t>
                      </a:r>
                      <a:r>
                        <a:rPr sz="2000" spc="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6</a:t>
                      </a:r>
                      <a:r>
                        <a:rPr sz="2000" spc="-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000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3.1</a:t>
                      </a:r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1.5</a:t>
                      </a:r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26897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b="1" spc="-1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r>
                        <a:rPr sz="2000" b="1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988</a:t>
                      </a:r>
                      <a:r>
                        <a:rPr sz="2000" b="1" spc="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</a:t>
                      </a:r>
                      <a:r>
                        <a:rPr sz="2000" b="1" spc="-1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b="1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000" b="1" spc="-1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000" b="1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</a:t>
                      </a:r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4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ode</a:t>
                      </a:r>
                      <a:r>
                        <a:rPr sz="2000" spc="-2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r>
                        <a:rPr sz="2000" spc="-2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sz="2000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</a:t>
                      </a:r>
                      <a:r>
                        <a:rPr sz="2000" spc="-3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</a:t>
                      </a:r>
                      <a:r>
                        <a:rPr sz="2000" spc="-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000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88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.4</a:t>
                      </a:r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26.8</a:t>
                      </a:r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68887">
                <a:tc>
                  <a:txBody>
                    <a:bodyPr/>
                    <a:lstStyle/>
                    <a:p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Se</a:t>
                      </a:r>
                      <a:r>
                        <a:rPr sz="2000" spc="-4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r>
                        <a:rPr sz="2000" spc="-2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</a:t>
                      </a:r>
                      <a:endParaRPr sz="2000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spc="-1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00</a:t>
                      </a:r>
                      <a:r>
                        <a:rPr sz="2000" spc="1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000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8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.5</a:t>
                      </a:r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r>
                        <a:rPr sz="2000" spc="-1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7</a:t>
                      </a:r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268944">
                <a:tc>
                  <a:txBody>
                    <a:bodyPr/>
                    <a:lstStyle/>
                    <a:p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4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ean</a:t>
                      </a:r>
                      <a:endParaRPr sz="200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0.57</a:t>
                      </a:r>
                      <a:r>
                        <a:rPr sz="2400" b="1" spc="1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sz="2400" b="1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r>
                        <a:rPr sz="2000" spc="5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0.0</a:t>
                      </a:r>
                      <a:endParaRPr sz="2000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</a:pPr>
                      <a:r>
                        <a:rPr sz="2000" spc="1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</a:t>
                      </a:r>
                      <a:r>
                        <a:rPr sz="2000" spc="0" dirty="0" smtClean="0">
                          <a:solidFill>
                            <a:srgbClr val="00B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1.0</a:t>
                      </a:r>
                      <a:endParaRPr sz="2000" dirty="0">
                        <a:solidFill>
                          <a:srgbClr val="00B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98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IN" sz="3200" b="1" spc="-22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Year –wise </a:t>
            </a:r>
            <a:r>
              <a:rPr lang="en-IN" sz="3200" b="1" spc="-1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rice area affected by </a:t>
            </a:r>
            <a:r>
              <a:rPr sz="3200" b="1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d</a:t>
            </a:r>
            <a:r>
              <a:rPr sz="3200" b="1" spc="-4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r</a:t>
            </a:r>
            <a:r>
              <a:rPr sz="3200" b="1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o</a:t>
            </a:r>
            <a:r>
              <a:rPr sz="3200" b="1" spc="-1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u</a:t>
            </a:r>
            <a:r>
              <a:rPr sz="3200" b="1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g</a:t>
            </a:r>
            <a:r>
              <a:rPr sz="3200" b="1" spc="-3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h</a:t>
            </a:r>
            <a:r>
              <a:rPr sz="3200" b="1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ts</a:t>
            </a:r>
            <a:endParaRPr sz="3200" b="1" dirty="0">
              <a:latin typeface="Berlin Sans FB Demi" panose="020E0802020502020306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55" y="1447800"/>
            <a:ext cx="8075245" cy="4876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999" y="374339"/>
            <a:ext cx="7543800" cy="399036"/>
          </a:xfrm>
          <a:prstGeom prst="rect">
            <a:avLst/>
          </a:prstGeom>
        </p:spPr>
        <p:txBody>
          <a:bodyPr vert="horz" wrap="square" lIns="0" tIns="325120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en-IN" sz="3200" b="1" spc="-210" dirty="0" smtClean="0">
                <a:solidFill>
                  <a:srgbClr val="04607A"/>
                </a:solidFill>
                <a:latin typeface="Calibri"/>
                <a:cs typeface="Calibri"/>
              </a:rPr>
              <a:t>Are the </a:t>
            </a:r>
            <a:r>
              <a:rPr sz="3200" b="1" spc="-21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3200" b="1" spc="-4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ends</a:t>
            </a:r>
            <a:r>
              <a:rPr sz="3200" b="1" spc="-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in</a:t>
            </a:r>
            <a:r>
              <a:rPr sz="3200" b="1" spc="1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lang="en-IN" sz="3200" b="1" spc="10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sz="3200" b="1" spc="-60" dirty="0" err="1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200" b="1" spc="0" dirty="0" err="1" smtClean="0">
                <a:solidFill>
                  <a:srgbClr val="04607A"/>
                </a:solidFill>
                <a:latin typeface="Calibri"/>
                <a:cs typeface="Calibri"/>
              </a:rPr>
              <a:t>oug</a:t>
            </a:r>
            <a:r>
              <a:rPr sz="3200" b="1" spc="-25" dirty="0" err="1" smtClean="0">
                <a:solidFill>
                  <a:srgbClr val="04607A"/>
                </a:solidFill>
                <a:latin typeface="Calibri"/>
                <a:cs typeface="Calibri"/>
              </a:rPr>
              <a:t>h</a:t>
            </a:r>
            <a:r>
              <a:rPr sz="3200" b="1" spc="0" dirty="0" err="1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3200" b="1" spc="2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lang="en-IN" sz="3200" b="1" spc="25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3200" b="1" spc="-35" dirty="0" smtClean="0">
                <a:solidFill>
                  <a:srgbClr val="04607A"/>
                </a:solidFill>
                <a:latin typeface="Calibri"/>
                <a:cs typeface="Calibri"/>
              </a:rPr>
              <a:t>v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3200" b="1" spc="-30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ts</a:t>
            </a:r>
            <a:r>
              <a:rPr lang="en-IN"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 Significant?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527" y="838201"/>
            <a:ext cx="7992745" cy="2514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marR="1270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endParaRPr lang="en-US" spc="-155" dirty="0" smtClean="0">
              <a:latin typeface="Constantia"/>
              <a:cs typeface="Constantia"/>
            </a:endParaRPr>
          </a:p>
          <a:p>
            <a:pPr marL="287020" marR="1270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spc="-155" dirty="0" smtClean="0">
                <a:latin typeface="Constantia"/>
                <a:cs typeface="Constantia"/>
              </a:rPr>
              <a:t>W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70" dirty="0" smtClean="0">
                <a:latin typeface="Constantia"/>
                <a:cs typeface="Constantia"/>
              </a:rPr>
              <a:t> 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0" dirty="0" smtClean="0">
                <a:latin typeface="Constantia"/>
                <a:cs typeface="Constantia"/>
              </a:rPr>
              <a:t>eg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es</a:t>
            </a:r>
            <a:r>
              <a:rPr spc="-5" dirty="0" smtClean="0">
                <a:latin typeface="Constantia"/>
                <a:cs typeface="Constantia"/>
              </a:rPr>
              <a:t>s</a:t>
            </a:r>
            <a:r>
              <a:rPr spc="0" dirty="0" smtClean="0">
                <a:latin typeface="Constantia"/>
                <a:cs typeface="Constantia"/>
              </a:rPr>
              <a:t>ed</a:t>
            </a:r>
            <a:r>
              <a:rPr spc="-80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o</a:t>
            </a:r>
            <a:r>
              <a:rPr spc="-50" dirty="0" smtClean="0">
                <a:latin typeface="Constantia"/>
                <a:cs typeface="Constantia"/>
              </a:rPr>
              <a:t>c</a:t>
            </a:r>
            <a:r>
              <a:rPr spc="0" dirty="0" smtClean="0">
                <a:latin typeface="Constantia"/>
                <a:cs typeface="Constantia"/>
              </a:rPr>
              <a:t>c</a:t>
            </a:r>
            <a:r>
              <a:rPr spc="-10" dirty="0" smtClean="0">
                <a:latin typeface="Constantia"/>
                <a:cs typeface="Constantia"/>
              </a:rPr>
              <a:t>u</a:t>
            </a:r>
            <a:r>
              <a:rPr spc="0" dirty="0" smtClean="0">
                <a:latin typeface="Constantia"/>
                <a:cs typeface="Constantia"/>
              </a:rPr>
              <a:t>r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0" dirty="0" smtClean="0">
                <a:latin typeface="Constantia"/>
                <a:cs typeface="Constantia"/>
              </a:rPr>
              <a:t>en</a:t>
            </a:r>
            <a:r>
              <a:rPr spc="-45" dirty="0" smtClean="0">
                <a:latin typeface="Constantia"/>
                <a:cs typeface="Constantia"/>
              </a:rPr>
              <a:t>c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10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of</a:t>
            </a:r>
            <a:r>
              <a:rPr spc="-5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d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o</a:t>
            </a:r>
            <a:r>
              <a:rPr spc="-25" dirty="0" smtClean="0">
                <a:latin typeface="Constantia"/>
                <a:cs typeface="Constantia"/>
              </a:rPr>
              <a:t>ug</a:t>
            </a:r>
            <a:r>
              <a:rPr spc="-10" dirty="0" smtClean="0">
                <a:latin typeface="Constantia"/>
                <a:cs typeface="Constantia"/>
              </a:rPr>
              <a:t>ht</a:t>
            </a:r>
            <a:r>
              <a:rPr spc="-5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(d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o</a:t>
            </a:r>
            <a:r>
              <a:rPr spc="-25" dirty="0" smtClean="0">
                <a:latin typeface="Constantia"/>
                <a:cs typeface="Constantia"/>
              </a:rPr>
              <a:t>ug</a:t>
            </a:r>
            <a:r>
              <a:rPr spc="-10" dirty="0" smtClean="0">
                <a:latin typeface="Constantia"/>
                <a:cs typeface="Constantia"/>
              </a:rPr>
              <a:t>ht=1,</a:t>
            </a:r>
            <a:r>
              <a:rPr spc="-45" dirty="0" smtClean="0">
                <a:latin typeface="Constantia"/>
                <a:cs typeface="Constantia"/>
              </a:rPr>
              <a:t> </a:t>
            </a:r>
            <a:r>
              <a:rPr spc="-25" dirty="0" smtClean="0">
                <a:latin typeface="Constantia"/>
                <a:cs typeface="Constantia"/>
              </a:rPr>
              <a:t>z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o</a:t>
            </a:r>
            <a:r>
              <a:rPr spc="-110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othe</a:t>
            </a:r>
            <a:r>
              <a:rPr spc="-5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wise)</a:t>
            </a:r>
            <a:r>
              <a:rPr spc="-60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on</a:t>
            </a:r>
            <a:r>
              <a:rPr spc="-5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time</a:t>
            </a:r>
            <a:r>
              <a:rPr spc="-55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t</a:t>
            </a:r>
            <a:r>
              <a:rPr spc="-15" dirty="0" smtClean="0">
                <a:latin typeface="Constantia"/>
                <a:cs typeface="Constantia"/>
              </a:rPr>
              <a:t>r</a:t>
            </a:r>
            <a:r>
              <a:rPr spc="0" dirty="0" smtClean="0">
                <a:latin typeface="Constantia"/>
                <a:cs typeface="Constantia"/>
              </a:rPr>
              <a:t>end us</a:t>
            </a:r>
            <a:r>
              <a:rPr spc="-10" dirty="0" smtClean="0">
                <a:latin typeface="Constantia"/>
                <a:cs typeface="Constantia"/>
              </a:rPr>
              <a:t>ing</a:t>
            </a:r>
            <a:r>
              <a:rPr spc="-2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p</a:t>
            </a:r>
            <a:r>
              <a:rPr spc="-3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obit</a:t>
            </a:r>
            <a:r>
              <a:rPr spc="-5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m</a:t>
            </a:r>
            <a:r>
              <a:rPr spc="-10" dirty="0" smtClean="0">
                <a:latin typeface="Constantia"/>
                <a:cs typeface="Constantia"/>
              </a:rPr>
              <a:t>odel.</a:t>
            </a:r>
            <a:endParaRPr sz="1000" dirty="0" smtClean="0"/>
          </a:p>
          <a:p>
            <a:pPr>
              <a:lnSpc>
                <a:spcPts val="1000"/>
              </a:lnSpc>
              <a:spcBef>
                <a:spcPts val="26"/>
              </a:spcBef>
              <a:buClr>
                <a:srgbClr val="0AD0D9"/>
              </a:buClr>
              <a:buFont typeface="Wingdings 2"/>
              <a:buChar char="·"/>
            </a:pPr>
            <a:endParaRPr sz="1000" dirty="0"/>
          </a:p>
          <a:p>
            <a:pPr marL="287020" marR="20447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dirty="0" smtClean="0">
                <a:latin typeface="Constantia"/>
                <a:cs typeface="Constantia"/>
              </a:rPr>
              <a:t>The</a:t>
            </a:r>
            <a:r>
              <a:rPr spc="-110" dirty="0" smtClean="0">
                <a:latin typeface="Constantia"/>
                <a:cs typeface="Constantia"/>
              </a:rPr>
              <a:t> </a:t>
            </a:r>
            <a:r>
              <a:rPr spc="-45" dirty="0" smtClean="0">
                <a:latin typeface="Constantia"/>
                <a:cs typeface="Constantia"/>
              </a:rPr>
              <a:t>c</a:t>
            </a:r>
            <a:r>
              <a:rPr spc="0" dirty="0" smtClean="0">
                <a:latin typeface="Constantia"/>
                <a:cs typeface="Constantia"/>
              </a:rPr>
              <a:t>oe</a:t>
            </a:r>
            <a:r>
              <a:rPr spc="-10" dirty="0" smtClean="0">
                <a:latin typeface="Constantia"/>
                <a:cs typeface="Constantia"/>
              </a:rPr>
              <a:t>f</a:t>
            </a:r>
            <a:r>
              <a:rPr spc="30" dirty="0" smtClean="0">
                <a:latin typeface="Constantia"/>
                <a:cs typeface="Constantia"/>
              </a:rPr>
              <a:t>f</a:t>
            </a:r>
            <a:r>
              <a:rPr spc="-10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c</a:t>
            </a:r>
            <a:r>
              <a:rPr spc="-15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ent</a:t>
            </a:r>
            <a:r>
              <a:rPr spc="-65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on</a:t>
            </a:r>
            <a:r>
              <a:rPr spc="-4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t</a:t>
            </a:r>
            <a:r>
              <a:rPr spc="-10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me</a:t>
            </a:r>
            <a:r>
              <a:rPr spc="-6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t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0" dirty="0" smtClean="0">
                <a:latin typeface="Constantia"/>
                <a:cs typeface="Constantia"/>
              </a:rPr>
              <a:t>end</a:t>
            </a:r>
            <a:r>
              <a:rPr spc="-1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is</a:t>
            </a:r>
            <a:r>
              <a:rPr spc="-7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pos</a:t>
            </a:r>
            <a:r>
              <a:rPr spc="-10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t</a:t>
            </a:r>
            <a:r>
              <a:rPr spc="-20" dirty="0" smtClean="0">
                <a:latin typeface="Constantia"/>
                <a:cs typeface="Constantia"/>
              </a:rPr>
              <a:t>i</a:t>
            </a:r>
            <a:r>
              <a:rPr spc="-55" dirty="0" smtClean="0">
                <a:latin typeface="Constantia"/>
                <a:cs typeface="Constantia"/>
              </a:rPr>
              <a:t>v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6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a</a:t>
            </a:r>
            <a:r>
              <a:rPr spc="-10" dirty="0" smtClean="0">
                <a:latin typeface="Constantia"/>
                <a:cs typeface="Constantia"/>
              </a:rPr>
              <a:t>n</a:t>
            </a:r>
            <a:r>
              <a:rPr spc="0" dirty="0" smtClean="0">
                <a:latin typeface="Constantia"/>
                <a:cs typeface="Constantia"/>
              </a:rPr>
              <a:t>d</a:t>
            </a:r>
            <a:r>
              <a:rPr spc="-35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stat</a:t>
            </a:r>
            <a:r>
              <a:rPr spc="-10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sti</a:t>
            </a:r>
            <a:r>
              <a:rPr spc="-10" dirty="0" smtClean="0">
                <a:latin typeface="Constantia"/>
                <a:cs typeface="Constantia"/>
              </a:rPr>
              <a:t>c</a:t>
            </a:r>
            <a:r>
              <a:rPr spc="0" dirty="0" smtClean="0">
                <a:latin typeface="Constantia"/>
                <a:cs typeface="Constantia"/>
              </a:rPr>
              <a:t>al</a:t>
            </a:r>
            <a:r>
              <a:rPr spc="-20" dirty="0" smtClean="0">
                <a:latin typeface="Constantia"/>
                <a:cs typeface="Constantia"/>
              </a:rPr>
              <a:t>l</a:t>
            </a:r>
            <a:r>
              <a:rPr spc="0" dirty="0" smtClean="0">
                <a:latin typeface="Constantia"/>
                <a:cs typeface="Constantia"/>
              </a:rPr>
              <a:t>y</a:t>
            </a:r>
            <a:r>
              <a:rPr spc="-10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si</a:t>
            </a:r>
            <a:r>
              <a:rPr spc="-10" dirty="0" smtClean="0">
                <a:latin typeface="Constantia"/>
                <a:cs typeface="Constantia"/>
              </a:rPr>
              <a:t>g</a:t>
            </a:r>
            <a:r>
              <a:rPr spc="0" dirty="0" smtClean="0">
                <a:latin typeface="Constantia"/>
                <a:cs typeface="Constantia"/>
              </a:rPr>
              <a:t>n</a:t>
            </a:r>
            <a:r>
              <a:rPr spc="-15" dirty="0" smtClean="0">
                <a:latin typeface="Constantia"/>
                <a:cs typeface="Constantia"/>
              </a:rPr>
              <a:t>i</a:t>
            </a:r>
            <a:r>
              <a:rPr spc="30" dirty="0" smtClean="0">
                <a:latin typeface="Constantia"/>
                <a:cs typeface="Constantia"/>
              </a:rPr>
              <a:t>f</a:t>
            </a:r>
            <a:r>
              <a:rPr spc="-10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ca</a:t>
            </a:r>
            <a:r>
              <a:rPr spc="-10" dirty="0" smtClean="0">
                <a:latin typeface="Constantia"/>
                <a:cs typeface="Constantia"/>
              </a:rPr>
              <a:t>n</a:t>
            </a:r>
            <a:r>
              <a:rPr spc="0" dirty="0" smtClean="0">
                <a:latin typeface="Constantia"/>
                <a:cs typeface="Constantia"/>
              </a:rPr>
              <a:t>t</a:t>
            </a:r>
            <a:r>
              <a:rPr spc="-1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mp</a:t>
            </a:r>
            <a:r>
              <a:rPr spc="-20" dirty="0" smtClean="0">
                <a:latin typeface="Constantia"/>
                <a:cs typeface="Constantia"/>
              </a:rPr>
              <a:t>l</a:t>
            </a:r>
            <a:r>
              <a:rPr spc="0" dirty="0" smtClean="0">
                <a:latin typeface="Constantia"/>
                <a:cs typeface="Constantia"/>
              </a:rPr>
              <a:t>y</a:t>
            </a:r>
            <a:r>
              <a:rPr spc="-15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ng an</a:t>
            </a:r>
            <a:r>
              <a:rPr spc="-3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in</a:t>
            </a:r>
            <a:r>
              <a:rPr spc="-10" dirty="0" smtClean="0">
                <a:latin typeface="Constantia"/>
                <a:cs typeface="Constantia"/>
              </a:rPr>
              <a:t>c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ease</a:t>
            </a:r>
            <a:r>
              <a:rPr spc="-5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in</a:t>
            </a:r>
            <a:r>
              <a:rPr spc="-40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the</a:t>
            </a:r>
            <a:r>
              <a:rPr spc="-80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p</a:t>
            </a:r>
            <a:r>
              <a:rPr spc="-3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oba</a:t>
            </a:r>
            <a:r>
              <a:rPr spc="-5" dirty="0" smtClean="0">
                <a:latin typeface="Constantia"/>
                <a:cs typeface="Constantia"/>
              </a:rPr>
              <a:t>bi</a:t>
            </a:r>
            <a:r>
              <a:rPr spc="-15" dirty="0" smtClean="0">
                <a:latin typeface="Constantia"/>
                <a:cs typeface="Constantia"/>
              </a:rPr>
              <a:t>l</a:t>
            </a:r>
            <a:r>
              <a:rPr spc="0" dirty="0" smtClean="0">
                <a:latin typeface="Constantia"/>
                <a:cs typeface="Constantia"/>
              </a:rPr>
              <a:t>ity</a:t>
            </a:r>
            <a:r>
              <a:rPr spc="-114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of</a:t>
            </a:r>
            <a:r>
              <a:rPr spc="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o</a:t>
            </a:r>
            <a:r>
              <a:rPr spc="-50" dirty="0" smtClean="0">
                <a:latin typeface="Constantia"/>
                <a:cs typeface="Constantia"/>
              </a:rPr>
              <a:t>c</a:t>
            </a:r>
            <a:r>
              <a:rPr spc="0" dirty="0" smtClean="0">
                <a:latin typeface="Constantia"/>
                <a:cs typeface="Constantia"/>
              </a:rPr>
              <a:t>c</a:t>
            </a:r>
            <a:r>
              <a:rPr spc="-10" dirty="0" smtClean="0">
                <a:latin typeface="Constantia"/>
                <a:cs typeface="Constantia"/>
              </a:rPr>
              <a:t>u</a:t>
            </a:r>
            <a:r>
              <a:rPr spc="0" dirty="0" smtClean="0">
                <a:latin typeface="Constantia"/>
                <a:cs typeface="Constantia"/>
              </a:rPr>
              <a:t>r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0" dirty="0" smtClean="0">
                <a:latin typeface="Constantia"/>
                <a:cs typeface="Constantia"/>
              </a:rPr>
              <a:t>en</a:t>
            </a:r>
            <a:r>
              <a:rPr spc="-45" dirty="0" smtClean="0">
                <a:latin typeface="Constantia"/>
                <a:cs typeface="Constantia"/>
              </a:rPr>
              <a:t>c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10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of</a:t>
            </a:r>
            <a:r>
              <a:rPr spc="-5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d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o</a:t>
            </a:r>
            <a:r>
              <a:rPr spc="-25" dirty="0" smtClean="0">
                <a:latin typeface="Constantia"/>
                <a:cs typeface="Constantia"/>
              </a:rPr>
              <a:t>ug</a:t>
            </a:r>
            <a:r>
              <a:rPr spc="-10" dirty="0" smtClean="0">
                <a:latin typeface="Constantia"/>
                <a:cs typeface="Constantia"/>
              </a:rPr>
              <a:t>ht</a:t>
            </a:r>
            <a:r>
              <a:rPr spc="-20" dirty="0" smtClean="0">
                <a:latin typeface="Constantia"/>
                <a:cs typeface="Constantia"/>
              </a:rPr>
              <a:t>s</a:t>
            </a:r>
            <a:r>
              <a:rPr spc="-5" dirty="0" smtClean="0">
                <a:latin typeface="Constantia"/>
                <a:cs typeface="Constantia"/>
              </a:rPr>
              <a:t>,</a:t>
            </a:r>
            <a:r>
              <a:rPr spc="-6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esp</a:t>
            </a:r>
            <a:r>
              <a:rPr spc="-5" dirty="0" smtClean="0">
                <a:latin typeface="Constantia"/>
                <a:cs typeface="Constantia"/>
              </a:rPr>
              <a:t>e</a:t>
            </a:r>
            <a:r>
              <a:rPr spc="0" dirty="0" smtClean="0">
                <a:latin typeface="Constantia"/>
                <a:cs typeface="Constantia"/>
              </a:rPr>
              <a:t>c</a:t>
            </a:r>
            <a:r>
              <a:rPr spc="-10" dirty="0" smtClean="0">
                <a:latin typeface="Constantia"/>
                <a:cs typeface="Constantia"/>
              </a:rPr>
              <a:t>ial</a:t>
            </a:r>
            <a:r>
              <a:rPr spc="-25" dirty="0" smtClean="0">
                <a:latin typeface="Constantia"/>
                <a:cs typeface="Constantia"/>
              </a:rPr>
              <a:t>l</a:t>
            </a:r>
            <a:r>
              <a:rPr spc="0" dirty="0" smtClean="0">
                <a:latin typeface="Constantia"/>
                <a:cs typeface="Constantia"/>
              </a:rPr>
              <a:t>y</a:t>
            </a:r>
            <a:r>
              <a:rPr spc="-8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the</a:t>
            </a:r>
            <a:r>
              <a:rPr spc="-5" dirty="0" smtClean="0">
                <a:latin typeface="Constantia"/>
                <a:cs typeface="Constantia"/>
              </a:rPr>
              <a:t> mode</a:t>
            </a:r>
            <a:r>
              <a:rPr spc="-30" dirty="0" smtClean="0">
                <a:latin typeface="Constantia"/>
                <a:cs typeface="Constantia"/>
              </a:rPr>
              <a:t>r</a:t>
            </a:r>
            <a:r>
              <a:rPr spc="0" dirty="0" smtClean="0">
                <a:latin typeface="Constantia"/>
                <a:cs typeface="Constantia"/>
              </a:rPr>
              <a:t>a</a:t>
            </a:r>
            <a:r>
              <a:rPr spc="-25" dirty="0" smtClean="0">
                <a:latin typeface="Constantia"/>
                <a:cs typeface="Constantia"/>
              </a:rPr>
              <a:t>t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5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in</a:t>
            </a:r>
            <a:r>
              <a:rPr spc="-30" dirty="0" smtClean="0">
                <a:latin typeface="Constantia"/>
                <a:cs typeface="Constantia"/>
              </a:rPr>
              <a:t>t</a:t>
            </a:r>
            <a:r>
              <a:rPr spc="0" dirty="0" smtClean="0">
                <a:latin typeface="Constantia"/>
                <a:cs typeface="Constantia"/>
              </a:rPr>
              <a:t>ensity</a:t>
            </a:r>
            <a:r>
              <a:rPr spc="-75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d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o</a:t>
            </a:r>
            <a:r>
              <a:rPr spc="-25" dirty="0" smtClean="0">
                <a:latin typeface="Constantia"/>
                <a:cs typeface="Constantia"/>
              </a:rPr>
              <a:t>ug</a:t>
            </a:r>
            <a:r>
              <a:rPr spc="-10" dirty="0" smtClean="0">
                <a:latin typeface="Constantia"/>
                <a:cs typeface="Constantia"/>
              </a:rPr>
              <a:t>ht</a:t>
            </a:r>
            <a:r>
              <a:rPr spc="-30" dirty="0" smtClean="0">
                <a:latin typeface="Constantia"/>
                <a:cs typeface="Constantia"/>
              </a:rPr>
              <a:t>s</a:t>
            </a:r>
            <a:r>
              <a:rPr lang="en-US" spc="-5" dirty="0" smtClean="0">
                <a:latin typeface="Constantia"/>
                <a:cs typeface="Constantia"/>
              </a:rPr>
              <a:t>.</a:t>
            </a:r>
            <a:endParaRPr sz="1000" dirty="0"/>
          </a:p>
          <a:p>
            <a:pPr>
              <a:lnSpc>
                <a:spcPts val="1000"/>
              </a:lnSpc>
              <a:spcBef>
                <a:spcPts val="24"/>
              </a:spcBef>
              <a:buClr>
                <a:srgbClr val="0AD0D9"/>
              </a:buClr>
              <a:buFont typeface="Wingdings 2"/>
              <a:buChar char="·"/>
            </a:pPr>
            <a:endParaRPr sz="1000" dirty="0"/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spc="-10" dirty="0" smtClean="0">
                <a:latin typeface="Constantia"/>
                <a:cs typeface="Constantia"/>
              </a:rPr>
              <a:t>The</a:t>
            </a:r>
            <a:r>
              <a:rPr spc="-105" dirty="0" smtClean="0">
                <a:latin typeface="Constantia"/>
                <a:cs typeface="Constantia"/>
              </a:rPr>
              <a:t> </a:t>
            </a:r>
            <a:r>
              <a:rPr spc="-40" dirty="0" smtClean="0">
                <a:latin typeface="Constantia"/>
                <a:cs typeface="Constantia"/>
              </a:rPr>
              <a:t>c</a:t>
            </a:r>
            <a:r>
              <a:rPr spc="-10" dirty="0" smtClean="0">
                <a:latin typeface="Constantia"/>
                <a:cs typeface="Constantia"/>
              </a:rPr>
              <a:t>oe</a:t>
            </a:r>
            <a:r>
              <a:rPr spc="-15" dirty="0" smtClean="0">
                <a:latin typeface="Constantia"/>
                <a:cs typeface="Constantia"/>
              </a:rPr>
              <a:t>f</a:t>
            </a:r>
            <a:r>
              <a:rPr spc="30" dirty="0" smtClean="0">
                <a:latin typeface="Constantia"/>
                <a:cs typeface="Constantia"/>
              </a:rPr>
              <a:t>f</a:t>
            </a:r>
            <a:r>
              <a:rPr spc="0" dirty="0" smtClean="0">
                <a:latin typeface="Constantia"/>
                <a:cs typeface="Constantia"/>
              </a:rPr>
              <a:t>i</a:t>
            </a:r>
            <a:r>
              <a:rPr spc="-10" dirty="0" smtClean="0">
                <a:latin typeface="Constantia"/>
                <a:cs typeface="Constantia"/>
              </a:rPr>
              <a:t>c</a:t>
            </a:r>
            <a:r>
              <a:rPr spc="0" dirty="0" smtClean="0">
                <a:latin typeface="Constantia"/>
                <a:cs typeface="Constantia"/>
              </a:rPr>
              <a:t>ie</a:t>
            </a:r>
            <a:r>
              <a:rPr spc="-10" dirty="0" smtClean="0">
                <a:latin typeface="Constantia"/>
                <a:cs typeface="Constantia"/>
              </a:rPr>
              <a:t>n</a:t>
            </a:r>
            <a:r>
              <a:rPr spc="0" dirty="0" smtClean="0">
                <a:latin typeface="Constantia"/>
                <a:cs typeface="Constantia"/>
              </a:rPr>
              <a:t>t</a:t>
            </a:r>
            <a:r>
              <a:rPr spc="-5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on</a:t>
            </a:r>
            <a:r>
              <a:rPr spc="-50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se</a:t>
            </a:r>
            <a:r>
              <a:rPr spc="-60" dirty="0" smtClean="0">
                <a:latin typeface="Constantia"/>
                <a:cs typeface="Constantia"/>
              </a:rPr>
              <a:t>v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105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d</a:t>
            </a:r>
            <a:r>
              <a:rPr spc="-20" dirty="0" smtClean="0">
                <a:latin typeface="Constantia"/>
                <a:cs typeface="Constantia"/>
              </a:rPr>
              <a:t>r</a:t>
            </a:r>
            <a:r>
              <a:rPr spc="-10" dirty="0" smtClean="0">
                <a:latin typeface="Constantia"/>
                <a:cs typeface="Constantia"/>
              </a:rPr>
              <a:t>o</a:t>
            </a:r>
            <a:r>
              <a:rPr spc="-25" dirty="0" smtClean="0">
                <a:latin typeface="Constantia"/>
                <a:cs typeface="Constantia"/>
              </a:rPr>
              <a:t>ug</a:t>
            </a:r>
            <a:r>
              <a:rPr spc="-10" dirty="0" smtClean="0">
                <a:latin typeface="Constantia"/>
                <a:cs typeface="Constantia"/>
              </a:rPr>
              <a:t>ht</a:t>
            </a:r>
            <a:r>
              <a:rPr spc="-20" dirty="0" smtClean="0">
                <a:latin typeface="Constantia"/>
                <a:cs typeface="Constantia"/>
              </a:rPr>
              <a:t>s</a:t>
            </a:r>
            <a:r>
              <a:rPr spc="-5" dirty="0" smtClean="0">
                <a:latin typeface="Constantia"/>
                <a:cs typeface="Constantia"/>
              </a:rPr>
              <a:t>,</a:t>
            </a:r>
            <a:r>
              <a:rPr spc="-25" dirty="0" smtClean="0">
                <a:latin typeface="Constantia"/>
                <a:cs typeface="Constantia"/>
              </a:rPr>
              <a:t> </a:t>
            </a:r>
            <a:r>
              <a:rPr spc="-15" dirty="0" smtClean="0">
                <a:latin typeface="Constantia"/>
                <a:cs typeface="Constantia"/>
              </a:rPr>
              <a:t>h</a:t>
            </a:r>
            <a:r>
              <a:rPr spc="-50" dirty="0" smtClean="0">
                <a:latin typeface="Constantia"/>
                <a:cs typeface="Constantia"/>
              </a:rPr>
              <a:t>o</a:t>
            </a:r>
            <a:r>
              <a:rPr spc="-60" dirty="0" smtClean="0">
                <a:latin typeface="Constantia"/>
                <a:cs typeface="Constantia"/>
              </a:rPr>
              <a:t>w</a:t>
            </a:r>
            <a:r>
              <a:rPr spc="-10" dirty="0" smtClean="0">
                <a:latin typeface="Constantia"/>
                <a:cs typeface="Constantia"/>
              </a:rPr>
              <a:t>e</a:t>
            </a:r>
            <a:r>
              <a:rPr spc="-65" dirty="0" smtClean="0">
                <a:latin typeface="Constantia"/>
                <a:cs typeface="Constantia"/>
              </a:rPr>
              <a:t>v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140" dirty="0" smtClean="0">
                <a:latin typeface="Constantia"/>
                <a:cs typeface="Constantia"/>
              </a:rPr>
              <a:t>r</a:t>
            </a:r>
            <a:r>
              <a:rPr spc="-5" dirty="0" smtClean="0">
                <a:latin typeface="Constantia"/>
                <a:cs typeface="Constantia"/>
              </a:rPr>
              <a:t>,</a:t>
            </a:r>
            <a:r>
              <a:rPr spc="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is</a:t>
            </a:r>
            <a:r>
              <a:rPr spc="-45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negat</a:t>
            </a:r>
            <a:r>
              <a:rPr spc="-25" dirty="0" smtClean="0">
                <a:latin typeface="Constantia"/>
                <a:cs typeface="Constantia"/>
              </a:rPr>
              <a:t>i</a:t>
            </a:r>
            <a:r>
              <a:rPr spc="-65" dirty="0" smtClean="0">
                <a:latin typeface="Constantia"/>
                <a:cs typeface="Constantia"/>
              </a:rPr>
              <a:t>v</a:t>
            </a:r>
            <a:r>
              <a:rPr spc="0" dirty="0" smtClean="0">
                <a:latin typeface="Constantia"/>
                <a:cs typeface="Constantia"/>
              </a:rPr>
              <a:t>e</a:t>
            </a:r>
            <a:r>
              <a:rPr spc="-2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but</a:t>
            </a:r>
            <a:r>
              <a:rPr spc="-5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not</a:t>
            </a:r>
            <a:r>
              <a:rPr spc="-85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sig</a:t>
            </a:r>
            <a:r>
              <a:rPr spc="-25" dirty="0" smtClean="0">
                <a:latin typeface="Constantia"/>
                <a:cs typeface="Constantia"/>
              </a:rPr>
              <a:t>n</a:t>
            </a:r>
            <a:r>
              <a:rPr spc="-5" dirty="0" smtClean="0">
                <a:latin typeface="Constantia"/>
                <a:cs typeface="Constantia"/>
              </a:rPr>
              <a:t>i</a:t>
            </a:r>
            <a:r>
              <a:rPr spc="20" dirty="0" smtClean="0">
                <a:latin typeface="Constantia"/>
                <a:cs typeface="Constantia"/>
              </a:rPr>
              <a:t>f</a:t>
            </a:r>
            <a:r>
              <a:rPr spc="0" dirty="0" smtClean="0">
                <a:latin typeface="Constantia"/>
                <a:cs typeface="Constantia"/>
              </a:rPr>
              <a:t>i</a:t>
            </a:r>
            <a:r>
              <a:rPr spc="-10" dirty="0" smtClean="0">
                <a:latin typeface="Constantia"/>
                <a:cs typeface="Constantia"/>
              </a:rPr>
              <a:t>c</a:t>
            </a:r>
            <a:r>
              <a:rPr spc="0" dirty="0" smtClean="0">
                <a:latin typeface="Constantia"/>
                <a:cs typeface="Constantia"/>
              </a:rPr>
              <a:t>ant</a:t>
            </a:r>
            <a:r>
              <a:rPr lang="en-IN" spc="0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n</a:t>
            </a:r>
            <a:r>
              <a:rPr spc="-10" dirty="0" smtClean="0">
                <a:latin typeface="Constantia"/>
                <a:cs typeface="Constantia"/>
              </a:rPr>
              <a:t>di</a:t>
            </a:r>
            <a:r>
              <a:rPr spc="0" dirty="0" smtClean="0">
                <a:latin typeface="Constantia"/>
                <a:cs typeface="Constantia"/>
              </a:rPr>
              <a:t>cat</a:t>
            </a:r>
            <a:r>
              <a:rPr spc="-15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ng</a:t>
            </a:r>
            <a:r>
              <a:rPr spc="-2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a</a:t>
            </a:r>
            <a:r>
              <a:rPr spc="-70" dirty="0" smtClean="0">
                <a:latin typeface="Constantia"/>
                <a:cs typeface="Constantia"/>
              </a:rPr>
              <a:t> </a:t>
            </a:r>
            <a:r>
              <a:rPr spc="-25" dirty="0" smtClean="0">
                <a:latin typeface="Constantia"/>
                <a:cs typeface="Constantia"/>
              </a:rPr>
              <a:t>t</a:t>
            </a:r>
            <a:r>
              <a:rPr spc="0" dirty="0" smtClean="0">
                <a:latin typeface="Constantia"/>
                <a:cs typeface="Constantia"/>
              </a:rPr>
              <a:t>en</a:t>
            </a:r>
            <a:r>
              <a:rPr spc="-10" dirty="0" smtClean="0">
                <a:latin typeface="Constantia"/>
                <a:cs typeface="Constantia"/>
              </a:rPr>
              <a:t>d</a:t>
            </a:r>
            <a:r>
              <a:rPr spc="0" dirty="0" smtClean="0">
                <a:latin typeface="Constantia"/>
                <a:cs typeface="Constantia"/>
              </a:rPr>
              <a:t>ency</a:t>
            </a:r>
            <a:r>
              <a:rPr spc="-7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of</a:t>
            </a:r>
            <a:r>
              <a:rPr spc="-1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dec</a:t>
            </a:r>
            <a:r>
              <a:rPr spc="-10" dirty="0" smtClean="0">
                <a:latin typeface="Constantia"/>
                <a:cs typeface="Constantia"/>
              </a:rPr>
              <a:t>li</a:t>
            </a:r>
            <a:r>
              <a:rPr spc="0" dirty="0" smtClean="0">
                <a:latin typeface="Constantia"/>
                <a:cs typeface="Constantia"/>
              </a:rPr>
              <a:t>ne</a:t>
            </a:r>
            <a:r>
              <a:rPr spc="-40" dirty="0" smtClean="0">
                <a:latin typeface="Constantia"/>
                <a:cs typeface="Constantia"/>
              </a:rPr>
              <a:t> </a:t>
            </a:r>
            <a:r>
              <a:rPr spc="-10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n</a:t>
            </a:r>
            <a:r>
              <a:rPr spc="-40" dirty="0" smtClean="0">
                <a:latin typeface="Constantia"/>
                <a:cs typeface="Constantia"/>
              </a:rPr>
              <a:t> </a:t>
            </a:r>
            <a:r>
              <a:rPr spc="0" dirty="0" smtClean="0">
                <a:latin typeface="Constantia"/>
                <a:cs typeface="Constantia"/>
              </a:rPr>
              <a:t>the</a:t>
            </a:r>
            <a:r>
              <a:rPr spc="-10" dirty="0" smtClean="0">
                <a:latin typeface="Constantia"/>
                <a:cs typeface="Constantia"/>
              </a:rPr>
              <a:t>i</a:t>
            </a:r>
            <a:r>
              <a:rPr spc="0" dirty="0" smtClean="0">
                <a:latin typeface="Constantia"/>
                <a:cs typeface="Constantia"/>
              </a:rPr>
              <a:t>r</a:t>
            </a:r>
            <a:r>
              <a:rPr spc="-70" dirty="0" smtClean="0">
                <a:latin typeface="Constantia"/>
                <a:cs typeface="Constantia"/>
              </a:rPr>
              <a:t> </a:t>
            </a:r>
            <a:r>
              <a:rPr spc="-20" dirty="0" smtClean="0">
                <a:latin typeface="Constantia"/>
                <a:cs typeface="Constantia"/>
              </a:rPr>
              <a:t>fr</a:t>
            </a:r>
            <a:r>
              <a:rPr spc="0" dirty="0" smtClean="0">
                <a:latin typeface="Constantia"/>
                <a:cs typeface="Constantia"/>
              </a:rPr>
              <a:t>eq</a:t>
            </a:r>
            <a:r>
              <a:rPr spc="-10" dirty="0" smtClean="0">
                <a:latin typeface="Constantia"/>
                <a:cs typeface="Constantia"/>
              </a:rPr>
              <a:t>u</a:t>
            </a:r>
            <a:r>
              <a:rPr spc="0" dirty="0" smtClean="0">
                <a:latin typeface="Constantia"/>
                <a:cs typeface="Constantia"/>
              </a:rPr>
              <a:t>en</a:t>
            </a:r>
            <a:r>
              <a:rPr spc="-5" dirty="0" smtClean="0">
                <a:latin typeface="Constantia"/>
                <a:cs typeface="Constantia"/>
              </a:rPr>
              <a:t>c</a:t>
            </a:r>
            <a:r>
              <a:rPr spc="-180" dirty="0" smtClean="0">
                <a:latin typeface="Constantia"/>
                <a:cs typeface="Constantia"/>
              </a:rPr>
              <a:t>y</a:t>
            </a:r>
            <a:r>
              <a:rPr spc="0" dirty="0" smtClean="0">
                <a:latin typeface="Constantia"/>
                <a:cs typeface="Constantia"/>
              </a:rPr>
              <a:t>.</a:t>
            </a:r>
            <a:endParaRPr dirty="0">
              <a:latin typeface="Constantia"/>
              <a:cs typeface="Constanti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62902"/>
              </p:ext>
            </p:extLst>
          </p:nvPr>
        </p:nvGraphicFramePr>
        <p:xfrm>
          <a:off x="566863" y="3657600"/>
          <a:ext cx="7934071" cy="262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031"/>
                <a:gridCol w="1508760"/>
                <a:gridCol w="1508760"/>
                <a:gridCol w="1508760"/>
                <a:gridCol w="1508760"/>
              </a:tblGrid>
              <a:tr h="337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9998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intensity drought=1, zero otherwise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drought=1, zero otherwise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drought=1, zero otherwise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Drought event=1, zero  otherwise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2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0.0038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0.0107***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-0.0025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0.0094***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2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trend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(0.0041)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(0.0015)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(0.0026)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(0.0015)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42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events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ell MT" panose="020205030603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011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sz="3200" b="1" dirty="0" smtClean="0">
                <a:solidFill>
                  <a:srgbClr val="04607A"/>
                </a:solidFill>
                <a:latin typeface="Calibri"/>
                <a:cs typeface="Calibri"/>
              </a:rPr>
              <a:t>Impact </a:t>
            </a:r>
            <a:r>
              <a:rPr sz="3200" b="1" spc="5" dirty="0" smtClean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3200" b="1" spc="-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Rice</a:t>
            </a:r>
            <a:r>
              <a:rPr sz="3200" b="1" spc="1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b="1" spc="-50" dirty="0" smtClean="0">
                <a:solidFill>
                  <a:srgbClr val="04607A"/>
                </a:solidFill>
                <a:latin typeface="Calibri"/>
                <a:cs typeface="Calibri"/>
              </a:rPr>
              <a:t>Y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iel</a:t>
            </a:r>
            <a:r>
              <a:rPr sz="32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lang="en-IN" sz="32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?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8000" y="1628863"/>
            <a:ext cx="4752467" cy="4968494"/>
          </a:xfrm>
          <a:custGeom>
            <a:avLst/>
            <a:gdLst/>
            <a:ahLst/>
            <a:cxnLst/>
            <a:rect l="l" t="t" r="r" b="b"/>
            <a:pathLst>
              <a:path w="4752467" h="4968494">
                <a:moveTo>
                  <a:pt x="0" y="4968494"/>
                </a:moveTo>
                <a:lnTo>
                  <a:pt x="4752467" y="4968494"/>
                </a:lnTo>
                <a:lnTo>
                  <a:pt x="4752467" y="0"/>
                </a:lnTo>
                <a:lnTo>
                  <a:pt x="0" y="0"/>
                </a:lnTo>
                <a:lnTo>
                  <a:pt x="0" y="4968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523" y="1628863"/>
            <a:ext cx="8568944" cy="4968494"/>
          </a:xfrm>
          <a:custGeom>
            <a:avLst/>
            <a:gdLst/>
            <a:ahLst/>
            <a:cxnLst/>
            <a:rect l="l" t="t" r="r" b="b"/>
            <a:pathLst>
              <a:path w="8568944" h="4968494">
                <a:moveTo>
                  <a:pt x="0" y="4968494"/>
                </a:moveTo>
                <a:lnTo>
                  <a:pt x="8568944" y="4968494"/>
                </a:lnTo>
                <a:lnTo>
                  <a:pt x="8568944" y="0"/>
                </a:lnTo>
                <a:lnTo>
                  <a:pt x="0" y="0"/>
                </a:lnTo>
                <a:lnTo>
                  <a:pt x="0" y="496849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523" y="1628863"/>
            <a:ext cx="3816477" cy="4968494"/>
          </a:xfrm>
          <a:custGeom>
            <a:avLst/>
            <a:gdLst/>
            <a:ahLst/>
            <a:cxnLst/>
            <a:rect l="l" t="t" r="r" b="b"/>
            <a:pathLst>
              <a:path w="3816477" h="4968494">
                <a:moveTo>
                  <a:pt x="0" y="4968494"/>
                </a:moveTo>
                <a:lnTo>
                  <a:pt x="3816477" y="4968494"/>
                </a:lnTo>
                <a:lnTo>
                  <a:pt x="3816477" y="0"/>
                </a:lnTo>
                <a:lnTo>
                  <a:pt x="0" y="0"/>
                </a:lnTo>
                <a:lnTo>
                  <a:pt x="0" y="4968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23" y="1628863"/>
            <a:ext cx="3816477" cy="4968494"/>
          </a:xfrm>
          <a:custGeom>
            <a:avLst/>
            <a:gdLst/>
            <a:ahLst/>
            <a:cxnLst/>
            <a:rect l="l" t="t" r="r" b="b"/>
            <a:pathLst>
              <a:path w="3816477" h="4968494">
                <a:moveTo>
                  <a:pt x="0" y="4968494"/>
                </a:moveTo>
                <a:lnTo>
                  <a:pt x="3816477" y="4968494"/>
                </a:lnTo>
                <a:lnTo>
                  <a:pt x="3816477" y="0"/>
                </a:lnTo>
                <a:lnTo>
                  <a:pt x="0" y="0"/>
                </a:lnTo>
                <a:lnTo>
                  <a:pt x="0" y="4968494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2133600"/>
            <a:ext cx="3551554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99"/>
              </a:lnSpc>
              <a:buFont typeface="Wingdings"/>
              <a:buChar char=""/>
              <a:tabLst>
                <a:tab pos="299085" algn="l"/>
              </a:tabLst>
            </a:pPr>
            <a:r>
              <a:rPr lang="en-IN" sz="2400" spc="0" dirty="0" smtClean="0">
                <a:latin typeface="Constantia"/>
                <a:cs typeface="Constantia"/>
              </a:rPr>
              <a:t>D</a:t>
            </a:r>
            <a:r>
              <a:rPr sz="2400" spc="0" dirty="0" err="1" smtClean="0">
                <a:latin typeface="Constantia"/>
                <a:cs typeface="Constantia"/>
              </a:rPr>
              <a:t>evia</a:t>
            </a:r>
            <a:r>
              <a:rPr sz="2400" spc="-10" dirty="0" err="1" smtClean="0">
                <a:latin typeface="Constantia"/>
                <a:cs typeface="Constantia"/>
              </a:rPr>
              <a:t>t</a:t>
            </a:r>
            <a:r>
              <a:rPr sz="2400" spc="0" dirty="0" err="1" smtClean="0">
                <a:latin typeface="Constantia"/>
                <a:cs typeface="Constantia"/>
              </a:rPr>
              <a:t>i</a:t>
            </a:r>
            <a:r>
              <a:rPr sz="2400" spc="-10" dirty="0" err="1" smtClean="0">
                <a:latin typeface="Constantia"/>
                <a:cs typeface="Constantia"/>
              </a:rPr>
              <a:t>o</a:t>
            </a:r>
            <a:r>
              <a:rPr sz="2400" spc="0" dirty="0" err="1" smtClean="0">
                <a:latin typeface="Constantia"/>
                <a:cs typeface="Constantia"/>
              </a:rPr>
              <a:t>n</a:t>
            </a:r>
            <a:r>
              <a:rPr sz="2400" spc="-1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4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ri</a:t>
            </a:r>
            <a:r>
              <a:rPr sz="2400" spc="-30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80" dirty="0" smtClean="0">
                <a:latin typeface="Constantia"/>
                <a:cs typeface="Constantia"/>
              </a:rPr>
              <a:t> </a:t>
            </a:r>
            <a:r>
              <a:rPr sz="2400" spc="-5" dirty="0" smtClean="0">
                <a:latin typeface="Constantia"/>
                <a:cs typeface="Constantia"/>
              </a:rPr>
              <a:t>y</a:t>
            </a:r>
            <a:r>
              <a:rPr sz="2400" spc="0" dirty="0" smtClean="0">
                <a:latin typeface="Constantia"/>
                <a:cs typeface="Constantia"/>
              </a:rPr>
              <a:t>ield</a:t>
            </a:r>
            <a:r>
              <a:rPr sz="2400" spc="-1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f</a:t>
            </a:r>
            <a:r>
              <a:rPr sz="2400" spc="-30" dirty="0" smtClean="0">
                <a:latin typeface="Constantia"/>
                <a:cs typeface="Constantia"/>
              </a:rPr>
              <a:t>r</a:t>
            </a:r>
            <a:r>
              <a:rPr sz="2400" spc="-5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m</a:t>
            </a:r>
            <a:r>
              <a:rPr sz="2400" spc="-1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10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s t</a:t>
            </a:r>
            <a:r>
              <a:rPr sz="2400" spc="-30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end</a:t>
            </a:r>
            <a:r>
              <a:rPr sz="2400" spc="-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ai</a:t>
            </a:r>
            <a:r>
              <a:rPr sz="2400" spc="-5" dirty="0" smtClean="0">
                <a:latin typeface="Constantia"/>
                <a:cs typeface="Constantia"/>
              </a:rPr>
              <a:t>ns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4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the</a:t>
            </a:r>
            <a:r>
              <a:rPr sz="2400" spc="-6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</a:t>
            </a:r>
            <a:r>
              <a:rPr sz="2400" spc="-30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ou</a:t>
            </a:r>
            <a:r>
              <a:rPr sz="2400" spc="-15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ht</a:t>
            </a:r>
            <a:r>
              <a:rPr sz="2400" spc="-2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10" dirty="0" smtClean="0">
                <a:latin typeface="Constantia"/>
                <a:cs typeface="Constantia"/>
              </a:rPr>
              <a:t>d</a:t>
            </a:r>
            <a:r>
              <a:rPr sz="2400" spc="0" dirty="0" smtClean="0">
                <a:latin typeface="Constantia"/>
                <a:cs typeface="Constantia"/>
              </a:rPr>
              <a:t>ex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3919345"/>
            <a:ext cx="3513454" cy="22459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lang="en-IN" sz="2400" spc="0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he</a:t>
            </a:r>
            <a:r>
              <a:rPr sz="2400" spc="-55" dirty="0" smtClean="0">
                <a:latin typeface="Constantia"/>
                <a:cs typeface="Constantia"/>
              </a:rPr>
              <a:t> 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ela</a:t>
            </a:r>
            <a:r>
              <a:rPr sz="2400" spc="-5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5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n</a:t>
            </a:r>
            <a:r>
              <a:rPr sz="2400" spc="-10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hip</a:t>
            </a:r>
            <a:r>
              <a:rPr sz="2400" spc="-25" dirty="0" smtClean="0">
                <a:latin typeface="Constantia"/>
                <a:cs typeface="Constantia"/>
              </a:rPr>
              <a:t> </a:t>
            </a:r>
            <a:r>
              <a:rPr lang="en-IN" sz="2400" spc="-25" dirty="0" smtClean="0">
                <a:latin typeface="Constantia"/>
                <a:cs typeface="Constantia"/>
              </a:rPr>
              <a:t>is </a:t>
            </a:r>
            <a:r>
              <a:rPr sz="2400" spc="0" dirty="0" smtClean="0">
                <a:latin typeface="Constantia"/>
                <a:cs typeface="Constantia"/>
              </a:rPr>
              <a:t>ne</a:t>
            </a:r>
            <a:r>
              <a:rPr sz="2400" spc="-10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" dirty="0" smtClean="0">
                <a:latin typeface="Constantia"/>
                <a:cs typeface="Constantia"/>
              </a:rPr>
              <a:t>t</a:t>
            </a:r>
            <a:r>
              <a:rPr sz="2400" spc="-15" dirty="0" smtClean="0">
                <a:latin typeface="Constantia"/>
                <a:cs typeface="Constantia"/>
              </a:rPr>
              <a:t>i</a:t>
            </a:r>
            <a:r>
              <a:rPr sz="2400" spc="-30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e,</a:t>
            </a:r>
            <a:r>
              <a:rPr sz="2400" spc="-2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and</a:t>
            </a:r>
            <a:r>
              <a:rPr sz="2400" spc="-1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the</a:t>
            </a:r>
            <a:r>
              <a:rPr sz="2400" spc="-6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0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10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ma</a:t>
            </a:r>
            <a:r>
              <a:rPr sz="2400" spc="-35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ed </a:t>
            </a:r>
            <a:r>
              <a:rPr sz="2400" spc="-25" dirty="0" smtClean="0">
                <a:latin typeface="Constantia"/>
                <a:cs typeface="Constantia"/>
              </a:rPr>
              <a:t>c</a:t>
            </a:r>
            <a:r>
              <a:rPr sz="2400" spc="-5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r</a:t>
            </a:r>
            <a:r>
              <a:rPr sz="2400" spc="-2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ela</a:t>
            </a:r>
            <a:r>
              <a:rPr sz="2400" spc="-10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10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n</a:t>
            </a:r>
            <a:r>
              <a:rPr sz="2400" spc="-45" dirty="0" smtClean="0">
                <a:latin typeface="Constantia"/>
                <a:cs typeface="Constantia"/>
              </a:rPr>
              <a:t> </a:t>
            </a:r>
            <a:r>
              <a:rPr sz="2400" spc="-25" dirty="0" smtClean="0">
                <a:latin typeface="Constantia"/>
                <a:cs typeface="Constantia"/>
              </a:rPr>
              <a:t>c</a:t>
            </a:r>
            <a:r>
              <a:rPr sz="2400" spc="-5" dirty="0" smtClean="0">
                <a:latin typeface="Constantia"/>
                <a:cs typeface="Constantia"/>
              </a:rPr>
              <a:t>o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" dirty="0" smtClean="0">
                <a:latin typeface="Constantia"/>
                <a:cs typeface="Constantia"/>
              </a:rPr>
              <a:t>f</a:t>
            </a:r>
            <a:r>
              <a:rPr sz="2400" spc="30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ic</a:t>
            </a:r>
            <a:r>
              <a:rPr sz="2400" spc="-10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ent</a:t>
            </a:r>
            <a:r>
              <a:rPr sz="2400" spc="-1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is</a:t>
            </a:r>
            <a:r>
              <a:rPr sz="2400" spc="-35" dirty="0" smtClean="0">
                <a:latin typeface="Constantia"/>
                <a:cs typeface="Constantia"/>
              </a:rPr>
              <a:t> </a:t>
            </a:r>
            <a:r>
              <a:rPr sz="2400" spc="-5" dirty="0" smtClean="0">
                <a:latin typeface="Constantia"/>
                <a:cs typeface="Constantia"/>
              </a:rPr>
              <a:t>-</a:t>
            </a:r>
            <a:r>
              <a:rPr sz="2400" spc="0" dirty="0" smtClean="0">
                <a:latin typeface="Constantia"/>
                <a:cs typeface="Constantia"/>
              </a:rPr>
              <a:t>0.</a:t>
            </a:r>
            <a:r>
              <a:rPr sz="2400" spc="-25" dirty="0" smtClean="0">
                <a:latin typeface="Constantia"/>
                <a:cs typeface="Constantia"/>
              </a:rPr>
              <a:t>2</a:t>
            </a:r>
            <a:r>
              <a:rPr sz="2400" spc="0" dirty="0" smtClean="0">
                <a:latin typeface="Constantia"/>
                <a:cs typeface="Constantia"/>
              </a:rPr>
              <a:t>7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0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d </a:t>
            </a:r>
            <a:r>
              <a:rPr sz="2400" spc="-5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10" dirty="0" smtClean="0">
                <a:latin typeface="Constantia"/>
                <a:cs typeface="Constantia"/>
              </a:rPr>
              <a:t>a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10" dirty="0" smtClean="0">
                <a:latin typeface="Constantia"/>
                <a:cs typeface="Constantia"/>
              </a:rPr>
              <a:t>i</a:t>
            </a:r>
            <a:r>
              <a:rPr sz="2400" spc="-5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-10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cal</a:t>
            </a:r>
            <a:r>
              <a:rPr sz="2400" spc="-10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45" dirty="0" smtClean="0">
                <a:latin typeface="Constantia"/>
                <a:cs typeface="Constantia"/>
              </a:rPr>
              <a:t> </a:t>
            </a:r>
            <a:r>
              <a:rPr sz="2400" spc="-5" dirty="0" smtClean="0">
                <a:latin typeface="Constantia"/>
                <a:cs typeface="Constantia"/>
              </a:rPr>
              <a:t>s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10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ni</a:t>
            </a:r>
            <a:r>
              <a:rPr sz="2400" spc="25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icant</a:t>
            </a:r>
            <a:r>
              <a:rPr sz="2400" spc="-6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at</a:t>
            </a:r>
            <a:r>
              <a:rPr sz="2400" spc="-2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1%</a:t>
            </a:r>
            <a:r>
              <a:rPr sz="2400" spc="-2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le</a:t>
            </a:r>
            <a:r>
              <a:rPr sz="2400" spc="-30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5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06100" y="1628863"/>
            <a:ext cx="4714367" cy="4968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763000" cy="715962"/>
          </a:xfrm>
          <a:prstGeom prst="rect">
            <a:avLst/>
          </a:prstGeom>
        </p:spPr>
        <p:txBody>
          <a:bodyPr vert="horz" wrap="square" lIns="0" tIns="230759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32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sz="3200" b="1" spc="-25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vi</a:t>
            </a:r>
            <a:r>
              <a:rPr sz="3200" b="1" spc="-25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tion</a:t>
            </a:r>
            <a:r>
              <a:rPr sz="32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in </a:t>
            </a:r>
            <a:r>
              <a:rPr sz="32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rice</a:t>
            </a:r>
            <a:r>
              <a:rPr sz="3200" b="1" spc="-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yi</a:t>
            </a:r>
            <a:r>
              <a:rPr sz="3200" b="1" spc="-5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ld</a:t>
            </a:r>
            <a:r>
              <a:rPr sz="32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3200" b="1" spc="-45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om</a:t>
            </a:r>
            <a:r>
              <a:rPr sz="32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3200" b="1" spc="-45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end</a:t>
            </a:r>
            <a:endParaRPr sz="3200" b="1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11921"/>
              </p:ext>
            </p:extLst>
          </p:nvPr>
        </p:nvGraphicFramePr>
        <p:xfrm>
          <a:off x="457200" y="1242753"/>
          <a:ext cx="8390006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495"/>
                <a:gridCol w="2330122"/>
                <a:gridCol w="1494783"/>
                <a:gridCol w="1295400"/>
                <a:gridCol w="1143000"/>
                <a:gridCol w="1227206"/>
              </a:tblGrid>
              <a:tr h="502920">
                <a:tc>
                  <a:txBody>
                    <a:bodyPr/>
                    <a:lstStyle/>
                    <a:p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spc="-6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b="1" spc="-2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800" b="1" spc="-3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b="1" spc="-2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g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800" b="1" spc="1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L</a:t>
                      </a:r>
                      <a:r>
                        <a:rPr sz="1800" b="1" spc="-2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w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800" b="1" spc="-2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M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ode</a:t>
                      </a:r>
                      <a:r>
                        <a:rPr sz="1800" b="1" spc="-3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b="1" spc="-1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Se</a:t>
                      </a:r>
                      <a:r>
                        <a:rPr sz="1800" b="1" spc="-2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800" b="1" spc="-1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1800" b="1" spc="-6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b="1" spc="-2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800" b="1" spc="-3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b="1" spc="-2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g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eld (Kg/ha)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-1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46.2</a:t>
                      </a:r>
                      <a:r>
                        <a:rPr sz="1800" spc="15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00B05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-25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59.0 </a:t>
                      </a:r>
                      <a:endParaRPr sz="1800" dirty="0">
                        <a:solidFill>
                          <a:srgbClr val="00B05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-2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39.7</a:t>
                      </a:r>
                      <a:r>
                        <a:rPr sz="1800" spc="-2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00B05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-25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34.1</a:t>
                      </a:r>
                      <a:r>
                        <a:rPr sz="1800" spc="1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00B05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196</a:t>
                      </a:r>
                      <a:r>
                        <a:rPr sz="1800" b="1" spc="1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9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-1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98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7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De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</a:t>
                      </a:r>
                      <a:r>
                        <a:rPr sz="18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om</a:t>
                      </a:r>
                      <a:r>
                        <a:rPr sz="18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end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(Kg/ha)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58991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+</a:t>
                      </a:r>
                      <a:r>
                        <a:rPr sz="1800" spc="-1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3</a:t>
                      </a: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7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.4 </a:t>
                      </a:r>
                      <a:endParaRPr lang="en-US" sz="1800" spc="0" dirty="0" smtClean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589915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-2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4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5.5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-191.2</a:t>
                      </a:r>
                      <a:r>
                        <a:rPr sz="1800" spc="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7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3.7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De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om</a:t>
                      </a:r>
                      <a:r>
                        <a:rPr sz="1800" spc="-4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n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d (%)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+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3</a:t>
                      </a:r>
                      <a:r>
                        <a:rPr sz="1800" spc="5" dirty="0" smtClean="0">
                          <a:latin typeface="Berlin Sans FB Demi" panose="020E0802020502020306" pitchFamily="34" charset="0"/>
                          <a:cs typeface="Constantia"/>
                        </a:rPr>
                        <a:t>.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0 </a:t>
                      </a:r>
                      <a:endParaRPr lang="en-US" sz="1800" spc="0" dirty="0" smtClean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741045">
                        <a:lnSpc>
                          <a:spcPct val="100000"/>
                        </a:lnSpc>
                      </a:pP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3</a:t>
                      </a:r>
                      <a:r>
                        <a:rPr sz="1800" spc="5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.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6</a:t>
                      </a: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6.8</a:t>
                      </a:r>
                      <a:r>
                        <a:rPr sz="1800" spc="10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6.0</a:t>
                      </a:r>
                      <a:r>
                        <a:rPr sz="1800" spc="1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eld (Kg/ha)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-15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9</a:t>
                      </a:r>
                      <a:r>
                        <a:rPr sz="1800" spc="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36.9</a:t>
                      </a:r>
                      <a:r>
                        <a:rPr sz="1800" spc="-2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00B05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1900.3</a:t>
                      </a:r>
                      <a:r>
                        <a:rPr sz="1800" spc="-15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00B05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181</a:t>
                      </a:r>
                      <a:r>
                        <a:rPr sz="1800" spc="-5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4</a:t>
                      </a:r>
                      <a:r>
                        <a:rPr sz="1800" spc="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.2</a:t>
                      </a:r>
                      <a:r>
                        <a:rPr sz="1800" spc="15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00B05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00B05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1894.6 </a:t>
                      </a:r>
                      <a:endParaRPr sz="1800" dirty="0">
                        <a:solidFill>
                          <a:srgbClr val="00B05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19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8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8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0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0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De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</a:t>
                      </a:r>
                      <a:r>
                        <a:rPr sz="18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om</a:t>
                      </a:r>
                      <a:r>
                        <a:rPr sz="18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end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(Kg/ha)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47700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+</a:t>
                      </a: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4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.6</a:t>
                      </a:r>
                      <a:r>
                        <a:rPr sz="1800" spc="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lang="en-US" sz="1800" spc="5" dirty="0" smtClean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647700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-2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5.2</a:t>
                      </a:r>
                      <a:r>
                        <a:rPr sz="1800" spc="1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-1</a:t>
                      </a:r>
                      <a:r>
                        <a:rPr sz="1800" spc="-3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4</a:t>
                      </a: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7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.0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-34.3</a:t>
                      </a:r>
                      <a:r>
                        <a:rPr sz="1800" spc="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De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</a:t>
                      </a:r>
                      <a:r>
                        <a:rPr sz="18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om</a:t>
                      </a:r>
                      <a:r>
                        <a:rPr sz="18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end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(%)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3787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+0.2 </a:t>
                      </a:r>
                      <a:endParaRPr lang="en-US" sz="1800" dirty="0" smtClean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737870">
                        <a:lnSpc>
                          <a:spcPct val="100000"/>
                        </a:lnSpc>
                      </a:pP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-1.3</a:t>
                      </a:r>
                      <a:r>
                        <a:rPr sz="1800" spc="10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-8.1</a:t>
                      </a:r>
                      <a:r>
                        <a:rPr sz="1800" spc="5" dirty="0" smtClean="0">
                          <a:solidFill>
                            <a:srgbClr val="FF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-1.8</a:t>
                      </a:r>
                      <a:r>
                        <a:rPr sz="1800" spc="1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eld (Kg/ha)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</a:pPr>
                      <a:r>
                        <a:rPr sz="1800" spc="-2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17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0</a:t>
                      </a:r>
                      <a:r>
                        <a:rPr sz="1800" spc="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.8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800" spc="-2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584.3</a:t>
                      </a:r>
                      <a:r>
                        <a:rPr sz="1800" spc="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1800" spc="-2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8.3</a:t>
                      </a:r>
                      <a:r>
                        <a:rPr sz="1800" spc="2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800" spc="-2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-1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50</a:t>
                      </a:r>
                      <a:r>
                        <a:rPr sz="1800" spc="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.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196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9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005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De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om</a:t>
                      </a:r>
                      <a:r>
                        <a:rPr sz="1800" spc="-4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n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d (Kg/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h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a)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5532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+</a:t>
                      </a:r>
                      <a:r>
                        <a:rPr sz="1800" spc="-2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5.6</a:t>
                      </a: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lang="en-US" sz="1800" spc="-5" dirty="0" smtClean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655320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-1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5.2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-2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17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8</a:t>
                      </a:r>
                      <a:r>
                        <a:rPr sz="1800" spc="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.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8</a:t>
                      </a:r>
                      <a:r>
                        <a:rPr sz="1800" spc="1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54.8</a:t>
                      </a:r>
                      <a:r>
                        <a:rPr sz="1800" spc="10" dirty="0" smtClean="0">
                          <a:solidFill>
                            <a:srgbClr val="C00000"/>
                          </a:solidFill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solidFill>
                          <a:srgbClr val="C00000"/>
                        </a:solidFill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De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</a:t>
                      </a:r>
                      <a:r>
                        <a:rPr sz="18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om</a:t>
                      </a:r>
                      <a:r>
                        <a:rPr sz="18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end</a:t>
                      </a:r>
                      <a:r>
                        <a:rPr sz="18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(%)</a:t>
                      </a:r>
                      <a:endParaRPr sz="180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+0.9 </a:t>
                      </a:r>
                      <a:endParaRPr lang="en-US" sz="1800" dirty="0" smtClean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762000">
                        <a:lnSpc>
                          <a:spcPct val="100000"/>
                        </a:lnSpc>
                      </a:pP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.2</a:t>
                      </a:r>
                      <a:r>
                        <a:rPr sz="1800" spc="1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8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8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3.5</a:t>
                      </a:r>
                      <a:r>
                        <a:rPr sz="1800" spc="1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Berlin Sans FB Demi" panose="020E0802020502020306" pitchFamily="34" charset="0"/>
                          <a:cs typeface="Constantia"/>
                        </a:rPr>
                        <a:t>-3.5 </a:t>
                      </a:r>
                      <a:endParaRPr sz="18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713" y="-55053"/>
            <a:ext cx="8229600" cy="258762"/>
          </a:xfrm>
          <a:prstGeom prst="rect">
            <a:avLst/>
          </a:prstGeom>
        </p:spPr>
        <p:txBody>
          <a:bodyPr vert="horz" wrap="square" lIns="0" tIns="444373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IN" sz="480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Econometric specification</a:t>
            </a:r>
            <a:r>
              <a:rPr sz="48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:</a:t>
            </a:r>
            <a:endParaRPr sz="4800" dirty="0">
              <a:latin typeface="Berlin Sans FB Demi" panose="020E0802020502020306" pitchFamily="34" charset="0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508431" y="838200"/>
                <a:ext cx="8145882" cy="57150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287020" indent="-274320">
                  <a:lnSpc>
                    <a:spcPct val="100000"/>
                  </a:lnSpc>
                  <a:buClr>
                    <a:srgbClr val="0AD0D9"/>
                  </a:buClr>
                  <a:buSzPct val="92857"/>
                  <a:buFont typeface="Wingdings 2"/>
                  <a:buChar char="·"/>
                  <a:tabLst>
                    <a:tab pos="286385" algn="l"/>
                  </a:tabLst>
                </a:pPr>
                <a:r>
                  <a:rPr dirty="0" smtClean="0">
                    <a:latin typeface="Constantia"/>
                    <a:cs typeface="Constantia"/>
                  </a:rPr>
                  <a:t>The</a:t>
                </a:r>
                <a:r>
                  <a:rPr spc="-40" dirty="0" smtClean="0">
                    <a:latin typeface="Constantia"/>
                    <a:cs typeface="Constantia"/>
                  </a:rPr>
                  <a:t> </a:t>
                </a:r>
                <a:r>
                  <a:rPr spc="30" dirty="0" smtClean="0">
                    <a:latin typeface="Constantia"/>
                    <a:cs typeface="Constantia"/>
                  </a:rPr>
                  <a:t>f</a:t>
                </a:r>
                <a:r>
                  <a:rPr spc="0" dirty="0" smtClean="0">
                    <a:latin typeface="Constantia"/>
                    <a:cs typeface="Constantia"/>
                  </a:rPr>
                  <a:t>i</a:t>
                </a:r>
                <a:r>
                  <a:rPr spc="-45" dirty="0" smtClean="0">
                    <a:latin typeface="Constantia"/>
                    <a:cs typeface="Constantia"/>
                  </a:rPr>
                  <a:t>x</a:t>
                </a:r>
                <a:r>
                  <a:rPr spc="0" dirty="0" smtClean="0">
                    <a:latin typeface="Constantia"/>
                    <a:cs typeface="Constantia"/>
                  </a:rPr>
                  <a:t>ed</a:t>
                </a:r>
                <a:r>
                  <a:rPr spc="-25" dirty="0" smtClean="0">
                    <a:latin typeface="Constantia"/>
                    <a:cs typeface="Constantia"/>
                  </a:rPr>
                  <a:t> </a:t>
                </a:r>
                <a:r>
                  <a:rPr spc="0" dirty="0" smtClean="0">
                    <a:latin typeface="Constantia"/>
                    <a:cs typeface="Constantia"/>
                  </a:rPr>
                  <a:t>ef</a:t>
                </a:r>
                <a:r>
                  <a:rPr spc="-20" dirty="0" smtClean="0">
                    <a:latin typeface="Constantia"/>
                    <a:cs typeface="Constantia"/>
                  </a:rPr>
                  <a:t>f</a:t>
                </a:r>
                <a:r>
                  <a:rPr spc="0" dirty="0" smtClean="0">
                    <a:latin typeface="Constantia"/>
                    <a:cs typeface="Constantia"/>
                  </a:rPr>
                  <a:t>ects</a:t>
                </a:r>
                <a:r>
                  <a:rPr spc="-40" dirty="0" smtClean="0">
                    <a:latin typeface="Constantia"/>
                    <a:cs typeface="Constantia"/>
                  </a:rPr>
                  <a:t> </a:t>
                </a:r>
                <a:r>
                  <a:rPr spc="-25" dirty="0" smtClean="0">
                    <a:latin typeface="Constantia"/>
                    <a:cs typeface="Constantia"/>
                  </a:rPr>
                  <a:t>r</a:t>
                </a:r>
                <a:r>
                  <a:rPr spc="0" dirty="0" smtClean="0">
                    <a:latin typeface="Constantia"/>
                    <a:cs typeface="Constantia"/>
                  </a:rPr>
                  <a:t>e</a:t>
                </a:r>
                <a:r>
                  <a:rPr spc="-10" dirty="0" smtClean="0">
                    <a:latin typeface="Constantia"/>
                    <a:cs typeface="Constantia"/>
                  </a:rPr>
                  <a:t>g</a:t>
                </a:r>
                <a:r>
                  <a:rPr spc="-25" dirty="0" smtClean="0">
                    <a:latin typeface="Constantia"/>
                    <a:cs typeface="Constantia"/>
                  </a:rPr>
                  <a:t>r</a:t>
                </a:r>
                <a:r>
                  <a:rPr spc="0" dirty="0" smtClean="0">
                    <a:latin typeface="Constantia"/>
                    <a:cs typeface="Constantia"/>
                  </a:rPr>
                  <a:t>e</a:t>
                </a:r>
                <a:r>
                  <a:rPr spc="-10" dirty="0" smtClean="0">
                    <a:latin typeface="Constantia"/>
                    <a:cs typeface="Constantia"/>
                  </a:rPr>
                  <a:t>s</a:t>
                </a:r>
                <a:r>
                  <a:rPr spc="-5" dirty="0" smtClean="0">
                    <a:latin typeface="Constantia"/>
                    <a:cs typeface="Constantia"/>
                  </a:rPr>
                  <a:t>s</a:t>
                </a:r>
                <a:r>
                  <a:rPr spc="0" dirty="0" smtClean="0">
                    <a:latin typeface="Constantia"/>
                    <a:cs typeface="Constantia"/>
                  </a:rPr>
                  <a:t>i</a:t>
                </a:r>
                <a:r>
                  <a:rPr spc="-5" dirty="0" smtClean="0">
                    <a:latin typeface="Constantia"/>
                    <a:cs typeface="Constantia"/>
                  </a:rPr>
                  <a:t>o</a:t>
                </a:r>
                <a:r>
                  <a:rPr spc="0" dirty="0" smtClean="0">
                    <a:latin typeface="Constantia"/>
                    <a:cs typeface="Constantia"/>
                  </a:rPr>
                  <a:t>n</a:t>
                </a:r>
                <a:r>
                  <a:rPr spc="-45" dirty="0" smtClean="0">
                    <a:latin typeface="Constantia"/>
                    <a:cs typeface="Constantia"/>
                  </a:rPr>
                  <a:t> </a:t>
                </a:r>
                <a:r>
                  <a:rPr spc="0" dirty="0" smtClean="0">
                    <a:latin typeface="Constantia"/>
                    <a:cs typeface="Constantia"/>
                  </a:rPr>
                  <a:t>eq</a:t>
                </a:r>
                <a:r>
                  <a:rPr spc="5" dirty="0" smtClean="0">
                    <a:latin typeface="Constantia"/>
                    <a:cs typeface="Constantia"/>
                  </a:rPr>
                  <a:t>u</a:t>
                </a:r>
                <a:r>
                  <a:rPr spc="0" dirty="0" smtClean="0">
                    <a:latin typeface="Constantia"/>
                    <a:cs typeface="Constantia"/>
                  </a:rPr>
                  <a:t>a</a:t>
                </a:r>
                <a:r>
                  <a:rPr spc="-10" dirty="0" smtClean="0">
                    <a:latin typeface="Constantia"/>
                    <a:cs typeface="Constantia"/>
                  </a:rPr>
                  <a:t>t</a:t>
                </a:r>
                <a:r>
                  <a:rPr spc="0" dirty="0" smtClean="0">
                    <a:latin typeface="Constantia"/>
                    <a:cs typeface="Constantia"/>
                  </a:rPr>
                  <a:t>i</a:t>
                </a:r>
                <a:r>
                  <a:rPr spc="-5" dirty="0" smtClean="0">
                    <a:latin typeface="Constantia"/>
                    <a:cs typeface="Constantia"/>
                  </a:rPr>
                  <a:t>o</a:t>
                </a:r>
                <a:r>
                  <a:rPr spc="0" dirty="0" smtClean="0">
                    <a:latin typeface="Constantia"/>
                    <a:cs typeface="Constantia"/>
                  </a:rPr>
                  <a:t>n</a:t>
                </a:r>
                <a:r>
                  <a:rPr spc="-20" dirty="0" smtClean="0">
                    <a:latin typeface="Constantia"/>
                    <a:cs typeface="Constantia"/>
                  </a:rPr>
                  <a:t> </a:t>
                </a:r>
                <a:r>
                  <a:rPr spc="0" dirty="0" smtClean="0">
                    <a:latin typeface="Constantia"/>
                    <a:cs typeface="Constantia"/>
                  </a:rPr>
                  <a:t>:</a:t>
                </a:r>
                <a:endParaRPr lang="en-IN" spc="0" dirty="0" smtClean="0">
                  <a:latin typeface="Constantia"/>
                  <a:cs typeface="Constantia"/>
                </a:endParaRPr>
              </a:p>
              <a:p>
                <a:pPr marL="287020" indent="-274320">
                  <a:lnSpc>
                    <a:spcPct val="100000"/>
                  </a:lnSpc>
                  <a:buClr>
                    <a:srgbClr val="0AD0D9"/>
                  </a:buClr>
                  <a:buSzPct val="92857"/>
                  <a:buFont typeface="Wingdings 2"/>
                  <a:buChar char="·"/>
                  <a:tabLst>
                    <a:tab pos="286385" algn="l"/>
                  </a:tabLst>
                </a:pPr>
                <a:endParaRPr lang="en-IN" dirty="0">
                  <a:latin typeface="Constantia"/>
                  <a:cs typeface="Constantia"/>
                </a:endParaRPr>
              </a:p>
              <a:p>
                <a:pPr marL="287020" indent="-274320">
                  <a:lnSpc>
                    <a:spcPct val="100000"/>
                  </a:lnSpc>
                  <a:buClr>
                    <a:srgbClr val="0AD0D9"/>
                  </a:buClr>
                  <a:buSzPct val="92857"/>
                  <a:buFont typeface="Wingdings 2"/>
                  <a:buChar char="·"/>
                  <a:tabLst>
                    <a:tab pos="286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𝐷𝐶𝑇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𝐷𝐶𝑇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IN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𝑫𝑰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𝒊𝒕</m:t>
                        </m:r>
                      </m:sub>
                    </m:sSub>
                    <m:r>
                      <a:rPr lang="en-IN" b="1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𝑫𝑰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𝑫𝑰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</m:e>
                    </m:d>
                    <m:r>
                      <a:rPr lang="en-IN" b="1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𝑫𝑰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r>
                          <a:rPr lang="en-IN" b="1" i="1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IN" b="1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/>
                                  </a:rPr>
                                  <m:t>𝑫𝑰</m:t>
                                </m:r>
                              </m:e>
                              <m:sub>
                                <m:r>
                                  <a:rPr lang="en-IN" b="1" i="1">
                                    <a:latin typeface="Cambria Math"/>
                                  </a:rPr>
                                  <m:t>𝒊𝒕</m:t>
                                </m:r>
                              </m:sub>
                            </m:sSub>
                            <m:r>
                              <a:rPr lang="en-IN" b="1" i="1">
                                <a:latin typeface="Cambria Math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IN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/>
                                  </a:rPr>
                                  <m:t>𝑫𝑰</m:t>
                                </m:r>
                              </m:e>
                              <m:sub>
                                <m:r>
                                  <a:rPr lang="en-IN" b="1" i="1">
                                    <a:latin typeface="Cambria Math"/>
                                  </a:rPr>
                                  <m:t>𝒊𝒕</m:t>
                                </m:r>
                              </m:sub>
                            </m:sSub>
                            <m:r>
                              <a:rPr lang="en-IN" b="1" i="1">
                                <a:latin typeface="Cambria Math"/>
                              </a:rPr>
                              <m:t>∗</m:t>
                            </m:r>
                            <m:r>
                              <a:rPr lang="en-IN" b="1" i="1">
                                <a:latin typeface="Cambria Math"/>
                              </a:rPr>
                              <m:t>𝑻</m:t>
                            </m:r>
                          </m:e>
                        </m:d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𝒊𝒕</m:t>
                        </m:r>
                      </m:sub>
                    </m:sSub>
                    <m:r>
                      <a:rPr lang="en-IN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𝟓</m:t>
                        </m:r>
                      </m:sub>
                    </m:sSub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𝑰𝑹𝑹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𝒊𝒕</m:t>
                        </m:r>
                      </m:sub>
                    </m:sSub>
                    <m:r>
                      <a:rPr lang="en-IN" b="1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𝟔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𝑫𝑰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𝑰𝑹𝑹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</m:e>
                    </m:d>
                    <m:r>
                      <a:rPr lang="en-IN" b="1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𝟕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𝑫𝑰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𝑫𝑰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𝑰𝑹𝑹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</m:e>
                    </m:d>
                    <m:r>
                      <a:rPr lang="en-IN" b="1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𝟖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𝑫𝑰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𝑰𝑹𝑹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r>
                          <a:rPr lang="en-IN" b="1" i="1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IN" b="1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IN" b="1" i="1">
                            <a:latin typeface="Cambria Math"/>
                          </a:rPr>
                          <m:t>𝟗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𝑫𝑰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𝑫𝑰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/>
                              </a:rPr>
                              <m:t>𝑰𝑹𝑹</m:t>
                            </m:r>
                          </m:e>
                          <m:sub>
                            <m:r>
                              <a:rPr lang="en-IN" b="1" i="1">
                                <a:latin typeface="Cambria Math"/>
                              </a:rPr>
                              <m:t>𝒊𝒕</m:t>
                            </m:r>
                          </m:sub>
                        </m:sSub>
                        <m:r>
                          <a:rPr lang="en-IN" b="1" i="1">
                            <a:latin typeface="Cambria Math"/>
                          </a:rPr>
                          <m:t>∗</m:t>
                        </m:r>
                        <m:r>
                          <a:rPr lang="en-IN" b="1" i="1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IN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ar-AE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I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rgbClr val="C00000"/>
                    </a:solidFill>
                  </a:rPr>
                  <a:t> </a:t>
                </a:r>
                <a:endParaRPr lang="ar-AE" dirty="0">
                  <a:solidFill>
                    <a:srgbClr val="C00000"/>
                  </a:solidFill>
                  <a:latin typeface="Constantia"/>
                  <a:cs typeface="Constantia"/>
                </a:endParaRPr>
              </a:p>
              <a:p>
                <a:pPr marL="287020" indent="-274320">
                  <a:lnSpc>
                    <a:spcPct val="100000"/>
                  </a:lnSpc>
                  <a:buClr>
                    <a:srgbClr val="0AD0D9"/>
                  </a:buClr>
                  <a:buSzPct val="92857"/>
                  <a:buFont typeface="Wingdings 2"/>
                  <a:buChar char="·"/>
                  <a:tabLst>
                    <a:tab pos="286385" algn="l"/>
                  </a:tabLst>
                </a:pPr>
                <a:endParaRPr lang="en-US" spc="-10" dirty="0">
                  <a:solidFill>
                    <a:srgbClr val="0AD0D9"/>
                  </a:solidFill>
                  <a:latin typeface="Wingdings 2"/>
                  <a:cs typeface="Constantia"/>
                </a:endParaRPr>
              </a:p>
              <a:p>
                <a:pPr marL="287020" indent="-274320">
                  <a:lnSpc>
                    <a:spcPct val="100000"/>
                  </a:lnSpc>
                  <a:buClr>
                    <a:srgbClr val="0AD0D9"/>
                  </a:buClr>
                  <a:buSzPct val="92857"/>
                  <a:buFont typeface="Wingdings 2"/>
                  <a:buChar char="·"/>
                  <a:tabLst>
                    <a:tab pos="286385" algn="l"/>
                  </a:tabLst>
                </a:pPr>
                <a:r>
                  <a:rPr lang="en-US" spc="-10" dirty="0" smtClean="0">
                    <a:latin typeface="Constantia"/>
                    <a:cs typeface="Constantia"/>
                  </a:rPr>
                  <a:t>w</a:t>
                </a:r>
                <a:r>
                  <a:rPr lang="en-US" dirty="0" smtClean="0">
                    <a:latin typeface="Constantia"/>
                    <a:cs typeface="Constantia"/>
                  </a:rPr>
                  <a:t>he</a:t>
                </a:r>
                <a:r>
                  <a:rPr lang="en-US" spc="-25" dirty="0" smtClean="0">
                    <a:latin typeface="Constantia"/>
                    <a:cs typeface="Constantia"/>
                  </a:rPr>
                  <a:t>r</a:t>
                </a:r>
                <a:r>
                  <a:rPr lang="en-US" dirty="0" smtClean="0">
                    <a:latin typeface="Constantia"/>
                    <a:cs typeface="Constantia"/>
                  </a:rPr>
                  <a:t>e</a:t>
                </a:r>
                <a:r>
                  <a:rPr lang="en-US" dirty="0">
                    <a:latin typeface="Constantia"/>
                    <a:cs typeface="Constantia"/>
                  </a:rPr>
                  <a:t>,</a:t>
                </a:r>
                <a:r>
                  <a:rPr lang="en-US" spc="-30" dirty="0">
                    <a:latin typeface="Constantia"/>
                    <a:cs typeface="Constantia"/>
                  </a:rPr>
                  <a:t> </a:t>
                </a:r>
                <a:r>
                  <a:rPr lang="en-US" spc="-10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ub</a:t>
                </a:r>
                <a:r>
                  <a:rPr lang="en-US" spc="-10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cri</a:t>
                </a:r>
                <a:r>
                  <a:rPr lang="en-US" spc="-10" dirty="0">
                    <a:latin typeface="Constantia"/>
                    <a:cs typeface="Constantia"/>
                  </a:rPr>
                  <a:t>p</a:t>
                </a:r>
                <a:r>
                  <a:rPr lang="en-US" spc="-5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s</a:t>
                </a:r>
                <a:r>
                  <a:rPr lang="en-US" spc="-30" dirty="0">
                    <a:latin typeface="Constantia"/>
                    <a:cs typeface="Constantia"/>
                  </a:rPr>
                  <a:t> </a:t>
                </a:r>
                <a:r>
                  <a:rPr lang="en-US" i="1" dirty="0" err="1">
                    <a:latin typeface="Constantia"/>
                    <a:cs typeface="Constantia"/>
                  </a:rPr>
                  <a:t>i</a:t>
                </a:r>
                <a:r>
                  <a:rPr lang="en-US" i="1" spc="-2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a</a:t>
                </a:r>
                <a:r>
                  <a:rPr lang="en-US" spc="-10" dirty="0">
                    <a:latin typeface="Constantia"/>
                    <a:cs typeface="Constantia"/>
                  </a:rPr>
                  <a:t>n</a:t>
                </a:r>
                <a:r>
                  <a:rPr lang="en-US" dirty="0">
                    <a:latin typeface="Constantia"/>
                    <a:cs typeface="Constantia"/>
                  </a:rPr>
                  <a:t>d</a:t>
                </a:r>
                <a:r>
                  <a:rPr lang="en-US" spc="-10" dirty="0">
                    <a:latin typeface="Constantia"/>
                    <a:cs typeface="Constantia"/>
                  </a:rPr>
                  <a:t> </a:t>
                </a:r>
                <a:r>
                  <a:rPr lang="en-US" i="1" dirty="0">
                    <a:latin typeface="Constantia"/>
                    <a:cs typeface="Constantia"/>
                  </a:rPr>
                  <a:t>t</a:t>
                </a:r>
                <a:r>
                  <a:rPr lang="en-US" i="1" spc="-25" dirty="0">
                    <a:latin typeface="Constantia"/>
                    <a:cs typeface="Constantia"/>
                  </a:rPr>
                  <a:t> </a:t>
                </a:r>
                <a:r>
                  <a:rPr lang="en-US" spc="-10" dirty="0">
                    <a:latin typeface="Constantia"/>
                    <a:cs typeface="Constantia"/>
                  </a:rPr>
                  <a:t>d</a:t>
                </a:r>
                <a:r>
                  <a:rPr lang="en-US" dirty="0">
                    <a:latin typeface="Constantia"/>
                    <a:cs typeface="Constantia"/>
                  </a:rPr>
                  <a:t>en</a:t>
                </a:r>
                <a:r>
                  <a:rPr lang="en-US" spc="-10" dirty="0">
                    <a:latin typeface="Constantia"/>
                    <a:cs typeface="Constantia"/>
                  </a:rPr>
                  <a:t>o</a:t>
                </a:r>
                <a:r>
                  <a:rPr lang="en-US" spc="-30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45" dirty="0">
                    <a:latin typeface="Constantia"/>
                    <a:cs typeface="Constantia"/>
                  </a:rPr>
                  <a:t> </a:t>
                </a:r>
                <a:r>
                  <a:rPr lang="en-US" spc="-10" dirty="0">
                    <a:latin typeface="Constantia"/>
                    <a:cs typeface="Constantia"/>
                  </a:rPr>
                  <a:t>d</a:t>
                </a:r>
                <a:r>
                  <a:rPr lang="en-US" dirty="0">
                    <a:latin typeface="Constantia"/>
                    <a:cs typeface="Constantia"/>
                  </a:rPr>
                  <a:t>i</a:t>
                </a:r>
                <a:r>
                  <a:rPr lang="en-US" spc="-10" dirty="0">
                    <a:latin typeface="Constantia"/>
                    <a:cs typeface="Constantia"/>
                  </a:rPr>
                  <a:t>s</a:t>
                </a:r>
                <a:r>
                  <a:rPr lang="en-US" spc="-5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rict</a:t>
                </a:r>
                <a:r>
                  <a:rPr lang="en-US" spc="-5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a</a:t>
                </a:r>
                <a:r>
                  <a:rPr lang="en-US" spc="-10" dirty="0">
                    <a:latin typeface="Constantia"/>
                    <a:cs typeface="Constantia"/>
                  </a:rPr>
                  <a:t>n</a:t>
                </a:r>
                <a:r>
                  <a:rPr lang="en-US" dirty="0">
                    <a:latin typeface="Constantia"/>
                    <a:cs typeface="Constantia"/>
                  </a:rPr>
                  <a:t>d</a:t>
                </a:r>
                <a:r>
                  <a:rPr lang="en-US" spc="-35" dirty="0">
                    <a:latin typeface="Constantia"/>
                    <a:cs typeface="Constantia"/>
                  </a:rPr>
                  <a:t> </a:t>
                </a:r>
                <a:r>
                  <a:rPr lang="en-US" spc="-45" dirty="0">
                    <a:latin typeface="Constantia"/>
                    <a:cs typeface="Constantia"/>
                  </a:rPr>
                  <a:t>y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5" dirty="0">
                    <a:latin typeface="Constantia"/>
                    <a:cs typeface="Constantia"/>
                  </a:rPr>
                  <a:t>a</a:t>
                </a:r>
                <a:r>
                  <a:rPr lang="en-US" spc="-110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,</a:t>
                </a:r>
                <a:r>
                  <a:rPr lang="en-US" spc="-15" dirty="0">
                    <a:latin typeface="Constantia"/>
                    <a:cs typeface="Constantia"/>
                  </a:rPr>
                  <a:t> </a:t>
                </a:r>
                <a:r>
                  <a:rPr lang="en-US" spc="-25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10" dirty="0">
                    <a:latin typeface="Constantia"/>
                    <a:cs typeface="Constantia"/>
                  </a:rPr>
                  <a:t>sp</a:t>
                </a:r>
                <a:r>
                  <a:rPr lang="en-US" dirty="0">
                    <a:latin typeface="Constantia"/>
                    <a:cs typeface="Constantia"/>
                  </a:rPr>
                  <a:t>ec</a:t>
                </a:r>
                <a:r>
                  <a:rPr lang="en-US" spc="-10" dirty="0">
                    <a:latin typeface="Constantia"/>
                    <a:cs typeface="Constantia"/>
                  </a:rPr>
                  <a:t>t</a:t>
                </a:r>
                <a:r>
                  <a:rPr lang="en-US" spc="-15" dirty="0">
                    <a:latin typeface="Constantia"/>
                    <a:cs typeface="Constantia"/>
                  </a:rPr>
                  <a:t>i</a:t>
                </a:r>
                <a:r>
                  <a:rPr lang="en-US" spc="-35" dirty="0">
                    <a:latin typeface="Constantia"/>
                    <a:cs typeface="Constantia"/>
                  </a:rPr>
                  <a:t>v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15" dirty="0">
                    <a:latin typeface="Constantia"/>
                    <a:cs typeface="Constantia"/>
                  </a:rPr>
                  <a:t>l</a:t>
                </a:r>
                <a:r>
                  <a:rPr lang="en-US" spc="-140" dirty="0">
                    <a:latin typeface="Constantia"/>
                    <a:cs typeface="Constantia"/>
                  </a:rPr>
                  <a:t>y</a:t>
                </a:r>
                <a:r>
                  <a:rPr lang="en-US" dirty="0">
                    <a:latin typeface="Constantia"/>
                    <a:cs typeface="Constantia"/>
                  </a:rPr>
                  <a:t>.</a:t>
                </a:r>
                <a:r>
                  <a:rPr lang="en-US" spc="10" dirty="0">
                    <a:latin typeface="Constantia"/>
                    <a:cs typeface="Constantia"/>
                  </a:rPr>
                  <a:t> </a:t>
                </a:r>
                <a:r>
                  <a:rPr lang="en-US" i="1" dirty="0">
                    <a:latin typeface="Constantia"/>
                    <a:cs typeface="Constantia"/>
                  </a:rPr>
                  <a:t>Y</a:t>
                </a:r>
                <a:r>
                  <a:rPr lang="en-US" i="1" spc="1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is</a:t>
                </a:r>
                <a:r>
                  <a:rPr lang="en-US" spc="-7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c</a:t>
                </a:r>
                <a:r>
                  <a:rPr lang="en-US" spc="-25" dirty="0">
                    <a:latin typeface="Constantia"/>
                    <a:cs typeface="Constantia"/>
                  </a:rPr>
                  <a:t>r</a:t>
                </a:r>
                <a:r>
                  <a:rPr lang="en-US" spc="-5" dirty="0">
                    <a:latin typeface="Constantia"/>
                    <a:cs typeface="Constantia"/>
                  </a:rPr>
                  <a:t>o</a:t>
                </a:r>
                <a:r>
                  <a:rPr lang="en-US" dirty="0">
                    <a:latin typeface="Constantia"/>
                    <a:cs typeface="Constantia"/>
                  </a:rPr>
                  <a:t>p</a:t>
                </a:r>
                <a:r>
                  <a:rPr lang="en-US" spc="-60" dirty="0">
                    <a:latin typeface="Constantia"/>
                    <a:cs typeface="Constantia"/>
                  </a:rPr>
                  <a:t> </a:t>
                </a:r>
                <a:r>
                  <a:rPr lang="en-US" spc="-5" dirty="0">
                    <a:latin typeface="Constantia"/>
                    <a:cs typeface="Constantia"/>
                  </a:rPr>
                  <a:t>y</a:t>
                </a:r>
                <a:r>
                  <a:rPr lang="en-US" dirty="0">
                    <a:latin typeface="Constantia"/>
                    <a:cs typeface="Constantia"/>
                  </a:rPr>
                  <a:t>iel</a:t>
                </a:r>
                <a:r>
                  <a:rPr lang="en-US" spc="-10" dirty="0">
                    <a:latin typeface="Constantia"/>
                    <a:cs typeface="Constantia"/>
                  </a:rPr>
                  <a:t>d</a:t>
                </a:r>
                <a:r>
                  <a:rPr lang="en-US" spc="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in</a:t>
                </a:r>
                <a:r>
                  <a:rPr lang="en-US" spc="-3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kg/ha, </a:t>
                </a:r>
                <a:r>
                  <a:rPr lang="en-US" spc="15" dirty="0">
                    <a:latin typeface="Constantia"/>
                    <a:cs typeface="Constantia"/>
                  </a:rPr>
                  <a:t> </a:t>
                </a:r>
                <a:r>
                  <a:rPr lang="en-US" i="1" spc="-25" dirty="0">
                    <a:latin typeface="Constantia"/>
                    <a:cs typeface="Constantia"/>
                  </a:rPr>
                  <a:t>D</a:t>
                </a:r>
                <a:r>
                  <a:rPr lang="en-US" i="1" dirty="0">
                    <a:latin typeface="Constantia"/>
                    <a:cs typeface="Constantia"/>
                  </a:rPr>
                  <a:t>I</a:t>
                </a:r>
                <a:r>
                  <a:rPr lang="en-US" i="1" spc="1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is</a:t>
                </a:r>
                <a:r>
                  <a:rPr lang="en-US" spc="-6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d</a:t>
                </a:r>
                <a:r>
                  <a:rPr lang="en-US" spc="-30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ou</a:t>
                </a:r>
                <a:r>
                  <a:rPr lang="en-US" spc="-15" dirty="0">
                    <a:latin typeface="Constantia"/>
                    <a:cs typeface="Constantia"/>
                  </a:rPr>
                  <a:t>g</a:t>
                </a:r>
                <a:r>
                  <a:rPr lang="en-US" dirty="0">
                    <a:latin typeface="Constantia"/>
                    <a:cs typeface="Constantia"/>
                  </a:rPr>
                  <a:t>ht</a:t>
                </a:r>
                <a:r>
                  <a:rPr lang="en-US" spc="-2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in</a:t>
                </a:r>
                <a:r>
                  <a:rPr lang="en-US" spc="-10" dirty="0">
                    <a:latin typeface="Constantia"/>
                    <a:cs typeface="Constantia"/>
                  </a:rPr>
                  <a:t>d</a:t>
                </a:r>
                <a:r>
                  <a:rPr lang="en-US" dirty="0">
                    <a:latin typeface="Constantia"/>
                    <a:cs typeface="Constantia"/>
                  </a:rPr>
                  <a:t>ex, </a:t>
                </a:r>
                <a:r>
                  <a:rPr lang="en-US" spc="5" dirty="0">
                    <a:latin typeface="Constantia"/>
                    <a:cs typeface="Constantia"/>
                  </a:rPr>
                  <a:t> </a:t>
                </a:r>
                <a:r>
                  <a:rPr lang="en-US" i="1" dirty="0">
                    <a:latin typeface="Constantia"/>
                    <a:cs typeface="Constantia"/>
                  </a:rPr>
                  <a:t>T</a:t>
                </a:r>
                <a:r>
                  <a:rPr lang="en-US" i="1" spc="1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is</a:t>
                </a:r>
                <a:r>
                  <a:rPr lang="en-US" spc="-5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t</a:t>
                </a:r>
                <a:r>
                  <a:rPr lang="en-US" spc="-10" dirty="0">
                    <a:latin typeface="Constantia"/>
                    <a:cs typeface="Constantia"/>
                  </a:rPr>
                  <a:t>i</a:t>
                </a:r>
                <a:r>
                  <a:rPr lang="en-US" dirty="0">
                    <a:latin typeface="Constantia"/>
                    <a:cs typeface="Constantia"/>
                  </a:rPr>
                  <a:t>me</a:t>
                </a:r>
                <a:r>
                  <a:rPr lang="en-US" spc="-3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t</a:t>
                </a:r>
                <a:r>
                  <a:rPr lang="en-US" spc="-30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end</a:t>
                </a:r>
                <a:r>
                  <a:rPr lang="en-US" spc="-3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and  IRR</a:t>
                </a:r>
                <a:r>
                  <a:rPr lang="en-US" spc="-30" dirty="0">
                    <a:latin typeface="Constantia"/>
                    <a:cs typeface="Constantia"/>
                  </a:rPr>
                  <a:t> </a:t>
                </a:r>
                <a:r>
                  <a:rPr lang="en-US" spc="-25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10" dirty="0">
                    <a:latin typeface="Constantia"/>
                    <a:cs typeface="Constantia"/>
                  </a:rPr>
                  <a:t>p</a:t>
                </a:r>
                <a:r>
                  <a:rPr lang="en-US" spc="-25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10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en</a:t>
                </a:r>
                <a:r>
                  <a:rPr lang="en-US" spc="-10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s</a:t>
                </a:r>
                <a:r>
                  <a:rPr lang="en-US" spc="-3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ri</a:t>
                </a:r>
                <a:r>
                  <a:rPr lang="en-US" spc="-25" dirty="0">
                    <a:latin typeface="Constantia"/>
                    <a:cs typeface="Constantia"/>
                  </a:rPr>
                  <a:t>c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6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a</a:t>
                </a:r>
                <a:r>
                  <a:rPr lang="en-US" spc="-25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ea</a:t>
                </a:r>
                <a:r>
                  <a:rPr lang="en-US" spc="-3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irrig</a:t>
                </a:r>
                <a:r>
                  <a:rPr lang="en-US" spc="-10" dirty="0">
                    <a:latin typeface="Constantia"/>
                    <a:cs typeface="Constantia"/>
                  </a:rPr>
                  <a:t>a</a:t>
                </a:r>
                <a:r>
                  <a:rPr lang="en-US" spc="-30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ed</a:t>
                </a:r>
                <a:r>
                  <a:rPr lang="en-US" spc="2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in</a:t>
                </a:r>
                <a:r>
                  <a:rPr lang="en-US" spc="-45" dirty="0">
                    <a:latin typeface="Constantia"/>
                    <a:cs typeface="Constantia"/>
                  </a:rPr>
                  <a:t> </a:t>
                </a:r>
                <a:r>
                  <a:rPr lang="en-US" spc="-5" dirty="0">
                    <a:latin typeface="Constantia"/>
                    <a:cs typeface="Constantia"/>
                  </a:rPr>
                  <a:t>p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25" dirty="0">
                    <a:latin typeface="Constantia"/>
                    <a:cs typeface="Constantia"/>
                  </a:rPr>
                  <a:t>rc</a:t>
                </a:r>
                <a:r>
                  <a:rPr lang="en-US" dirty="0">
                    <a:latin typeface="Constantia"/>
                    <a:cs typeface="Constantia"/>
                  </a:rPr>
                  <a:t>en</a:t>
                </a:r>
                <a:r>
                  <a:rPr lang="en-US" spc="-10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.</a:t>
                </a:r>
              </a:p>
              <a:p>
                <a:pPr>
                  <a:lnSpc>
                    <a:spcPts val="1000"/>
                  </a:lnSpc>
                </a:pPr>
                <a:endParaRPr lang="en-US" dirty="0"/>
              </a:p>
              <a:p>
                <a:pPr marL="287020" indent="-274320">
                  <a:lnSpc>
                    <a:spcPct val="100000"/>
                  </a:lnSpc>
                  <a:buClr>
                    <a:srgbClr val="0AD0D9"/>
                  </a:buClr>
                  <a:buSzPct val="92857"/>
                  <a:buFont typeface="Wingdings"/>
                  <a:buChar char=""/>
                  <a:tabLst>
                    <a:tab pos="287020" algn="l"/>
                  </a:tabLst>
                </a:pPr>
                <a:r>
                  <a:rPr lang="en-US" spc="-120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o</a:t>
                </a:r>
                <a:r>
                  <a:rPr lang="en-US" spc="-70" dirty="0">
                    <a:latin typeface="Constantia"/>
                    <a:cs typeface="Constantia"/>
                  </a:rPr>
                  <a:t> </a:t>
                </a:r>
                <a:r>
                  <a:rPr lang="en-US" spc="-25" dirty="0">
                    <a:latin typeface="Constantia"/>
                    <a:cs typeface="Constantia"/>
                  </a:rPr>
                  <a:t>c</a:t>
                </a:r>
                <a:r>
                  <a:rPr lang="en-US" dirty="0">
                    <a:latin typeface="Constantia"/>
                    <a:cs typeface="Constantia"/>
                  </a:rPr>
                  <a:t>o</a:t>
                </a:r>
                <a:r>
                  <a:rPr lang="en-US" spc="-5" dirty="0">
                    <a:latin typeface="Constantia"/>
                    <a:cs typeface="Constantia"/>
                  </a:rPr>
                  <a:t>n</a:t>
                </a:r>
                <a:r>
                  <a:rPr lang="en-US" dirty="0">
                    <a:latin typeface="Constantia"/>
                    <a:cs typeface="Constantia"/>
                  </a:rPr>
                  <a:t>t</a:t>
                </a:r>
                <a:r>
                  <a:rPr lang="en-US" spc="-30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ol</a:t>
                </a:r>
                <a:r>
                  <a:rPr lang="en-US" spc="-5" dirty="0">
                    <a:latin typeface="Constantia"/>
                    <a:cs typeface="Constantia"/>
                  </a:rPr>
                  <a:t> </a:t>
                </a:r>
                <a:r>
                  <a:rPr lang="en-US" spc="-15" dirty="0">
                    <a:latin typeface="Constantia"/>
                    <a:cs typeface="Constantia"/>
                  </a:rPr>
                  <a:t>f</a:t>
                </a:r>
                <a:r>
                  <a:rPr lang="en-US" dirty="0">
                    <a:latin typeface="Constantia"/>
                    <a:cs typeface="Constantia"/>
                  </a:rPr>
                  <a:t>or</a:t>
                </a:r>
                <a:r>
                  <a:rPr lang="en-US" spc="-5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t</a:t>
                </a:r>
                <a:r>
                  <a:rPr lang="en-US" spc="-10" dirty="0">
                    <a:latin typeface="Constantia"/>
                    <a:cs typeface="Constantia"/>
                  </a:rPr>
                  <a:t>i</a:t>
                </a:r>
                <a:r>
                  <a:rPr lang="en-US" dirty="0">
                    <a:latin typeface="Constantia"/>
                    <a:cs typeface="Constantia"/>
                  </a:rPr>
                  <a:t>m</a:t>
                </a:r>
                <a:r>
                  <a:rPr lang="en-US" spc="-5" dirty="0">
                    <a:latin typeface="Constantia"/>
                    <a:cs typeface="Constantia"/>
                  </a:rPr>
                  <a:t>e-</a:t>
                </a:r>
                <a:r>
                  <a:rPr lang="en-US" dirty="0">
                    <a:latin typeface="Constantia"/>
                    <a:cs typeface="Constantia"/>
                  </a:rPr>
                  <a:t>i</a:t>
                </a:r>
                <a:r>
                  <a:rPr lang="en-US" spc="-30" dirty="0">
                    <a:latin typeface="Constantia"/>
                    <a:cs typeface="Constantia"/>
                  </a:rPr>
                  <a:t>n</a:t>
                </a:r>
                <a:r>
                  <a:rPr lang="en-US" spc="-10" dirty="0">
                    <a:latin typeface="Constantia"/>
                    <a:cs typeface="Constantia"/>
                  </a:rPr>
                  <a:t>v</a:t>
                </a:r>
                <a:r>
                  <a:rPr lang="en-US" dirty="0">
                    <a:latin typeface="Constantia"/>
                    <a:cs typeface="Constantia"/>
                  </a:rPr>
                  <a:t>ariant</a:t>
                </a:r>
                <a:r>
                  <a:rPr lang="en-US" spc="-4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he</a:t>
                </a:r>
                <a:r>
                  <a:rPr lang="en-US" spc="-30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25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o</a:t>
                </a:r>
                <a:r>
                  <a:rPr lang="en-US" spc="-45" dirty="0">
                    <a:latin typeface="Constantia"/>
                    <a:cs typeface="Constantia"/>
                  </a:rPr>
                  <a:t>g</a:t>
                </a:r>
                <a:r>
                  <a:rPr lang="en-US" dirty="0">
                    <a:latin typeface="Constantia"/>
                    <a:cs typeface="Constantia"/>
                  </a:rPr>
                  <a:t>enei</a:t>
                </a:r>
                <a:r>
                  <a:rPr lang="en-US" spc="-10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y</a:t>
                </a:r>
                <a:r>
                  <a:rPr lang="en-US" spc="-3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ac</a:t>
                </a:r>
                <a:r>
                  <a:rPr lang="en-US" spc="-25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o</a:t>
                </a:r>
                <a:r>
                  <a:rPr lang="en-US" spc="-10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s</a:t>
                </a:r>
                <a:r>
                  <a:rPr lang="en-US" spc="-5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d</a:t>
                </a:r>
                <a:r>
                  <a:rPr lang="en-US" spc="-10" dirty="0">
                    <a:latin typeface="Constantia"/>
                    <a:cs typeface="Constantia"/>
                  </a:rPr>
                  <a:t>i</a:t>
                </a:r>
                <a:r>
                  <a:rPr lang="en-US" spc="-5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tric</a:t>
                </a:r>
                <a:r>
                  <a:rPr lang="en-US" spc="-10" dirty="0">
                    <a:latin typeface="Constantia"/>
                    <a:cs typeface="Constantia"/>
                  </a:rPr>
                  <a:t>t</a:t>
                </a:r>
                <a:r>
                  <a:rPr lang="en-US" spc="-20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, </a:t>
                </a:r>
                <a:r>
                  <a:rPr lang="en-US" spc="-35" dirty="0">
                    <a:latin typeface="Constantia"/>
                    <a:cs typeface="Constantia"/>
                  </a:rPr>
                  <a:t>w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4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h</a:t>
                </a:r>
                <a:r>
                  <a:rPr lang="en-US" spc="-40" dirty="0">
                    <a:latin typeface="Constantia"/>
                    <a:cs typeface="Constantia"/>
                  </a:rPr>
                  <a:t>a</a:t>
                </a:r>
                <a:r>
                  <a:rPr lang="en-US" spc="-30" dirty="0">
                    <a:latin typeface="Constantia"/>
                    <a:cs typeface="Constantia"/>
                  </a:rPr>
                  <a:t>v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4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includ</a:t>
                </a:r>
                <a:r>
                  <a:rPr lang="en-US" spc="-5" dirty="0">
                    <a:latin typeface="Constantia"/>
                    <a:cs typeface="Constantia"/>
                  </a:rPr>
                  <a:t>e</a:t>
                </a:r>
                <a:r>
                  <a:rPr lang="en-US" dirty="0">
                    <a:latin typeface="Constantia"/>
                    <a:cs typeface="Constantia"/>
                  </a:rPr>
                  <a:t>d</a:t>
                </a:r>
                <a:r>
                  <a:rPr lang="en-US" spc="-3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d</a:t>
                </a:r>
                <a:r>
                  <a:rPr lang="en-US" spc="-10" dirty="0">
                    <a:latin typeface="Constantia"/>
                    <a:cs typeface="Constantia"/>
                  </a:rPr>
                  <a:t>i</a:t>
                </a:r>
                <a:r>
                  <a:rPr lang="en-US" spc="-5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trict</a:t>
                </a:r>
                <a:r>
                  <a:rPr lang="en-US" spc="-15" dirty="0">
                    <a:latin typeface="Constantia"/>
                    <a:cs typeface="Constantia"/>
                  </a:rPr>
                  <a:t> </a:t>
                </a:r>
                <a:r>
                  <a:rPr lang="en-US" spc="30" dirty="0">
                    <a:latin typeface="Constantia"/>
                    <a:cs typeface="Constantia"/>
                  </a:rPr>
                  <a:t>f</a:t>
                </a:r>
                <a:r>
                  <a:rPr lang="en-US" dirty="0">
                    <a:latin typeface="Constantia"/>
                    <a:cs typeface="Constantia"/>
                  </a:rPr>
                  <a:t>i</a:t>
                </a:r>
                <a:r>
                  <a:rPr lang="en-US" spc="-45" dirty="0">
                    <a:latin typeface="Constantia"/>
                    <a:cs typeface="Constantia"/>
                  </a:rPr>
                  <a:t>x</a:t>
                </a:r>
                <a:r>
                  <a:rPr lang="en-US" dirty="0">
                    <a:latin typeface="Constantia"/>
                    <a:cs typeface="Constantia"/>
                  </a:rPr>
                  <a:t>ed</a:t>
                </a:r>
                <a:r>
                  <a:rPr lang="en-US" spc="-2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ef</a:t>
                </a:r>
                <a:r>
                  <a:rPr lang="en-US" spc="-20" dirty="0">
                    <a:latin typeface="Constantia"/>
                    <a:cs typeface="Constantia"/>
                  </a:rPr>
                  <a:t>f</a:t>
                </a:r>
                <a:r>
                  <a:rPr lang="en-US" dirty="0">
                    <a:latin typeface="Constantia"/>
                    <a:cs typeface="Constantia"/>
                  </a:rPr>
                  <a:t>ect</a:t>
                </a:r>
                <a:r>
                  <a:rPr lang="en-US" spc="-20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, </a:t>
                </a:r>
                <a:r>
                  <a:rPr lang="en-US" i="1" dirty="0" err="1">
                    <a:latin typeface="Constantia"/>
                    <a:cs typeface="Constantia"/>
                  </a:rPr>
                  <a:t>DC</a:t>
                </a:r>
                <a:r>
                  <a:rPr lang="en-US" i="1" spc="-10" dirty="0" err="1">
                    <a:latin typeface="Constantia"/>
                    <a:cs typeface="Constantia"/>
                  </a:rPr>
                  <a:t>T</a:t>
                </a:r>
                <a:r>
                  <a:rPr lang="en-US" i="1" baseline="-21604" dirty="0" err="1">
                    <a:latin typeface="Constantia"/>
                    <a:cs typeface="Constantia"/>
                  </a:rPr>
                  <a:t>i</a:t>
                </a:r>
                <a:r>
                  <a:rPr lang="en-US" spc="7" baseline="-21604" dirty="0">
                    <a:latin typeface="Constantia"/>
                    <a:cs typeface="Constantia"/>
                  </a:rPr>
                  <a:t>,</a:t>
                </a:r>
                <a:r>
                  <a:rPr lang="en-US" spc="165" baseline="-21604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in</a:t>
                </a:r>
                <a:r>
                  <a:rPr lang="en-US" spc="-4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the</a:t>
                </a:r>
                <a:r>
                  <a:rPr lang="en-US" spc="-3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m</a:t>
                </a:r>
                <a:r>
                  <a:rPr lang="en-US" spc="-10" dirty="0">
                    <a:latin typeface="Constantia"/>
                    <a:cs typeface="Constantia"/>
                  </a:rPr>
                  <a:t>o</a:t>
                </a:r>
                <a:r>
                  <a:rPr lang="en-US" dirty="0">
                    <a:latin typeface="Constantia"/>
                    <a:cs typeface="Constantia"/>
                  </a:rPr>
                  <a:t>d</a:t>
                </a:r>
                <a:r>
                  <a:rPr lang="en-US" spc="-5" dirty="0">
                    <a:latin typeface="Constantia"/>
                    <a:cs typeface="Constantia"/>
                  </a:rPr>
                  <a:t>e</a:t>
                </a:r>
                <a:r>
                  <a:rPr lang="en-US" dirty="0">
                    <a:latin typeface="Constantia"/>
                    <a:cs typeface="Constantia"/>
                  </a:rPr>
                  <a:t>l.</a:t>
                </a:r>
                <a:r>
                  <a:rPr lang="en-US" spc="20" dirty="0">
                    <a:latin typeface="Constantia"/>
                    <a:cs typeface="Constantia"/>
                  </a:rPr>
                  <a:t> </a:t>
                </a:r>
                <a:r>
                  <a:rPr lang="en-US" spc="-30" dirty="0">
                    <a:latin typeface="Constantia"/>
                    <a:cs typeface="Constantia"/>
                  </a:rPr>
                  <a:t>F</a:t>
                </a:r>
                <a:r>
                  <a:rPr lang="en-US" dirty="0">
                    <a:latin typeface="Constantia"/>
                    <a:cs typeface="Constantia"/>
                  </a:rPr>
                  <a:t>urthe</a:t>
                </a:r>
                <a:r>
                  <a:rPr lang="en-US" spc="-105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,</a:t>
                </a:r>
                <a:r>
                  <a:rPr lang="en-US" spc="-40" dirty="0">
                    <a:latin typeface="Constantia"/>
                    <a:cs typeface="Constantia"/>
                  </a:rPr>
                  <a:t> </a:t>
                </a:r>
                <a:r>
                  <a:rPr lang="en-US" spc="-35" dirty="0">
                    <a:latin typeface="Constantia"/>
                    <a:cs typeface="Constantia"/>
                  </a:rPr>
                  <a:t>w</a:t>
                </a:r>
                <a:r>
                  <a:rPr lang="en-US" dirty="0">
                    <a:latin typeface="Constantia"/>
                    <a:cs typeface="Constantia"/>
                  </a:rPr>
                  <a:t>e</a:t>
                </a:r>
                <a:r>
                  <a:rPr lang="en-US" spc="-8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a</a:t>
                </a:r>
                <a:r>
                  <a:rPr lang="en-US" spc="-10" dirty="0">
                    <a:latin typeface="Constantia"/>
                    <a:cs typeface="Constantia"/>
                  </a:rPr>
                  <a:t>s</a:t>
                </a:r>
                <a:r>
                  <a:rPr lang="en-US" spc="-5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ume</a:t>
                </a:r>
                <a:r>
                  <a:rPr lang="en-US" spc="-8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a</a:t>
                </a:r>
                <a:r>
                  <a:rPr lang="en-US" spc="-3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linear</a:t>
                </a:r>
                <a:r>
                  <a:rPr lang="en-US" spc="-7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t</a:t>
                </a:r>
                <a:r>
                  <a:rPr lang="en-US" spc="-30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en</a:t>
                </a:r>
                <a:r>
                  <a:rPr lang="en-US" spc="-10" dirty="0">
                    <a:latin typeface="Constantia"/>
                    <a:cs typeface="Constantia"/>
                  </a:rPr>
                  <a:t>d</a:t>
                </a:r>
                <a:r>
                  <a:rPr lang="en-US" dirty="0">
                    <a:latin typeface="Constantia"/>
                    <a:cs typeface="Constantia"/>
                  </a:rPr>
                  <a:t>,</a:t>
                </a:r>
                <a:r>
                  <a:rPr lang="en-US" spc="-30" dirty="0">
                    <a:latin typeface="Constantia"/>
                    <a:cs typeface="Constantia"/>
                  </a:rPr>
                  <a:t> </a:t>
                </a:r>
                <a:r>
                  <a:rPr lang="en-US" spc="-10" dirty="0">
                    <a:latin typeface="Constantia"/>
                    <a:cs typeface="Constantia"/>
                  </a:rPr>
                  <a:t>v</a:t>
                </a:r>
                <a:r>
                  <a:rPr lang="en-US" dirty="0">
                    <a:latin typeface="Constantia"/>
                    <a:cs typeface="Constantia"/>
                  </a:rPr>
                  <a:t>a</a:t>
                </a:r>
                <a:r>
                  <a:rPr lang="en-US" spc="20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y</a:t>
                </a:r>
                <a:r>
                  <a:rPr lang="en-US" spc="-10" dirty="0">
                    <a:latin typeface="Constantia"/>
                    <a:cs typeface="Constantia"/>
                  </a:rPr>
                  <a:t>i</a:t>
                </a:r>
                <a:r>
                  <a:rPr lang="en-US" dirty="0">
                    <a:latin typeface="Constantia"/>
                    <a:cs typeface="Constantia"/>
                  </a:rPr>
                  <a:t>ng</a:t>
                </a:r>
                <a:r>
                  <a:rPr lang="en-US" spc="-50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ac</a:t>
                </a:r>
                <a:r>
                  <a:rPr lang="en-US" spc="-25" dirty="0">
                    <a:latin typeface="Constantia"/>
                    <a:cs typeface="Constantia"/>
                  </a:rPr>
                  <a:t>r</a:t>
                </a:r>
                <a:r>
                  <a:rPr lang="en-US" dirty="0">
                    <a:latin typeface="Constantia"/>
                    <a:cs typeface="Constantia"/>
                  </a:rPr>
                  <a:t>o</a:t>
                </a:r>
                <a:r>
                  <a:rPr lang="en-US" spc="-10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s</a:t>
                </a:r>
                <a:r>
                  <a:rPr lang="en-US" spc="-55" dirty="0">
                    <a:latin typeface="Constantia"/>
                    <a:cs typeface="Constantia"/>
                  </a:rPr>
                  <a:t> </a:t>
                </a:r>
                <a:r>
                  <a:rPr lang="en-US" dirty="0">
                    <a:latin typeface="Constantia"/>
                    <a:cs typeface="Constantia"/>
                  </a:rPr>
                  <a:t>d</a:t>
                </a:r>
                <a:r>
                  <a:rPr lang="en-US" spc="-10" dirty="0">
                    <a:latin typeface="Constantia"/>
                    <a:cs typeface="Constantia"/>
                  </a:rPr>
                  <a:t>i</a:t>
                </a:r>
                <a:r>
                  <a:rPr lang="en-US" spc="-5" dirty="0">
                    <a:latin typeface="Constantia"/>
                    <a:cs typeface="Constantia"/>
                  </a:rPr>
                  <a:t>s</a:t>
                </a:r>
                <a:r>
                  <a:rPr lang="en-US" dirty="0">
                    <a:latin typeface="Constantia"/>
                    <a:cs typeface="Constantia"/>
                  </a:rPr>
                  <a:t>tric</a:t>
                </a:r>
                <a:r>
                  <a:rPr lang="en-US" spc="-10" dirty="0">
                    <a:latin typeface="Constantia"/>
                    <a:cs typeface="Constantia"/>
                  </a:rPr>
                  <a:t>t</a:t>
                </a:r>
                <a:r>
                  <a:rPr lang="en-US" dirty="0">
                    <a:latin typeface="Constantia"/>
                    <a:cs typeface="Constantia"/>
                  </a:rPr>
                  <a:t>s</a:t>
                </a:r>
                <a:r>
                  <a:rPr lang="en-US" spc="-10" dirty="0">
                    <a:latin typeface="Constantia"/>
                    <a:cs typeface="Constantia"/>
                  </a:rPr>
                  <a:t> </a:t>
                </a:r>
                <a:r>
                  <a:rPr lang="en-US" spc="5" dirty="0">
                    <a:latin typeface="Constantia"/>
                    <a:cs typeface="Constantia"/>
                  </a:rPr>
                  <a:t>(</a:t>
                </a:r>
                <a:r>
                  <a:rPr lang="en-US" i="1" dirty="0" err="1">
                    <a:latin typeface="Constantia"/>
                    <a:cs typeface="Constantia"/>
                  </a:rPr>
                  <a:t>DC</a:t>
                </a:r>
                <a:r>
                  <a:rPr lang="en-US" i="1" spc="-5" dirty="0" err="1">
                    <a:latin typeface="Constantia"/>
                    <a:cs typeface="Constantia"/>
                  </a:rPr>
                  <a:t>T</a:t>
                </a:r>
                <a:r>
                  <a:rPr lang="en-US" i="1" baseline="-21604" dirty="0" err="1">
                    <a:latin typeface="Constantia"/>
                    <a:cs typeface="Constantia"/>
                  </a:rPr>
                  <a:t>i</a:t>
                </a:r>
                <a:r>
                  <a:rPr lang="en-US" dirty="0">
                    <a:latin typeface="Constantia"/>
                    <a:cs typeface="Constantia"/>
                  </a:rPr>
                  <a:t>).</a:t>
                </a:r>
                <a:r>
                  <a:rPr lang="en-US" dirty="0"/>
                  <a:t> </a:t>
                </a:r>
              </a:p>
              <a:p>
                <a:pPr marL="287020" indent="-274320">
                  <a:buClr>
                    <a:srgbClr val="0AD0D9"/>
                  </a:buClr>
                  <a:buSzPct val="92857"/>
                  <a:buFont typeface="Wingdings"/>
                  <a:buChar char=""/>
                  <a:tabLst>
                    <a:tab pos="287020" algn="l"/>
                  </a:tabLst>
                </a:pPr>
                <a:endParaRPr lang="en-US" b="1" dirty="0" smtClean="0">
                  <a:latin typeface="Constantia"/>
                  <a:cs typeface="Constantia"/>
                </a:endParaRPr>
              </a:p>
              <a:p>
                <a:pPr marL="12700">
                  <a:buClr>
                    <a:srgbClr val="0AD0D9"/>
                  </a:buClr>
                  <a:buSzPct val="92857"/>
                  <a:tabLst>
                    <a:tab pos="287020" algn="l"/>
                  </a:tabLst>
                </a:pPr>
                <a:r>
                  <a:rPr lang="en-US" b="1" dirty="0" smtClean="0">
                    <a:latin typeface="Constantia"/>
                    <a:cs typeface="Constantia"/>
                  </a:rPr>
                  <a:t>Eq</a:t>
                </a:r>
                <a:r>
                  <a:rPr lang="en-US" b="1" spc="5" dirty="0" smtClean="0">
                    <a:latin typeface="Constantia"/>
                    <a:cs typeface="Constantia"/>
                  </a:rPr>
                  <a:t>u</a:t>
                </a:r>
                <a:r>
                  <a:rPr lang="en-US" b="1" dirty="0" smtClean="0">
                    <a:latin typeface="Constantia"/>
                    <a:cs typeface="Constantia"/>
                  </a:rPr>
                  <a:t>a</a:t>
                </a:r>
                <a:r>
                  <a:rPr lang="en-US" b="1" spc="-10" dirty="0" smtClean="0">
                    <a:latin typeface="Constantia"/>
                    <a:cs typeface="Constantia"/>
                  </a:rPr>
                  <a:t>t</a:t>
                </a:r>
                <a:r>
                  <a:rPr lang="en-US" b="1" dirty="0" smtClean="0">
                    <a:latin typeface="Constantia"/>
                    <a:cs typeface="Constantia"/>
                  </a:rPr>
                  <a:t>i</a:t>
                </a:r>
                <a:r>
                  <a:rPr lang="en-US" b="1" spc="-5" dirty="0" smtClean="0">
                    <a:latin typeface="Constantia"/>
                    <a:cs typeface="Constantia"/>
                  </a:rPr>
                  <a:t>o</a:t>
                </a:r>
                <a:r>
                  <a:rPr lang="en-US" b="1" dirty="0" smtClean="0">
                    <a:latin typeface="Constantia"/>
                    <a:cs typeface="Constantia"/>
                  </a:rPr>
                  <a:t>n</a:t>
                </a:r>
                <a:r>
                  <a:rPr lang="en-US" b="1" spc="-55" dirty="0" smtClean="0">
                    <a:latin typeface="Constantia"/>
                    <a:cs typeface="Constantia"/>
                  </a:rPr>
                  <a:t> </a:t>
                </a:r>
                <a:r>
                  <a:rPr lang="en-US" b="1" dirty="0">
                    <a:latin typeface="Constantia"/>
                    <a:cs typeface="Constantia"/>
                  </a:rPr>
                  <a:t>d</a:t>
                </a:r>
                <a:r>
                  <a:rPr lang="en-US" b="1" spc="-5" dirty="0">
                    <a:latin typeface="Constantia"/>
                    <a:cs typeface="Constantia"/>
                  </a:rPr>
                  <a:t>e</a:t>
                </a:r>
                <a:r>
                  <a:rPr lang="en-US" b="1" spc="-25" dirty="0">
                    <a:latin typeface="Constantia"/>
                    <a:cs typeface="Constantia"/>
                  </a:rPr>
                  <a:t>c</a:t>
                </a:r>
                <a:r>
                  <a:rPr lang="en-US" b="1" dirty="0">
                    <a:latin typeface="Constantia"/>
                    <a:cs typeface="Constantia"/>
                  </a:rPr>
                  <a:t>o</a:t>
                </a:r>
                <a:r>
                  <a:rPr lang="en-US" b="1" spc="-10" dirty="0">
                    <a:latin typeface="Constantia"/>
                    <a:cs typeface="Constantia"/>
                  </a:rPr>
                  <a:t>m</a:t>
                </a:r>
                <a:r>
                  <a:rPr lang="en-US" b="1" spc="-5" dirty="0">
                    <a:latin typeface="Constantia"/>
                    <a:cs typeface="Constantia"/>
                  </a:rPr>
                  <a:t>p</a:t>
                </a:r>
                <a:r>
                  <a:rPr lang="en-US" b="1" dirty="0">
                    <a:latin typeface="Constantia"/>
                    <a:cs typeface="Constantia"/>
                  </a:rPr>
                  <a:t>o</a:t>
                </a:r>
                <a:r>
                  <a:rPr lang="en-US" b="1" spc="-10" dirty="0">
                    <a:latin typeface="Constantia"/>
                    <a:cs typeface="Constantia"/>
                  </a:rPr>
                  <a:t>s</a:t>
                </a:r>
                <a:r>
                  <a:rPr lang="en-US" b="1" dirty="0">
                    <a:latin typeface="Constantia"/>
                    <a:cs typeface="Constantia"/>
                  </a:rPr>
                  <a:t>es</a:t>
                </a:r>
                <a:r>
                  <a:rPr lang="en-US" b="1" spc="-20" dirty="0">
                    <a:latin typeface="Constantia"/>
                    <a:cs typeface="Constantia"/>
                  </a:rPr>
                  <a:t> </a:t>
                </a:r>
                <a:r>
                  <a:rPr lang="en-US" b="1" dirty="0">
                    <a:latin typeface="Constantia"/>
                    <a:cs typeface="Constantia"/>
                  </a:rPr>
                  <a:t>ri</a:t>
                </a:r>
                <a:r>
                  <a:rPr lang="en-US" b="1" spc="-25" dirty="0">
                    <a:latin typeface="Constantia"/>
                    <a:cs typeface="Constantia"/>
                  </a:rPr>
                  <a:t>c</a:t>
                </a:r>
                <a:r>
                  <a:rPr lang="en-US" b="1" dirty="0">
                    <a:latin typeface="Constantia"/>
                    <a:cs typeface="Constantia"/>
                  </a:rPr>
                  <a:t>e</a:t>
                </a:r>
                <a:r>
                  <a:rPr lang="en-US" b="1" spc="-80" dirty="0">
                    <a:latin typeface="Constantia"/>
                    <a:cs typeface="Constantia"/>
                  </a:rPr>
                  <a:t> </a:t>
                </a:r>
                <a:r>
                  <a:rPr lang="en-US" b="1" dirty="0">
                    <a:latin typeface="Constantia"/>
                    <a:cs typeface="Constantia"/>
                  </a:rPr>
                  <a:t>y</a:t>
                </a:r>
                <a:r>
                  <a:rPr lang="en-US" b="1" spc="-10" dirty="0">
                    <a:latin typeface="Constantia"/>
                    <a:cs typeface="Constantia"/>
                  </a:rPr>
                  <a:t>i</a:t>
                </a:r>
                <a:r>
                  <a:rPr lang="en-US" b="1" dirty="0">
                    <a:latin typeface="Constantia"/>
                    <a:cs typeface="Constantia"/>
                  </a:rPr>
                  <a:t>eld in</a:t>
                </a:r>
                <a:r>
                  <a:rPr lang="en-US" b="1" spc="-30" dirty="0">
                    <a:latin typeface="Constantia"/>
                    <a:cs typeface="Constantia"/>
                  </a:rPr>
                  <a:t>t</a:t>
                </a:r>
                <a:r>
                  <a:rPr lang="en-US" b="1" dirty="0">
                    <a:latin typeface="Constantia"/>
                    <a:cs typeface="Constantia"/>
                  </a:rPr>
                  <a:t>o</a:t>
                </a:r>
                <a:r>
                  <a:rPr lang="en-US" b="1" spc="-35" dirty="0">
                    <a:latin typeface="Constantia"/>
                    <a:cs typeface="Constantia"/>
                  </a:rPr>
                  <a:t> </a:t>
                </a:r>
                <a:r>
                  <a:rPr lang="en-US" b="1" dirty="0">
                    <a:latin typeface="Constantia"/>
                    <a:cs typeface="Constantia"/>
                  </a:rPr>
                  <a:t>th</a:t>
                </a:r>
                <a:r>
                  <a:rPr lang="en-US" b="1" spc="-25" dirty="0">
                    <a:latin typeface="Constantia"/>
                    <a:cs typeface="Constantia"/>
                  </a:rPr>
                  <a:t>r</a:t>
                </a:r>
                <a:r>
                  <a:rPr lang="en-US" b="1" dirty="0">
                    <a:latin typeface="Constantia"/>
                    <a:cs typeface="Constantia"/>
                  </a:rPr>
                  <a:t>ee</a:t>
                </a:r>
                <a:r>
                  <a:rPr lang="en-US" b="1" spc="-65" dirty="0">
                    <a:latin typeface="Constantia"/>
                    <a:cs typeface="Constantia"/>
                  </a:rPr>
                  <a:t> </a:t>
                </a:r>
                <a:r>
                  <a:rPr lang="en-US" b="1" spc="-25" dirty="0">
                    <a:latin typeface="Constantia"/>
                    <a:cs typeface="Constantia"/>
                  </a:rPr>
                  <a:t>c</a:t>
                </a:r>
                <a:r>
                  <a:rPr lang="en-US" b="1" dirty="0">
                    <a:latin typeface="Constantia"/>
                    <a:cs typeface="Constantia"/>
                  </a:rPr>
                  <a:t>o</a:t>
                </a:r>
                <a:r>
                  <a:rPr lang="en-US" b="1" spc="-10" dirty="0">
                    <a:latin typeface="Constantia"/>
                    <a:cs typeface="Constantia"/>
                  </a:rPr>
                  <a:t>m</a:t>
                </a:r>
                <a:r>
                  <a:rPr lang="en-US" b="1" spc="-5" dirty="0">
                    <a:latin typeface="Constantia"/>
                    <a:cs typeface="Constantia"/>
                  </a:rPr>
                  <a:t>p</a:t>
                </a:r>
                <a:r>
                  <a:rPr lang="en-US" b="1" dirty="0">
                    <a:latin typeface="Constantia"/>
                    <a:cs typeface="Constantia"/>
                  </a:rPr>
                  <a:t>o</a:t>
                </a:r>
                <a:r>
                  <a:rPr lang="en-US" b="1" spc="-5" dirty="0">
                    <a:latin typeface="Constantia"/>
                    <a:cs typeface="Constantia"/>
                  </a:rPr>
                  <a:t>n</a:t>
                </a:r>
                <a:r>
                  <a:rPr lang="en-US" b="1" dirty="0">
                    <a:latin typeface="Constantia"/>
                    <a:cs typeface="Constantia"/>
                  </a:rPr>
                  <a:t>en</a:t>
                </a:r>
                <a:r>
                  <a:rPr lang="en-US" b="1" spc="-10" dirty="0">
                    <a:latin typeface="Constantia"/>
                    <a:cs typeface="Constantia"/>
                  </a:rPr>
                  <a:t>t</a:t>
                </a:r>
                <a:r>
                  <a:rPr lang="en-US" b="1" spc="-5" dirty="0">
                    <a:latin typeface="Constantia"/>
                    <a:cs typeface="Constantia"/>
                  </a:rPr>
                  <a:t>s</a:t>
                </a:r>
                <a:r>
                  <a:rPr lang="en-US" b="1" dirty="0">
                    <a:latin typeface="Constantia"/>
                    <a:cs typeface="Constantia"/>
                  </a:rPr>
                  <a:t>:</a:t>
                </a:r>
              </a:p>
              <a:p>
                <a:pPr marL="12700">
                  <a:lnSpc>
                    <a:spcPct val="100000"/>
                  </a:lnSpc>
                  <a:buClr>
                    <a:srgbClr val="0AD0D9"/>
                  </a:buClr>
                  <a:buSzPct val="92857"/>
                  <a:tabLst>
                    <a:tab pos="287020" algn="l"/>
                  </a:tabLst>
                </a:pPr>
                <a:endParaRPr lang="en-US" dirty="0"/>
              </a:p>
              <a:p>
                <a:pPr marL="12700">
                  <a:lnSpc>
                    <a:spcPct val="100000"/>
                  </a:lnSpc>
                  <a:buClr>
                    <a:srgbClr val="0AD0D9"/>
                  </a:buClr>
                  <a:buSzPct val="92857"/>
                  <a:tabLst>
                    <a:tab pos="287020" algn="l"/>
                  </a:tabLst>
                </a:pPr>
                <a:r>
                  <a:rPr lang="en-US" dirty="0"/>
                  <a:t>(i) deterministic trend yield with district- specific mean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𝐷𝐶𝑇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ar-AE" i="1">
                            <a:latin typeface="Cambria Math"/>
                          </a:rPr>
                        </m:ctrlPr>
                      </m:naryPr>
                      <m:sub>
                        <m:r>
                          <a:rPr lang="ar-AE" i="1">
                            <a:latin typeface="Cambria Math"/>
                          </a:rPr>
                          <m:t>𝑖</m:t>
                        </m:r>
                        <m:r>
                          <a:rPr lang="ar-AE" i="1">
                            <a:latin typeface="Cambria Math"/>
                          </a:rPr>
                          <m:t>=</m:t>
                        </m:r>
                        <m:r>
                          <a:rPr lang="ar-AE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ar-AE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ar-A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ar-A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/>
                              </a:rPr>
                              <m:t>𝐷𝐶𝑇</m:t>
                            </m:r>
                          </m:e>
                          <m:sub>
                            <m:r>
                              <a:rPr lang="ar-A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ar-AE" i="1">
                            <a:latin typeface="Cambria Math"/>
                          </a:rPr>
                          <m:t>∗</m:t>
                        </m:r>
                        <m:r>
                          <a:rPr lang="ar-AE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that includes improvements in crop yield due to advances in rice breeding, increased use of inputs, </a:t>
                </a:r>
                <a:r>
                  <a:rPr lang="en-US" dirty="0" err="1"/>
                  <a:t>etc</a:t>
                </a:r>
                <a:r>
                  <a:rPr lang="en-US" dirty="0"/>
                  <a:t>; </a:t>
                </a:r>
              </a:p>
              <a:p>
                <a:pPr marL="12700">
                  <a:lnSpc>
                    <a:spcPct val="100000"/>
                  </a:lnSpc>
                  <a:buClr>
                    <a:srgbClr val="0AD0D9"/>
                  </a:buClr>
                  <a:buSzPct val="92857"/>
                  <a:tabLst>
                    <a:tab pos="287020" algn="l"/>
                  </a:tabLst>
                </a:pPr>
                <a:r>
                  <a:rPr lang="en-US" dirty="0"/>
                  <a:t>(ii) variation in trend yield due to drought, irrigation and their interactions, and </a:t>
                </a:r>
              </a:p>
              <a:p>
                <a:pPr marL="12700">
                  <a:lnSpc>
                    <a:spcPct val="100000"/>
                  </a:lnSpc>
                  <a:buClr>
                    <a:srgbClr val="0AD0D9"/>
                  </a:buClr>
                  <a:buSzPct val="92857"/>
                  <a:tabLst>
                    <a:tab pos="287020" algn="l"/>
                  </a:tabLst>
                </a:pPr>
                <a:r>
                  <a:rPr lang="en-US" dirty="0"/>
                  <a:t>(iii) a residual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representing the effect of other random factors. </a:t>
                </a:r>
                <a:endParaRPr dirty="0">
                  <a:latin typeface="Wingdings 2"/>
                  <a:cs typeface="Wingdings 2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31" y="838200"/>
                <a:ext cx="8145882" cy="5715000"/>
              </a:xfrm>
              <a:prstGeom prst="rect">
                <a:avLst/>
              </a:prstGeom>
              <a:blipFill rotWithShape="0">
                <a:blip r:embed="rId2"/>
                <a:stretch>
                  <a:fillRect l="-1571" t="-1387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17"/>
          <p:cNvSpPr txBox="1"/>
          <p:nvPr/>
        </p:nvSpPr>
        <p:spPr>
          <a:xfrm>
            <a:off x="553618" y="4783073"/>
            <a:ext cx="7971790" cy="252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2857"/>
              <a:buFont typeface="Wingdings"/>
              <a:buChar char=""/>
              <a:tabLst>
                <a:tab pos="287020" algn="l"/>
              </a:tabLst>
            </a:pPr>
            <a:endParaRPr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 smtClean="0">
                <a:latin typeface="Berlin Sans FB Demi" panose="020E0802020502020306" pitchFamily="34" charset="0"/>
              </a:rPr>
              <a:t>Regression results</a:t>
            </a:r>
            <a:endParaRPr lang="en-IN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696200" cy="52578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The coefficient on </a:t>
            </a:r>
            <a:r>
              <a:rPr lang="en-IN" sz="2400" b="1" i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DI</a:t>
            </a:r>
            <a:r>
              <a:rPr lang="en-IN" sz="24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 and </a:t>
            </a:r>
            <a:r>
              <a:rPr lang="en-IN" sz="2400" b="1" i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DI</a:t>
            </a:r>
            <a:r>
              <a:rPr lang="en-IN" sz="24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-squared is </a:t>
            </a:r>
            <a:r>
              <a:rPr lang="en-IN" sz="24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negative , drought reduces yield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Coefficient on </a:t>
            </a:r>
            <a:r>
              <a:rPr lang="en-IN" sz="2400" b="1" i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DI*T</a:t>
            </a:r>
            <a:r>
              <a:rPr lang="en-IN" sz="24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 </a:t>
            </a:r>
            <a:r>
              <a:rPr lang="en-IN" sz="24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is </a:t>
            </a:r>
            <a:r>
              <a:rPr lang="en-IN" sz="24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positive: suggests rice </a:t>
            </a:r>
            <a:r>
              <a:rPr lang="en-IN" sz="24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has become less vulnerable to </a:t>
            </a:r>
            <a:r>
              <a:rPr lang="en-IN" sz="24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droughts</a:t>
            </a:r>
            <a:r>
              <a:rPr lang="en-IN" sz="24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A positive </a:t>
            </a:r>
            <a:r>
              <a:rPr lang="en-IN" sz="2400" b="1" dirty="0">
                <a:solidFill>
                  <a:srgbClr val="00B0F0"/>
                </a:solidFill>
                <a:latin typeface="Berlin Sans FB Demi" panose="020E0802020502020306" pitchFamily="34" charset="0"/>
              </a:rPr>
              <a:t>coefficient on </a:t>
            </a:r>
            <a:r>
              <a:rPr lang="en-IN" sz="2400" b="1" i="1" dirty="0">
                <a:solidFill>
                  <a:srgbClr val="00B0F0"/>
                </a:solidFill>
                <a:latin typeface="Berlin Sans FB Demi" panose="020E0802020502020306" pitchFamily="34" charset="0"/>
              </a:rPr>
              <a:t>DI*DI*T</a:t>
            </a:r>
            <a:r>
              <a:rPr lang="en-IN" sz="2400" b="1" dirty="0">
                <a:solidFill>
                  <a:srgbClr val="00B0F0"/>
                </a:solidFill>
                <a:latin typeface="Berlin Sans FB Demi" panose="020E0802020502020306" pitchFamily="34" charset="0"/>
              </a:rPr>
              <a:t> indicates that the rice </a:t>
            </a:r>
            <a:r>
              <a:rPr lang="en-IN" sz="2400" b="1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has </a:t>
            </a:r>
            <a:r>
              <a:rPr lang="en-IN" sz="2400" b="1" dirty="0">
                <a:solidFill>
                  <a:srgbClr val="00B0F0"/>
                </a:solidFill>
                <a:latin typeface="Berlin Sans FB Demi" panose="020E0802020502020306" pitchFamily="34" charset="0"/>
              </a:rPr>
              <a:t>also become less susceptible to severe </a:t>
            </a:r>
            <a:r>
              <a:rPr lang="en-IN" sz="2400" b="1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droughts</a:t>
            </a:r>
            <a:endParaRPr lang="en-IN" sz="2400" b="1" dirty="0" smtClean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The coefficient associated with </a:t>
            </a:r>
            <a:r>
              <a:rPr lang="en-IN" sz="2400" b="1" i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IRR</a:t>
            </a:r>
            <a:r>
              <a:rPr lang="en-IN" sz="24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 is positive and </a:t>
            </a:r>
            <a:r>
              <a:rPr lang="en-IN" sz="24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significant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The interaction of </a:t>
            </a:r>
            <a:r>
              <a:rPr lang="en-IN" sz="2400" b="1" i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IRR</a:t>
            </a:r>
            <a:r>
              <a:rPr lang="en-IN" sz="24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 with </a:t>
            </a:r>
            <a:r>
              <a:rPr lang="en-IN" sz="2400" b="1" i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DI</a:t>
            </a:r>
            <a:r>
              <a:rPr lang="en-IN" sz="24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-squared is </a:t>
            </a:r>
            <a:r>
              <a:rPr lang="en-IN" sz="24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positive, means </a:t>
            </a:r>
            <a:r>
              <a:rPr lang="en-IN" sz="24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that irrigation moderates harmful effects of </a:t>
            </a:r>
            <a:r>
              <a:rPr lang="en-IN" sz="24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severe droughts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The effectiveness of </a:t>
            </a:r>
            <a:r>
              <a:rPr lang="en-IN" sz="24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irrigation </a:t>
            </a:r>
            <a:r>
              <a:rPr lang="en-IN" sz="24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seems to have declined </a:t>
            </a:r>
            <a:r>
              <a:rPr lang="en-IN" sz="24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: negative </a:t>
            </a:r>
            <a:r>
              <a:rPr lang="en-IN" sz="24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and significant coefficient of </a:t>
            </a:r>
            <a:r>
              <a:rPr lang="en-IN" sz="2400" b="1" i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DI*DI*T*IRR</a:t>
            </a:r>
            <a:r>
              <a:rPr lang="en-IN" sz="24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endParaRPr lang="en-IN" sz="24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"/>
          </a:xfrm>
        </p:spPr>
        <p:txBody>
          <a:bodyPr>
            <a:normAutofit fontScale="90000"/>
          </a:bodyPr>
          <a:lstStyle/>
          <a:p>
            <a:pPr lvl="0"/>
            <a:r>
              <a:rPr lang="en-IN" dirty="0"/>
              <a:t>Estimated </a:t>
            </a:r>
            <a:r>
              <a:rPr lang="en-IN" dirty="0" smtClean="0"/>
              <a:t>coefficients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861726"/>
              </p:ext>
            </p:extLst>
          </p:nvPr>
        </p:nvGraphicFramePr>
        <p:xfrm>
          <a:off x="762000" y="593229"/>
          <a:ext cx="7563167" cy="616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773"/>
                <a:gridCol w="1561372"/>
                <a:gridCol w="1708022"/>
              </a:tblGrid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Explanatory variables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Linear model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Log linear model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(Drought index)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-551.5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-13.5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(6944.1)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(10.9)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DI*DI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-2902.4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-8.3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(2068.3)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(5.2)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DI*Trend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0.161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0.007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(3.50)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(0.005)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DI*DI*Trend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1.481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(1.043)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(0.003)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IRR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(proportion of rice area irrigated)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284.014***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0.132**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(107.431)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(0.063)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DI*IRR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-236.6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(10268.1)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(13.6)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DI*DI*IRR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4534.1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12.2*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(2997.8)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(6.4)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DI*Trend*IRR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0.142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-0.002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(5.171)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(0.007)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DI*DI*Trend*IRR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-2.3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-0.006*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(1.5)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(0.003)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-44838.7***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-20.7***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(819.4)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(0.7)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253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No. of observations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5929</a:t>
                      </a:r>
                      <a:endParaRPr lang="en-US" sz="20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5929</a:t>
                      </a:r>
                      <a:endParaRPr lang="en-US" sz="20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6324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Figures in parentheses are district-clustered </a:t>
            </a:r>
            <a:r>
              <a:rPr lang="en-US" sz="1200" dirty="0"/>
              <a:t>standard errors. ***, **, and * denote significance at the 1%, 5%, and 10% levels, respectively</a:t>
            </a:r>
          </a:p>
        </p:txBody>
      </p:sp>
    </p:spTree>
    <p:extLst>
      <p:ext uri="{BB962C8B-B14F-4D97-AF65-F5344CB8AC3E}">
        <p14:creationId xmlns:p14="http://schemas.microsoft.com/office/powerpoint/2010/main" val="72213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916" y="450596"/>
            <a:ext cx="8233283" cy="616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IN" sz="3200" b="1" spc="-40" dirty="0" smtClean="0">
                <a:solidFill>
                  <a:srgbClr val="C00000"/>
                </a:solidFill>
                <a:latin typeface="Constantia"/>
                <a:cs typeface="Constantia"/>
              </a:rPr>
              <a:t>Estimation of yield loss; and H</a:t>
            </a:r>
            <a:r>
              <a:rPr lang="en-IN" sz="32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ypoth</a:t>
            </a:r>
            <a:r>
              <a:rPr lang="en-IN" sz="32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lang="en-IN" sz="32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sis</a:t>
            </a:r>
            <a:r>
              <a:rPr lang="en-IN" sz="32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endParaRPr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3570"/>
            <a:ext cx="7840345" cy="511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 marR="12700">
              <a:lnSpc>
                <a:spcPct val="100200"/>
              </a:lnSpc>
              <a:buClr>
                <a:srgbClr val="0AD0D9"/>
              </a:buClr>
              <a:buSzPct val="93750"/>
              <a:tabLst>
                <a:tab pos="287020" algn="l"/>
              </a:tabLst>
            </a:pPr>
            <a:endParaRPr sz="16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9942" y="2809621"/>
            <a:ext cx="121285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15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1569" y="2748660"/>
            <a:ext cx="11112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150" dirty="0">
              <a:latin typeface="Cambria Math"/>
              <a:cs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512321" y="914400"/>
                <a:ext cx="8303260" cy="56507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>
                  <a:lnSpc>
                    <a:spcPts val="650"/>
                  </a:lnSpc>
                  <a:spcBef>
                    <a:spcPts val="13"/>
                  </a:spcBef>
                </a:pPr>
                <a:endParaRPr sz="2000" dirty="0"/>
              </a:p>
              <a:p>
                <a:pPr>
                  <a:lnSpc>
                    <a:spcPts val="1000"/>
                  </a:lnSpc>
                </a:pPr>
                <a:endParaRPr sz="2000" dirty="0"/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IN" sz="2000" b="1" dirty="0">
                    <a:latin typeface="Constantia"/>
                    <a:cs typeface="Constantia"/>
                  </a:rPr>
                  <a:t>The loss yield due to </a:t>
                </a:r>
                <a:r>
                  <a:rPr lang="en-IN" sz="2000" b="1" dirty="0" smtClean="0">
                    <a:latin typeface="Constantia"/>
                    <a:cs typeface="Constantia"/>
                  </a:rPr>
                  <a:t>drought </a:t>
                </a:r>
                <a:r>
                  <a:rPr lang="en-IN" sz="2000" b="1" dirty="0">
                    <a:latin typeface="Constantia"/>
                    <a:cs typeface="Constantia"/>
                  </a:rPr>
                  <a:t>:</a:t>
                </a:r>
              </a:p>
              <a:p>
                <a:r>
                  <a:rPr lang="en-IN" sz="2000" dirty="0"/>
                  <a:t> 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/>
                      </a:rPr>
                      <m:t>𝐿𝑜𝑠𝑠</m:t>
                    </m:r>
                    <m:r>
                      <a:rPr lang="en-IN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</m:num>
                      <m:den>
                        <m:r>
                          <a:rPr lang="en-IN" sz="20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𝐷𝐼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</m:den>
                    </m:f>
                    <m:r>
                      <a:rPr lang="en-IN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sz="2000" i="1">
                        <a:latin typeface="Cambria Math"/>
                      </a:rPr>
                      <m:t>+ </m:t>
                    </m:r>
                    <m:r>
                      <a:rPr lang="en-IN" sz="20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𝐷𝐼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IN" sz="20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IN" sz="2000" i="1">
                        <a:latin typeface="Cambria Math"/>
                      </a:rPr>
                      <m:t>𝑇</m:t>
                    </m:r>
                    <m:r>
                      <a:rPr lang="en-IN" sz="2000" i="1">
                        <a:latin typeface="Cambria Math"/>
                      </a:rPr>
                      <m:t>+ </m:t>
                    </m:r>
                    <m:r>
                      <a:rPr lang="en-IN" sz="20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𝐷𝐼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IN" sz="2000" i="1">
                        <a:latin typeface="Cambria Math"/>
                      </a:rPr>
                      <m:t>∗</m:t>
                    </m:r>
                    <m:r>
                      <a:rPr lang="en-IN" sz="2000" i="1">
                        <a:latin typeface="Cambria Math"/>
                      </a:rPr>
                      <m:t>𝑇</m:t>
                    </m:r>
                    <m:r>
                      <a:rPr lang="en-IN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𝐼𝑅𝑅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IN" sz="2000" i="1">
                        <a:latin typeface="Cambria Math"/>
                      </a:rPr>
                      <m:t>+</m:t>
                    </m:r>
                    <m:r>
                      <a:rPr lang="en-IN" sz="20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7</m:t>
                        </m:r>
                      </m:sub>
                    </m:sSub>
                    <m:d>
                      <m:dPr>
                        <m:ctrlPr>
                          <a:rPr lang="en-I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𝐷𝐼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  <m:r>
                          <a:rPr lang="en-IN" sz="2000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𝐼𝑅𝑅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</m:e>
                    </m:d>
                    <m:r>
                      <a:rPr lang="en-IN" sz="20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8</m:t>
                        </m:r>
                      </m:sub>
                    </m:sSub>
                    <m:d>
                      <m:dPr>
                        <m:ctrlPr>
                          <a:rPr lang="en-I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𝐼𝑅𝑅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  <m:r>
                          <a:rPr lang="en-IN" sz="2000" i="1">
                            <a:latin typeface="Cambria Math"/>
                          </a:rPr>
                          <m:t>∗</m:t>
                        </m:r>
                        <m:r>
                          <a:rPr lang="en-IN" sz="20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IN" sz="2000" i="1">
                        <a:latin typeface="Cambria Math"/>
                      </a:rPr>
                      <m:t>+ </m:t>
                    </m:r>
                    <m:r>
                      <a:rPr lang="en-IN" sz="20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I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IN" sz="2000" i="1">
                            <a:latin typeface="Cambria Math"/>
                          </a:rPr>
                          <m:t>9</m:t>
                        </m:r>
                      </m:sub>
                    </m:sSub>
                    <m:d>
                      <m:dPr>
                        <m:ctrlPr>
                          <a:rPr lang="en-IN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𝐷𝐼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  <m:r>
                          <a:rPr lang="en-IN" sz="2000" i="1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/>
                              </a:rPr>
                              <m:t>𝐼𝑅𝑅</m:t>
                            </m:r>
                          </m:e>
                          <m:sub>
                            <m:r>
                              <a:rPr lang="en-IN" sz="2000" i="1">
                                <a:latin typeface="Cambria Math"/>
                              </a:rPr>
                              <m:t>𝑖𝑡</m:t>
                            </m:r>
                          </m:sub>
                        </m:sSub>
                        <m:r>
                          <a:rPr lang="en-IN" sz="2000" i="1">
                            <a:latin typeface="Cambria Math"/>
                          </a:rPr>
                          <m:t>∗</m:t>
                        </m:r>
                        <m:r>
                          <a:rPr lang="en-IN" sz="20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IN" sz="2000" dirty="0"/>
                  <a:t> </a:t>
                </a:r>
                <a:endParaRPr lang="en-IN" sz="2000" spc="-5" dirty="0" smtClean="0">
                  <a:latin typeface="Constantia"/>
                  <a:cs typeface="Constantia"/>
                </a:endParaRPr>
              </a:p>
              <a:p>
                <a:pPr marL="287020" indent="-274955">
                  <a:lnSpc>
                    <a:spcPct val="100000"/>
                  </a:lnSpc>
                  <a:buClr>
                    <a:srgbClr val="0AD0D9"/>
                  </a:buClr>
                  <a:buSzPct val="92857"/>
                  <a:buFont typeface="Wingdings"/>
                  <a:buChar char=""/>
                  <a:tabLst>
                    <a:tab pos="287020" algn="l"/>
                  </a:tabLst>
                </a:pPr>
                <a:endParaRPr lang="en-IN" sz="2000" spc="-5" dirty="0" smtClean="0">
                  <a:latin typeface="Constantia"/>
                  <a:cs typeface="Constantia"/>
                </a:endParaRPr>
              </a:p>
              <a:p>
                <a:pPr marL="287020" indent="-274955">
                  <a:lnSpc>
                    <a:spcPct val="100000"/>
                  </a:lnSpc>
                  <a:buClr>
                    <a:srgbClr val="0AD0D9"/>
                  </a:buClr>
                  <a:buSzPct val="92857"/>
                  <a:buFont typeface="Wingdings"/>
                  <a:buChar char=""/>
                  <a:tabLst>
                    <a:tab pos="287020" algn="l"/>
                  </a:tabLst>
                </a:pPr>
                <a:r>
                  <a:rPr lang="en-IN" sz="2000" b="1" spc="0" dirty="0" smtClean="0">
                    <a:latin typeface="Constantia"/>
                    <a:cs typeface="Constantia"/>
                  </a:rPr>
                  <a:t>H0: Y</a:t>
                </a:r>
                <a:r>
                  <a:rPr sz="2000" b="1" spc="0" dirty="0" err="1" smtClean="0">
                    <a:latin typeface="Constantia"/>
                    <a:cs typeface="Constantia"/>
                  </a:rPr>
                  <a:t>ield</a:t>
                </a:r>
                <a:r>
                  <a:rPr sz="2000" b="1" spc="0" dirty="0" smtClean="0">
                    <a:latin typeface="Constantia"/>
                    <a:cs typeface="Constantia"/>
                  </a:rPr>
                  <a:t> lo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s</a:t>
                </a:r>
                <a:r>
                  <a:rPr sz="2000" b="1" spc="0" dirty="0" smtClean="0">
                    <a:latin typeface="Constantia"/>
                    <a:cs typeface="Constantia"/>
                  </a:rPr>
                  <a:t>s</a:t>
                </a:r>
                <a:r>
                  <a:rPr sz="2000" b="1" spc="-70" dirty="0" smtClean="0">
                    <a:latin typeface="Constantia"/>
                    <a:cs typeface="Constantia"/>
                  </a:rPr>
                  <a:t> 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d</a:t>
                </a:r>
                <a:r>
                  <a:rPr sz="2000" b="1" spc="0" dirty="0" smtClean="0">
                    <a:latin typeface="Constantia"/>
                    <a:cs typeface="Constantia"/>
                  </a:rPr>
                  <a:t>ue</a:t>
                </a:r>
                <a:r>
                  <a:rPr sz="2000" b="1" spc="-50" dirty="0" smtClean="0">
                    <a:latin typeface="Constantia"/>
                    <a:cs typeface="Constantia"/>
                  </a:rPr>
                  <a:t> </a:t>
                </a:r>
                <a:r>
                  <a:rPr sz="2000" b="1" spc="-30" dirty="0" smtClean="0">
                    <a:latin typeface="Constantia"/>
                    <a:cs typeface="Constantia"/>
                  </a:rPr>
                  <a:t>t</a:t>
                </a:r>
                <a:r>
                  <a:rPr sz="2000" b="1" spc="0" dirty="0" smtClean="0">
                    <a:latin typeface="Constantia"/>
                    <a:cs typeface="Constantia"/>
                  </a:rPr>
                  <a:t>o</a:t>
                </a:r>
                <a:r>
                  <a:rPr sz="2000" b="1" spc="-60" dirty="0" smtClean="0">
                    <a:latin typeface="Constantia"/>
                    <a:cs typeface="Constantia"/>
                  </a:rPr>
                  <a:t> 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d</a:t>
                </a:r>
                <a:r>
                  <a:rPr sz="2000" b="1" spc="-25" dirty="0" smtClean="0">
                    <a:latin typeface="Constantia"/>
                    <a:cs typeface="Constantia"/>
                  </a:rPr>
                  <a:t>r</a:t>
                </a:r>
                <a:r>
                  <a:rPr sz="2000" b="1" spc="-5" dirty="0" smtClean="0">
                    <a:latin typeface="Constantia"/>
                    <a:cs typeface="Constantia"/>
                  </a:rPr>
                  <a:t>o</a:t>
                </a:r>
                <a:r>
                  <a:rPr sz="2000" b="1" spc="0" dirty="0" smtClean="0">
                    <a:latin typeface="Constantia"/>
                    <a:cs typeface="Constantia"/>
                  </a:rPr>
                  <a:t>u</a:t>
                </a:r>
                <a:r>
                  <a:rPr sz="2000" b="1" spc="-15" dirty="0" smtClean="0">
                    <a:latin typeface="Constantia"/>
                    <a:cs typeface="Constantia"/>
                  </a:rPr>
                  <a:t>g</a:t>
                </a:r>
                <a:r>
                  <a:rPr sz="2000" b="1" spc="0" dirty="0" smtClean="0">
                    <a:latin typeface="Constantia"/>
                    <a:cs typeface="Constantia"/>
                  </a:rPr>
                  <a:t>hts</a:t>
                </a:r>
                <a:r>
                  <a:rPr sz="2000" b="1" spc="-15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has</a:t>
                </a:r>
                <a:r>
                  <a:rPr sz="2000" b="1" spc="-60" dirty="0" smtClean="0">
                    <a:latin typeface="Constantia"/>
                    <a:cs typeface="Constantia"/>
                  </a:rPr>
                  <a:t> </a:t>
                </a:r>
                <a:r>
                  <a:rPr sz="2000" b="1" spc="-25" dirty="0" smtClean="0">
                    <a:latin typeface="Constantia"/>
                    <a:cs typeface="Constantia"/>
                  </a:rPr>
                  <a:t>r</a:t>
                </a:r>
                <a:r>
                  <a:rPr sz="2000" b="1" spc="0" dirty="0" smtClean="0">
                    <a:latin typeface="Constantia"/>
                    <a:cs typeface="Constantia"/>
                  </a:rPr>
                  <a:t>e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m</a:t>
                </a:r>
                <a:r>
                  <a:rPr sz="2000" b="1" spc="0" dirty="0" smtClean="0">
                    <a:latin typeface="Constantia"/>
                    <a:cs typeface="Constantia"/>
                  </a:rPr>
                  <a:t>a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i</a:t>
                </a:r>
                <a:r>
                  <a:rPr sz="2000" b="1" spc="0" dirty="0" smtClean="0">
                    <a:latin typeface="Constantia"/>
                    <a:cs typeface="Constantia"/>
                  </a:rPr>
                  <a:t>ned</a:t>
                </a:r>
                <a:r>
                  <a:rPr sz="2000" b="1" spc="-30" dirty="0" smtClean="0">
                    <a:latin typeface="Constantia"/>
                    <a:cs typeface="Constantia"/>
                  </a:rPr>
                  <a:t> </a:t>
                </a:r>
                <a:r>
                  <a:rPr sz="2000" b="1" spc="-25" dirty="0" smtClean="0">
                    <a:latin typeface="Constantia"/>
                    <a:cs typeface="Constantia"/>
                  </a:rPr>
                  <a:t>c</a:t>
                </a:r>
                <a:r>
                  <a:rPr sz="2000" b="1" spc="-5" dirty="0" smtClean="0">
                    <a:latin typeface="Constantia"/>
                    <a:cs typeface="Constantia"/>
                  </a:rPr>
                  <a:t>o</a:t>
                </a:r>
                <a:r>
                  <a:rPr sz="2000" b="1" spc="0" dirty="0" smtClean="0">
                    <a:latin typeface="Constantia"/>
                    <a:cs typeface="Constantia"/>
                  </a:rPr>
                  <a:t>n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s</a:t>
                </a:r>
                <a:r>
                  <a:rPr sz="2000" b="1" spc="-5" dirty="0" smtClean="0">
                    <a:latin typeface="Constantia"/>
                    <a:cs typeface="Constantia"/>
                  </a:rPr>
                  <a:t>t</a:t>
                </a:r>
                <a:r>
                  <a:rPr sz="2000" b="1" spc="0" dirty="0" smtClean="0">
                    <a:latin typeface="Constantia"/>
                    <a:cs typeface="Constantia"/>
                  </a:rPr>
                  <a:t>a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n</a:t>
                </a:r>
                <a:r>
                  <a:rPr sz="2000" b="1" spc="0" dirty="0" smtClean="0">
                    <a:latin typeface="Constantia"/>
                    <a:cs typeface="Constantia"/>
                  </a:rPr>
                  <a:t>t</a:t>
                </a:r>
                <a:r>
                  <a:rPr sz="2000" b="1" spc="-60" dirty="0" smtClean="0">
                    <a:latin typeface="Constantia"/>
                    <a:cs typeface="Constantia"/>
                  </a:rPr>
                  <a:t> </a:t>
                </a:r>
                <a:r>
                  <a:rPr sz="2000" b="1" spc="-30" dirty="0" smtClean="0">
                    <a:latin typeface="Constantia"/>
                    <a:cs typeface="Constantia"/>
                  </a:rPr>
                  <a:t>o</a:t>
                </a:r>
                <a:r>
                  <a:rPr sz="2000" b="1" spc="-35" dirty="0" smtClean="0">
                    <a:latin typeface="Constantia"/>
                    <a:cs typeface="Constantia"/>
                  </a:rPr>
                  <a:t>v</a:t>
                </a:r>
                <a:r>
                  <a:rPr sz="2000" b="1" spc="0" dirty="0" smtClean="0">
                    <a:latin typeface="Constantia"/>
                    <a:cs typeface="Constantia"/>
                  </a:rPr>
                  <a:t>er</a:t>
                </a:r>
                <a:r>
                  <a:rPr sz="2000" b="1" spc="-65" dirty="0" smtClean="0">
                    <a:latin typeface="Constantia"/>
                    <a:cs typeface="Constantia"/>
                  </a:rPr>
                  <a:t> </a:t>
                </a:r>
                <a:r>
                  <a:rPr sz="2000" b="1" spc="-5" dirty="0" smtClean="0">
                    <a:latin typeface="Constantia"/>
                    <a:cs typeface="Constantia"/>
                  </a:rPr>
                  <a:t>t</a:t>
                </a:r>
                <a:r>
                  <a:rPr sz="2000" b="1" spc="0" dirty="0" smtClean="0">
                    <a:latin typeface="Constantia"/>
                    <a:cs typeface="Constantia"/>
                  </a:rPr>
                  <a:t>i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m</a:t>
                </a:r>
                <a:r>
                  <a:rPr sz="2000" b="1" spc="0" dirty="0" smtClean="0">
                    <a:latin typeface="Constantia"/>
                    <a:cs typeface="Constantia"/>
                  </a:rPr>
                  <a:t>e</a:t>
                </a:r>
                <a:r>
                  <a:rPr sz="2000" spc="0" dirty="0" smtClean="0">
                    <a:latin typeface="Constantia"/>
                    <a:cs typeface="Constantia"/>
                  </a:rPr>
                  <a:t>,</a:t>
                </a:r>
                <a:endParaRPr lang="en-IN" sz="2000" spc="0" dirty="0" smtClean="0">
                  <a:latin typeface="Constantia"/>
                  <a:cs typeface="Constantia"/>
                </a:endParaRPr>
              </a:p>
              <a:p>
                <a:pPr marL="12065">
                  <a:lnSpc>
                    <a:spcPct val="100000"/>
                  </a:lnSpc>
                  <a:buClr>
                    <a:srgbClr val="0AD0D9"/>
                  </a:buClr>
                  <a:buSzPct val="92857"/>
                  <a:tabLst>
                    <a:tab pos="2870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∆</m:t>
                          </m:r>
                          <m:r>
                            <a:rPr lang="en-IN" sz="2000" i="1">
                              <a:latin typeface="Cambria Math"/>
                            </a:rPr>
                            <m:t>𝐿𝑜𝑠𝑠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I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/>
                            </a:rPr>
                            <m:t>𝜕</m:t>
                          </m:r>
                          <m:r>
                            <a:rPr lang="en-IN" sz="2000" i="1">
                              <a:latin typeface="Cambria Math"/>
                            </a:rPr>
                            <m:t>𝐿𝑜𝑠𝑠</m:t>
                          </m:r>
                        </m:num>
                        <m:den>
                          <m:r>
                            <a:rPr lang="en-IN" sz="2000" i="1">
                              <a:latin typeface="Cambria Math"/>
                            </a:rPr>
                            <m:t>𝜕</m:t>
                          </m:r>
                          <m:r>
                            <a:rPr lang="en-IN" sz="2000" i="1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IN" sz="2000" i="1"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IN" sz="2000" i="1">
                          <a:latin typeface="Cambria Math"/>
                        </a:rPr>
                        <m:t>+ </m:t>
                      </m:r>
                      <m:r>
                        <a:rPr lang="en-IN" sz="20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𝐷𝐼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en-I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𝐼𝑅𝑅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en-IN" sz="2000" i="1">
                          <a:latin typeface="Cambria Math"/>
                        </a:rPr>
                        <m:t>+ </m:t>
                      </m:r>
                      <m:r>
                        <a:rPr lang="en-IN" sz="20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9</m:t>
                          </m:r>
                        </m:sub>
                      </m:sSub>
                      <m:d>
                        <m:dPr>
                          <m:ctrlPr>
                            <a:rPr lang="en-IN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/>
                                </a:rPr>
                                <m:t>𝐷𝐼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IN" sz="20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/>
                                </a:rPr>
                                <m:t>𝐼𝑅𝑅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000" spc="0" dirty="0" smtClean="0">
                  <a:latin typeface="Constantia"/>
                  <a:cs typeface="Constantia"/>
                </a:endParaRPr>
              </a:p>
              <a:p>
                <a:pPr marL="287020" marR="12700" indent="-274955">
                  <a:lnSpc>
                    <a:spcPct val="100000"/>
                  </a:lnSpc>
                  <a:spcBef>
                    <a:spcPts val="335"/>
                  </a:spcBef>
                  <a:buClr>
                    <a:srgbClr val="0AD0D9"/>
                  </a:buClr>
                  <a:buSzPct val="92857"/>
                  <a:buFont typeface="Wingdings"/>
                  <a:buChar char=""/>
                  <a:tabLst>
                    <a:tab pos="287020" algn="l"/>
                  </a:tabLst>
                </a:pPr>
                <a:r>
                  <a:rPr lang="en-IN" sz="2000" b="1" spc="0" dirty="0" smtClean="0">
                    <a:latin typeface="Constantia"/>
                    <a:cs typeface="Constantia"/>
                  </a:rPr>
                  <a:t>H0: I</a:t>
                </a:r>
                <a:r>
                  <a:rPr sz="2000" b="1" spc="0" dirty="0" smtClean="0">
                    <a:latin typeface="Constantia"/>
                    <a:cs typeface="Constantia"/>
                  </a:rPr>
                  <a:t>r</a:t>
                </a:r>
                <a:r>
                  <a:rPr lang="en-IN" sz="2000" b="1" spc="0" dirty="0" smtClean="0">
                    <a:latin typeface="Constantia"/>
                    <a:cs typeface="Constantia"/>
                  </a:rPr>
                  <a:t>r</a:t>
                </a:r>
                <a:r>
                  <a:rPr sz="2000" b="1" spc="0" dirty="0" err="1" smtClean="0">
                    <a:latin typeface="Constantia"/>
                    <a:cs typeface="Constantia"/>
                  </a:rPr>
                  <a:t>ig</a:t>
                </a:r>
                <a:r>
                  <a:rPr sz="2000" b="1" spc="-10" dirty="0" err="1" smtClean="0">
                    <a:latin typeface="Constantia"/>
                    <a:cs typeface="Constantia"/>
                  </a:rPr>
                  <a:t>a</a:t>
                </a:r>
                <a:r>
                  <a:rPr sz="2000" b="1" spc="0" dirty="0" err="1" smtClean="0">
                    <a:latin typeface="Constantia"/>
                    <a:cs typeface="Constantia"/>
                  </a:rPr>
                  <a:t>t</a:t>
                </a:r>
                <a:r>
                  <a:rPr sz="2000" b="1" spc="-10" dirty="0" err="1" smtClean="0">
                    <a:latin typeface="Constantia"/>
                    <a:cs typeface="Constantia"/>
                  </a:rPr>
                  <a:t>i</a:t>
                </a:r>
                <a:r>
                  <a:rPr sz="2000" b="1" spc="0" dirty="0" err="1" smtClean="0">
                    <a:latin typeface="Constantia"/>
                    <a:cs typeface="Constantia"/>
                  </a:rPr>
                  <a:t>on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h</a:t>
                </a:r>
                <a:r>
                  <a:rPr sz="2000" b="1" spc="-40" dirty="0" smtClean="0">
                    <a:latin typeface="Constantia"/>
                    <a:cs typeface="Constantia"/>
                  </a:rPr>
                  <a:t>a</a:t>
                </a:r>
                <a:r>
                  <a:rPr lang="en-IN" sz="2000" b="1" spc="-40" dirty="0" smtClean="0">
                    <a:latin typeface="Constantia"/>
                    <a:cs typeface="Constantia"/>
                  </a:rPr>
                  <a:t>s </a:t>
                </a:r>
                <a:r>
                  <a:rPr sz="2000" b="1" spc="0" dirty="0" smtClean="0">
                    <a:latin typeface="Constantia"/>
                    <a:cs typeface="Constantia"/>
                  </a:rPr>
                  <a:t>n</a:t>
                </a:r>
                <a:r>
                  <a:rPr sz="2000" b="1" spc="-5" dirty="0" smtClean="0">
                    <a:latin typeface="Constantia"/>
                    <a:cs typeface="Constantia"/>
                  </a:rPr>
                  <a:t>o</a:t>
                </a:r>
                <a:r>
                  <a:rPr sz="2000" b="1" spc="0" dirty="0" smtClean="0">
                    <a:latin typeface="Constantia"/>
                    <a:cs typeface="Constantia"/>
                  </a:rPr>
                  <a:t>t</a:t>
                </a:r>
                <a:r>
                  <a:rPr sz="2000" b="1" spc="-20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m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a</a:t>
                </a:r>
                <a:r>
                  <a:rPr sz="2000" b="1" spc="0" dirty="0" smtClean="0">
                    <a:latin typeface="Constantia"/>
                    <a:cs typeface="Constantia"/>
                  </a:rPr>
                  <a:t>de</a:t>
                </a:r>
                <a:r>
                  <a:rPr sz="2000" b="1" spc="-70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a</a:t>
                </a:r>
                <a:r>
                  <a:rPr sz="2000" b="1" spc="-30" dirty="0" smtClean="0">
                    <a:latin typeface="Constantia"/>
                    <a:cs typeface="Constantia"/>
                  </a:rPr>
                  <a:t>n</a:t>
                </a:r>
                <a:r>
                  <a:rPr sz="2000" b="1" spc="0" dirty="0" smtClean="0">
                    <a:latin typeface="Constantia"/>
                    <a:cs typeface="Constantia"/>
                  </a:rPr>
                  <a:t>y</a:t>
                </a:r>
                <a:r>
                  <a:rPr sz="2000" b="1" spc="-60" dirty="0" smtClean="0">
                    <a:latin typeface="Constantia"/>
                    <a:cs typeface="Constantia"/>
                  </a:rPr>
                  <a:t> </a:t>
                </a:r>
                <a:r>
                  <a:rPr sz="2000" b="1" spc="-5" dirty="0" smtClean="0">
                    <a:latin typeface="Constantia"/>
                    <a:cs typeface="Constantia"/>
                  </a:rPr>
                  <a:t>s</a:t>
                </a:r>
                <a:r>
                  <a:rPr sz="2000" b="1" spc="0" dirty="0" smtClean="0">
                    <a:latin typeface="Constantia"/>
                    <a:cs typeface="Constantia"/>
                  </a:rPr>
                  <a:t>i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g</a:t>
                </a:r>
                <a:r>
                  <a:rPr sz="2000" b="1" spc="0" dirty="0" smtClean="0">
                    <a:latin typeface="Constantia"/>
                    <a:cs typeface="Constantia"/>
                  </a:rPr>
                  <a:t>ni</a:t>
                </a:r>
                <a:r>
                  <a:rPr sz="2000" b="1" spc="25" dirty="0" smtClean="0">
                    <a:latin typeface="Constantia"/>
                    <a:cs typeface="Constantia"/>
                  </a:rPr>
                  <a:t>f</a:t>
                </a:r>
                <a:r>
                  <a:rPr sz="2000" b="1" spc="0" dirty="0" smtClean="0">
                    <a:latin typeface="Constantia"/>
                    <a:cs typeface="Constantia"/>
                  </a:rPr>
                  <a:t>icant</a:t>
                </a:r>
                <a:r>
                  <a:rPr sz="2000" b="1" spc="-65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d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i</a:t>
                </a:r>
                <a:r>
                  <a:rPr sz="2000" b="1" spc="0" dirty="0" smtClean="0">
                    <a:latin typeface="Constantia"/>
                    <a:cs typeface="Constantia"/>
                  </a:rPr>
                  <a:t>f</a:t>
                </a:r>
                <a:r>
                  <a:rPr sz="2000" b="1" spc="-20" dirty="0" smtClean="0">
                    <a:latin typeface="Constantia"/>
                    <a:cs typeface="Constantia"/>
                  </a:rPr>
                  <a:t>f</a:t>
                </a:r>
                <a:r>
                  <a:rPr sz="2000" b="1" spc="0" dirty="0" smtClean="0">
                    <a:latin typeface="Constantia"/>
                    <a:cs typeface="Constantia"/>
                  </a:rPr>
                  <a:t>e</a:t>
                </a:r>
                <a:r>
                  <a:rPr sz="2000" b="1" spc="-25" dirty="0" smtClean="0">
                    <a:latin typeface="Constantia"/>
                    <a:cs typeface="Constantia"/>
                  </a:rPr>
                  <a:t>r</a:t>
                </a:r>
                <a:r>
                  <a:rPr sz="2000" b="1" spc="0" dirty="0" smtClean="0">
                    <a:latin typeface="Constantia"/>
                    <a:cs typeface="Constantia"/>
                  </a:rPr>
                  <a:t>en</a:t>
                </a:r>
                <a:r>
                  <a:rPr sz="2000" b="1" spc="-30" dirty="0" smtClean="0">
                    <a:latin typeface="Constantia"/>
                    <a:cs typeface="Constantia"/>
                  </a:rPr>
                  <a:t>c</a:t>
                </a:r>
                <a:r>
                  <a:rPr sz="2000" b="1" spc="0" dirty="0" smtClean="0">
                    <a:latin typeface="Constantia"/>
                    <a:cs typeface="Constantia"/>
                  </a:rPr>
                  <a:t>e</a:t>
                </a:r>
                <a:r>
                  <a:rPr sz="2000" b="1" spc="-20" dirty="0" smtClean="0">
                    <a:latin typeface="Constantia"/>
                    <a:cs typeface="Constantia"/>
                  </a:rPr>
                  <a:t> </a:t>
                </a:r>
                <a:r>
                  <a:rPr sz="2000" b="1" spc="-30" dirty="0" smtClean="0">
                    <a:latin typeface="Constantia"/>
                    <a:cs typeface="Constantia"/>
                  </a:rPr>
                  <a:t>t</a:t>
                </a:r>
                <a:r>
                  <a:rPr sz="2000" b="1" spc="0" dirty="0" smtClean="0">
                    <a:latin typeface="Constantia"/>
                    <a:cs typeface="Constantia"/>
                  </a:rPr>
                  <a:t>o</a:t>
                </a:r>
                <a:r>
                  <a:rPr sz="2000" b="1" spc="-35" dirty="0" smtClean="0">
                    <a:latin typeface="Constantia"/>
                    <a:cs typeface="Constantia"/>
                  </a:rPr>
                  <a:t> </a:t>
                </a:r>
                <a:r>
                  <a:rPr lang="en-IN" sz="2000" b="1" dirty="0" smtClean="0">
                    <a:latin typeface="Constantia"/>
                    <a:cs typeface="Constantia"/>
                  </a:rPr>
                  <a:t>yield loss due to </a:t>
                </a:r>
                <a:r>
                  <a:rPr sz="2000" b="1" spc="0" dirty="0" smtClean="0">
                    <a:latin typeface="Constantia"/>
                    <a:cs typeface="Constantia"/>
                  </a:rPr>
                  <a:t>d</a:t>
                </a:r>
                <a:r>
                  <a:rPr sz="2000" b="1" spc="-30" dirty="0" smtClean="0">
                    <a:latin typeface="Constantia"/>
                    <a:cs typeface="Constantia"/>
                  </a:rPr>
                  <a:t>r</a:t>
                </a:r>
                <a:r>
                  <a:rPr sz="2000" b="1" spc="0" dirty="0" smtClean="0">
                    <a:latin typeface="Constantia"/>
                    <a:cs typeface="Constantia"/>
                  </a:rPr>
                  <a:t>ou</a:t>
                </a:r>
                <a:r>
                  <a:rPr sz="2000" b="1" spc="-15" dirty="0" smtClean="0">
                    <a:latin typeface="Constantia"/>
                    <a:cs typeface="Constantia"/>
                  </a:rPr>
                  <a:t>g</a:t>
                </a:r>
                <a:r>
                  <a:rPr sz="2000" b="1" spc="0" dirty="0" smtClean="0">
                    <a:latin typeface="Constantia"/>
                    <a:cs typeface="Constantia"/>
                  </a:rPr>
                  <a:t>ht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s</a:t>
                </a:r>
                <a:r>
                  <a:rPr sz="2000" b="1" spc="0" dirty="0" smtClean="0">
                    <a:latin typeface="Constantia"/>
                    <a:cs typeface="Constantia"/>
                  </a:rPr>
                  <a:t>;</a:t>
                </a:r>
                <a:r>
                  <a:rPr sz="2000" b="1" spc="-15" dirty="0" smtClean="0">
                    <a:latin typeface="Constantia"/>
                    <a:cs typeface="Constantia"/>
                  </a:rPr>
                  <a:t> </a:t>
                </a:r>
                <a:endParaRPr lang="en-IN" sz="2000" b="1" spc="-15" dirty="0" smtClean="0">
                  <a:latin typeface="Constantia"/>
                  <a:cs typeface="Constantia"/>
                </a:endParaRPr>
              </a:p>
              <a:p>
                <a:pPr marL="12065" marR="12700">
                  <a:lnSpc>
                    <a:spcPct val="100000"/>
                  </a:lnSpc>
                  <a:spcBef>
                    <a:spcPts val="335"/>
                  </a:spcBef>
                  <a:buClr>
                    <a:srgbClr val="0AD0D9"/>
                  </a:buClr>
                  <a:buSzPct val="92857"/>
                  <a:tabLst>
                    <a:tab pos="2870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∆</m:t>
                          </m:r>
                          <m:r>
                            <a:rPr lang="en-IN" sz="2000" i="1">
                              <a:latin typeface="Cambria Math"/>
                            </a:rPr>
                            <m:t>𝐿𝑜𝑠𝑠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𝐼𝑅𝑅</m:t>
                          </m:r>
                        </m:sub>
                      </m:sSub>
                      <m:r>
                        <a:rPr lang="en-I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/>
                            </a:rPr>
                            <m:t>𝜕</m:t>
                          </m:r>
                          <m:r>
                            <a:rPr lang="en-IN" sz="2000" i="1">
                              <a:latin typeface="Cambria Math"/>
                            </a:rPr>
                            <m:t>𝐿𝑜𝑠𝑠</m:t>
                          </m:r>
                        </m:num>
                        <m:den>
                          <m:r>
                            <a:rPr lang="en-IN" sz="2000" i="1">
                              <a:latin typeface="Cambria Math"/>
                            </a:rPr>
                            <m:t>𝜕</m:t>
                          </m:r>
                          <m:r>
                            <a:rPr lang="en-IN" sz="2000" i="1">
                              <a:latin typeface="Cambria Math"/>
                            </a:rPr>
                            <m:t>𝐼𝑅𝑅</m:t>
                          </m:r>
                        </m:den>
                      </m:f>
                      <m:r>
                        <a:rPr lang="en-IN" sz="2000" i="1"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IN" sz="2000" i="1">
                          <a:latin typeface="Cambria Math"/>
                        </a:rPr>
                        <m:t>+ </m:t>
                      </m:r>
                      <m:r>
                        <a:rPr lang="en-IN" sz="20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𝐷𝐼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en-IN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IN" sz="2000" i="1">
                          <a:latin typeface="Cambria Math"/>
                        </a:rPr>
                        <m:t>𝑇</m:t>
                      </m:r>
                      <m:r>
                        <a:rPr lang="en-IN" sz="2000" i="1">
                          <a:latin typeface="Cambria Math"/>
                        </a:rPr>
                        <m:t>+ </m:t>
                      </m:r>
                      <m:r>
                        <a:rPr lang="en-IN" sz="20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9</m:t>
                          </m:r>
                        </m:sub>
                      </m:sSub>
                      <m:d>
                        <m:dPr>
                          <m:ctrlPr>
                            <a:rPr lang="en-IN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/>
                                </a:rPr>
                                <m:t>𝐷𝐼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IN" sz="2000" i="1">
                              <a:latin typeface="Cambria Math"/>
                            </a:rPr>
                            <m:t>∗</m:t>
                          </m:r>
                          <m:r>
                            <a:rPr lang="en-IN" sz="2000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sz="2000" dirty="0">
                  <a:latin typeface="Constantia"/>
                  <a:cs typeface="Constantia"/>
                </a:endParaRPr>
              </a:p>
              <a:p>
                <a:pPr marL="287020" marR="20320" indent="-274955">
                  <a:lnSpc>
                    <a:spcPct val="100000"/>
                  </a:lnSpc>
                  <a:spcBef>
                    <a:spcPts val="335"/>
                  </a:spcBef>
                  <a:buClr>
                    <a:srgbClr val="0AD0D9"/>
                  </a:buClr>
                  <a:buSzPct val="92857"/>
                  <a:buFont typeface="Wingdings"/>
                  <a:buChar char=""/>
                  <a:tabLst>
                    <a:tab pos="287020" algn="l"/>
                  </a:tabLst>
                </a:pPr>
                <a:r>
                  <a:rPr lang="en-IN" sz="2000" b="1" spc="0" dirty="0" err="1" smtClean="0">
                    <a:latin typeface="Constantia"/>
                    <a:cs typeface="Constantia"/>
                  </a:rPr>
                  <a:t>Ho</a:t>
                </a:r>
                <a:r>
                  <a:rPr lang="en-IN" sz="2000" b="1" spc="0" dirty="0" smtClean="0">
                    <a:latin typeface="Constantia"/>
                    <a:cs typeface="Constantia"/>
                  </a:rPr>
                  <a:t>: E</a:t>
                </a:r>
                <a:r>
                  <a:rPr sz="2000" b="1" spc="0" dirty="0" err="1" smtClean="0">
                    <a:latin typeface="Constantia"/>
                    <a:cs typeface="Constantia"/>
                  </a:rPr>
                  <a:t>f</a:t>
                </a:r>
                <a:r>
                  <a:rPr sz="2000" b="1" spc="25" dirty="0" err="1" smtClean="0">
                    <a:latin typeface="Constantia"/>
                    <a:cs typeface="Constantia"/>
                  </a:rPr>
                  <a:t>f</a:t>
                </a:r>
                <a:r>
                  <a:rPr sz="2000" b="1" spc="0" dirty="0" err="1" smtClean="0">
                    <a:latin typeface="Constantia"/>
                    <a:cs typeface="Constantia"/>
                  </a:rPr>
                  <a:t>ica</a:t>
                </a:r>
                <a:r>
                  <a:rPr sz="2000" b="1" spc="5" dirty="0" err="1" smtClean="0">
                    <a:latin typeface="Constantia"/>
                    <a:cs typeface="Constantia"/>
                  </a:rPr>
                  <a:t>c</a:t>
                </a:r>
                <a:r>
                  <a:rPr sz="2000" b="1" spc="0" dirty="0" err="1" smtClean="0">
                    <a:latin typeface="Constantia"/>
                    <a:cs typeface="Constantia"/>
                  </a:rPr>
                  <a:t>y</a:t>
                </a:r>
                <a:r>
                  <a:rPr sz="2000" b="1" spc="-60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of</a:t>
                </a:r>
                <a:r>
                  <a:rPr sz="2000" b="1" spc="35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irrig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a</a:t>
                </a:r>
                <a:r>
                  <a:rPr sz="2000" b="1" spc="0" dirty="0" smtClean="0">
                    <a:latin typeface="Constantia"/>
                    <a:cs typeface="Constantia"/>
                  </a:rPr>
                  <a:t>t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i</a:t>
                </a:r>
                <a:r>
                  <a:rPr sz="2000" b="1" spc="0" dirty="0" smtClean="0">
                    <a:latin typeface="Constantia"/>
                    <a:cs typeface="Constantia"/>
                  </a:rPr>
                  <a:t>on in</a:t>
                </a:r>
                <a:r>
                  <a:rPr sz="2000" b="1" spc="-35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m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i</a:t>
                </a:r>
                <a:r>
                  <a:rPr sz="2000" b="1" spc="0" dirty="0" smtClean="0">
                    <a:latin typeface="Constantia"/>
                    <a:cs typeface="Constantia"/>
                  </a:rPr>
                  <a:t>t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ig</a:t>
                </a:r>
                <a:r>
                  <a:rPr sz="2000" b="1" spc="0" dirty="0" smtClean="0">
                    <a:latin typeface="Constantia"/>
                    <a:cs typeface="Constantia"/>
                  </a:rPr>
                  <a:t>a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t</a:t>
                </a:r>
                <a:r>
                  <a:rPr sz="2000" b="1" spc="0" dirty="0" smtClean="0">
                    <a:latin typeface="Constantia"/>
                    <a:cs typeface="Constantia"/>
                  </a:rPr>
                  <a:t>ing</a:t>
                </a:r>
                <a:r>
                  <a:rPr sz="2000" b="1" spc="35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harm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f</a:t>
                </a:r>
                <a:r>
                  <a:rPr sz="2000" b="1" spc="0" dirty="0" smtClean="0">
                    <a:latin typeface="Constantia"/>
                    <a:cs typeface="Constantia"/>
                  </a:rPr>
                  <a:t>ul</a:t>
                </a:r>
                <a:r>
                  <a:rPr sz="2000" b="1" spc="-50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ef</a:t>
                </a:r>
                <a:r>
                  <a:rPr sz="2000" b="1" spc="-20" dirty="0" smtClean="0">
                    <a:latin typeface="Constantia"/>
                    <a:cs typeface="Constantia"/>
                  </a:rPr>
                  <a:t>f</a:t>
                </a:r>
                <a:r>
                  <a:rPr sz="2000" b="1" spc="0" dirty="0" smtClean="0">
                    <a:latin typeface="Constantia"/>
                    <a:cs typeface="Constantia"/>
                  </a:rPr>
                  <a:t>ects</a:t>
                </a:r>
                <a:r>
                  <a:rPr sz="2000" b="1" spc="-40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of d</a:t>
                </a:r>
                <a:r>
                  <a:rPr sz="2000" b="1" spc="-30" dirty="0" smtClean="0">
                    <a:latin typeface="Constantia"/>
                    <a:cs typeface="Constantia"/>
                  </a:rPr>
                  <a:t>r</a:t>
                </a:r>
                <a:r>
                  <a:rPr sz="2000" b="1" spc="0" dirty="0" smtClean="0">
                    <a:latin typeface="Constantia"/>
                    <a:cs typeface="Constantia"/>
                  </a:rPr>
                  <a:t>ou</a:t>
                </a:r>
                <a:r>
                  <a:rPr sz="2000" b="1" spc="-15" dirty="0" smtClean="0">
                    <a:latin typeface="Constantia"/>
                    <a:cs typeface="Constantia"/>
                  </a:rPr>
                  <a:t>g</a:t>
                </a:r>
                <a:r>
                  <a:rPr sz="2000" b="1" spc="0" dirty="0" smtClean="0">
                    <a:latin typeface="Constantia"/>
                    <a:cs typeface="Constantia"/>
                  </a:rPr>
                  <a:t>hts</a:t>
                </a:r>
                <a:r>
                  <a:rPr sz="2000" b="1" spc="-25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has</a:t>
                </a:r>
                <a:r>
                  <a:rPr sz="2000" b="1" spc="-35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n</a:t>
                </a:r>
                <a:r>
                  <a:rPr sz="2000" b="1" spc="-5" dirty="0" smtClean="0">
                    <a:latin typeface="Constantia"/>
                    <a:cs typeface="Constantia"/>
                  </a:rPr>
                  <a:t>o</a:t>
                </a:r>
                <a:r>
                  <a:rPr sz="2000" b="1" spc="0" dirty="0" smtClean="0">
                    <a:latin typeface="Constantia"/>
                    <a:cs typeface="Constantia"/>
                  </a:rPr>
                  <a:t>t</a:t>
                </a:r>
                <a:r>
                  <a:rPr sz="2000" b="1" spc="-70" dirty="0" smtClean="0">
                    <a:latin typeface="Constantia"/>
                    <a:cs typeface="Constantia"/>
                  </a:rPr>
                  <a:t> </a:t>
                </a:r>
                <a:r>
                  <a:rPr sz="2000" b="1" spc="0" dirty="0" smtClean="0">
                    <a:latin typeface="Constantia"/>
                    <a:cs typeface="Constantia"/>
                  </a:rPr>
                  <a:t>chan</a:t>
                </a:r>
                <a:r>
                  <a:rPr sz="2000" b="1" spc="-45" dirty="0" smtClean="0">
                    <a:latin typeface="Constantia"/>
                    <a:cs typeface="Constantia"/>
                  </a:rPr>
                  <a:t>g</a:t>
                </a:r>
                <a:r>
                  <a:rPr sz="2000" b="1" spc="0" dirty="0" smtClean="0">
                    <a:latin typeface="Constantia"/>
                    <a:cs typeface="Constantia"/>
                  </a:rPr>
                  <a:t>ed </a:t>
                </a:r>
                <a:r>
                  <a:rPr sz="2000" b="1" spc="-30" dirty="0" smtClean="0">
                    <a:latin typeface="Constantia"/>
                    <a:cs typeface="Constantia"/>
                  </a:rPr>
                  <a:t>ov</a:t>
                </a:r>
                <a:r>
                  <a:rPr sz="2000" b="1" spc="0" dirty="0" smtClean="0">
                    <a:latin typeface="Constantia"/>
                    <a:cs typeface="Constantia"/>
                  </a:rPr>
                  <a:t>erti</a:t>
                </a:r>
                <a:r>
                  <a:rPr sz="2000" b="1" spc="-10" dirty="0" smtClean="0">
                    <a:latin typeface="Constantia"/>
                    <a:cs typeface="Constantia"/>
                  </a:rPr>
                  <a:t>m</a:t>
                </a:r>
                <a:r>
                  <a:rPr sz="2000" b="1" spc="0" dirty="0" smtClean="0">
                    <a:latin typeface="Constantia"/>
                    <a:cs typeface="Constantia"/>
                  </a:rPr>
                  <a:t>e.</a:t>
                </a:r>
                <a:endParaRPr lang="en-IN" sz="2000" b="1" spc="0" dirty="0" smtClean="0">
                  <a:latin typeface="Constantia"/>
                  <a:cs typeface="Constantia"/>
                </a:endParaRPr>
              </a:p>
              <a:p>
                <a:pPr marL="12065" marR="20320">
                  <a:lnSpc>
                    <a:spcPct val="100000"/>
                  </a:lnSpc>
                  <a:spcBef>
                    <a:spcPts val="335"/>
                  </a:spcBef>
                  <a:buClr>
                    <a:srgbClr val="0AD0D9"/>
                  </a:buClr>
                  <a:buSzPct val="92857"/>
                  <a:tabLst>
                    <a:tab pos="287020" algn="l"/>
                  </a:tabLst>
                </a:pPr>
                <a:endParaRPr lang="en-IN" sz="2000" i="1" dirty="0" smtClean="0">
                  <a:latin typeface="Cambria Math" panose="02040503050406030204" pitchFamily="18" charset="0"/>
                </a:endParaRPr>
              </a:p>
              <a:p>
                <a:pPr marL="12065" marR="20320">
                  <a:lnSpc>
                    <a:spcPct val="100000"/>
                  </a:lnSpc>
                  <a:spcBef>
                    <a:spcPts val="335"/>
                  </a:spcBef>
                  <a:buClr>
                    <a:srgbClr val="0AD0D9"/>
                  </a:buClr>
                  <a:buSzPct val="92857"/>
                  <a:tabLst>
                    <a:tab pos="2870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IN" sz="2000" i="1">
                                  <a:latin typeface="Cambria Math"/>
                                </a:rPr>
                                <m:t>𝐿𝑜𝑠𝑠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IN" sz="2000" i="1">
                              <a:latin typeface="Cambria Math"/>
                            </a:rPr>
                            <m:t>𝜕</m:t>
                          </m:r>
                          <m:r>
                            <a:rPr lang="en-IN" sz="2000" i="1">
                              <a:latin typeface="Cambria Math"/>
                            </a:rPr>
                            <m:t>𝐼𝑅𝑅</m:t>
                          </m:r>
                        </m:den>
                      </m:f>
                      <m:r>
                        <a:rPr lang="en-I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IN" sz="2000" i="1">
                                  <a:latin typeface="Cambria Math"/>
                                </a:rPr>
                                <m:t>𝐿𝑜𝑠𝑠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/>
                                </a:rPr>
                                <m:t>𝐼𝑅𝑅</m:t>
                              </m:r>
                            </m:sub>
                          </m:sSub>
                        </m:num>
                        <m:den>
                          <m:r>
                            <a:rPr lang="en-IN" sz="2000" i="1">
                              <a:latin typeface="Cambria Math"/>
                            </a:rPr>
                            <m:t>𝜕</m:t>
                          </m:r>
                          <m:r>
                            <a:rPr lang="en-IN" sz="2000" i="1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I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IN" sz="2000" i="1">
                          <a:latin typeface="Cambria Math"/>
                        </a:rPr>
                        <m:t>+ </m:t>
                      </m:r>
                      <m:r>
                        <a:rPr lang="en-IN" sz="2000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I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IN" sz="2000" i="1">
                              <a:latin typeface="Cambria Math"/>
                            </a:rPr>
                            <m:t>9</m:t>
                          </m:r>
                        </m:sub>
                      </m:sSub>
                      <m:d>
                        <m:dPr>
                          <m:ctrlPr>
                            <a:rPr lang="en-IN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/>
                                </a:rPr>
                                <m:t>𝐷𝐼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2000" dirty="0">
                  <a:latin typeface="Constantia"/>
                  <a:cs typeface="Constantia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21" y="914400"/>
                <a:ext cx="8303260" cy="5650742"/>
              </a:xfrm>
              <a:prstGeom prst="rect">
                <a:avLst/>
              </a:prstGeom>
              <a:blipFill rotWithShape="1">
                <a:blip r:embed="rId2"/>
                <a:stretch>
                  <a:fillRect l="-1689" r="-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57607"/>
            <a:ext cx="8242300" cy="75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400" spc="-2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Ma</a:t>
            </a:r>
            <a:r>
              <a:rPr sz="2400" spc="-4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r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ginal</a:t>
            </a:r>
            <a:r>
              <a:rPr sz="2400" spc="-1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 </a:t>
            </a:r>
            <a:r>
              <a:rPr sz="2400" spc="-3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e</a:t>
            </a:r>
            <a:r>
              <a:rPr sz="2400" spc="-2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f</a:t>
            </a:r>
            <a:r>
              <a:rPr sz="2400" spc="-6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f</a:t>
            </a:r>
            <a:r>
              <a:rPr sz="2400" spc="-1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e</a:t>
            </a:r>
            <a:r>
              <a:rPr sz="2400" spc="-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c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ts</a:t>
            </a:r>
            <a:r>
              <a:rPr sz="2400" spc="-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 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as</a:t>
            </a:r>
            <a:r>
              <a:rPr sz="2400" spc="-1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s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oci</a:t>
            </a:r>
            <a:r>
              <a:rPr sz="2400" spc="-2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a</a:t>
            </a:r>
            <a:r>
              <a:rPr sz="2400" spc="-3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t</a:t>
            </a:r>
            <a:r>
              <a:rPr sz="2400" spc="-1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ed</a:t>
            </a:r>
            <a:r>
              <a:rPr sz="2400" spc="-1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 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with</a:t>
            </a:r>
            <a:r>
              <a:rPr sz="2400" spc="-1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 time</a:t>
            </a:r>
            <a:r>
              <a:rPr sz="2400" spc="-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 </a:t>
            </a:r>
            <a:r>
              <a:rPr sz="2400" spc="-1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t</a:t>
            </a:r>
            <a:r>
              <a:rPr sz="2400" spc="-4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r</a:t>
            </a:r>
            <a:r>
              <a:rPr sz="2400" spc="-1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end, d</a:t>
            </a:r>
            <a:r>
              <a:rPr sz="2400" spc="-3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r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ou</a:t>
            </a:r>
            <a:r>
              <a:rPr sz="2400" spc="-1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g</a:t>
            </a:r>
            <a:r>
              <a:rPr sz="2400" spc="-2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h</a:t>
            </a:r>
            <a:r>
              <a:rPr sz="2400" spc="-1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t and</a:t>
            </a:r>
            <a:r>
              <a:rPr sz="2400" spc="-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 </a:t>
            </a:r>
            <a:r>
              <a:rPr sz="2400" spc="-1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irri</a:t>
            </a:r>
            <a:r>
              <a:rPr sz="2400" spc="-6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g</a:t>
            </a:r>
            <a:r>
              <a:rPr sz="2400" spc="-2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a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tion </a:t>
            </a:r>
            <a:r>
              <a:rPr sz="2400" spc="-1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e</a:t>
            </a:r>
            <a:r>
              <a:rPr sz="2400" spc="-6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v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alu</a:t>
            </a:r>
            <a:r>
              <a:rPr sz="2400" spc="-2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a</a:t>
            </a:r>
            <a:r>
              <a:rPr sz="2400" spc="-3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t</a:t>
            </a:r>
            <a:r>
              <a:rPr sz="2400" spc="-1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ed </a:t>
            </a:r>
            <a:r>
              <a:rPr sz="2400" spc="-2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a</a:t>
            </a:r>
            <a:r>
              <a:rPr sz="2400" spc="-1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t their </a:t>
            </a:r>
            <a:r>
              <a:rPr sz="2400" spc="-2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me</a:t>
            </a:r>
            <a:r>
              <a:rPr sz="2400" spc="-1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a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n</a:t>
            </a:r>
            <a:r>
              <a:rPr sz="2400" spc="-2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 </a:t>
            </a:r>
            <a:r>
              <a:rPr sz="2400" spc="-55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v</a:t>
            </a:r>
            <a:r>
              <a:rPr sz="2400" spc="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alues.</a:t>
            </a:r>
            <a:endParaRPr sz="2400" dirty="0">
              <a:latin typeface="Berlin Sans FB Demi" panose="020E0802020502020306" pitchFamily="34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32" y="1052702"/>
            <a:ext cx="3312414" cy="5805297"/>
          </a:xfrm>
          <a:custGeom>
            <a:avLst/>
            <a:gdLst/>
            <a:ahLst/>
            <a:cxnLst/>
            <a:rect l="l" t="t" r="r" b="b"/>
            <a:pathLst>
              <a:path w="3312414" h="5805297">
                <a:moveTo>
                  <a:pt x="0" y="5805297"/>
                </a:moveTo>
                <a:lnTo>
                  <a:pt x="3312414" y="5805297"/>
                </a:lnTo>
                <a:lnTo>
                  <a:pt x="3312414" y="0"/>
                </a:lnTo>
                <a:lnTo>
                  <a:pt x="0" y="0"/>
                </a:lnTo>
                <a:lnTo>
                  <a:pt x="0" y="58052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1052702"/>
            <a:ext cx="3312414" cy="5348098"/>
          </a:xfrm>
          <a:custGeom>
            <a:avLst/>
            <a:gdLst/>
            <a:ahLst/>
            <a:cxnLst/>
            <a:rect l="l" t="t" r="r" b="b"/>
            <a:pathLst>
              <a:path w="3312414" h="5805294">
                <a:moveTo>
                  <a:pt x="3312414" y="5805294"/>
                </a:moveTo>
                <a:lnTo>
                  <a:pt x="3312414" y="0"/>
                </a:lnTo>
                <a:lnTo>
                  <a:pt x="0" y="0"/>
                </a:lnTo>
                <a:lnTo>
                  <a:pt x="0" y="580529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27164"/>
              </p:ext>
            </p:extLst>
          </p:nvPr>
        </p:nvGraphicFramePr>
        <p:xfrm>
          <a:off x="310832" y="1040001"/>
          <a:ext cx="8709661" cy="5360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414"/>
                <a:gridCol w="2929954"/>
                <a:gridCol w="1019175"/>
                <a:gridCol w="1448118"/>
              </a:tblGrid>
              <a:tr h="556275">
                <a:tc rowSpan="15">
                  <a:txBody>
                    <a:bodyPr/>
                    <a:lstStyle/>
                    <a:p>
                      <a:pPr marL="78740" marR="13398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Berlin Sans FB Demi" panose="020E0802020502020306" pitchFamily="34" charset="0"/>
                          <a:cs typeface="Constantia"/>
                        </a:rPr>
                        <a:t>The</a:t>
                      </a:r>
                      <a:r>
                        <a:rPr sz="1400" spc="-4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m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g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in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l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ef</a:t>
                      </a:r>
                      <a:r>
                        <a:rPr sz="14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ect</a:t>
                      </a:r>
                      <a:r>
                        <a:rPr sz="1400" spc="-4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of</a:t>
                      </a:r>
                      <a:r>
                        <a:rPr sz="1400" spc="2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me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in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d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ica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es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an inc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ea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in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the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ri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c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8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eld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at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-6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of</a:t>
                      </a:r>
                      <a:r>
                        <a:rPr sz="1400" spc="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1.6% or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3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.4kg/ha</a:t>
                      </a:r>
                      <a:r>
                        <a:rPr sz="1400" spc="-6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p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er</a:t>
                      </a:r>
                      <a:r>
                        <a:rPr sz="1400" spc="-7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annum</a:t>
                      </a:r>
                      <a:r>
                        <a:rPr sz="1400" spc="-7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during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the 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p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eriod</a:t>
                      </a:r>
                      <a:r>
                        <a:rPr sz="1400" spc="1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96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9-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20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0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5,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but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the</a:t>
                      </a:r>
                      <a:r>
                        <a:rPr sz="1400" spc="-4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end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aries 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c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n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d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b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l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400" spc="-7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ac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d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ric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endParaRPr sz="1400" dirty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30"/>
                        </a:spcBef>
                      </a:pPr>
                      <a:endParaRPr sz="700" dirty="0">
                        <a:latin typeface="Berlin Sans FB Demi" panose="020E0802020502020306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>
                        <a:latin typeface="Berlin Sans FB Demi" panose="020E0802020502020306" pitchFamily="34" charset="0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28"/>
                        </a:spcBef>
                      </a:pPr>
                      <a:endParaRPr sz="700" dirty="0">
                        <a:latin typeface="Berlin Sans FB Demi" panose="020E0802020502020306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>
                        <a:latin typeface="Berlin Sans FB Demi" panose="020E0802020502020306" pitchFamily="34" charset="0"/>
                      </a:endParaRPr>
                    </a:p>
                    <a:p>
                      <a:pPr marL="78740" marR="179705" algn="just">
                        <a:lnSpc>
                          <a:spcPct val="100099"/>
                        </a:lnSpc>
                      </a:pPr>
                      <a:r>
                        <a:rPr sz="1400" dirty="0" smtClean="0">
                          <a:latin typeface="Berlin Sans FB Demi" panose="020E0802020502020306" pitchFamily="34" charset="0"/>
                          <a:cs typeface="Constantia"/>
                        </a:rPr>
                        <a:t>The</a:t>
                      </a:r>
                      <a:r>
                        <a:rPr sz="1400" spc="-8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ef</a:t>
                      </a:r>
                      <a:r>
                        <a:rPr sz="14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ect</a:t>
                      </a:r>
                      <a:r>
                        <a:rPr sz="1400" spc="-4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of d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ou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g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ht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eld is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ne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g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4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he</a:t>
                      </a:r>
                      <a:r>
                        <a:rPr sz="1400" spc="-7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x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ent</a:t>
                      </a:r>
                      <a:r>
                        <a:rPr sz="1400" spc="-5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400" spc="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1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94</a:t>
                      </a:r>
                      <a:r>
                        <a:rPr sz="14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kg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/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ha</a:t>
                      </a:r>
                      <a:r>
                        <a:rPr sz="1400" spc="-8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r 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2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5%</a:t>
                      </a:r>
                      <a:r>
                        <a:rPr sz="1400" spc="-5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of</a:t>
                      </a:r>
                      <a:r>
                        <a:rPr sz="1400" spc="2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the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n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rmal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eld.</a:t>
                      </a:r>
                      <a:endParaRPr lang="en-IN" sz="1400" spc="0" dirty="0" smtClean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78740" marR="179705" indent="0" algn="just" defTabSz="914400" rtl="0" eaLnBrk="1" fontAlgn="auto" latinLnBrk="0" hangingPunct="1">
                        <a:lnSpc>
                          <a:spcPct val="1000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 smtClean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78740" marR="179705" indent="0" algn="just" defTabSz="914400" rtl="0" eaLnBrk="1" fontAlgn="auto" latinLnBrk="0" hangingPunct="1">
                        <a:lnSpc>
                          <a:spcPct val="1000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lang="en-IN" sz="1400" spc="-4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p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lang="en-IN"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lang="en-IN"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lang="en-IN"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lang="en-IN"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lang="en-IN" sz="14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m</a:t>
                      </a:r>
                      <a:r>
                        <a:rPr lang="en-IN"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lang="en-IN"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lang="en-IN"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g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in</a:t>
                      </a:r>
                      <a:r>
                        <a:rPr lang="en-IN"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l</a:t>
                      </a:r>
                      <a:r>
                        <a:rPr lang="en-IN"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ef</a:t>
                      </a:r>
                      <a:r>
                        <a:rPr lang="en-IN" sz="14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ect</a:t>
                      </a:r>
                      <a:r>
                        <a:rPr lang="en-IN" sz="1400" spc="-4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of</a:t>
                      </a:r>
                      <a:r>
                        <a:rPr lang="en-IN" sz="1400" spc="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irrig</a:t>
                      </a:r>
                      <a:r>
                        <a:rPr lang="en-IN"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lang="en-IN"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 </a:t>
                      </a:r>
                      <a:r>
                        <a:rPr lang="en-IN"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ein</a:t>
                      </a:r>
                      <a:r>
                        <a:rPr lang="en-IN" sz="14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lang="en-IN"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rc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es</a:t>
                      </a:r>
                      <a:r>
                        <a:rPr lang="en-IN"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lang="en-IN"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lang="en-IN" sz="1400" spc="-4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ole</a:t>
                      </a:r>
                      <a:r>
                        <a:rPr lang="en-IN"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in</a:t>
                      </a:r>
                      <a:r>
                        <a:rPr lang="en-IN"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lang="en-IN"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m</a:t>
                      </a:r>
                      <a:r>
                        <a:rPr lang="en-IN"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p</a:t>
                      </a:r>
                      <a:r>
                        <a:rPr lang="en-IN"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lang="en-IN"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ving</a:t>
                      </a:r>
                      <a:r>
                        <a:rPr lang="en-IN"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ri</a:t>
                      </a:r>
                      <a:r>
                        <a:rPr lang="en-IN"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c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 y</a:t>
                      </a:r>
                      <a:r>
                        <a:rPr lang="en-IN"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lang="en-IN"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eld.</a:t>
                      </a:r>
                      <a:endParaRPr lang="en-IN" sz="1400" dirty="0" smtClean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>
                        <a:latin typeface="Berlin Sans FB Demi" panose="020E0802020502020306" pitchFamily="34" charset="0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b="1" spc="-12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b="1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b="1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b="1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b="1" spc="-6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b="1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of</a:t>
                      </a:r>
                      <a:r>
                        <a:rPr sz="1400" b="1" spc="2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b="1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H</a:t>
                      </a:r>
                      <a:r>
                        <a:rPr sz="1400" b="1" spc="0" dirty="0" smtClean="0">
                          <a:latin typeface="Berlin Sans FB Demi" panose="020E0802020502020306" pitchFamily="34" charset="0"/>
                          <a:cs typeface="Constantia"/>
                        </a:rPr>
                        <a:t>ypot</a:t>
                      </a:r>
                      <a:r>
                        <a:rPr sz="1400" b="1" spc="5" dirty="0" smtClean="0">
                          <a:latin typeface="Berlin Sans FB Demi" panose="020E0802020502020306" pitchFamily="34" charset="0"/>
                          <a:cs typeface="Constantia"/>
                        </a:rPr>
                        <a:t>h</a:t>
                      </a:r>
                      <a:r>
                        <a:rPr sz="1400" b="1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b="1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b="1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is</a:t>
                      </a:r>
                      <a:endParaRPr sz="1400" dirty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28"/>
                        </a:spcBef>
                      </a:pPr>
                      <a:endParaRPr sz="700" dirty="0">
                        <a:latin typeface="Berlin Sans FB Demi" panose="020E0802020502020306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>
                        <a:latin typeface="Berlin Sans FB Demi" panose="020E0802020502020306" pitchFamily="34" charset="0"/>
                      </a:endParaRPr>
                    </a:p>
                    <a:p>
                      <a:pPr marL="250825" marR="490220" indent="-172720">
                        <a:lnSpc>
                          <a:spcPct val="100099"/>
                        </a:lnSpc>
                      </a:pPr>
                      <a:r>
                        <a:rPr sz="1400" spc="105" dirty="0" smtClean="0">
                          <a:latin typeface="Berlin Sans FB Demi" panose="020E0802020502020306" pitchFamily="34" charset="0"/>
                          <a:cs typeface="Wingdings"/>
                        </a:rPr>
                        <a:t>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the</a:t>
                      </a:r>
                      <a:r>
                        <a:rPr sz="1400" spc="-7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eld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lo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-7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due</a:t>
                      </a:r>
                      <a:r>
                        <a:rPr sz="1400" spc="-4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-5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d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ou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g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hts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has 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m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ai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n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ed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 c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ns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nt</a:t>
                      </a:r>
                      <a:r>
                        <a:rPr sz="1400" spc="-6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ov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erti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m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endParaRPr lang="en-IN" sz="1400" spc="0" dirty="0" smtClean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250825" marR="490220" indent="-172720">
                        <a:lnSpc>
                          <a:spcPct val="100099"/>
                        </a:lnSpc>
                      </a:pPr>
                      <a:r>
                        <a:rPr sz="1400" spc="105" dirty="0" smtClean="0">
                          <a:latin typeface="Berlin Sans FB Demi" panose="020E0802020502020306" pitchFamily="34" charset="0"/>
                          <a:cs typeface="Wingdings"/>
                        </a:rPr>
                        <a:t>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the</a:t>
                      </a:r>
                      <a:r>
                        <a:rPr sz="1400" spc="-7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x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p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an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n</a:t>
                      </a:r>
                      <a:r>
                        <a:rPr sz="1400" spc="-4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of</a:t>
                      </a:r>
                      <a:r>
                        <a:rPr sz="1400" spc="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irrig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 has</a:t>
                      </a:r>
                      <a:r>
                        <a:rPr sz="1400" spc="-4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n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 a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ec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ed d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ou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g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ht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-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in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d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u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c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ed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eld lo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,</a:t>
                      </a:r>
                      <a:endParaRPr sz="1400" dirty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250825" marR="155575" indent="-172720">
                        <a:lnSpc>
                          <a:spcPct val="100000"/>
                        </a:lnSpc>
                      </a:pPr>
                      <a:r>
                        <a:rPr sz="1400" spc="105" dirty="0" smtClean="0">
                          <a:latin typeface="Berlin Sans FB Demi" panose="020E0802020502020306" pitchFamily="34" charset="0"/>
                          <a:cs typeface="Wingdings"/>
                        </a:rPr>
                        <a:t>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the</a:t>
                      </a:r>
                      <a:r>
                        <a:rPr sz="1400" spc="-7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ef</a:t>
                      </a:r>
                      <a:r>
                        <a:rPr sz="1400" spc="25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ica</a:t>
                      </a:r>
                      <a:r>
                        <a:rPr sz="1400" spc="5" dirty="0" smtClean="0">
                          <a:latin typeface="Berlin Sans FB Demi" panose="020E0802020502020306" pitchFamily="34" charset="0"/>
                          <a:cs typeface="Constantia"/>
                        </a:rPr>
                        <a:t>c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y</a:t>
                      </a:r>
                      <a:r>
                        <a:rPr sz="1400" spc="-4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of</a:t>
                      </a:r>
                      <a:r>
                        <a:rPr sz="1400" spc="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irrig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on in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m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ig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ing harm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ul</a:t>
                      </a:r>
                      <a:r>
                        <a:rPr sz="1400" spc="-4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ef</a:t>
                      </a:r>
                      <a:r>
                        <a:rPr sz="14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f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ects</a:t>
                      </a:r>
                      <a:r>
                        <a:rPr sz="1400" spc="-5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of d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ou</a:t>
                      </a:r>
                      <a:r>
                        <a:rPr sz="1400" spc="-15" dirty="0" smtClean="0">
                          <a:latin typeface="Berlin Sans FB Demi" panose="020E0802020502020306" pitchFamily="34" charset="0"/>
                          <a:cs typeface="Constantia"/>
                        </a:rPr>
                        <a:t>g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hts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has</a:t>
                      </a:r>
                      <a:endParaRPr sz="1400" dirty="0">
                        <a:latin typeface="Berlin Sans FB Demi" panose="020E0802020502020306" pitchFamily="34" charset="0"/>
                        <a:cs typeface="Constantia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r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m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ned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25" dirty="0" smtClean="0">
                          <a:latin typeface="Berlin Sans FB Demi" panose="020E0802020502020306" pitchFamily="34" charset="0"/>
                          <a:cs typeface="Constantia"/>
                        </a:rPr>
                        <a:t>c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n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s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a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n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-6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-30" dirty="0" smtClean="0">
                          <a:latin typeface="Berlin Sans FB Demi" panose="020E0802020502020306" pitchFamily="34" charset="0"/>
                          <a:cs typeface="Constantia"/>
                        </a:rPr>
                        <a:t>o</a:t>
                      </a:r>
                      <a:r>
                        <a:rPr sz="1400" spc="-35" dirty="0" smtClean="0">
                          <a:latin typeface="Berlin Sans FB Demi" panose="020E0802020502020306" pitchFamily="34" charset="0"/>
                          <a:cs typeface="Constantia"/>
                        </a:rPr>
                        <a:t>v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er</a:t>
                      </a:r>
                      <a:r>
                        <a:rPr sz="1400" spc="-5" dirty="0" smtClean="0">
                          <a:latin typeface="Berlin Sans FB Demi" panose="020E0802020502020306" pitchFamily="34" charset="0"/>
                          <a:cs typeface="Constantia"/>
                        </a:rPr>
                        <a:t>t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</a:t>
                      </a:r>
                      <a:r>
                        <a:rPr sz="1400" spc="-10" dirty="0" smtClean="0">
                          <a:latin typeface="Berlin Sans FB Demi" panose="020E0802020502020306" pitchFamily="34" charset="0"/>
                          <a:cs typeface="Constantia"/>
                        </a:rPr>
                        <a:t>m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e</a:t>
                      </a:r>
                      <a:r>
                        <a:rPr sz="1400" spc="-20" dirty="0" smtClean="0">
                          <a:latin typeface="Berlin Sans FB Demi" panose="020E0802020502020306" pitchFamily="34" charset="0"/>
                          <a:cs typeface="Constantia"/>
                        </a:rPr>
                        <a:t> </a:t>
                      </a:r>
                      <a:r>
                        <a:rPr sz="1400" spc="0" dirty="0" smtClean="0">
                          <a:latin typeface="Berlin Sans FB Demi" panose="020E0802020502020306" pitchFamily="34" charset="0"/>
                          <a:cs typeface="Constantia"/>
                        </a:rPr>
                        <a:t>i.e.</a:t>
                      </a:r>
                      <a:endParaRPr sz="14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Linear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327660">
                        <a:lnSpc>
                          <a:spcPct val="115399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L</a:t>
                      </a:r>
                      <a:r>
                        <a:rPr sz="1800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o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g </a:t>
                      </a:r>
                      <a:r>
                        <a:rPr lang="en-US"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l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inear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425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spc="-6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A</a:t>
                      </a:r>
                      <a:r>
                        <a:rPr sz="1800" b="1" spc="-3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v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e</a:t>
                      </a:r>
                      <a:r>
                        <a:rPr sz="1800" b="1" spc="-2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r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a</a:t>
                      </a:r>
                      <a:r>
                        <a:rPr sz="1800" b="1" spc="-3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g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e</a:t>
                      </a:r>
                      <a:r>
                        <a:rPr sz="1800" b="1" spc="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ma</a:t>
                      </a:r>
                      <a:r>
                        <a:rPr sz="1800" b="1" spc="-2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r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ginal</a:t>
                      </a:r>
                      <a:r>
                        <a:rPr sz="1800" b="1" spc="-1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e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f</a:t>
                      </a:r>
                      <a:r>
                        <a:rPr sz="1800" b="1" spc="-1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f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e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c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ts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6E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6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6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6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7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T</a:t>
                      </a:r>
                      <a:r>
                        <a:rPr sz="1800" spc="-3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end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spc="-3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</a:t>
                      </a: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.</a:t>
                      </a: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4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***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0.016***</a:t>
                      </a:r>
                      <a:endParaRPr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62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(0.4</a:t>
                      </a:r>
                      <a:r>
                        <a:rPr sz="1800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)</a:t>
                      </a:r>
                      <a:endParaRPr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(0.00</a:t>
                      </a:r>
                      <a:r>
                        <a:rPr sz="1800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03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)</a:t>
                      </a:r>
                      <a:endParaRPr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6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DI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-</a:t>
                      </a:r>
                      <a:r>
                        <a:rPr sz="1800" spc="-1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1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94.0***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-0.2</a:t>
                      </a: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4</a:t>
                      </a:r>
                      <a:r>
                        <a:rPr sz="1800" spc="-1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6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***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6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(1</a:t>
                      </a:r>
                      <a:r>
                        <a:rPr sz="1800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4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.1)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(0.</a:t>
                      </a:r>
                      <a:r>
                        <a:rPr sz="1800" spc="-2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</a:t>
                      </a:r>
                      <a:r>
                        <a:rPr sz="1800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)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62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IRR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289.2***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0.181***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6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(10</a:t>
                      </a:r>
                      <a:r>
                        <a:rPr sz="1800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6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.8)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(0.0</a:t>
                      </a:r>
                      <a:r>
                        <a:rPr sz="1800" spc="-2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6</a:t>
                      </a:r>
                      <a:r>
                        <a:rPr sz="1800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)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00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spc="-12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T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e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s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t</a:t>
                      </a:r>
                      <a:r>
                        <a:rPr sz="1800" b="1" spc="-5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o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f</a:t>
                      </a:r>
                      <a:r>
                        <a:rPr sz="1800" b="1" spc="3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b="1" spc="-2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h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y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p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o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th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e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s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e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s</a:t>
                      </a:r>
                      <a:r>
                        <a:rPr sz="1800" b="1" spc="-2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(at</a:t>
                      </a:r>
                      <a:r>
                        <a:rPr lang="en-US" sz="1800" b="1" spc="-30" baseline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average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DI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=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0.</a:t>
                      </a:r>
                      <a:r>
                        <a:rPr sz="1800" b="1" spc="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7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7,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IRR = 0.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5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lang="en-IN" sz="1800" b="1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)</a:t>
                      </a:r>
                      <a:endParaRPr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6E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6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600" dirty="0">
                        <a:latin typeface="Berlin Sans FB Demi" panose="020E0802020502020306" pitchFamily="34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6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H</a:t>
                      </a:r>
                      <a:r>
                        <a:rPr sz="1800" spc="0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: ∆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L</a:t>
                      </a: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o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s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s</a:t>
                      </a:r>
                      <a:r>
                        <a:rPr sz="1800" spc="0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(T) </a:t>
                      </a:r>
                      <a:r>
                        <a:rPr sz="1800" spc="-112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=</a:t>
                      </a: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sz="1800" spc="-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0.</a:t>
                      </a:r>
                      <a:r>
                        <a:rPr sz="1800" spc="-25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7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5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0.00</a:t>
                      </a: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7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2***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62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(1.2</a:t>
                      </a:r>
                      <a:r>
                        <a:rPr sz="1800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)</a:t>
                      </a:r>
                      <a:endParaRPr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(0.0014)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6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H</a:t>
                      </a:r>
                      <a:r>
                        <a:rPr sz="1800" spc="0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: ∆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L</a:t>
                      </a: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o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s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s</a:t>
                      </a:r>
                      <a:r>
                        <a:rPr sz="1800" spc="0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</a:t>
                      </a:r>
                      <a:r>
                        <a:rPr sz="1800" spc="-15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IRR</a:t>
                      </a:r>
                      <a:r>
                        <a:rPr sz="1800" spc="0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) </a:t>
                      </a:r>
                      <a:r>
                        <a:rPr sz="1800" spc="-89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= 0</a:t>
                      </a: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</a:t>
                      </a:r>
                      <a:r>
                        <a:rPr sz="1800" spc="-1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.</a:t>
                      </a: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4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6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0.21</a:t>
                      </a:r>
                      <a:r>
                        <a:rPr sz="1800" spc="-3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2***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6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(3</a:t>
                      </a:r>
                      <a:r>
                        <a:rPr sz="1800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.</a:t>
                      </a:r>
                      <a:r>
                        <a:rPr sz="1800" spc="-1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9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2)</a:t>
                      </a:r>
                      <a:endParaRPr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(0.</a:t>
                      </a:r>
                      <a:r>
                        <a:rPr sz="1800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sz="1800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4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01)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6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H</a:t>
                      </a:r>
                      <a:r>
                        <a:rPr sz="1800" spc="0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: ∆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L</a:t>
                      </a: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o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s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s</a:t>
                      </a:r>
                      <a:r>
                        <a:rPr sz="1800" spc="0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</a:t>
                      </a:r>
                      <a:r>
                        <a:rPr sz="1800" spc="-112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T</a:t>
                      </a:r>
                      <a:r>
                        <a:rPr sz="1800" spc="-7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,</a:t>
                      </a:r>
                      <a:r>
                        <a:rPr sz="1800" spc="-15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IRR</a:t>
                      </a:r>
                      <a:r>
                        <a:rPr sz="1800" spc="0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) </a:t>
                      </a:r>
                      <a:r>
                        <a:rPr sz="1800" spc="-60" baseline="-19607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=</a:t>
                      </a:r>
                      <a:r>
                        <a:rPr sz="1800" spc="-1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0</a:t>
                      </a:r>
                      <a:r>
                        <a:rPr sz="1800" spc="5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 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-</a:t>
                      </a: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.</a:t>
                      </a:r>
                      <a:r>
                        <a:rPr sz="1800" spc="-5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8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-0.01</a:t>
                      </a:r>
                      <a:r>
                        <a:rPr sz="1800" spc="-2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1</a:t>
                      </a:r>
                      <a:r>
                        <a:rPr sz="1800" spc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7***</a:t>
                      </a:r>
                      <a:endParaRPr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27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(3.09)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(0.00</a:t>
                      </a:r>
                      <a:r>
                        <a:rPr sz="1800" spc="-3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3</a:t>
                      </a:r>
                      <a:r>
                        <a:rPr sz="1800" spc="-5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5</a:t>
                      </a:r>
                      <a:r>
                        <a:rPr sz="1800" spc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tantia"/>
                        </a:rPr>
                        <a:t>)</a:t>
                      </a:r>
                      <a:endParaRPr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8013700" cy="856235"/>
          </a:xfrm>
          <a:prstGeom prst="rect">
            <a:avLst/>
          </a:prstGeom>
        </p:spPr>
        <p:txBody>
          <a:bodyPr vert="horz" wrap="square" lIns="0" tIns="469011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en-IN" sz="320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lang="en-IN" sz="4000" b="1" dirty="0" smtClean="0">
                <a:solidFill>
                  <a:srgbClr val="04607A"/>
                </a:solidFill>
                <a:latin typeface="Calibri"/>
                <a:cs typeface="Calibri"/>
              </a:rPr>
              <a:t>Background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43000"/>
            <a:ext cx="8023859" cy="5562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2400" b="1" spc="-40" dirty="0" smtClean="0">
                <a:latin typeface="Baskerville Old Face" panose="02020602080505020303" pitchFamily="18" charset="0"/>
                <a:cs typeface="Constantia"/>
              </a:rPr>
              <a:t>67% of</a:t>
            </a:r>
            <a:r>
              <a:rPr sz="2400" b="1" spc="2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lang="en-IN" sz="2400" b="1" spc="25" dirty="0" smtClean="0">
                <a:latin typeface="Baskerville Old Face" panose="02020602080505020303" pitchFamily="18" charset="0"/>
                <a:cs typeface="Constantia"/>
              </a:rPr>
              <a:t>India’s </a:t>
            </a:r>
            <a:r>
              <a:rPr sz="2400" b="1" spc="-55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eo</a:t>
            </a:r>
            <a:r>
              <a:rPr sz="2400" b="1" spc="-5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400" b="1" spc="-3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aph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cal</a:t>
            </a:r>
            <a:r>
              <a:rPr sz="2400" b="1" spc="-4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a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ea</a:t>
            </a:r>
            <a:r>
              <a:rPr sz="24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lang="en-IN" sz="24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s</a:t>
            </a:r>
            <a:r>
              <a:rPr sz="2400" b="1" spc="-9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vu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l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400" b="1" spc="-3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able</a:t>
            </a:r>
            <a:r>
              <a:rPr lang="en-IN" sz="2400" b="1" spc="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9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d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ug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hts</a:t>
            </a:r>
            <a:endParaRPr sz="2400" b="1" dirty="0">
              <a:latin typeface="Baskerville Old Face" panose="02020602080505020303" pitchFamily="18" charset="0"/>
              <a:cs typeface="Constantia"/>
            </a:endParaRPr>
          </a:p>
          <a:p>
            <a:pPr>
              <a:lnSpc>
                <a:spcPts val="1000"/>
              </a:lnSpc>
            </a:pPr>
            <a:endParaRPr sz="1100" b="1" dirty="0">
              <a:latin typeface="Baskerville Old Face" panose="02020602080505020303" pitchFamily="18" charset="0"/>
            </a:endParaRPr>
          </a:p>
          <a:p>
            <a:pPr marL="287020" marR="1270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2400" b="1" spc="-10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he</a:t>
            </a:r>
            <a:r>
              <a:rPr sz="2400" b="1" spc="-8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p</a:t>
            </a:r>
            <a:r>
              <a:rPr sz="2400" b="1" spc="-3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oba</a:t>
            </a:r>
            <a:r>
              <a:rPr sz="2400" b="1" spc="-5" dirty="0" smtClean="0">
                <a:latin typeface="Baskerville Old Face" panose="02020602080505020303" pitchFamily="18" charset="0"/>
                <a:cs typeface="Constantia"/>
              </a:rPr>
              <a:t>bi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l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ity</a:t>
            </a:r>
            <a:r>
              <a:rPr sz="2400" b="1" spc="-114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of</a:t>
            </a:r>
            <a:r>
              <a:rPr sz="2400" b="1" spc="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50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u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en</a:t>
            </a:r>
            <a:r>
              <a:rPr sz="2400" b="1" spc="-45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400" b="1" spc="-10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of</a:t>
            </a:r>
            <a:r>
              <a:rPr sz="2400" b="1" spc="-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a</a:t>
            </a:r>
            <a:r>
              <a:rPr sz="2400" b="1" spc="-9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d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ug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ht</a:t>
            </a:r>
            <a:r>
              <a:rPr sz="2400" b="1" spc="-5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is</a:t>
            </a:r>
            <a:r>
              <a:rPr sz="2400" b="1" spc="-8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ab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u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400" b="1" spc="-5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40" dirty="0" smtClean="0">
                <a:latin typeface="Baskerville Old Face" panose="02020602080505020303" pitchFamily="18" charset="0"/>
                <a:cs typeface="Constantia"/>
              </a:rPr>
              <a:t>3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5%</a:t>
            </a:r>
            <a:r>
              <a:rPr lang="en-IN" sz="2400" b="1" spc="-15" dirty="0" smtClean="0">
                <a:latin typeface="Baskerville Old Face" panose="02020602080505020303" pitchFamily="18" charset="0"/>
                <a:cs typeface="Constantia"/>
              </a:rPr>
              <a:t>- -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3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an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ng f</a:t>
            </a:r>
            <a:r>
              <a:rPr sz="2400" b="1" spc="-3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om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5" dirty="0" smtClean="0">
                <a:latin typeface="Baskerville Old Face" panose="02020602080505020303" pitchFamily="18" charset="0"/>
                <a:cs typeface="Constantia"/>
              </a:rPr>
              <a:t>2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0%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in</a:t>
            </a:r>
            <a:r>
              <a:rPr sz="24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d</a:t>
            </a:r>
            <a:r>
              <a:rPr sz="2400" b="1" spc="2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5" dirty="0" smtClean="0">
                <a:latin typeface="Baskerville Old Face" panose="02020602080505020303" pitchFamily="18" charset="0"/>
                <a:cs typeface="Constantia"/>
              </a:rPr>
              <a:t>y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-hum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d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eg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io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s</a:t>
            </a:r>
            <a:r>
              <a:rPr sz="2400" b="1" spc="-5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5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5" dirty="0" smtClean="0">
                <a:latin typeface="Baskerville Old Face" panose="02020602080505020303" pitchFamily="18" charset="0"/>
                <a:cs typeface="Constantia"/>
              </a:rPr>
              <a:t>4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0%</a:t>
            </a:r>
            <a:r>
              <a:rPr sz="2400" b="1" spc="-4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or</a:t>
            </a:r>
            <a:r>
              <a:rPr sz="2400" b="1" spc="-8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mo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400" b="1" spc="-5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in</a:t>
            </a:r>
            <a:r>
              <a:rPr sz="2400" b="1" spc="-6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arid 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eg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s</a:t>
            </a:r>
            <a:r>
              <a:rPr sz="2400" b="1" spc="-5" dirty="0" smtClean="0">
                <a:latin typeface="Baskerville Old Face" panose="02020602080505020303" pitchFamily="18" charset="0"/>
                <a:cs typeface="Constantia"/>
              </a:rPr>
              <a:t>.</a:t>
            </a:r>
            <a:endParaRPr sz="2400" b="1" dirty="0">
              <a:latin typeface="Baskerville Old Face" panose="02020602080505020303" pitchFamily="18" charset="0"/>
              <a:cs typeface="Constantia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100" b="1" dirty="0">
              <a:latin typeface="Baskerville Old Face" panose="02020602080505020303" pitchFamily="18" charset="0"/>
            </a:endParaRPr>
          </a:p>
          <a:p>
            <a:pPr marL="287020" marR="34544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sz="2400" b="1" dirty="0" smtClean="0">
                <a:latin typeface="Baskerville Old Face" panose="02020602080505020303" pitchFamily="18" charset="0"/>
                <a:cs typeface="Constantia"/>
              </a:rPr>
              <a:t>Ind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ia</a:t>
            </a:r>
            <a:r>
              <a:rPr sz="24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x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pe</a:t>
            </a:r>
            <a:r>
              <a:rPr sz="2400" b="1" spc="-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ie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400" b="1" spc="-40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ed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1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3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m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ajor</a:t>
            </a:r>
            <a:r>
              <a:rPr sz="2400" b="1" spc="-11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d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ug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hts</a:t>
            </a:r>
            <a:r>
              <a:rPr sz="2400" b="1" spc="-9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si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400" b="1" spc="-40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400" b="1" spc="-5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lang="en-IN" sz="2400" b="1" spc="-50" dirty="0" smtClean="0">
                <a:latin typeface="Baskerville Old Face" panose="02020602080505020303" pitchFamily="18" charset="0"/>
                <a:cs typeface="Constantia"/>
              </a:rPr>
              <a:t>1966</a:t>
            </a:r>
            <a:r>
              <a:rPr lang="en-IN" sz="2400" b="1" spc="-10" dirty="0" smtClean="0">
                <a:latin typeface="Baskerville Old Face" panose="02020602080505020303" pitchFamily="18" charset="0"/>
                <a:cs typeface="Constantia"/>
              </a:rPr>
              <a:t>; 4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of</a:t>
            </a:r>
            <a:r>
              <a:rPr sz="2400" b="1" spc="3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these</a:t>
            </a:r>
            <a:r>
              <a:rPr sz="2400" b="1" spc="-10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50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u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ed</a:t>
            </a:r>
            <a:r>
              <a:rPr lang="en-IN" sz="2400" b="1" spc="0" dirty="0" smtClean="0">
                <a:latin typeface="Baskerville Old Face" panose="02020602080505020303" pitchFamily="18" charset="0"/>
                <a:cs typeface="Constantia"/>
              </a:rPr>
              <a:t> during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2001</a:t>
            </a:r>
            <a:r>
              <a:rPr sz="2400" b="1" spc="-4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lang="en-IN" sz="2400" b="1" spc="-40" dirty="0" smtClean="0">
                <a:latin typeface="Baskerville Old Face" panose="02020602080505020303" pitchFamily="18" charset="0"/>
                <a:cs typeface="Constantia"/>
              </a:rPr>
              <a:t>to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2012</a:t>
            </a:r>
            <a:r>
              <a:rPr lang="en-IN" sz="2400" b="1" spc="0" dirty="0" smtClean="0">
                <a:latin typeface="Baskerville Old Face" panose="02020602080505020303" pitchFamily="18" charset="0"/>
                <a:cs typeface="Constantia"/>
              </a:rPr>
              <a:t>. </a:t>
            </a:r>
          </a:p>
          <a:p>
            <a:pPr marL="287020" marR="345440" indent="-274955"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2400" b="1" dirty="0" smtClean="0">
                <a:latin typeface="Baskerville Old Face" panose="02020602080505020303" pitchFamily="18" charset="0"/>
              </a:rPr>
              <a:t>A </a:t>
            </a:r>
            <a:r>
              <a:rPr lang="en-IN" sz="2400" b="1" dirty="0">
                <a:latin typeface="Baskerville Old Face" panose="02020602080505020303" pitchFamily="18" charset="0"/>
              </a:rPr>
              <a:t>severe </a:t>
            </a:r>
            <a:r>
              <a:rPr lang="en-IN" sz="2400" b="1" dirty="0" smtClean="0">
                <a:latin typeface="Baskerville Old Face" panose="02020602080505020303" pitchFamily="18" charset="0"/>
              </a:rPr>
              <a:t>drought  affect </a:t>
            </a:r>
            <a:r>
              <a:rPr lang="en-IN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food production </a:t>
            </a:r>
            <a:r>
              <a:rPr lang="en-IN" sz="2400" b="1" dirty="0" smtClean="0">
                <a:latin typeface="Baskerville Old Face" panose="02020602080505020303" pitchFamily="18" charset="0"/>
              </a:rPr>
              <a:t>, </a:t>
            </a:r>
            <a:r>
              <a:rPr lang="en-IN" sz="24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deplete productive </a:t>
            </a:r>
            <a:r>
              <a:rPr lang="en-IN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assets</a:t>
            </a:r>
            <a:r>
              <a:rPr lang="en-IN" sz="2400" b="1" dirty="0">
                <a:latin typeface="Baskerville Old Face" panose="02020602080505020303" pitchFamily="18" charset="0"/>
              </a:rPr>
              <a:t>, </a:t>
            </a:r>
            <a:r>
              <a:rPr lang="en-IN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exacerbate rural poverty</a:t>
            </a:r>
            <a:r>
              <a:rPr lang="en-IN" sz="2400" b="1" dirty="0">
                <a:latin typeface="Baskerville Old Face" panose="02020602080505020303" pitchFamily="18" charset="0"/>
              </a:rPr>
              <a:t>, force </a:t>
            </a:r>
            <a:r>
              <a:rPr lang="en-IN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outmigration</a:t>
            </a:r>
            <a:r>
              <a:rPr lang="en-IN" sz="2400" b="1" dirty="0">
                <a:latin typeface="Baskerville Old Face" panose="02020602080505020303" pitchFamily="18" charset="0"/>
              </a:rPr>
              <a:t>, contract </a:t>
            </a:r>
            <a:r>
              <a:rPr lang="en-IN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demand for non-agricultural </a:t>
            </a:r>
            <a:r>
              <a:rPr lang="en-IN" sz="2400" b="1" dirty="0">
                <a:latin typeface="Baskerville Old Face" panose="02020602080505020303" pitchFamily="18" charset="0"/>
              </a:rPr>
              <a:t>goods and services and lead to </a:t>
            </a:r>
            <a:r>
              <a:rPr lang="en-IN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over-exploitation of natural resources</a:t>
            </a:r>
            <a:r>
              <a:rPr lang="en-IN" sz="2400" b="1" dirty="0">
                <a:latin typeface="Baskerville Old Face" panose="02020602080505020303" pitchFamily="18" charset="0"/>
              </a:rPr>
              <a:t>, including land and </a:t>
            </a:r>
            <a:r>
              <a:rPr lang="en-IN" sz="2400" b="1" dirty="0" smtClean="0">
                <a:latin typeface="Baskerville Old Face" panose="02020602080505020303" pitchFamily="18" charset="0"/>
              </a:rPr>
              <a:t>water.</a:t>
            </a:r>
          </a:p>
          <a:p>
            <a:pPr marL="744220" marR="345440" lvl="1" indent="-274955"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1600" b="1" dirty="0" smtClean="0">
                <a:latin typeface="Baskerville Old Face" panose="02020602080505020303" pitchFamily="18" charset="0"/>
              </a:rPr>
              <a:t>25-60</a:t>
            </a:r>
            <a:r>
              <a:rPr lang="en-IN" sz="1600" b="1" dirty="0">
                <a:latin typeface="Baskerville Old Face" panose="02020602080505020303" pitchFamily="18" charset="0"/>
              </a:rPr>
              <a:t>% shortfall in household income and 12-33% increase in head-count poverty </a:t>
            </a:r>
            <a:r>
              <a:rPr lang="en-IN" sz="1600" b="1" dirty="0" smtClean="0">
                <a:latin typeface="Baskerville Old Face" panose="02020602080505020303" pitchFamily="18" charset="0"/>
              </a:rPr>
              <a:t>(</a:t>
            </a:r>
            <a:r>
              <a:rPr lang="en-IN" sz="1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Pandey </a:t>
            </a:r>
            <a:r>
              <a:rPr lang="en-IN" sz="16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et al. </a:t>
            </a:r>
            <a:r>
              <a:rPr lang="en-IN" sz="1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2007</a:t>
            </a:r>
            <a:r>
              <a:rPr lang="en-IN" sz="1600" b="1" dirty="0" smtClean="0">
                <a:latin typeface="Baskerville Old Face" panose="02020602080505020303" pitchFamily="18" charset="0"/>
              </a:rPr>
              <a:t>)</a:t>
            </a:r>
          </a:p>
          <a:p>
            <a:pPr marL="744220" marR="345440" lvl="1" indent="-274955" algn="just"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1600" b="1" dirty="0" smtClean="0">
                <a:latin typeface="Baskerville Old Face" panose="02020602080505020303" pitchFamily="18" charset="0"/>
              </a:rPr>
              <a:t>Farm households in </a:t>
            </a:r>
            <a:r>
              <a:rPr lang="en-IN" sz="1600" b="1" dirty="0">
                <a:latin typeface="Baskerville Old Face" panose="02020602080505020303" pitchFamily="18" charset="0"/>
              </a:rPr>
              <a:t>spite of using a number of coping mechanisms to regain their previous levels of livelihoods, </a:t>
            </a:r>
            <a:r>
              <a:rPr lang="en-IN" sz="1600" b="1" dirty="0" smtClean="0">
                <a:latin typeface="Baskerville Old Face" panose="02020602080505020303" pitchFamily="18" charset="0"/>
              </a:rPr>
              <a:t>they rarely </a:t>
            </a:r>
            <a:r>
              <a:rPr lang="en-IN" sz="1600" b="1" dirty="0">
                <a:latin typeface="Baskerville Old Face" panose="02020602080505020303" pitchFamily="18" charset="0"/>
              </a:rPr>
              <a:t>recover the loss of productive assets in the subsequent years</a:t>
            </a:r>
            <a:r>
              <a:rPr lang="en-IN" sz="1600" b="1" dirty="0" smtClean="0">
                <a:latin typeface="Baskerville Old Face" panose="02020602080505020303" pitchFamily="18" charset="0"/>
              </a:rPr>
              <a:t>. </a:t>
            </a:r>
            <a:r>
              <a:rPr lang="en-IN" sz="1600" b="1" dirty="0">
                <a:latin typeface="Baskerville Old Face" panose="02020602080505020303" pitchFamily="18" charset="0"/>
              </a:rPr>
              <a:t> </a:t>
            </a:r>
          </a:p>
          <a:p>
            <a:pPr marL="287020" marR="34544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endParaRPr sz="2000" b="1" dirty="0">
              <a:latin typeface="Baskerville Old Face" panose="02020602080505020303" pitchFamily="18" charset="0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57201"/>
            <a:ext cx="8406765" cy="8909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2800" b="1" spc="-55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ed</a:t>
            </a:r>
            <a:r>
              <a:rPr sz="28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2800" b="1" spc="-3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ed</a:t>
            </a:r>
            <a:r>
              <a:rPr sz="2800" b="1" spc="2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28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ce</a:t>
            </a:r>
            <a:r>
              <a:rPr sz="2800" b="1" spc="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y</a:t>
            </a:r>
            <a:r>
              <a:rPr sz="2800" b="1" spc="-25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el</a:t>
            </a:r>
            <a:r>
              <a:rPr sz="2800" b="1" spc="-25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sz="2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,</a:t>
            </a:r>
            <a:r>
              <a:rPr sz="2800" b="1" spc="1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with</a:t>
            </a:r>
            <a:r>
              <a:rPr sz="2800" b="1" spc="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and</a:t>
            </a:r>
            <a:r>
              <a:rPr sz="2800" b="1" spc="1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without</a:t>
            </a:r>
            <a:r>
              <a:rPr sz="2800" b="1" spc="1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28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2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28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2800" b="1" spc="-60" dirty="0" smtClean="0">
                <a:solidFill>
                  <a:srgbClr val="04607A"/>
                </a:solidFill>
                <a:latin typeface="Calibri"/>
                <a:cs typeface="Calibri"/>
              </a:rPr>
              <a:t>g</a:t>
            </a:r>
            <a:r>
              <a:rPr sz="2800" b="1" spc="-35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tio</a:t>
            </a:r>
            <a:r>
              <a:rPr sz="2800" b="1" spc="-25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2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, </a:t>
            </a:r>
            <a:r>
              <a:rPr sz="2800" b="1" spc="-35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2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2800" b="1" spc="-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lang="en-IN" sz="2800" b="1" spc="-5" dirty="0" smtClean="0">
                <a:solidFill>
                  <a:srgbClr val="04607A"/>
                </a:solidFill>
                <a:latin typeface="Calibri"/>
                <a:cs typeface="Calibri"/>
              </a:rPr>
              <a:t>different </a:t>
            </a:r>
            <a:r>
              <a:rPr sz="2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l</a:t>
            </a:r>
            <a:r>
              <a:rPr sz="2800" b="1" spc="-35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2800" b="1" spc="-45" dirty="0" smtClean="0">
                <a:solidFill>
                  <a:srgbClr val="04607A"/>
                </a:solidFill>
                <a:latin typeface="Calibri"/>
                <a:cs typeface="Calibri"/>
              </a:rPr>
              <a:t>v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els</a:t>
            </a:r>
            <a:r>
              <a:rPr sz="2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of</a:t>
            </a:r>
            <a:r>
              <a:rPr sz="2800" b="1" spc="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sz="2800" b="1" spc="-7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oug</a:t>
            </a:r>
            <a:r>
              <a:rPr sz="2800" b="1" spc="-45" dirty="0" smtClean="0">
                <a:solidFill>
                  <a:srgbClr val="04607A"/>
                </a:solidFill>
                <a:latin typeface="Calibri"/>
                <a:cs typeface="Calibri"/>
              </a:rPr>
              <a:t>h</a:t>
            </a:r>
            <a:r>
              <a:rPr sz="2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2800" b="1" spc="3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2800" b="1" spc="-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2800" b="1" spc="-45" dirty="0" smtClean="0">
                <a:solidFill>
                  <a:srgbClr val="04607A"/>
                </a:solidFill>
                <a:latin typeface="Calibri"/>
                <a:cs typeface="Calibri"/>
              </a:rPr>
              <a:t>v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er</a:t>
            </a:r>
            <a:r>
              <a:rPr sz="28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28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ty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32" y="1556842"/>
            <a:ext cx="8568944" cy="5040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:\Digvijay\dropbox\Climate change\Climate change\Aggregated data\CC\DI\irr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9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1000" y="838200"/>
            <a:ext cx="8458200" cy="163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0" marR="12700" indent="-274320">
              <a:lnSpc>
                <a:spcPct val="80000"/>
              </a:lnSpc>
              <a:buClr>
                <a:srgbClr val="0AD0D9"/>
              </a:buClr>
              <a:buSzPct val="92307"/>
              <a:buFont typeface="Wingdings"/>
              <a:buChar char=""/>
              <a:tabLst>
                <a:tab pos="286385" algn="l"/>
              </a:tabLst>
            </a:pPr>
            <a:r>
              <a:rPr lang="en-US" sz="1600" b="1" spc="-10" dirty="0">
                <a:cs typeface="Aharoni" panose="02010803020104030203" pitchFamily="2" charset="-79"/>
              </a:rPr>
              <a:t>Sl</a:t>
            </a:r>
            <a:r>
              <a:rPr lang="en-US" sz="1600" b="1" spc="-15" dirty="0">
                <a:cs typeface="Aharoni" panose="02010803020104030203" pitchFamily="2" charset="-79"/>
              </a:rPr>
              <a:t>op</a:t>
            </a:r>
            <a:r>
              <a:rPr lang="en-US" sz="1600" b="1" spc="-10" dirty="0">
                <a:cs typeface="Aharoni" panose="02010803020104030203" pitchFamily="2" charset="-79"/>
              </a:rPr>
              <a:t>e</a:t>
            </a:r>
            <a:r>
              <a:rPr lang="en-US" sz="1600" b="1" spc="-50" dirty="0">
                <a:cs typeface="Aharoni" panose="02010803020104030203" pitchFamily="2" charset="-79"/>
              </a:rPr>
              <a:t> </a:t>
            </a:r>
            <a:r>
              <a:rPr lang="en-US" sz="1600" b="1" spc="-15" dirty="0">
                <a:cs typeface="Aharoni" panose="02010803020104030203" pitchFamily="2" charset="-79"/>
              </a:rPr>
              <a:t>o</a:t>
            </a:r>
            <a:r>
              <a:rPr lang="en-US" sz="1600" b="1" spc="-5" dirty="0">
                <a:cs typeface="Aharoni" panose="02010803020104030203" pitchFamily="2" charset="-79"/>
              </a:rPr>
              <a:t>f</a:t>
            </a:r>
            <a:r>
              <a:rPr lang="en-US" sz="1600" b="1" spc="1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the</a:t>
            </a:r>
            <a:r>
              <a:rPr lang="en-US" sz="1600" b="1" spc="-6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cu</a:t>
            </a:r>
            <a:r>
              <a:rPr lang="en-US" sz="1600" b="1" spc="5" dirty="0">
                <a:cs typeface="Aharoni" panose="02010803020104030203" pitchFamily="2" charset="-79"/>
              </a:rPr>
              <a:t>r</a:t>
            </a:r>
            <a:r>
              <a:rPr lang="en-US" sz="1600" b="1" spc="-50" dirty="0">
                <a:cs typeface="Aharoni" panose="02010803020104030203" pitchFamily="2" charset="-79"/>
              </a:rPr>
              <a:t>v</a:t>
            </a:r>
            <a:r>
              <a:rPr lang="en-US" sz="1600" b="1" spc="-10" dirty="0">
                <a:cs typeface="Aharoni" panose="02010803020104030203" pitchFamily="2" charset="-79"/>
              </a:rPr>
              <a:t>es </a:t>
            </a:r>
            <a:r>
              <a:rPr lang="en-US" sz="1600" b="1" spc="-5" dirty="0">
                <a:cs typeface="Aharoni" panose="02010803020104030203" pitchFamily="2" charset="-79"/>
              </a:rPr>
              <a:t>is</a:t>
            </a:r>
            <a:r>
              <a:rPr lang="en-US" sz="1600" b="1" spc="-3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negat</a:t>
            </a:r>
            <a:r>
              <a:rPr lang="en-US" sz="1600" b="1" spc="-15" dirty="0">
                <a:cs typeface="Aharoni" panose="02010803020104030203" pitchFamily="2" charset="-79"/>
              </a:rPr>
              <a:t>i</a:t>
            </a:r>
            <a:r>
              <a:rPr lang="en-US" sz="1600" b="1" spc="-50" dirty="0">
                <a:cs typeface="Aharoni" panose="02010803020104030203" pitchFamily="2" charset="-79"/>
              </a:rPr>
              <a:t>v</a:t>
            </a:r>
            <a:r>
              <a:rPr lang="en-US" sz="1600" b="1" spc="-10" dirty="0">
                <a:cs typeface="Aharoni" panose="02010803020104030203" pitchFamily="2" charset="-79"/>
              </a:rPr>
              <a:t>e</a:t>
            </a:r>
            <a:r>
              <a:rPr lang="en-US" sz="1600" b="1" spc="-25" dirty="0">
                <a:cs typeface="Aharoni" panose="02010803020104030203" pitchFamily="2" charset="-79"/>
              </a:rPr>
              <a:t> </a:t>
            </a:r>
            <a:r>
              <a:rPr lang="en-US" sz="1600" b="1" spc="-25" dirty="0" smtClean="0">
                <a:cs typeface="Aharoni" panose="02010803020104030203" pitchFamily="2" charset="-79"/>
              </a:rPr>
              <a:t> but</a:t>
            </a:r>
            <a:r>
              <a:rPr lang="en-US" sz="1600" b="1" spc="-10" dirty="0" smtClean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m</a:t>
            </a:r>
            <a:r>
              <a:rPr lang="en-US" sz="1600" b="1" spc="-15" dirty="0">
                <a:cs typeface="Aharoni" panose="02010803020104030203" pitchFamily="2" charset="-79"/>
              </a:rPr>
              <a:t>o</a:t>
            </a:r>
            <a:r>
              <a:rPr lang="en-US" sz="1600" b="1" spc="-10" dirty="0">
                <a:cs typeface="Aharoni" panose="02010803020104030203" pitchFamily="2" charset="-79"/>
              </a:rPr>
              <a:t>de</a:t>
            </a:r>
            <a:r>
              <a:rPr lang="en-US" sz="1600" b="1" spc="-35" dirty="0">
                <a:cs typeface="Aharoni" panose="02010803020104030203" pitchFamily="2" charset="-79"/>
              </a:rPr>
              <a:t>r</a:t>
            </a:r>
            <a:r>
              <a:rPr lang="en-US" sz="1600" b="1" spc="-10" dirty="0">
                <a:cs typeface="Aharoni" panose="02010803020104030203" pitchFamily="2" charset="-79"/>
              </a:rPr>
              <a:t>a</a:t>
            </a:r>
            <a:r>
              <a:rPr lang="en-US" sz="1600" b="1" spc="-30" dirty="0">
                <a:cs typeface="Aharoni" panose="02010803020104030203" pitchFamily="2" charset="-79"/>
              </a:rPr>
              <a:t>t</a:t>
            </a:r>
            <a:r>
              <a:rPr lang="en-US" sz="1600" b="1" spc="-10" dirty="0">
                <a:cs typeface="Aharoni" panose="02010803020104030203" pitchFamily="2" charset="-79"/>
              </a:rPr>
              <a:t>es</a:t>
            </a:r>
            <a:r>
              <a:rPr lang="en-US" sz="1600" b="1" spc="-2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at</a:t>
            </a:r>
            <a:r>
              <a:rPr lang="en-US" sz="1600" b="1" spc="-6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a</a:t>
            </a:r>
            <a:r>
              <a:rPr lang="en-US" sz="1600" b="1" spc="-3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hi</a:t>
            </a:r>
            <a:r>
              <a:rPr lang="en-US" sz="1600" b="1" spc="-25" dirty="0">
                <a:cs typeface="Aharoni" panose="02010803020104030203" pitchFamily="2" charset="-79"/>
              </a:rPr>
              <a:t>g</a:t>
            </a:r>
            <a:r>
              <a:rPr lang="en-US" sz="1600" b="1" spc="-10" dirty="0">
                <a:cs typeface="Aharoni" panose="02010803020104030203" pitchFamily="2" charset="-79"/>
              </a:rPr>
              <a:t>her</a:t>
            </a:r>
            <a:r>
              <a:rPr lang="en-US" sz="1600" b="1" spc="-6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le</a:t>
            </a:r>
            <a:r>
              <a:rPr lang="en-US" sz="1600" b="1" spc="-45" dirty="0">
                <a:cs typeface="Aharoni" panose="02010803020104030203" pitchFamily="2" charset="-79"/>
              </a:rPr>
              <a:t>v</a:t>
            </a:r>
            <a:r>
              <a:rPr lang="en-US" sz="1600" b="1" spc="-5" dirty="0">
                <a:cs typeface="Aharoni" panose="02010803020104030203" pitchFamily="2" charset="-79"/>
              </a:rPr>
              <a:t>el</a:t>
            </a:r>
            <a:r>
              <a:rPr lang="en-US" sz="1600" b="1" spc="-15" dirty="0">
                <a:cs typeface="Aharoni" panose="02010803020104030203" pitchFamily="2" charset="-79"/>
              </a:rPr>
              <a:t> o</a:t>
            </a:r>
            <a:r>
              <a:rPr lang="en-US" sz="1600" b="1" spc="-5" dirty="0">
                <a:cs typeface="Aharoni" panose="02010803020104030203" pitchFamily="2" charset="-79"/>
              </a:rPr>
              <a:t>f </a:t>
            </a:r>
            <a:r>
              <a:rPr lang="en-US" sz="1600" b="1" spc="-5" dirty="0" smtClean="0">
                <a:cs typeface="Aharoni" panose="02010803020104030203" pitchFamily="2" charset="-79"/>
              </a:rPr>
              <a:t>i</a:t>
            </a:r>
            <a:r>
              <a:rPr lang="en-US" sz="1600" b="1" spc="-10" dirty="0" smtClean="0">
                <a:cs typeface="Aharoni" panose="02010803020104030203" pitchFamily="2" charset="-79"/>
              </a:rPr>
              <a:t>rrigat</a:t>
            </a:r>
            <a:r>
              <a:rPr lang="en-US" sz="1600" b="1" dirty="0" smtClean="0">
                <a:cs typeface="Aharoni" panose="02010803020104030203" pitchFamily="2" charset="-79"/>
              </a:rPr>
              <a:t>i</a:t>
            </a:r>
            <a:r>
              <a:rPr lang="en-US" sz="1600" b="1" spc="-15" dirty="0" smtClean="0">
                <a:cs typeface="Aharoni" panose="02010803020104030203" pitchFamily="2" charset="-79"/>
              </a:rPr>
              <a:t>o</a:t>
            </a:r>
            <a:r>
              <a:rPr lang="en-US" sz="1600" b="1" spc="-10" dirty="0" smtClean="0">
                <a:cs typeface="Aharoni" panose="02010803020104030203" pitchFamily="2" charset="-79"/>
              </a:rPr>
              <a:t>n; </a:t>
            </a:r>
            <a:r>
              <a:rPr lang="en-US" sz="1600" b="1" spc="-5" dirty="0" smtClean="0">
                <a:cs typeface="Aharoni" panose="02010803020104030203" pitchFamily="2" charset="-79"/>
              </a:rPr>
              <a:t>i</a:t>
            </a:r>
            <a:r>
              <a:rPr lang="en-US" sz="1600" b="1" spc="-15" dirty="0" smtClean="0">
                <a:cs typeface="Aharoni" panose="02010803020104030203" pitchFamily="2" charset="-79"/>
              </a:rPr>
              <a:t>rr</a:t>
            </a:r>
            <a:r>
              <a:rPr lang="en-US" sz="1600" b="1" spc="-10" dirty="0" smtClean="0">
                <a:cs typeface="Aharoni" panose="02010803020104030203" pitchFamily="2" charset="-79"/>
              </a:rPr>
              <a:t>igation</a:t>
            </a:r>
            <a:r>
              <a:rPr lang="en-US" sz="1600" b="1" spc="-20" dirty="0" smtClean="0">
                <a:cs typeface="Aharoni" panose="02010803020104030203" pitchFamily="2" charset="-79"/>
              </a:rPr>
              <a:t> </a:t>
            </a:r>
            <a:r>
              <a:rPr lang="en-US" sz="1600" b="1" spc="-5" dirty="0">
                <a:cs typeface="Aharoni" panose="02010803020104030203" pitchFamily="2" charset="-79"/>
              </a:rPr>
              <a:t>is</a:t>
            </a:r>
            <a:r>
              <a:rPr lang="en-US" sz="1600" b="1" spc="-4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imp</a:t>
            </a:r>
            <a:r>
              <a:rPr lang="en-US" sz="1600" b="1" spc="-20" dirty="0">
                <a:cs typeface="Aharoni" panose="02010803020104030203" pitchFamily="2" charset="-79"/>
              </a:rPr>
              <a:t>o</a:t>
            </a:r>
            <a:r>
              <a:rPr lang="en-US" sz="1600" b="1" spc="-15" dirty="0">
                <a:cs typeface="Aharoni" panose="02010803020104030203" pitchFamily="2" charset="-79"/>
              </a:rPr>
              <a:t>r</a:t>
            </a:r>
            <a:r>
              <a:rPr lang="en-US" sz="1600" b="1" spc="-10" dirty="0">
                <a:cs typeface="Aharoni" panose="02010803020104030203" pitchFamily="2" charset="-79"/>
              </a:rPr>
              <a:t>tant</a:t>
            </a:r>
            <a:r>
              <a:rPr lang="en-US" sz="1600" b="1" spc="-5" dirty="0">
                <a:cs typeface="Aharoni" panose="02010803020104030203" pitchFamily="2" charset="-79"/>
              </a:rPr>
              <a:t> </a:t>
            </a:r>
            <a:r>
              <a:rPr lang="en-US" sz="1600" b="1" spc="-35" dirty="0">
                <a:cs typeface="Aharoni" panose="02010803020104030203" pitchFamily="2" charset="-79"/>
              </a:rPr>
              <a:t>t</a:t>
            </a:r>
            <a:r>
              <a:rPr lang="en-US" sz="1600" b="1" spc="-10" dirty="0">
                <a:cs typeface="Aharoni" panose="02010803020104030203" pitchFamily="2" charset="-79"/>
              </a:rPr>
              <a:t>o</a:t>
            </a:r>
            <a:r>
              <a:rPr lang="en-US" sz="1600" b="1" spc="-55" dirty="0">
                <a:cs typeface="Aharoni" panose="02010803020104030203" pitchFamily="2" charset="-79"/>
              </a:rPr>
              <a:t> </a:t>
            </a:r>
            <a:r>
              <a:rPr lang="en-US" sz="1600" b="1" spc="-35" dirty="0">
                <a:cs typeface="Aharoni" panose="02010803020104030203" pitchFamily="2" charset="-79"/>
              </a:rPr>
              <a:t>c</a:t>
            </a:r>
            <a:r>
              <a:rPr lang="en-US" sz="1600" b="1" spc="-15" dirty="0">
                <a:cs typeface="Aharoni" panose="02010803020104030203" pitchFamily="2" charset="-79"/>
              </a:rPr>
              <a:t>op</a:t>
            </a:r>
            <a:r>
              <a:rPr lang="en-US" sz="1600" b="1" spc="-10" dirty="0">
                <a:cs typeface="Aharoni" panose="02010803020104030203" pitchFamily="2" charset="-79"/>
              </a:rPr>
              <a:t>e</a:t>
            </a:r>
            <a:r>
              <a:rPr lang="en-US" sz="1600" b="1" spc="-5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with</a:t>
            </a:r>
            <a:r>
              <a:rPr lang="en-US" sz="1600" b="1" spc="-6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d</a:t>
            </a:r>
            <a:r>
              <a:rPr lang="en-US" sz="1600" b="1" spc="-40" dirty="0">
                <a:cs typeface="Aharoni" panose="02010803020104030203" pitchFamily="2" charset="-79"/>
              </a:rPr>
              <a:t>r</a:t>
            </a:r>
            <a:r>
              <a:rPr lang="en-US" sz="1600" b="1" spc="-15" dirty="0">
                <a:cs typeface="Aharoni" panose="02010803020104030203" pitchFamily="2" charset="-79"/>
              </a:rPr>
              <a:t>o</a:t>
            </a:r>
            <a:r>
              <a:rPr lang="en-US" sz="1600" b="1" spc="-20" dirty="0">
                <a:cs typeface="Aharoni" panose="02010803020104030203" pitchFamily="2" charset="-79"/>
              </a:rPr>
              <a:t>u</a:t>
            </a:r>
            <a:r>
              <a:rPr lang="en-US" sz="1600" b="1" spc="-25" dirty="0">
                <a:cs typeface="Aharoni" panose="02010803020104030203" pitchFamily="2" charset="-79"/>
              </a:rPr>
              <a:t>g</a:t>
            </a:r>
            <a:r>
              <a:rPr lang="en-US" sz="1600" b="1" spc="-10" dirty="0">
                <a:cs typeface="Aharoni" panose="02010803020104030203" pitchFamily="2" charset="-79"/>
              </a:rPr>
              <a:t>ht</a:t>
            </a:r>
            <a:r>
              <a:rPr lang="en-US" sz="1600" b="1" spc="-25" dirty="0">
                <a:cs typeface="Aharoni" panose="02010803020104030203" pitchFamily="2" charset="-79"/>
              </a:rPr>
              <a:t>s</a:t>
            </a:r>
            <a:r>
              <a:rPr lang="en-US" sz="1600" b="1" spc="-5" dirty="0">
                <a:cs typeface="Aharoni" panose="02010803020104030203" pitchFamily="2" charset="-79"/>
              </a:rPr>
              <a:t>,</a:t>
            </a:r>
            <a:r>
              <a:rPr lang="en-US" sz="1600" b="1" spc="20" dirty="0">
                <a:cs typeface="Aharoni" panose="02010803020104030203" pitchFamily="2" charset="-79"/>
              </a:rPr>
              <a:t> </a:t>
            </a:r>
            <a:r>
              <a:rPr lang="en-US" sz="1600" b="1" spc="-5" dirty="0">
                <a:cs typeface="Aharoni" panose="02010803020104030203" pitchFamily="2" charset="-79"/>
              </a:rPr>
              <a:t>its ef</a:t>
            </a:r>
            <a:r>
              <a:rPr lang="en-US" sz="1600" b="1" spc="-25" dirty="0">
                <a:cs typeface="Aharoni" panose="02010803020104030203" pitchFamily="2" charset="-79"/>
              </a:rPr>
              <a:t>f</a:t>
            </a:r>
            <a:r>
              <a:rPr lang="en-US" sz="1600" b="1" spc="-10" dirty="0">
                <a:cs typeface="Aharoni" panose="02010803020104030203" pitchFamily="2" charset="-79"/>
              </a:rPr>
              <a:t>ect</a:t>
            </a:r>
            <a:r>
              <a:rPr lang="en-US" sz="1600" b="1" spc="-15" dirty="0">
                <a:cs typeface="Aharoni" panose="02010803020104030203" pitchFamily="2" charset="-79"/>
              </a:rPr>
              <a:t>i</a:t>
            </a:r>
            <a:r>
              <a:rPr lang="en-US" sz="1600" b="1" spc="-50" dirty="0">
                <a:cs typeface="Aharoni" panose="02010803020104030203" pitchFamily="2" charset="-79"/>
              </a:rPr>
              <a:t>v</a:t>
            </a:r>
            <a:r>
              <a:rPr lang="en-US" sz="1600" b="1" spc="-10" dirty="0">
                <a:cs typeface="Aharoni" panose="02010803020104030203" pitchFamily="2" charset="-79"/>
              </a:rPr>
              <a:t>ene</a:t>
            </a:r>
            <a:r>
              <a:rPr lang="en-US" sz="1600" b="1" spc="-5" dirty="0">
                <a:cs typeface="Aharoni" panose="02010803020104030203" pitchFamily="2" charset="-79"/>
              </a:rPr>
              <a:t>s</a:t>
            </a:r>
            <a:r>
              <a:rPr lang="en-US" sz="1600" b="1" spc="-10" dirty="0">
                <a:cs typeface="Aharoni" panose="02010803020104030203" pitchFamily="2" charset="-79"/>
              </a:rPr>
              <a:t>s</a:t>
            </a:r>
            <a:r>
              <a:rPr lang="en-US" sz="1600" b="1" spc="-3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dim</a:t>
            </a:r>
            <a:r>
              <a:rPr lang="en-US" sz="1600" b="1" spc="-5" dirty="0">
                <a:cs typeface="Aharoni" panose="02010803020104030203" pitchFamily="2" charset="-79"/>
              </a:rPr>
              <a:t>inish</a:t>
            </a:r>
            <a:r>
              <a:rPr lang="en-US" sz="1600" b="1" spc="-10" dirty="0">
                <a:cs typeface="Aharoni" panose="02010803020104030203" pitchFamily="2" charset="-79"/>
              </a:rPr>
              <a:t>es</a:t>
            </a:r>
            <a:r>
              <a:rPr lang="en-US" sz="1600" b="1" spc="-80" dirty="0">
                <a:cs typeface="Aharoni" panose="02010803020104030203" pitchFamily="2" charset="-79"/>
              </a:rPr>
              <a:t> </a:t>
            </a:r>
            <a:r>
              <a:rPr lang="en-US" sz="1600" b="1" spc="-25" dirty="0">
                <a:cs typeface="Aharoni" panose="02010803020104030203" pitchFamily="2" charset="-79"/>
              </a:rPr>
              <a:t>w</a:t>
            </a:r>
            <a:r>
              <a:rPr lang="en-US" sz="1600" b="1" spc="-10" dirty="0">
                <a:cs typeface="Aharoni" panose="02010803020104030203" pitchFamily="2" charset="-79"/>
              </a:rPr>
              <a:t>hen water </a:t>
            </a:r>
            <a:r>
              <a:rPr lang="en-US" sz="1600" b="1" spc="-5" dirty="0">
                <a:cs typeface="Aharoni" panose="02010803020104030203" pitchFamily="2" charset="-79"/>
              </a:rPr>
              <a:t>is</a:t>
            </a:r>
            <a:r>
              <a:rPr lang="en-US" sz="1600" b="1" spc="-5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th</a:t>
            </a:r>
            <a:r>
              <a:rPr lang="en-US" sz="1600" b="1" dirty="0">
                <a:cs typeface="Aharoni" panose="02010803020104030203" pitchFamily="2" charset="-79"/>
              </a:rPr>
              <a:t>i</a:t>
            </a:r>
            <a:r>
              <a:rPr lang="en-US" sz="1600" b="1" spc="-10" dirty="0">
                <a:cs typeface="Aharoni" panose="02010803020104030203" pitchFamily="2" charset="-79"/>
              </a:rPr>
              <a:t>n</a:t>
            </a:r>
            <a:r>
              <a:rPr lang="en-US" sz="1600" b="1" spc="-20" dirty="0">
                <a:cs typeface="Aharoni" panose="02010803020104030203" pitchFamily="2" charset="-79"/>
              </a:rPr>
              <a:t>l</a:t>
            </a:r>
            <a:r>
              <a:rPr lang="en-US" sz="1600" b="1" spc="-10" dirty="0">
                <a:cs typeface="Aharoni" panose="02010803020104030203" pitchFamily="2" charset="-79"/>
              </a:rPr>
              <a:t>y</a:t>
            </a:r>
            <a:r>
              <a:rPr lang="en-US" sz="1600" b="1" spc="-65" dirty="0">
                <a:cs typeface="Aharoni" panose="02010803020104030203" pitchFamily="2" charset="-79"/>
              </a:rPr>
              <a:t> </a:t>
            </a:r>
            <a:r>
              <a:rPr lang="en-US" sz="1600" b="1" spc="-10" dirty="0" smtClean="0">
                <a:cs typeface="Aharoni" panose="02010803020104030203" pitchFamily="2" charset="-79"/>
              </a:rPr>
              <a:t>dist</a:t>
            </a:r>
            <a:r>
              <a:rPr lang="en-US" sz="1600" b="1" spc="-15" dirty="0" smtClean="0">
                <a:cs typeface="Aharoni" panose="02010803020104030203" pitchFamily="2" charset="-79"/>
              </a:rPr>
              <a:t>r</a:t>
            </a:r>
            <a:r>
              <a:rPr lang="en-US" sz="1600" b="1" spc="-10" dirty="0" smtClean="0">
                <a:cs typeface="Aharoni" panose="02010803020104030203" pitchFamily="2" charset="-79"/>
              </a:rPr>
              <a:t>ib</a:t>
            </a:r>
            <a:r>
              <a:rPr lang="en-US" sz="1600" b="1" spc="-20" dirty="0" smtClean="0">
                <a:cs typeface="Aharoni" panose="02010803020104030203" pitchFamily="2" charset="-79"/>
              </a:rPr>
              <a:t>u</a:t>
            </a:r>
            <a:r>
              <a:rPr lang="en-US" sz="1600" b="1" spc="-35" dirty="0" smtClean="0">
                <a:cs typeface="Aharoni" panose="02010803020104030203" pitchFamily="2" charset="-79"/>
              </a:rPr>
              <a:t>t</a:t>
            </a:r>
            <a:r>
              <a:rPr lang="en-US" sz="1600" b="1" spc="-10" dirty="0" smtClean="0">
                <a:cs typeface="Aharoni" panose="02010803020104030203" pitchFamily="2" charset="-79"/>
              </a:rPr>
              <a:t>ed.</a:t>
            </a:r>
            <a:endParaRPr lang="en-US" sz="1600" b="1" dirty="0">
              <a:cs typeface="Aharoni" panose="02010803020104030203" pitchFamily="2" charset="-79"/>
            </a:endParaRPr>
          </a:p>
          <a:p>
            <a:pPr>
              <a:lnSpc>
                <a:spcPts val="850"/>
              </a:lnSpc>
              <a:spcBef>
                <a:spcPts val="22"/>
              </a:spcBef>
              <a:buClr>
                <a:srgbClr val="0AD0D9"/>
              </a:buClr>
              <a:buFont typeface="Wingdings"/>
              <a:buChar char=""/>
            </a:pPr>
            <a:endParaRPr lang="en-US" sz="1600" b="1" dirty="0">
              <a:cs typeface="Aharoni" panose="02010803020104030203" pitchFamily="2" charset="-79"/>
            </a:endParaRPr>
          </a:p>
          <a:p>
            <a:pPr marL="287020" marR="70485" indent="-274320">
              <a:lnSpc>
                <a:spcPct val="80000"/>
              </a:lnSpc>
              <a:buClr>
                <a:srgbClr val="0AD0D9"/>
              </a:buClr>
              <a:buSzPct val="92307"/>
              <a:buFont typeface="Wingdings"/>
              <a:buChar char=""/>
              <a:tabLst>
                <a:tab pos="286385" algn="l"/>
              </a:tabLst>
            </a:pPr>
            <a:r>
              <a:rPr lang="en-US" sz="1600" b="1" spc="-15" dirty="0" smtClean="0">
                <a:cs typeface="Aharoni" panose="02010803020104030203" pitchFamily="2" charset="-79"/>
              </a:rPr>
              <a:t>Lo</a:t>
            </a:r>
            <a:r>
              <a:rPr lang="en-US" sz="1600" b="1" spc="-10" dirty="0" smtClean="0">
                <a:cs typeface="Aharoni" panose="02010803020104030203" pitchFamily="2" charset="-79"/>
              </a:rPr>
              <a:t>ss</a:t>
            </a:r>
            <a:r>
              <a:rPr lang="en-US" sz="1600" b="1" spc="-60" dirty="0" smtClean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cu</a:t>
            </a:r>
            <a:r>
              <a:rPr lang="en-US" sz="1600" b="1" spc="5" dirty="0">
                <a:cs typeface="Aharoni" panose="02010803020104030203" pitchFamily="2" charset="-79"/>
              </a:rPr>
              <a:t>r</a:t>
            </a:r>
            <a:r>
              <a:rPr lang="en-US" sz="1600" b="1" spc="-50" dirty="0">
                <a:cs typeface="Aharoni" panose="02010803020104030203" pitchFamily="2" charset="-79"/>
              </a:rPr>
              <a:t>v</a:t>
            </a:r>
            <a:r>
              <a:rPr lang="en-US" sz="1600" b="1" spc="-10" dirty="0">
                <a:cs typeface="Aharoni" panose="02010803020104030203" pitchFamily="2" charset="-79"/>
              </a:rPr>
              <a:t>e</a:t>
            </a:r>
            <a:r>
              <a:rPr lang="en-US" sz="1600" b="1" spc="-3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as</a:t>
            </a:r>
            <a:r>
              <a:rPr lang="en-US" sz="1600" b="1" spc="-5" dirty="0">
                <a:cs typeface="Aharoni" panose="02010803020104030203" pitchFamily="2" charset="-79"/>
              </a:rPr>
              <a:t>s</a:t>
            </a:r>
            <a:r>
              <a:rPr lang="en-US" sz="1600" b="1" spc="-15" dirty="0">
                <a:cs typeface="Aharoni" panose="02010803020104030203" pitchFamily="2" charset="-79"/>
              </a:rPr>
              <a:t>o</a:t>
            </a:r>
            <a:r>
              <a:rPr lang="en-US" sz="1600" b="1" spc="-10" dirty="0">
                <a:cs typeface="Aharoni" panose="02010803020104030203" pitchFamily="2" charset="-79"/>
              </a:rPr>
              <a:t>c</a:t>
            </a:r>
            <a:r>
              <a:rPr lang="en-US" sz="1600" b="1" dirty="0">
                <a:cs typeface="Aharoni" panose="02010803020104030203" pitchFamily="2" charset="-79"/>
              </a:rPr>
              <a:t>i</a:t>
            </a:r>
            <a:r>
              <a:rPr lang="en-US" sz="1600" b="1" spc="-10" dirty="0">
                <a:cs typeface="Aharoni" panose="02010803020104030203" pitchFamily="2" charset="-79"/>
              </a:rPr>
              <a:t>a</a:t>
            </a:r>
            <a:r>
              <a:rPr lang="en-US" sz="1600" b="1" spc="-30" dirty="0">
                <a:cs typeface="Aharoni" panose="02010803020104030203" pitchFamily="2" charset="-79"/>
              </a:rPr>
              <a:t>t</a:t>
            </a:r>
            <a:r>
              <a:rPr lang="en-US" sz="1600" b="1" spc="-10" dirty="0">
                <a:cs typeface="Aharoni" panose="02010803020104030203" pitchFamily="2" charset="-79"/>
              </a:rPr>
              <a:t>ed</a:t>
            </a:r>
            <a:r>
              <a:rPr lang="en-US" sz="1600" b="1" spc="-3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with</a:t>
            </a:r>
            <a:r>
              <a:rPr lang="en-US" sz="1600" b="1" spc="-2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solidFill>
                  <a:srgbClr val="FF0000"/>
                </a:solidFill>
                <a:cs typeface="Aharoni" panose="02010803020104030203" pitchFamily="2" charset="-79"/>
              </a:rPr>
              <a:t>no</a:t>
            </a:r>
            <a:r>
              <a:rPr lang="en-US" sz="1600" b="1" spc="-5" dirty="0">
                <a:solidFill>
                  <a:srgbClr val="FF0000"/>
                </a:solidFill>
                <a:cs typeface="Aharoni" panose="02010803020104030203" pitchFamily="2" charset="-79"/>
              </a:rPr>
              <a:t> i</a:t>
            </a:r>
            <a:r>
              <a:rPr lang="en-US" sz="1600" b="1" spc="-10" dirty="0">
                <a:solidFill>
                  <a:srgbClr val="FF0000"/>
                </a:solidFill>
                <a:cs typeface="Aharoni" panose="02010803020104030203" pitchFamily="2" charset="-79"/>
              </a:rPr>
              <a:t>rrigat</a:t>
            </a:r>
            <a:r>
              <a:rPr lang="en-US" sz="1600" b="1" dirty="0">
                <a:solidFill>
                  <a:srgbClr val="FF0000"/>
                </a:solidFill>
                <a:cs typeface="Aharoni" panose="02010803020104030203" pitchFamily="2" charset="-79"/>
              </a:rPr>
              <a:t>i</a:t>
            </a:r>
            <a:r>
              <a:rPr lang="en-US" sz="1600" b="1" spc="-15" dirty="0">
                <a:solidFill>
                  <a:srgbClr val="FF0000"/>
                </a:solidFill>
                <a:cs typeface="Aharoni" panose="02010803020104030203" pitchFamily="2" charset="-79"/>
              </a:rPr>
              <a:t>o</a:t>
            </a:r>
            <a:r>
              <a:rPr lang="en-US" sz="1600" b="1" spc="-10" dirty="0">
                <a:solidFill>
                  <a:srgbClr val="FF0000"/>
                </a:solidFill>
                <a:cs typeface="Aharoni" panose="02010803020104030203" pitchFamily="2" charset="-79"/>
              </a:rPr>
              <a:t>n</a:t>
            </a:r>
            <a:r>
              <a:rPr lang="en-US" sz="1600" b="1" spc="-15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l</a:t>
            </a:r>
            <a:r>
              <a:rPr lang="en-US" sz="1600" b="1" spc="-5" dirty="0">
                <a:cs typeface="Aharoni" panose="02010803020104030203" pitchFamily="2" charset="-79"/>
              </a:rPr>
              <a:t>ies</a:t>
            </a:r>
            <a:r>
              <a:rPr lang="en-US" sz="1600" b="1" spc="-6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ab</a:t>
            </a:r>
            <a:r>
              <a:rPr lang="en-US" sz="1600" b="1" spc="-40" dirty="0">
                <a:cs typeface="Aharoni" panose="02010803020104030203" pitchFamily="2" charset="-79"/>
              </a:rPr>
              <a:t>o</a:t>
            </a:r>
            <a:r>
              <a:rPr lang="en-US" sz="1600" b="1" spc="-50" dirty="0">
                <a:cs typeface="Aharoni" panose="02010803020104030203" pitchFamily="2" charset="-79"/>
              </a:rPr>
              <a:t>v</a:t>
            </a:r>
            <a:r>
              <a:rPr lang="en-US" sz="1600" b="1" spc="-10" dirty="0">
                <a:cs typeface="Aharoni" panose="02010803020104030203" pitchFamily="2" charset="-79"/>
              </a:rPr>
              <a:t>e</a:t>
            </a:r>
            <a:r>
              <a:rPr lang="en-US" sz="1600" b="1" spc="-2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th</a:t>
            </a:r>
            <a:r>
              <a:rPr lang="en-US" sz="1600" b="1" spc="-5" dirty="0">
                <a:cs typeface="Aharoni" panose="02010803020104030203" pitchFamily="2" charset="-79"/>
              </a:rPr>
              <a:t>eir i</a:t>
            </a:r>
            <a:r>
              <a:rPr lang="en-US" sz="1600" b="1" spc="-15" dirty="0">
                <a:cs typeface="Aharoni" panose="02010803020104030203" pitchFamily="2" charset="-79"/>
              </a:rPr>
              <a:t>rr</a:t>
            </a:r>
            <a:r>
              <a:rPr lang="en-US" sz="1600" b="1" spc="-10" dirty="0">
                <a:cs typeface="Aharoni" panose="02010803020104030203" pitchFamily="2" charset="-79"/>
              </a:rPr>
              <a:t>igation</a:t>
            </a:r>
            <a:r>
              <a:rPr lang="en-US" sz="1600" b="1" spc="-45" dirty="0">
                <a:cs typeface="Aharoni" panose="02010803020104030203" pitchFamily="2" charset="-79"/>
              </a:rPr>
              <a:t> </a:t>
            </a:r>
            <a:r>
              <a:rPr lang="en-US" sz="1600" b="1" spc="-35" dirty="0">
                <a:cs typeface="Aharoni" panose="02010803020104030203" pitchFamily="2" charset="-79"/>
              </a:rPr>
              <a:t>c</a:t>
            </a:r>
            <a:r>
              <a:rPr lang="en-US" sz="1600" b="1" spc="-20" dirty="0">
                <a:cs typeface="Aharoni" panose="02010803020104030203" pitchFamily="2" charset="-79"/>
              </a:rPr>
              <a:t>ou</a:t>
            </a:r>
            <a:r>
              <a:rPr lang="en-US" sz="1600" b="1" spc="-10" dirty="0">
                <a:cs typeface="Aharoni" panose="02010803020104030203" pitchFamily="2" charset="-79"/>
              </a:rPr>
              <a:t>n</a:t>
            </a:r>
            <a:r>
              <a:rPr lang="en-US" sz="1600" b="1" spc="-35" dirty="0">
                <a:cs typeface="Aharoni" panose="02010803020104030203" pitchFamily="2" charset="-79"/>
              </a:rPr>
              <a:t>t</a:t>
            </a:r>
            <a:r>
              <a:rPr lang="en-US" sz="1600" b="1" spc="-10" dirty="0">
                <a:cs typeface="Aharoni" panose="02010803020104030203" pitchFamily="2" charset="-79"/>
              </a:rPr>
              <a:t>er</a:t>
            </a:r>
            <a:r>
              <a:rPr lang="en-US" sz="1600" b="1" spc="-15" dirty="0">
                <a:cs typeface="Aharoni" panose="02010803020104030203" pitchFamily="2" charset="-79"/>
              </a:rPr>
              <a:t>f</a:t>
            </a:r>
            <a:r>
              <a:rPr lang="en-US" sz="1600" b="1" spc="-10" dirty="0">
                <a:cs typeface="Aharoni" panose="02010803020104030203" pitchFamily="2" charset="-79"/>
              </a:rPr>
              <a:t>act</a:t>
            </a:r>
            <a:r>
              <a:rPr lang="en-US" sz="1600" b="1" spc="-20" dirty="0">
                <a:cs typeface="Aharoni" panose="02010803020104030203" pitchFamily="2" charset="-79"/>
              </a:rPr>
              <a:t>u</a:t>
            </a:r>
            <a:r>
              <a:rPr lang="en-US" sz="1600" b="1" spc="-10" dirty="0">
                <a:cs typeface="Aharoni" panose="02010803020104030203" pitchFamily="2" charset="-79"/>
              </a:rPr>
              <a:t>al</a:t>
            </a:r>
            <a:r>
              <a:rPr lang="en-US" sz="1600" b="1" spc="-25" dirty="0">
                <a:cs typeface="Aharoni" panose="02010803020104030203" pitchFamily="2" charset="-79"/>
              </a:rPr>
              <a:t>s </a:t>
            </a:r>
            <a:r>
              <a:rPr lang="en-US" sz="1600" b="1" spc="-10" dirty="0">
                <a:cs typeface="Aharoni" panose="02010803020104030203" pitchFamily="2" charset="-79"/>
              </a:rPr>
              <a:t>indicating</a:t>
            </a:r>
            <a:r>
              <a:rPr lang="en-US" sz="1600" b="1" spc="-1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that</a:t>
            </a:r>
            <a:r>
              <a:rPr lang="en-US" sz="1600" b="1" spc="-5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d</a:t>
            </a:r>
            <a:r>
              <a:rPr lang="en-US" sz="1600" b="1" spc="-40" dirty="0">
                <a:cs typeface="Aharoni" panose="02010803020104030203" pitchFamily="2" charset="-79"/>
              </a:rPr>
              <a:t>r</a:t>
            </a:r>
            <a:r>
              <a:rPr lang="en-US" sz="1600" b="1" spc="-15" dirty="0">
                <a:cs typeface="Aharoni" panose="02010803020104030203" pitchFamily="2" charset="-79"/>
              </a:rPr>
              <a:t>o</a:t>
            </a:r>
            <a:r>
              <a:rPr lang="en-US" sz="1600" b="1" spc="-20" dirty="0">
                <a:cs typeface="Aharoni" panose="02010803020104030203" pitchFamily="2" charset="-79"/>
              </a:rPr>
              <a:t>u</a:t>
            </a:r>
            <a:r>
              <a:rPr lang="en-US" sz="1600" b="1" spc="-25" dirty="0">
                <a:cs typeface="Aharoni" panose="02010803020104030203" pitchFamily="2" charset="-79"/>
              </a:rPr>
              <a:t>g</a:t>
            </a:r>
            <a:r>
              <a:rPr lang="en-US" sz="1600" b="1" spc="-10" dirty="0">
                <a:cs typeface="Aharoni" panose="02010803020104030203" pitchFamily="2" charset="-79"/>
              </a:rPr>
              <a:t>ht</a:t>
            </a:r>
            <a:r>
              <a:rPr lang="en-US" sz="1600" b="1" spc="-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has</a:t>
            </a:r>
            <a:r>
              <a:rPr lang="en-US" sz="1600" b="1" spc="-7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a big</a:t>
            </a:r>
            <a:r>
              <a:rPr lang="en-US" sz="1600" b="1" spc="-45" dirty="0">
                <a:cs typeface="Aharoni" panose="02010803020104030203" pitchFamily="2" charset="-79"/>
              </a:rPr>
              <a:t>g</a:t>
            </a:r>
            <a:r>
              <a:rPr lang="en-US" sz="1600" b="1" spc="-10" dirty="0">
                <a:cs typeface="Aharoni" panose="02010803020104030203" pitchFamily="2" charset="-79"/>
              </a:rPr>
              <a:t>er</a:t>
            </a:r>
            <a:r>
              <a:rPr lang="en-US" sz="1600" b="1" spc="-3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im</a:t>
            </a:r>
            <a:r>
              <a:rPr lang="en-US" sz="1600" b="1" spc="-15" dirty="0">
                <a:cs typeface="Aharoni" panose="02010803020104030203" pitchFamily="2" charset="-79"/>
              </a:rPr>
              <a:t>p</a:t>
            </a:r>
            <a:r>
              <a:rPr lang="en-US" sz="1600" b="1" spc="-10" dirty="0">
                <a:cs typeface="Aharoni" panose="02010803020104030203" pitchFamily="2" charset="-79"/>
              </a:rPr>
              <a:t>act</a:t>
            </a:r>
            <a:r>
              <a:rPr lang="en-US" sz="1600" b="1" spc="-8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in</a:t>
            </a:r>
            <a:r>
              <a:rPr lang="en-US" sz="1600" b="1" spc="-5" dirty="0">
                <a:cs typeface="Aharoni" panose="02010803020104030203" pitchFamily="2" charset="-79"/>
              </a:rPr>
              <a:t> </a:t>
            </a:r>
            <a:r>
              <a:rPr lang="en-US" sz="1600" b="1" spc="-35" dirty="0" err="1">
                <a:cs typeface="Aharoni" panose="02010803020104030203" pitchFamily="2" charset="-79"/>
              </a:rPr>
              <a:t>r</a:t>
            </a:r>
            <a:r>
              <a:rPr lang="en-US" sz="1600" b="1" spc="-10" dirty="0" err="1">
                <a:cs typeface="Aharoni" panose="02010803020104030203" pitchFamily="2" charset="-79"/>
              </a:rPr>
              <a:t>a</a:t>
            </a:r>
            <a:r>
              <a:rPr lang="en-US" sz="1600" b="1" dirty="0" err="1">
                <a:cs typeface="Aharoni" panose="02010803020104030203" pitchFamily="2" charset="-79"/>
              </a:rPr>
              <a:t>i</a:t>
            </a:r>
            <a:r>
              <a:rPr lang="en-US" sz="1600" b="1" spc="-10" dirty="0" err="1">
                <a:cs typeface="Aharoni" panose="02010803020104030203" pitchFamily="2" charset="-79"/>
              </a:rPr>
              <a:t>n</a:t>
            </a:r>
            <a:r>
              <a:rPr lang="en-US" sz="1600" b="1" spc="-20" dirty="0" err="1">
                <a:cs typeface="Aharoni" panose="02010803020104030203" pitchFamily="2" charset="-79"/>
              </a:rPr>
              <a:t>f</a:t>
            </a:r>
            <a:r>
              <a:rPr lang="en-US" sz="1600" b="1" spc="-10" dirty="0" err="1">
                <a:cs typeface="Aharoni" panose="02010803020104030203" pitchFamily="2" charset="-79"/>
              </a:rPr>
              <a:t>ed</a:t>
            </a:r>
            <a:r>
              <a:rPr lang="en-US" sz="1600" b="1" spc="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farm</a:t>
            </a:r>
            <a:r>
              <a:rPr lang="en-US" sz="1600" b="1" dirty="0">
                <a:cs typeface="Aharoni" panose="02010803020104030203" pitchFamily="2" charset="-79"/>
              </a:rPr>
              <a:t>i</a:t>
            </a:r>
            <a:r>
              <a:rPr lang="en-US" sz="1600" b="1" spc="-10" dirty="0">
                <a:cs typeface="Aharoni" panose="02010803020104030203" pitchFamily="2" charset="-79"/>
              </a:rPr>
              <a:t>ng</a:t>
            </a:r>
            <a:r>
              <a:rPr lang="en-US" sz="1600" b="1" spc="-15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s</a:t>
            </a:r>
            <a:r>
              <a:rPr lang="en-US" sz="1600" b="1" spc="-20" dirty="0">
                <a:cs typeface="Aharoni" panose="02010803020104030203" pitchFamily="2" charset="-79"/>
              </a:rPr>
              <a:t>y</a:t>
            </a:r>
            <a:r>
              <a:rPr lang="en-US" sz="1600" b="1" spc="-10" dirty="0">
                <a:cs typeface="Aharoni" panose="02010803020104030203" pitchFamily="2" charset="-79"/>
              </a:rPr>
              <a:t>s</a:t>
            </a:r>
            <a:r>
              <a:rPr lang="en-US" sz="1600" b="1" spc="-30" dirty="0">
                <a:cs typeface="Aharoni" panose="02010803020104030203" pitchFamily="2" charset="-79"/>
              </a:rPr>
              <a:t>t</a:t>
            </a:r>
            <a:r>
              <a:rPr lang="en-US" sz="1600" b="1" spc="-10" dirty="0">
                <a:cs typeface="Aharoni" panose="02010803020104030203" pitchFamily="2" charset="-79"/>
              </a:rPr>
              <a:t>em</a:t>
            </a:r>
            <a:r>
              <a:rPr lang="en-US" sz="1600" b="1" spc="-20" dirty="0">
                <a:cs typeface="Aharoni" panose="02010803020104030203" pitchFamily="2" charset="-79"/>
              </a:rPr>
              <a:t>s</a:t>
            </a:r>
            <a:r>
              <a:rPr lang="en-US" sz="1600" b="1" spc="-5" dirty="0">
                <a:cs typeface="Aharoni" panose="02010803020104030203" pitchFamily="2" charset="-79"/>
              </a:rPr>
              <a:t>, </a:t>
            </a:r>
            <a:r>
              <a:rPr lang="en-US" sz="1600" b="1" spc="-10" dirty="0">
                <a:cs typeface="Aharoni" panose="02010803020104030203" pitchFamily="2" charset="-79"/>
              </a:rPr>
              <a:t>b</a:t>
            </a:r>
            <a:r>
              <a:rPr lang="en-US" sz="1600" b="1" spc="-20" dirty="0">
                <a:cs typeface="Aharoni" panose="02010803020104030203" pitchFamily="2" charset="-79"/>
              </a:rPr>
              <a:t>u</a:t>
            </a:r>
            <a:r>
              <a:rPr lang="en-US" sz="1600" b="1" spc="-5" dirty="0">
                <a:cs typeface="Aharoni" panose="02010803020104030203" pitchFamily="2" charset="-79"/>
              </a:rPr>
              <a:t>t</a:t>
            </a:r>
            <a:r>
              <a:rPr lang="en-US" sz="1600" b="1" spc="-20" dirty="0">
                <a:cs typeface="Aharoni" panose="02010803020104030203" pitchFamily="2" charset="-79"/>
              </a:rPr>
              <a:t> </a:t>
            </a:r>
            <a:r>
              <a:rPr lang="en-US" sz="1600" b="1" spc="-5" dirty="0">
                <a:cs typeface="Aharoni" panose="02010803020104030203" pitchFamily="2" charset="-79"/>
              </a:rPr>
              <a:t>its</a:t>
            </a:r>
            <a:r>
              <a:rPr lang="en-US" sz="1600" b="1" spc="-10" dirty="0">
                <a:cs typeface="Aharoni" panose="02010803020104030203" pitchFamily="2" charset="-79"/>
              </a:rPr>
              <a:t> im</a:t>
            </a:r>
            <a:r>
              <a:rPr lang="en-US" sz="1600" b="1" spc="-15" dirty="0">
                <a:cs typeface="Aharoni" panose="02010803020104030203" pitchFamily="2" charset="-79"/>
              </a:rPr>
              <a:t>p</a:t>
            </a:r>
            <a:r>
              <a:rPr lang="en-US" sz="1600" b="1" spc="-10" dirty="0">
                <a:cs typeface="Aharoni" panose="02010803020104030203" pitchFamily="2" charset="-79"/>
              </a:rPr>
              <a:t>act</a:t>
            </a:r>
            <a:r>
              <a:rPr lang="en-US" sz="1600" b="1" spc="-4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has</a:t>
            </a:r>
            <a:r>
              <a:rPr lang="en-US" sz="1600" b="1" spc="-60" dirty="0">
                <a:cs typeface="Aharoni" panose="02010803020104030203" pitchFamily="2" charset="-79"/>
              </a:rPr>
              <a:t> </a:t>
            </a:r>
            <a:r>
              <a:rPr lang="en-US" sz="1600" b="1" spc="-50" dirty="0">
                <a:cs typeface="Aharoni" panose="02010803020104030203" pitchFamily="2" charset="-79"/>
              </a:rPr>
              <a:t>w</a:t>
            </a:r>
            <a:r>
              <a:rPr lang="en-US" sz="1600" b="1" spc="-10" dirty="0">
                <a:cs typeface="Aharoni" panose="02010803020104030203" pitchFamily="2" charset="-79"/>
              </a:rPr>
              <a:t>ea</a:t>
            </a:r>
            <a:r>
              <a:rPr lang="en-US" sz="1600" b="1" spc="-35" dirty="0">
                <a:cs typeface="Aharoni" panose="02010803020104030203" pitchFamily="2" charset="-79"/>
              </a:rPr>
              <a:t>k</a:t>
            </a:r>
            <a:r>
              <a:rPr lang="en-US" sz="1600" b="1" spc="-10" dirty="0">
                <a:cs typeface="Aharoni" panose="02010803020104030203" pitchFamily="2" charset="-79"/>
              </a:rPr>
              <a:t>ened</a:t>
            </a:r>
            <a:r>
              <a:rPr lang="en-US" sz="1600" b="1" spc="-15" dirty="0">
                <a:cs typeface="Aharoni" panose="02010803020104030203" pitchFamily="2" charset="-79"/>
              </a:rPr>
              <a:t> </a:t>
            </a:r>
            <a:r>
              <a:rPr lang="en-US" sz="1600" b="1" spc="-40" dirty="0">
                <a:cs typeface="Aharoni" panose="02010803020104030203" pitchFamily="2" charset="-79"/>
              </a:rPr>
              <a:t>o</a:t>
            </a:r>
            <a:r>
              <a:rPr lang="en-US" sz="1600" b="1" spc="-50" dirty="0">
                <a:cs typeface="Aharoni" panose="02010803020104030203" pitchFamily="2" charset="-79"/>
              </a:rPr>
              <a:t>v</a:t>
            </a:r>
            <a:r>
              <a:rPr lang="en-US" sz="1600" b="1" spc="-5" dirty="0">
                <a:cs typeface="Aharoni" panose="02010803020104030203" pitchFamily="2" charset="-79"/>
              </a:rPr>
              <a:t>erti</a:t>
            </a:r>
            <a:r>
              <a:rPr lang="en-US" sz="1600" b="1" spc="-10" dirty="0">
                <a:cs typeface="Aharoni" panose="02010803020104030203" pitchFamily="2" charset="-79"/>
              </a:rPr>
              <a:t>m</a:t>
            </a:r>
            <a:r>
              <a:rPr lang="en-US" sz="1600" b="1" spc="-5" dirty="0">
                <a:cs typeface="Aharoni" panose="02010803020104030203" pitchFamily="2" charset="-79"/>
              </a:rPr>
              <a:t>e.</a:t>
            </a:r>
            <a:endParaRPr lang="en-US" sz="1600" b="1" dirty="0">
              <a:cs typeface="Aharoni" panose="02010803020104030203" pitchFamily="2" charset="-79"/>
            </a:endParaRPr>
          </a:p>
          <a:p>
            <a:pPr>
              <a:lnSpc>
                <a:spcPts val="850"/>
              </a:lnSpc>
              <a:spcBef>
                <a:spcPts val="22"/>
              </a:spcBef>
              <a:buClr>
                <a:srgbClr val="0AD0D9"/>
              </a:buClr>
              <a:buFont typeface="Wingdings"/>
              <a:buChar char=""/>
            </a:pPr>
            <a:endParaRPr lang="en-US" sz="1600" b="1" dirty="0">
              <a:cs typeface="Aharoni" panose="02010803020104030203" pitchFamily="2" charset="-79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"/>
              <a:buChar char=""/>
            </a:pPr>
            <a:endParaRPr lang="en-US" sz="1600" b="1" dirty="0">
              <a:cs typeface="Aharoni" panose="02010803020104030203" pitchFamily="2" charset="-79"/>
            </a:endParaRPr>
          </a:p>
          <a:p>
            <a:pPr marL="287020" marR="71755" indent="-274320">
              <a:lnSpc>
                <a:spcPct val="80000"/>
              </a:lnSpc>
              <a:buClr>
                <a:srgbClr val="0AD0D9"/>
              </a:buClr>
              <a:buSzPct val="92307"/>
              <a:buFont typeface="Wingdings"/>
              <a:buChar char=""/>
              <a:tabLst>
                <a:tab pos="286385" algn="l"/>
              </a:tabLst>
            </a:pPr>
            <a:r>
              <a:rPr lang="en-US" sz="1600" b="1" spc="-40" dirty="0" smtClean="0">
                <a:cs typeface="Aharoni" panose="02010803020104030203" pitchFamily="2" charset="-79"/>
              </a:rPr>
              <a:t>It also indicates  </a:t>
            </a:r>
            <a:r>
              <a:rPr lang="en-US" sz="1600" b="1" spc="-40" dirty="0">
                <a:cs typeface="Aharoni" panose="02010803020104030203" pitchFamily="2" charset="-79"/>
              </a:rPr>
              <a:t>r</a:t>
            </a:r>
            <a:r>
              <a:rPr lang="en-US" sz="1600" b="1" spc="-20" dirty="0">
                <a:cs typeface="Aharoni" panose="02010803020104030203" pitchFamily="2" charset="-79"/>
              </a:rPr>
              <a:t>o</a:t>
            </a:r>
            <a:r>
              <a:rPr lang="en-US" sz="1600" b="1" spc="-10" dirty="0">
                <a:cs typeface="Aharoni" panose="02010803020104030203" pitchFamily="2" charset="-79"/>
              </a:rPr>
              <a:t>le</a:t>
            </a:r>
            <a:r>
              <a:rPr lang="en-US" sz="1600" b="1" spc="-50" dirty="0">
                <a:cs typeface="Aharoni" panose="02010803020104030203" pitchFamily="2" charset="-79"/>
              </a:rPr>
              <a:t> </a:t>
            </a:r>
            <a:r>
              <a:rPr lang="en-US" sz="1600" b="1" spc="-20" dirty="0">
                <a:cs typeface="Aharoni" panose="02010803020104030203" pitchFamily="2" charset="-79"/>
              </a:rPr>
              <a:t>o</a:t>
            </a:r>
            <a:r>
              <a:rPr lang="en-US" sz="1600" b="1" spc="-5" dirty="0">
                <a:cs typeface="Aharoni" panose="02010803020104030203" pitchFamily="2" charset="-79"/>
              </a:rPr>
              <a:t>f </a:t>
            </a:r>
            <a:r>
              <a:rPr lang="en-US" sz="1600" b="1" spc="-10" dirty="0">
                <a:cs typeface="Aharoni" panose="02010803020104030203" pitchFamily="2" charset="-79"/>
              </a:rPr>
              <a:t>ada</a:t>
            </a:r>
            <a:r>
              <a:rPr lang="en-US" sz="1600" b="1" spc="-25" dirty="0">
                <a:cs typeface="Aharoni" panose="02010803020104030203" pitchFamily="2" charset="-79"/>
              </a:rPr>
              <a:t>p</a:t>
            </a:r>
            <a:r>
              <a:rPr lang="en-US" sz="1600" b="1" spc="-10" dirty="0">
                <a:cs typeface="Aharoni" panose="02010803020104030203" pitchFamily="2" charset="-79"/>
              </a:rPr>
              <a:t>tat</a:t>
            </a:r>
            <a:r>
              <a:rPr lang="en-US" sz="1600" b="1" spc="-5" dirty="0">
                <a:cs typeface="Aharoni" panose="02010803020104030203" pitchFamily="2" charset="-79"/>
              </a:rPr>
              <a:t>i</a:t>
            </a:r>
            <a:r>
              <a:rPr lang="en-US" sz="1600" b="1" spc="-20" dirty="0">
                <a:cs typeface="Aharoni" panose="02010803020104030203" pitchFamily="2" charset="-79"/>
              </a:rPr>
              <a:t>o</a:t>
            </a:r>
            <a:r>
              <a:rPr lang="en-US" sz="1600" b="1" spc="-10" dirty="0">
                <a:cs typeface="Aharoni" panose="02010803020104030203" pitchFamily="2" charset="-79"/>
              </a:rPr>
              <a:t>n</a:t>
            </a:r>
            <a:r>
              <a:rPr lang="en-US" sz="1600" b="1" spc="-5" dirty="0">
                <a:cs typeface="Aharoni" panose="02010803020104030203" pitchFamily="2" charset="-79"/>
              </a:rPr>
              <a:t> st</a:t>
            </a:r>
            <a:r>
              <a:rPr lang="en-US" sz="1600" b="1" spc="-35" dirty="0">
                <a:cs typeface="Aharoni" panose="02010803020104030203" pitchFamily="2" charset="-79"/>
              </a:rPr>
              <a:t>r</a:t>
            </a:r>
            <a:r>
              <a:rPr lang="en-US" sz="1600" b="1" spc="-10" dirty="0">
                <a:cs typeface="Aharoni" panose="02010803020104030203" pitchFamily="2" charset="-79"/>
              </a:rPr>
              <a:t>a</a:t>
            </a:r>
            <a:r>
              <a:rPr lang="en-US" sz="1600" b="1" spc="-30" dirty="0">
                <a:cs typeface="Aharoni" panose="02010803020104030203" pitchFamily="2" charset="-79"/>
              </a:rPr>
              <a:t>t</a:t>
            </a:r>
            <a:r>
              <a:rPr lang="en-US" sz="1600" b="1" spc="-10" dirty="0">
                <a:cs typeface="Aharoni" panose="02010803020104030203" pitchFamily="2" charset="-79"/>
              </a:rPr>
              <a:t>egies</a:t>
            </a:r>
            <a:r>
              <a:rPr lang="en-US" sz="1600" b="1" spc="-35" dirty="0">
                <a:cs typeface="Aharoni" panose="02010803020104030203" pitchFamily="2" charset="-79"/>
              </a:rPr>
              <a:t> </a:t>
            </a:r>
            <a:r>
              <a:rPr lang="en-US" sz="1600" b="1" spc="-15" dirty="0">
                <a:solidFill>
                  <a:srgbClr val="FF0000"/>
                </a:solidFill>
                <a:cs typeface="Aharoni" panose="02010803020104030203" pitchFamily="2" charset="-79"/>
              </a:rPr>
              <a:t>o</a:t>
            </a:r>
            <a:r>
              <a:rPr lang="en-US" sz="1600" b="1" spc="-10" dirty="0">
                <a:solidFill>
                  <a:srgbClr val="FF0000"/>
                </a:solidFill>
                <a:cs typeface="Aharoni" panose="02010803020104030203" pitchFamily="2" charset="-79"/>
              </a:rPr>
              <a:t>th</a:t>
            </a:r>
            <a:r>
              <a:rPr lang="en-US" sz="1600" b="1" spc="-5" dirty="0">
                <a:solidFill>
                  <a:srgbClr val="FF0000"/>
                </a:solidFill>
                <a:cs typeface="Aharoni" panose="02010803020104030203" pitchFamily="2" charset="-79"/>
              </a:rPr>
              <a:t>er</a:t>
            </a:r>
            <a:r>
              <a:rPr lang="en-US" sz="1600" b="1" spc="-55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solidFill>
                  <a:srgbClr val="FF0000"/>
                </a:solidFill>
                <a:cs typeface="Aharoni" panose="02010803020104030203" pitchFamily="2" charset="-79"/>
              </a:rPr>
              <a:t>than</a:t>
            </a:r>
            <a:r>
              <a:rPr lang="en-US" sz="1600" b="1" spc="-15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en-US" sz="1600" b="1" spc="-5" dirty="0">
                <a:solidFill>
                  <a:srgbClr val="FF0000"/>
                </a:solidFill>
                <a:cs typeface="Aharoni" panose="02010803020104030203" pitchFamily="2" charset="-79"/>
              </a:rPr>
              <a:t>i</a:t>
            </a:r>
            <a:r>
              <a:rPr lang="en-US" sz="1600" b="1" spc="-10" dirty="0">
                <a:solidFill>
                  <a:srgbClr val="FF0000"/>
                </a:solidFill>
                <a:cs typeface="Aharoni" panose="02010803020104030203" pitchFamily="2" charset="-79"/>
              </a:rPr>
              <a:t>rrigat</a:t>
            </a:r>
            <a:r>
              <a:rPr lang="en-US" sz="1600" b="1" dirty="0">
                <a:solidFill>
                  <a:srgbClr val="FF0000"/>
                </a:solidFill>
                <a:cs typeface="Aharoni" panose="02010803020104030203" pitchFamily="2" charset="-79"/>
              </a:rPr>
              <a:t>i</a:t>
            </a:r>
            <a:r>
              <a:rPr lang="en-US" sz="1600" b="1" spc="-15" dirty="0">
                <a:solidFill>
                  <a:srgbClr val="FF0000"/>
                </a:solidFill>
                <a:cs typeface="Aharoni" panose="02010803020104030203" pitchFamily="2" charset="-79"/>
              </a:rPr>
              <a:t>o</a:t>
            </a:r>
            <a:r>
              <a:rPr lang="en-US" sz="1600" b="1" spc="-10" dirty="0">
                <a:solidFill>
                  <a:srgbClr val="FF0000"/>
                </a:solidFill>
                <a:cs typeface="Aharoni" panose="02010803020104030203" pitchFamily="2" charset="-79"/>
              </a:rPr>
              <a:t>n</a:t>
            </a:r>
            <a:r>
              <a:rPr lang="en-US" sz="1600" b="1" spc="-5" dirty="0">
                <a:cs typeface="Aharoni" panose="02010803020104030203" pitchFamily="2" charset="-79"/>
              </a:rPr>
              <a:t> in</a:t>
            </a:r>
            <a:r>
              <a:rPr lang="en-US" sz="1600" b="1" spc="-50" dirty="0">
                <a:cs typeface="Aharoni" panose="02010803020104030203" pitchFamily="2" charset="-79"/>
              </a:rPr>
              <a:t> </a:t>
            </a:r>
            <a:r>
              <a:rPr lang="en-US" sz="1600" b="1" spc="-35" dirty="0">
                <a:cs typeface="Aharoni" panose="02010803020104030203" pitchFamily="2" charset="-79"/>
              </a:rPr>
              <a:t>c</a:t>
            </a:r>
            <a:r>
              <a:rPr lang="en-US" sz="1600" b="1" spc="-15" dirty="0">
                <a:cs typeface="Aharoni" panose="02010803020104030203" pitchFamily="2" charset="-79"/>
              </a:rPr>
              <a:t>o</a:t>
            </a:r>
            <a:r>
              <a:rPr lang="en-US" sz="1600" b="1" spc="-10" dirty="0">
                <a:cs typeface="Aharoni" panose="02010803020104030203" pitchFamily="2" charset="-79"/>
              </a:rPr>
              <a:t>nta</a:t>
            </a:r>
            <a:r>
              <a:rPr lang="en-US" sz="1600" b="1" dirty="0">
                <a:cs typeface="Aharoni" panose="02010803020104030203" pitchFamily="2" charset="-79"/>
              </a:rPr>
              <a:t>i</a:t>
            </a:r>
            <a:r>
              <a:rPr lang="en-US" sz="1600" b="1" spc="-10" dirty="0">
                <a:cs typeface="Aharoni" panose="02010803020104030203" pitchFamily="2" charset="-79"/>
              </a:rPr>
              <a:t>ning</a:t>
            </a:r>
            <a:r>
              <a:rPr lang="en-US" sz="1600" b="1" spc="10" dirty="0">
                <a:cs typeface="Aharoni" panose="02010803020104030203" pitchFamily="2" charset="-79"/>
              </a:rPr>
              <a:t> </a:t>
            </a:r>
            <a:r>
              <a:rPr lang="en-US" sz="1600" b="1" spc="-10" dirty="0">
                <a:cs typeface="Aharoni" panose="02010803020104030203" pitchFamily="2" charset="-79"/>
              </a:rPr>
              <a:t>harmf</a:t>
            </a:r>
            <a:r>
              <a:rPr lang="en-US" sz="1600" b="1" spc="-20" dirty="0">
                <a:cs typeface="Aharoni" panose="02010803020104030203" pitchFamily="2" charset="-79"/>
              </a:rPr>
              <a:t>u</a:t>
            </a:r>
            <a:r>
              <a:rPr lang="en-US" sz="1600" b="1" spc="-5" dirty="0">
                <a:cs typeface="Aharoni" panose="02010803020104030203" pitchFamily="2" charset="-79"/>
              </a:rPr>
              <a:t>l</a:t>
            </a:r>
            <a:r>
              <a:rPr lang="en-US" sz="1600" b="1" spc="-35" dirty="0">
                <a:cs typeface="Aharoni" panose="02010803020104030203" pitchFamily="2" charset="-79"/>
              </a:rPr>
              <a:t> </a:t>
            </a:r>
            <a:r>
              <a:rPr lang="en-US" sz="1600" b="1" spc="-5" dirty="0">
                <a:cs typeface="Aharoni" panose="02010803020104030203" pitchFamily="2" charset="-79"/>
              </a:rPr>
              <a:t>ef</a:t>
            </a:r>
            <a:r>
              <a:rPr lang="en-US" sz="1600" b="1" spc="-25" dirty="0">
                <a:cs typeface="Aharoni" panose="02010803020104030203" pitchFamily="2" charset="-79"/>
              </a:rPr>
              <a:t>f</a:t>
            </a:r>
            <a:r>
              <a:rPr lang="en-US" sz="1600" b="1" spc="-10" dirty="0">
                <a:cs typeface="Aharoni" panose="02010803020104030203" pitchFamily="2" charset="-79"/>
              </a:rPr>
              <a:t>ects</a:t>
            </a:r>
            <a:r>
              <a:rPr lang="en-US" sz="1600" b="1" spc="-40" dirty="0">
                <a:cs typeface="Aharoni" panose="02010803020104030203" pitchFamily="2" charset="-79"/>
              </a:rPr>
              <a:t> </a:t>
            </a:r>
            <a:r>
              <a:rPr lang="en-US" sz="1600" b="1" spc="-15" dirty="0">
                <a:cs typeface="Aharoni" panose="02010803020104030203" pitchFamily="2" charset="-79"/>
              </a:rPr>
              <a:t>o</a:t>
            </a:r>
            <a:r>
              <a:rPr lang="en-US" sz="1600" b="1" spc="-5" dirty="0">
                <a:cs typeface="Aharoni" panose="02010803020104030203" pitchFamily="2" charset="-79"/>
              </a:rPr>
              <a:t>f</a:t>
            </a:r>
            <a:r>
              <a:rPr lang="en-US" sz="1600" b="1" spc="-10" dirty="0">
                <a:cs typeface="Aharoni" panose="02010803020104030203" pitchFamily="2" charset="-79"/>
              </a:rPr>
              <a:t> d</a:t>
            </a:r>
            <a:r>
              <a:rPr lang="en-US" sz="1600" b="1" spc="-40" dirty="0">
                <a:cs typeface="Aharoni" panose="02010803020104030203" pitchFamily="2" charset="-79"/>
              </a:rPr>
              <a:t>r</a:t>
            </a:r>
            <a:r>
              <a:rPr lang="en-US" sz="1600" b="1" spc="-15" dirty="0">
                <a:cs typeface="Aharoni" panose="02010803020104030203" pitchFamily="2" charset="-79"/>
              </a:rPr>
              <a:t>o</a:t>
            </a:r>
            <a:r>
              <a:rPr lang="en-US" sz="1600" b="1" spc="-20" dirty="0">
                <a:cs typeface="Aharoni" panose="02010803020104030203" pitchFamily="2" charset="-79"/>
              </a:rPr>
              <a:t>u</a:t>
            </a:r>
            <a:r>
              <a:rPr lang="en-US" sz="1600" b="1" spc="-25" dirty="0">
                <a:cs typeface="Aharoni" panose="02010803020104030203" pitchFamily="2" charset="-79"/>
              </a:rPr>
              <a:t>g</a:t>
            </a:r>
            <a:r>
              <a:rPr lang="en-US" sz="1600" b="1" spc="-10" dirty="0">
                <a:cs typeface="Aharoni" panose="02010803020104030203" pitchFamily="2" charset="-79"/>
              </a:rPr>
              <a:t>ht</a:t>
            </a:r>
            <a:r>
              <a:rPr lang="en-US" sz="1600" b="1" spc="-35" dirty="0">
                <a:cs typeface="Aharoni" panose="02010803020104030203" pitchFamily="2" charset="-79"/>
              </a:rPr>
              <a:t>s</a:t>
            </a:r>
            <a:r>
              <a:rPr lang="en-US" sz="1600" b="1" spc="-5" dirty="0">
                <a:cs typeface="Constantia"/>
              </a:rPr>
              <a:t>.</a:t>
            </a:r>
            <a:endParaRPr lang="en-US" sz="1600" b="1" dirty="0">
              <a:cs typeface="Constanti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563562"/>
          </a:xfrm>
        </p:spPr>
        <p:txBody>
          <a:bodyPr>
            <a:noAutofit/>
          </a:bodyPr>
          <a:lstStyle/>
          <a:p>
            <a:r>
              <a:rPr lang="en-IN" sz="2800" b="1" dirty="0"/>
              <a:t>Trend in yield loss under varying levels of </a:t>
            </a:r>
            <a:r>
              <a:rPr lang="en-IN" sz="2800" b="1" dirty="0" smtClean="0"/>
              <a:t>irrigation;  </a:t>
            </a:r>
            <a:r>
              <a:rPr lang="en-IN" sz="1400" b="1" i="1" dirty="0"/>
              <a:t>DI</a:t>
            </a:r>
            <a:r>
              <a:rPr lang="en-IN" sz="1400" b="1" dirty="0"/>
              <a:t>=0.77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1309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  <a:prstGeom prst="rect">
            <a:avLst/>
          </a:prstGeom>
        </p:spPr>
        <p:txBody>
          <a:bodyPr vert="horz" wrap="square" lIns="0" tIns="325120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sz="4800" b="1" spc="0" dirty="0" smtClean="0">
                <a:solidFill>
                  <a:srgbClr val="04607A"/>
                </a:solidFill>
                <a:latin typeface="Calibri"/>
                <a:cs typeface="Calibri"/>
              </a:rPr>
              <a:t>Ir</a:t>
            </a:r>
            <a:r>
              <a:rPr sz="4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4800" b="1" spc="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4800" b="1" spc="-60" dirty="0" smtClean="0">
                <a:solidFill>
                  <a:srgbClr val="04607A"/>
                </a:solidFill>
                <a:latin typeface="Calibri"/>
                <a:cs typeface="Calibri"/>
              </a:rPr>
              <a:t>g</a:t>
            </a:r>
            <a:r>
              <a:rPr sz="4800" b="1" spc="-25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4800" b="1" spc="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4800" b="1" spc="-10" dirty="0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4800" b="1" spc="0" dirty="0" smtClean="0">
                <a:solidFill>
                  <a:srgbClr val="04607A"/>
                </a:solidFill>
                <a:latin typeface="Calibri"/>
                <a:cs typeface="Calibri"/>
              </a:rPr>
              <a:t>on</a:t>
            </a:r>
            <a:endParaRPr sz="4800" b="1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74502"/>
              </p:ext>
            </p:extLst>
          </p:nvPr>
        </p:nvGraphicFramePr>
        <p:xfrm>
          <a:off x="457200" y="1295400"/>
          <a:ext cx="8382001" cy="2192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2289"/>
                <a:gridCol w="1387539"/>
                <a:gridCol w="1552826"/>
                <a:gridCol w="923417"/>
                <a:gridCol w="1086949"/>
                <a:gridCol w="1638981"/>
              </a:tblGrid>
              <a:tr h="535432">
                <a:tc>
                  <a:txBody>
                    <a:bodyPr/>
                    <a:lstStyle/>
                    <a:p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326515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Sou</a:t>
                      </a:r>
                      <a:r>
                        <a:rPr sz="1400" b="1" spc="-25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rc</a:t>
                      </a:r>
                      <a:r>
                        <a:rPr sz="14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400" b="1" spc="-95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400" b="1" spc="4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irrigation</a:t>
                      </a:r>
                      <a:endParaRPr sz="14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5280" marR="322580" indent="-6350">
                        <a:lnSpc>
                          <a:spcPct val="114999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Ri</a:t>
                      </a:r>
                      <a:r>
                        <a:rPr sz="1400" b="1" spc="-2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</a:t>
                      </a:r>
                      <a:r>
                        <a:rPr sz="14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</a:t>
                      </a:r>
                      <a:r>
                        <a:rPr sz="1400" b="1" spc="-95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400" b="1" spc="-2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4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ea irriga</a:t>
                      </a:r>
                      <a:r>
                        <a:rPr sz="1400" b="1" spc="-2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4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ed</a:t>
                      </a:r>
                      <a:r>
                        <a:rPr lang="en-IN" sz="14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(%)</a:t>
                      </a:r>
                      <a:endParaRPr sz="14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24484">
                <a:tc>
                  <a:txBody>
                    <a:bodyPr/>
                    <a:lstStyle/>
                    <a:p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onstantia"/>
                          <a:cs typeface="Constantia"/>
                        </a:rPr>
                        <a:t>Canal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G</a:t>
                      </a:r>
                      <a:r>
                        <a:rPr sz="1800" spc="-25" dirty="0" smtClean="0"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oun</a:t>
                      </a:r>
                      <a:r>
                        <a:rPr sz="1800" spc="-20" dirty="0" smtClean="0">
                          <a:latin typeface="Constantia"/>
                          <a:cs typeface="Constantia"/>
                        </a:rPr>
                        <a:t>d</a:t>
                      </a:r>
                      <a:r>
                        <a:rPr sz="1800" spc="-10" dirty="0" smtClean="0">
                          <a:latin typeface="Constantia"/>
                          <a:cs typeface="Constantia"/>
                        </a:rPr>
                        <a:t>w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a</a:t>
                      </a:r>
                      <a:r>
                        <a:rPr sz="1800" spc="-30" dirty="0" smtClean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er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O</a:t>
                      </a:r>
                      <a:r>
                        <a:rPr sz="1800" spc="-5" dirty="0" smtClean="0">
                          <a:latin typeface="Constantia"/>
                          <a:cs typeface="Constantia"/>
                        </a:rPr>
                        <a:t>t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hers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All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27927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1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96</a:t>
                      </a:r>
                      <a:r>
                        <a:rPr sz="1800" b="1" spc="-5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9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-</a:t>
                      </a:r>
                      <a:r>
                        <a:rPr sz="1800" b="1" spc="-15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70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9.1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8.1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4.6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21.8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onstantia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8.2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27927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1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986-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87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11.8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14.9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onstantia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.8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onstantia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0.5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15" dirty="0" smtClean="0">
                          <a:latin typeface="Constantia"/>
                          <a:cs typeface="Constantia"/>
                        </a:rPr>
                        <a:t>4</a:t>
                      </a:r>
                      <a:r>
                        <a:rPr sz="1800" spc="-5" dirty="0" smtClean="0">
                          <a:latin typeface="Constantia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.6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27914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2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0</a:t>
                      </a:r>
                      <a:r>
                        <a:rPr sz="1800" b="1" spc="-1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0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5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-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06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11.8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25" dirty="0" smtClean="0">
                          <a:latin typeface="Constantia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5.6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5</a:t>
                      </a:r>
                      <a:r>
                        <a:rPr sz="1800" spc="-15" dirty="0" smtClean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.7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15" dirty="0" smtClean="0">
                          <a:latin typeface="Constantia"/>
                          <a:cs typeface="Constantia"/>
                        </a:rPr>
                        <a:t>4</a:t>
                      </a:r>
                      <a:r>
                        <a:rPr sz="1800" spc="-5" dirty="0" smtClean="0">
                          <a:latin typeface="Constantia"/>
                          <a:cs typeface="Constantia"/>
                        </a:rPr>
                        <a:t>3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.1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10" dirty="0" smtClean="0">
                          <a:latin typeface="Constantia"/>
                          <a:cs typeface="Constantia"/>
                        </a:rPr>
                        <a:t>5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6.0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29400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2</a:t>
                      </a:r>
                      <a:r>
                        <a:rPr sz="1800" b="1" spc="5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0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1</a:t>
                      </a:r>
                      <a:r>
                        <a:rPr sz="1800" b="1" spc="1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0</a:t>
                      </a:r>
                      <a:r>
                        <a:rPr sz="1800" b="1" spc="0" dirty="0" smtClean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-11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11.1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-25" dirty="0" smtClean="0">
                          <a:latin typeface="Constantia"/>
                          <a:cs typeface="Constantia"/>
                        </a:rPr>
                        <a:t>2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7.6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6.3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44.9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Constantia"/>
                          <a:cs typeface="Constantia"/>
                        </a:rPr>
                        <a:t>5</a:t>
                      </a:r>
                      <a:r>
                        <a:rPr sz="1800" spc="5" dirty="0" smtClean="0">
                          <a:latin typeface="Constantia"/>
                          <a:cs typeface="Constantia"/>
                        </a:rPr>
                        <a:t>8</a:t>
                      </a:r>
                      <a:r>
                        <a:rPr sz="1800" spc="0" dirty="0" smtClean="0">
                          <a:latin typeface="Constantia"/>
                          <a:cs typeface="Constantia"/>
                        </a:rPr>
                        <a:t>.7</a:t>
                      </a:r>
                      <a:endParaRPr sz="1800" dirty="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45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 smtClean="0"/>
              <a:t>Rice varieties (No./annum)</a:t>
            </a:r>
            <a:endParaRPr lang="en-IN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8382000" cy="27432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199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wrap="square" lIns="0" tIns="548640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en-IN" sz="3600" b="1" spc="-280" dirty="0" smtClean="0">
                <a:solidFill>
                  <a:srgbClr val="04607A"/>
                </a:solidFill>
                <a:latin typeface="Berlin Sans FB Demi" panose="020E0802020502020306" pitchFamily="34" charset="0"/>
                <a:cs typeface="Calibri"/>
              </a:rPr>
              <a:t>Summing Up</a:t>
            </a:r>
            <a:endParaRPr sz="3600" b="1" dirty="0">
              <a:latin typeface="Berlin Sans FB Demi" panose="020E0802020502020306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512" y="1143000"/>
            <a:ext cx="8449887" cy="5562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"/>
              <a:tabLst>
                <a:tab pos="356870" algn="l"/>
              </a:tabLst>
            </a:pPr>
            <a:r>
              <a:rPr lang="en-IN" sz="2400" spc="0" dirty="0" smtClean="0">
                <a:latin typeface="Constantia"/>
                <a:cs typeface="Constantia"/>
              </a:rPr>
              <a:t>D</a:t>
            </a:r>
            <a:r>
              <a:rPr sz="2400" spc="-40" dirty="0" err="1" smtClean="0">
                <a:latin typeface="Constantia"/>
                <a:cs typeface="Constantia"/>
              </a:rPr>
              <a:t>r</a:t>
            </a:r>
            <a:r>
              <a:rPr sz="2400" spc="0" dirty="0" err="1" smtClean="0">
                <a:latin typeface="Constantia"/>
                <a:cs typeface="Constantia"/>
              </a:rPr>
              <a:t>ou</a:t>
            </a:r>
            <a:r>
              <a:rPr sz="2400" spc="-25" dirty="0" err="1" smtClean="0">
                <a:latin typeface="Constantia"/>
                <a:cs typeface="Constantia"/>
              </a:rPr>
              <a:t>g</a:t>
            </a:r>
            <a:r>
              <a:rPr sz="2400" spc="0" dirty="0" err="1" smtClean="0">
                <a:latin typeface="Constantia"/>
                <a:cs typeface="Constantia"/>
              </a:rPr>
              <a:t>hts</a:t>
            </a:r>
            <a:r>
              <a:rPr sz="2400" spc="-4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h</a:t>
            </a:r>
            <a:r>
              <a:rPr sz="2400" spc="-65" dirty="0" smtClean="0">
                <a:latin typeface="Constantia"/>
                <a:cs typeface="Constantia"/>
              </a:rPr>
              <a:t>a</a:t>
            </a:r>
            <a:r>
              <a:rPr sz="2400" spc="-55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60" dirty="0" smtClean="0">
                <a:latin typeface="Constantia"/>
                <a:cs typeface="Constantia"/>
              </a:rPr>
              <a:t> </a:t>
            </a:r>
            <a:r>
              <a:rPr sz="2400" spc="-10" dirty="0" smtClean="0">
                <a:latin typeface="Constantia"/>
                <a:cs typeface="Constantia"/>
              </a:rPr>
              <a:t>b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55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ome</a:t>
            </a:r>
            <a:r>
              <a:rPr sz="2400" spc="-6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mo</a:t>
            </a:r>
            <a:r>
              <a:rPr sz="2400" spc="-40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f</a:t>
            </a:r>
            <a:r>
              <a:rPr sz="2400" spc="-3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equent</a:t>
            </a:r>
            <a:r>
              <a:rPr sz="2400" spc="-7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but</a:t>
            </a:r>
            <a:r>
              <a:rPr sz="2400" spc="-6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less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35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ense</a:t>
            </a:r>
            <a:endParaRPr sz="2400" dirty="0">
              <a:latin typeface="Constantia"/>
              <a:cs typeface="Constantia"/>
            </a:endParaRPr>
          </a:p>
          <a:p>
            <a:pPr marL="287020">
              <a:lnSpc>
                <a:spcPts val="2305"/>
              </a:lnSpc>
            </a:pPr>
            <a:r>
              <a:rPr sz="2400" spc="-55" dirty="0" smtClean="0">
                <a:latin typeface="Constantia"/>
                <a:cs typeface="Constantia"/>
              </a:rPr>
              <a:t>o</a:t>
            </a:r>
            <a:r>
              <a:rPr sz="2400" spc="-70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er</a:t>
            </a:r>
            <a:r>
              <a:rPr sz="2400" spc="-9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5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me.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63220" indent="-351155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"/>
              <a:tabLst>
                <a:tab pos="363220" algn="l"/>
              </a:tabLst>
            </a:pPr>
            <a:r>
              <a:rPr sz="2400" spc="0" dirty="0" smtClean="0">
                <a:latin typeface="Constantia"/>
                <a:cs typeface="Constantia"/>
              </a:rPr>
              <a:t>D</a:t>
            </a:r>
            <a:r>
              <a:rPr sz="2400" spc="-35" dirty="0" smtClean="0">
                <a:latin typeface="Constantia"/>
                <a:cs typeface="Constantia"/>
              </a:rPr>
              <a:t>r</a:t>
            </a:r>
            <a:r>
              <a:rPr sz="2400" spc="-15" dirty="0" smtClean="0">
                <a:latin typeface="Constantia"/>
                <a:cs typeface="Constantia"/>
              </a:rPr>
              <a:t>ou</a:t>
            </a:r>
            <a:r>
              <a:rPr sz="2400" spc="-35" dirty="0" smtClean="0">
                <a:latin typeface="Constantia"/>
                <a:cs typeface="Constantia"/>
              </a:rPr>
              <a:t>g</a:t>
            </a:r>
            <a:r>
              <a:rPr sz="2400" spc="-15" dirty="0" smtClean="0">
                <a:latin typeface="Constantia"/>
                <a:cs typeface="Constantia"/>
              </a:rPr>
              <a:t>ht</a:t>
            </a:r>
            <a:r>
              <a:rPr sz="2400" spc="-12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30" dirty="0" smtClean="0">
                <a:latin typeface="Constantia"/>
                <a:cs typeface="Constantia"/>
              </a:rPr>
              <a:t>d</a:t>
            </a:r>
            <a:r>
              <a:rPr sz="2400" spc="-70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er</a:t>
            </a:r>
            <a:r>
              <a:rPr sz="2400" spc="-15" dirty="0" smtClean="0">
                <a:latin typeface="Constantia"/>
                <a:cs typeface="Constantia"/>
              </a:rPr>
              <a:t>se</a:t>
            </a:r>
            <a:r>
              <a:rPr sz="2400" spc="-35" dirty="0" smtClean="0">
                <a:latin typeface="Constantia"/>
                <a:cs typeface="Constantia"/>
              </a:rPr>
              <a:t>l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r>
              <a:rPr sz="2400" spc="-114" dirty="0" smtClean="0">
                <a:latin typeface="Constantia"/>
                <a:cs typeface="Constantia"/>
              </a:rPr>
              <a:t> </a:t>
            </a:r>
            <a:r>
              <a:rPr sz="2400" spc="-10" dirty="0" smtClean="0">
                <a:latin typeface="Constantia"/>
                <a:cs typeface="Constantia"/>
              </a:rPr>
              <a:t>af</a:t>
            </a:r>
            <a:r>
              <a:rPr sz="2400" spc="-20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ects</a:t>
            </a:r>
            <a:r>
              <a:rPr sz="2400" spc="-95" dirty="0" smtClean="0">
                <a:latin typeface="Constantia"/>
                <a:cs typeface="Constantia"/>
              </a:rPr>
              <a:t> </a:t>
            </a:r>
            <a:r>
              <a:rPr lang="en-IN" sz="2400" spc="-95" dirty="0" smtClean="0">
                <a:latin typeface="Constantia"/>
                <a:cs typeface="Constantia"/>
              </a:rPr>
              <a:t>crop production; </a:t>
            </a:r>
            <a:r>
              <a:rPr lang="en-IN" sz="2400" spc="-125" dirty="0" smtClean="0">
                <a:latin typeface="Constantia"/>
                <a:cs typeface="Constantia"/>
              </a:rPr>
              <a:t>their impact has weakened </a:t>
            </a:r>
            <a:r>
              <a:rPr sz="2400" spc="-55" dirty="0" smtClean="0">
                <a:latin typeface="Constantia"/>
                <a:cs typeface="Constantia"/>
              </a:rPr>
              <a:t>o</a:t>
            </a:r>
            <a:r>
              <a:rPr sz="2400" spc="-70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er</a:t>
            </a:r>
            <a:r>
              <a:rPr sz="2400" spc="-9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t</a:t>
            </a:r>
            <a:r>
              <a:rPr sz="2400" spc="5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me</a:t>
            </a:r>
            <a:r>
              <a:rPr lang="en-IN" sz="2400" spc="0" dirty="0" smtClean="0">
                <a:latin typeface="Constantia"/>
                <a:cs typeface="Constantia"/>
              </a:rPr>
              <a:t>.</a:t>
            </a: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1"/>
              </a:spcBef>
            </a:pPr>
            <a:endParaRPr sz="1400" dirty="0"/>
          </a:p>
          <a:p>
            <a:pPr marL="287020" marR="12700" indent="-274955">
              <a:lnSpc>
                <a:spcPts val="2300"/>
              </a:lnSpc>
            </a:pPr>
            <a:r>
              <a:rPr sz="2250" spc="150" dirty="0" smtClean="0">
                <a:solidFill>
                  <a:srgbClr val="0AD0D9"/>
                </a:solidFill>
                <a:latin typeface="Wingdings"/>
                <a:cs typeface="Wingdings"/>
              </a:rPr>
              <a:t></a:t>
            </a:r>
            <a:r>
              <a:rPr sz="2400" spc="0" dirty="0" smtClean="0">
                <a:latin typeface="Constantia"/>
                <a:cs typeface="Constantia"/>
              </a:rPr>
              <a:t>Ir</a:t>
            </a:r>
            <a:r>
              <a:rPr sz="2400" spc="5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5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at</a:t>
            </a:r>
            <a:r>
              <a:rPr sz="2400" spc="5" dirty="0" smtClean="0">
                <a:latin typeface="Constantia"/>
                <a:cs typeface="Constantia"/>
              </a:rPr>
              <a:t>i</a:t>
            </a:r>
            <a:r>
              <a:rPr sz="2400" spc="-15" dirty="0" smtClean="0">
                <a:latin typeface="Constantia"/>
                <a:cs typeface="Constantia"/>
              </a:rPr>
              <a:t>on</a:t>
            </a:r>
            <a:r>
              <a:rPr lang="en-IN" sz="2400" spc="-120" dirty="0" smtClean="0">
                <a:latin typeface="Constantia"/>
                <a:cs typeface="Constantia"/>
              </a:rPr>
              <a:t>, drought-tolerant varieties  and other adaptation strategies have played </a:t>
            </a:r>
            <a:r>
              <a:rPr sz="2400" spc="-15" dirty="0" smtClean="0">
                <a:latin typeface="Constantia"/>
                <a:cs typeface="Constantia"/>
              </a:rPr>
              <a:t>a</a:t>
            </a:r>
            <a:r>
              <a:rPr lang="en-IN" sz="2400" spc="-15" dirty="0" smtClean="0">
                <a:latin typeface="Constantia"/>
                <a:cs typeface="Constantia"/>
              </a:rPr>
              <a:t>n important role</a:t>
            </a:r>
            <a:r>
              <a:rPr sz="2400" spc="-5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in</a:t>
            </a:r>
            <a:r>
              <a:rPr sz="2400" spc="-4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mit</a:t>
            </a:r>
            <a:r>
              <a:rPr sz="2400" spc="5" dirty="0" smtClean="0">
                <a:latin typeface="Constantia"/>
                <a:cs typeface="Constantia"/>
              </a:rPr>
              <a:t>i</a:t>
            </a:r>
            <a:r>
              <a:rPr sz="2400" spc="-15" dirty="0" smtClean="0">
                <a:latin typeface="Constantia"/>
                <a:cs typeface="Constantia"/>
              </a:rPr>
              <a:t>ga</a:t>
            </a:r>
            <a:r>
              <a:rPr sz="2400" spc="-5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ing</a:t>
            </a:r>
            <a:r>
              <a:rPr sz="2400" spc="-50" dirty="0" smtClean="0">
                <a:latin typeface="Constantia"/>
                <a:cs typeface="Constantia"/>
              </a:rPr>
              <a:t> </a:t>
            </a:r>
            <a:r>
              <a:rPr sz="2400" spc="-15" dirty="0" smtClean="0">
                <a:latin typeface="Constantia"/>
                <a:cs typeface="Constantia"/>
              </a:rPr>
              <a:t>the</a:t>
            </a:r>
            <a:r>
              <a:rPr sz="2400" spc="-70" dirty="0" smtClean="0">
                <a:latin typeface="Constantia"/>
                <a:cs typeface="Constantia"/>
              </a:rPr>
              <a:t> </a:t>
            </a:r>
            <a:r>
              <a:rPr sz="2400" spc="-15" dirty="0" smtClean="0">
                <a:latin typeface="Constantia"/>
                <a:cs typeface="Constantia"/>
              </a:rPr>
              <a:t>harmful</a:t>
            </a:r>
            <a:r>
              <a:rPr sz="2400" spc="-70" dirty="0" smtClean="0">
                <a:latin typeface="Constantia"/>
                <a:cs typeface="Constantia"/>
              </a:rPr>
              <a:t> </a:t>
            </a:r>
            <a:r>
              <a:rPr sz="2400" spc="-10" dirty="0" smtClean="0">
                <a:latin typeface="Constantia"/>
                <a:cs typeface="Constantia"/>
              </a:rPr>
              <a:t>ef</a:t>
            </a:r>
            <a:r>
              <a:rPr sz="2400" spc="-20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ects</a:t>
            </a:r>
            <a:r>
              <a:rPr sz="2400" spc="-120" dirty="0" smtClean="0">
                <a:latin typeface="Constantia"/>
                <a:cs typeface="Constantia"/>
              </a:rPr>
              <a:t> </a:t>
            </a:r>
            <a:r>
              <a:rPr sz="2400" spc="-15" dirty="0" smtClean="0">
                <a:latin typeface="Constantia"/>
                <a:cs typeface="Constantia"/>
              </a:rPr>
              <a:t>of</a:t>
            </a:r>
            <a:r>
              <a:rPr sz="2400" spc="-10" dirty="0" smtClean="0">
                <a:latin typeface="Constantia"/>
                <a:cs typeface="Constantia"/>
              </a:rPr>
              <a:t> d</a:t>
            </a:r>
            <a:r>
              <a:rPr sz="2400" spc="-40" dirty="0" smtClean="0">
                <a:latin typeface="Constantia"/>
                <a:cs typeface="Constantia"/>
              </a:rPr>
              <a:t>r</a:t>
            </a:r>
            <a:r>
              <a:rPr sz="2400" spc="-15" dirty="0" smtClean="0">
                <a:latin typeface="Constantia"/>
                <a:cs typeface="Constantia"/>
              </a:rPr>
              <a:t>ou</a:t>
            </a:r>
            <a:r>
              <a:rPr sz="2400" spc="-35" dirty="0" smtClean="0">
                <a:latin typeface="Constantia"/>
                <a:cs typeface="Constantia"/>
              </a:rPr>
              <a:t>g</a:t>
            </a:r>
            <a:r>
              <a:rPr sz="2400" spc="-15" dirty="0" smtClean="0">
                <a:latin typeface="Constantia"/>
                <a:cs typeface="Constantia"/>
              </a:rPr>
              <a:t>hts</a:t>
            </a:r>
            <a:r>
              <a:rPr sz="2400" spc="-95" dirty="0" smtClean="0">
                <a:latin typeface="Constantia"/>
                <a:cs typeface="Constantia"/>
              </a:rPr>
              <a:t> </a:t>
            </a:r>
            <a:r>
              <a:rPr sz="2400" spc="-15" dirty="0" smtClean="0">
                <a:latin typeface="Constantia"/>
                <a:cs typeface="Constantia"/>
              </a:rPr>
              <a:t>on</a:t>
            </a:r>
            <a:r>
              <a:rPr sz="2400" spc="-7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r</a:t>
            </a:r>
            <a:r>
              <a:rPr sz="2400" spc="5" dirty="0" smtClean="0">
                <a:latin typeface="Constantia"/>
                <a:cs typeface="Constantia"/>
              </a:rPr>
              <a:t>i</a:t>
            </a:r>
            <a:r>
              <a:rPr sz="2400" spc="-55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e</a:t>
            </a:r>
            <a:r>
              <a:rPr sz="2400" spc="-13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yield</a:t>
            </a:r>
            <a:r>
              <a:rPr sz="2400" spc="-40" dirty="0" smtClean="0">
                <a:latin typeface="Constantia"/>
                <a:cs typeface="Constantia"/>
              </a:rPr>
              <a:t>s</a:t>
            </a:r>
            <a:r>
              <a:rPr sz="2400" spc="-10" dirty="0" smtClean="0">
                <a:latin typeface="Constantia"/>
                <a:cs typeface="Constantia"/>
              </a:rPr>
              <a:t>.</a:t>
            </a:r>
            <a:endParaRPr lang="en-IN" sz="2400" spc="-10" dirty="0" smtClean="0">
              <a:latin typeface="Constantia"/>
              <a:cs typeface="Constantia"/>
            </a:endParaRPr>
          </a:p>
          <a:p>
            <a:pPr marL="354965" marR="12700" indent="-342900">
              <a:lnSpc>
                <a:spcPts val="2300"/>
              </a:lnSpc>
              <a:buFont typeface="Wingdings" panose="05000000000000000000" pitchFamily="2" charset="2"/>
              <a:buChar char="v"/>
            </a:pPr>
            <a:endParaRPr lang="en-IN" sz="2400" spc="-10" dirty="0" smtClean="0">
              <a:latin typeface="Constantia"/>
              <a:cs typeface="Constantia"/>
            </a:endParaRPr>
          </a:p>
          <a:p>
            <a:pPr marL="354965" marR="12700" indent="-342900">
              <a:lnSpc>
                <a:spcPts val="2300"/>
              </a:lnSpc>
              <a:buFont typeface="Wingdings" panose="05000000000000000000" pitchFamily="2" charset="2"/>
              <a:buChar char="v"/>
            </a:pPr>
            <a:r>
              <a:rPr lang="en-IN" sz="2400" spc="-10" dirty="0" smtClean="0">
                <a:latin typeface="Constantia"/>
                <a:cs typeface="Constantia"/>
              </a:rPr>
              <a:t>Need for innovations in irrigation management  and agronomic practice for improving irrigation efficiency</a:t>
            </a:r>
          </a:p>
          <a:p>
            <a:pPr marL="812165" marR="127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IN" sz="2000" spc="-10" dirty="0" smtClean="0">
                <a:latin typeface="Constantia"/>
                <a:cs typeface="Constantia"/>
              </a:rPr>
              <a:t>Laser levelling</a:t>
            </a:r>
          </a:p>
          <a:p>
            <a:pPr marL="812165" marR="127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IN" sz="2000" spc="-10" dirty="0" smtClean="0">
                <a:latin typeface="Constantia"/>
                <a:cs typeface="Constantia"/>
              </a:rPr>
              <a:t>DSR</a:t>
            </a:r>
          </a:p>
          <a:p>
            <a:pPr marL="812165" marR="127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IN" sz="2000" spc="-10" dirty="0" smtClean="0">
                <a:latin typeface="Constantia"/>
                <a:cs typeface="Constantia"/>
              </a:rPr>
              <a:t>AWD</a:t>
            </a:r>
          </a:p>
          <a:p>
            <a:pPr marL="812165" marR="127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IN" sz="2000" spc="-10" dirty="0" smtClean="0">
                <a:latin typeface="Constantia"/>
                <a:cs typeface="Constantia"/>
              </a:rPr>
              <a:t>Irrigation scheduling (</a:t>
            </a:r>
            <a:r>
              <a:rPr lang="en-IN" sz="2000" spc="-10" dirty="0" err="1" smtClean="0">
                <a:latin typeface="Constantia"/>
                <a:cs typeface="Constantia"/>
              </a:rPr>
              <a:t>tensiometer</a:t>
            </a:r>
            <a:r>
              <a:rPr lang="en-IN" sz="2000" spc="-10" dirty="0" smtClean="0">
                <a:latin typeface="Constantia"/>
                <a:cs typeface="Constantia"/>
              </a:rPr>
              <a:t>)</a:t>
            </a:r>
          </a:p>
          <a:p>
            <a:pPr marL="812165" marR="127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IN" sz="2000" spc="-10" dirty="0" smtClean="0">
                <a:latin typeface="Constantia"/>
                <a:cs typeface="Constantia"/>
              </a:rPr>
              <a:t>Micro irrigation </a:t>
            </a:r>
          </a:p>
          <a:p>
            <a:pPr marL="812165" marR="127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IN" sz="2000" spc="-10" dirty="0" smtClean="0">
                <a:latin typeface="Constantia"/>
                <a:cs typeface="Constantia"/>
              </a:rPr>
              <a:t>Conservation tillage </a:t>
            </a:r>
            <a:endParaRPr sz="2000" dirty="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78"/>
              </a:spcBef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400"/>
            <a:ext cx="7772400" cy="13620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i="1" dirty="0" smtClean="0"/>
              <a:t>Thank YOU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1042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488186"/>
            <a:ext cx="8116570" cy="547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D</a:t>
            </a:r>
            <a:r>
              <a:rPr sz="3200" b="1" spc="-55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r</a:t>
            </a:r>
            <a:r>
              <a:rPr sz="3200" b="1" spc="0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oug</a:t>
            </a:r>
            <a:r>
              <a:rPr sz="3200" b="1" spc="-30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h</a:t>
            </a:r>
            <a:r>
              <a:rPr sz="3200" b="1" spc="0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t mana</a:t>
            </a:r>
            <a:r>
              <a:rPr sz="3200" b="1" spc="-30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g</a:t>
            </a:r>
            <a:r>
              <a:rPr sz="3200" b="1" spc="0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eme</a:t>
            </a:r>
            <a:r>
              <a:rPr sz="3200" b="1" spc="-35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n</a:t>
            </a:r>
            <a:r>
              <a:rPr sz="3200" b="1" spc="0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t</a:t>
            </a:r>
            <a:r>
              <a:rPr lang="en-IN" sz="3200" b="1" spc="0" dirty="0" smtClean="0">
                <a:solidFill>
                  <a:srgbClr val="04607A"/>
                </a:solidFill>
                <a:latin typeface="Baskerville Old Face" panose="02020602080505020303" pitchFamily="18" charset="0"/>
                <a:cs typeface="Calibri"/>
              </a:rPr>
              <a:t> policy</a:t>
            </a:r>
            <a:endParaRPr sz="3200" b="1" dirty="0">
              <a:latin typeface="Baskerville Old Face" panose="02020602080505020303" pitchFamily="18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143000"/>
            <a:ext cx="8476133" cy="533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1112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2400" b="1" dirty="0" smtClean="0">
                <a:latin typeface="Baskerville Old Face" panose="02020602080505020303" pitchFamily="18" charset="0"/>
                <a:cs typeface="Constantia"/>
              </a:rPr>
              <a:t>After 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1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987</a:t>
            </a:r>
            <a:r>
              <a:rPr sz="2400" b="1" spc="-3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lang="en-IN" sz="2400" b="1" spc="-35" dirty="0" smtClean="0">
                <a:latin typeface="Baskerville Old Face" panose="02020602080505020303" pitchFamily="18" charset="0"/>
                <a:cs typeface="Constantia"/>
              </a:rPr>
              <a:t>drought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that</a:t>
            </a:r>
            <a:r>
              <a:rPr sz="2400" b="1" spc="-9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a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f</a:t>
            </a:r>
            <a:r>
              <a:rPr sz="2400" b="1" spc="-30" dirty="0" smtClean="0">
                <a:latin typeface="Baskerville Old Face" panose="02020602080505020303" pitchFamily="18" charset="0"/>
                <a:cs typeface="Constantia"/>
              </a:rPr>
              <a:t>f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ec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ed</a:t>
            </a:r>
            <a:r>
              <a:rPr sz="2400" b="1" spc="-3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5" dirty="0" smtClean="0">
                <a:latin typeface="Baskerville Old Face" panose="02020602080505020303" pitchFamily="18" charset="0"/>
                <a:cs typeface="Constantia"/>
              </a:rPr>
              <a:t>60%</a:t>
            </a:r>
            <a:r>
              <a:rPr sz="2400" b="1" spc="-4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of</a:t>
            </a:r>
            <a:r>
              <a:rPr sz="2400" b="1" spc="3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the</a:t>
            </a:r>
            <a:r>
              <a:rPr sz="2400" b="1" spc="-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60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eog</a:t>
            </a:r>
            <a:r>
              <a:rPr sz="2400" b="1" spc="-4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aphi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cal</a:t>
            </a:r>
            <a:r>
              <a:rPr sz="2400" b="1" spc="-5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a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ea</a:t>
            </a:r>
            <a:r>
              <a:rPr lang="en-IN" sz="2400" b="1" spc="-10" dirty="0" smtClean="0">
                <a:latin typeface="Baskerville Old Face" panose="02020602080505020303" pitchFamily="18" charset="0"/>
                <a:cs typeface="Constantia"/>
              </a:rPr>
              <a:t>, India’s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st</a:t>
            </a:r>
            <a:r>
              <a:rPr sz="2400" b="1" spc="-3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a</a:t>
            </a:r>
            <a:r>
              <a:rPr sz="2400" b="1" spc="-30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400" b="1" spc="30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y</a:t>
            </a:r>
            <a:r>
              <a:rPr sz="2400" b="1" spc="-8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9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45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ope</a:t>
            </a:r>
            <a:r>
              <a:rPr sz="2400" b="1" spc="-8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w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th</a:t>
            </a:r>
            <a:r>
              <a:rPr sz="2400" b="1" spc="-8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d</a:t>
            </a:r>
            <a:r>
              <a:rPr sz="2400" b="1" spc="-2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u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hts</a:t>
            </a:r>
            <a:r>
              <a:rPr sz="2400" b="1" spc="-5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has</a:t>
            </a:r>
            <a:r>
              <a:rPr sz="2400" b="1" spc="-4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been</a:t>
            </a:r>
            <a:r>
              <a:rPr sz="24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u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d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-55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4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a</a:t>
            </a:r>
            <a:r>
              <a:rPr sz="2400" b="1" spc="-8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pa</a:t>
            </a:r>
            <a:r>
              <a:rPr sz="2400" b="1" spc="-3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ad</a:t>
            </a:r>
            <a:r>
              <a:rPr sz="24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gm</a:t>
            </a:r>
            <a:r>
              <a:rPr sz="2400" b="1" spc="-4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sh</a:t>
            </a:r>
            <a:r>
              <a:rPr sz="2400" b="1" spc="-5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400" b="1" spc="-20" dirty="0" smtClean="0">
                <a:latin typeface="Baskerville Old Face" panose="02020602080505020303" pitchFamily="18" charset="0"/>
                <a:cs typeface="Constantia"/>
              </a:rPr>
              <a:t>f</a:t>
            </a:r>
            <a:r>
              <a:rPr sz="2400" b="1" spc="0" dirty="0" smtClean="0">
                <a:latin typeface="Baskerville Old Face" panose="02020602080505020303" pitchFamily="18" charset="0"/>
                <a:cs typeface="Constantia"/>
              </a:rPr>
              <a:t>t, </a:t>
            </a:r>
            <a:r>
              <a:rPr sz="2400" b="1" spc="-1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f</a:t>
            </a:r>
            <a:r>
              <a:rPr sz="2400" b="1" spc="-2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om</a:t>
            </a:r>
            <a:r>
              <a:rPr sz="2400" b="1" spc="-7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crisis</a:t>
            </a:r>
            <a:r>
              <a:rPr sz="2400" b="1" spc="-45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mana</a:t>
            </a:r>
            <a:r>
              <a:rPr sz="2400" b="1" spc="-55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g</a:t>
            </a:r>
            <a:r>
              <a:rPr sz="2400" b="1" spc="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ement</a:t>
            </a:r>
            <a:r>
              <a:rPr sz="2400" b="1" spc="-5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-2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t</a:t>
            </a:r>
            <a:r>
              <a:rPr sz="2400" b="1" spc="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o</a:t>
            </a:r>
            <a:r>
              <a:rPr sz="2400" b="1" spc="-75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5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r</a:t>
            </a:r>
            <a:r>
              <a:rPr sz="2400" b="1" spc="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isk</a:t>
            </a:r>
            <a:r>
              <a:rPr sz="2400" b="1" spc="-4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 </a:t>
            </a:r>
            <a:r>
              <a:rPr sz="2400" b="1" spc="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mana</a:t>
            </a:r>
            <a:r>
              <a:rPr sz="2400" b="1" spc="-55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g</a:t>
            </a:r>
            <a:r>
              <a:rPr sz="2400" b="1" spc="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emen</a:t>
            </a:r>
            <a:r>
              <a:rPr sz="2400" b="1" spc="10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Constantia"/>
              </a:rPr>
              <a:t>t</a:t>
            </a:r>
            <a:r>
              <a:rPr sz="2400" b="1" spc="-5" dirty="0" smtClean="0">
                <a:latin typeface="Baskerville Old Face" panose="02020602080505020303" pitchFamily="18" charset="0"/>
                <a:cs typeface="Constantia"/>
              </a:rPr>
              <a:t>.</a:t>
            </a:r>
            <a:endParaRPr sz="2400" b="1" dirty="0">
              <a:latin typeface="Baskerville Old Face" panose="02020602080505020303" pitchFamily="18" charset="0"/>
              <a:cs typeface="Constantia"/>
            </a:endParaRPr>
          </a:p>
          <a:p>
            <a:pPr>
              <a:lnSpc>
                <a:spcPts val="1000"/>
              </a:lnSpc>
            </a:pPr>
            <a:endParaRPr sz="1100" b="1" dirty="0">
              <a:latin typeface="Baskerville Old Face" panose="02020602080505020303" pitchFamily="18" charset="0"/>
            </a:endParaRPr>
          </a:p>
          <a:p>
            <a:pPr>
              <a:lnSpc>
                <a:spcPts val="1000"/>
              </a:lnSpc>
            </a:pPr>
            <a:endParaRPr sz="1100" b="1" dirty="0">
              <a:latin typeface="Baskerville Old Face" panose="02020602080505020303" pitchFamily="18" charset="0"/>
            </a:endParaRPr>
          </a:p>
          <a:p>
            <a:pPr marL="744220" lvl="1" indent="-274320">
              <a:buClr>
                <a:srgbClr val="0AD0D9"/>
              </a:buClr>
              <a:buSzPct val="94444"/>
              <a:buFont typeface="Wingdings"/>
              <a:buChar char=""/>
              <a:tabLst>
                <a:tab pos="287020" algn="l"/>
              </a:tabLst>
            </a:pP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p</a:t>
            </a:r>
            <a:r>
              <a:rPr sz="2000" b="1" spc="-3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epa</a:t>
            </a:r>
            <a:r>
              <a:rPr sz="2000" b="1" spc="-3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edness</a:t>
            </a:r>
            <a:r>
              <a:rPr sz="2000" b="1" spc="-5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in</a:t>
            </a:r>
            <a:r>
              <a:rPr sz="2000" b="1" spc="-4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000" b="1" spc="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ms</a:t>
            </a:r>
            <a:r>
              <a:rPr sz="2000" b="1" spc="-10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of</a:t>
            </a:r>
            <a:r>
              <a:rPr sz="2000" b="1" spc="5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me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eo</a:t>
            </a:r>
            <a:r>
              <a:rPr sz="2000" b="1" spc="-3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olo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cal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30" dirty="0" smtClean="0">
                <a:latin typeface="Baskerville Old Face" panose="02020602080505020303" pitchFamily="18" charset="0"/>
                <a:cs typeface="Constantia"/>
              </a:rPr>
              <a:t>f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3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ecasts</a:t>
            </a:r>
            <a:r>
              <a:rPr sz="2000" b="1" spc="-10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and</a:t>
            </a:r>
            <a:r>
              <a:rPr sz="2000" b="1" spc="-4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de</a:t>
            </a:r>
            <a:r>
              <a:rPr sz="2000" b="1" spc="-55" dirty="0" smtClean="0">
                <a:latin typeface="Baskerville Old Face" panose="02020602080505020303" pitchFamily="18" charset="0"/>
                <a:cs typeface="Constantia"/>
              </a:rPr>
              <a:t>v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elopment</a:t>
            </a:r>
            <a:r>
              <a:rPr sz="2000" b="1" spc="-6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of</a:t>
            </a:r>
            <a:r>
              <a:rPr sz="2000" b="1" spc="3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locat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5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-</a:t>
            </a:r>
            <a:r>
              <a:rPr lang="en-IN" sz="2000" b="1" spc="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dirty="0" smtClean="0">
                <a:latin typeface="Baskerville Old Face" panose="02020602080505020303" pitchFamily="18" charset="0"/>
                <a:cs typeface="Constantia"/>
              </a:rPr>
              <a:t>spec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30" dirty="0" smtClean="0">
                <a:latin typeface="Baskerville Old Face" panose="02020602080505020303" pitchFamily="18" charset="0"/>
                <a:cs typeface="Constantia"/>
              </a:rPr>
              <a:t>f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000" b="1" spc="-8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45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-60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ency</a:t>
            </a:r>
            <a:r>
              <a:rPr sz="2000" b="1" spc="-3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pla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s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,</a:t>
            </a:r>
            <a:endParaRPr sz="2000" b="1" dirty="0">
              <a:latin typeface="Baskerville Old Face" panose="02020602080505020303" pitchFamily="18" charset="0"/>
              <a:cs typeface="Constantia"/>
            </a:endParaRPr>
          </a:p>
          <a:p>
            <a:pPr lvl="1">
              <a:lnSpc>
                <a:spcPts val="1000"/>
              </a:lnSpc>
            </a:pPr>
            <a:endParaRPr sz="1050" b="1" dirty="0">
              <a:latin typeface="Baskerville Old Face" panose="02020602080505020303" pitchFamily="18" charset="0"/>
            </a:endParaRPr>
          </a:p>
          <a:p>
            <a:pPr marL="744220" marR="351155" lvl="1" indent="-274320">
              <a:buClr>
                <a:srgbClr val="0AD0D9"/>
              </a:buClr>
              <a:buSzPct val="94444"/>
              <a:buFont typeface="Wingdings"/>
              <a:buChar char=""/>
              <a:tabLst>
                <a:tab pos="287020" algn="l"/>
              </a:tabLst>
            </a:pP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mit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gat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ion</a:t>
            </a:r>
            <a:r>
              <a:rPr sz="2000" b="1" spc="-3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and</a:t>
            </a:r>
            <a:r>
              <a:rPr sz="2000" b="1" spc="-5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adaptati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-3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th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ug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h</a:t>
            </a:r>
            <a:r>
              <a:rPr sz="2000" b="1" spc="-4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lang="en-IN" sz="2000" b="1" spc="-45" dirty="0" smtClean="0">
                <a:latin typeface="Baskerville Old Face" panose="02020602080505020303" pitchFamily="18" charset="0"/>
                <a:cs typeface="Constantia"/>
              </a:rPr>
              <a:t>improvements and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-4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30" dirty="0" smtClean="0">
                <a:latin typeface="Baskerville Old Face" panose="02020602080505020303" pitchFamily="18" charset="0"/>
                <a:cs typeface="Constantia"/>
              </a:rPr>
              <a:t>v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ati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ns in</a:t>
            </a:r>
            <a:r>
              <a:rPr sz="2000" b="1" spc="-3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irri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gati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mana</a:t>
            </a:r>
            <a:r>
              <a:rPr sz="2000" b="1" spc="-55" dirty="0" smtClean="0">
                <a:latin typeface="Baskerville Old Face" panose="02020602080505020303" pitchFamily="18" charset="0"/>
                <a:cs typeface="Constantia"/>
              </a:rPr>
              <a:t>g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ement</a:t>
            </a:r>
            <a:r>
              <a:rPr sz="20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and c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op</a:t>
            </a:r>
            <a:r>
              <a:rPr sz="2000" b="1" spc="-6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b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eedi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ng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30" dirty="0" smtClean="0">
                <a:latin typeface="Baskerville Old Face" panose="02020602080505020303" pitchFamily="18" charset="0"/>
                <a:cs typeface="Constantia"/>
              </a:rPr>
              <a:t>f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or</a:t>
            </a:r>
            <a:r>
              <a:rPr sz="2000" b="1" spc="-10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d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ug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h</a:t>
            </a:r>
            <a:r>
              <a:rPr sz="2000" b="1" spc="-5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-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ole</a:t>
            </a:r>
            <a:r>
              <a:rPr sz="2000" b="1" spc="-4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an</a:t>
            </a:r>
            <a:r>
              <a:rPr sz="2000" b="1" spc="-45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e,</a:t>
            </a:r>
            <a:r>
              <a:rPr sz="2000" b="1" spc="-6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and</a:t>
            </a:r>
            <a:endParaRPr sz="2000" b="1" dirty="0">
              <a:latin typeface="Baskerville Old Face" panose="02020602080505020303" pitchFamily="18" charset="0"/>
              <a:cs typeface="Constantia"/>
            </a:endParaRPr>
          </a:p>
          <a:p>
            <a:pPr lvl="1">
              <a:lnSpc>
                <a:spcPts val="1000"/>
              </a:lnSpc>
              <a:buClr>
                <a:srgbClr val="0AD0D9"/>
              </a:buClr>
              <a:buFont typeface="Wingdings"/>
              <a:buChar char=""/>
            </a:pPr>
            <a:endParaRPr sz="1050" b="1" dirty="0">
              <a:latin typeface="Baskerville Old Face" panose="02020602080505020303" pitchFamily="18" charset="0"/>
            </a:endParaRPr>
          </a:p>
          <a:p>
            <a:pPr marL="744220" lvl="1" indent="-274320">
              <a:buClr>
                <a:srgbClr val="0AD0D9"/>
              </a:buClr>
              <a:buSzPct val="94444"/>
              <a:buFont typeface="Wingdings"/>
              <a:buChar char=""/>
              <a:tabLst>
                <a:tab pos="287020" algn="l"/>
              </a:tabLst>
            </a:pP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d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-55" dirty="0" smtClean="0">
                <a:latin typeface="Baskerville Old Face" panose="02020602080505020303" pitchFamily="18" charset="0"/>
                <a:cs typeface="Constantia"/>
              </a:rPr>
              <a:t>v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ersi</a:t>
            </a:r>
            <a:r>
              <a:rPr sz="2000" b="1" spc="35" dirty="0" smtClean="0">
                <a:latin typeface="Baskerville Old Face" panose="02020602080505020303" pitchFamily="18" charset="0"/>
                <a:cs typeface="Constantia"/>
              </a:rPr>
              <a:t>f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cat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on</a:t>
            </a:r>
            <a:r>
              <a:rPr sz="2000" b="1" spc="-4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of</a:t>
            </a:r>
            <a:r>
              <a:rPr sz="2000" b="1" spc="1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u</a:t>
            </a:r>
            <a:r>
              <a:rPr sz="2000" b="1" spc="-3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al</a:t>
            </a:r>
            <a:r>
              <a:rPr sz="2000" b="1" spc="-6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000" b="1" spc="-40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30" dirty="0" smtClean="0">
                <a:latin typeface="Baskerville Old Face" panose="02020602080505020303" pitchFamily="18" charset="0"/>
                <a:cs typeface="Constantia"/>
              </a:rPr>
              <a:t>m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y</a:t>
            </a:r>
            <a:r>
              <a:rPr sz="2000" b="1" spc="-6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000" b="1" spc="-4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15" dirty="0" smtClean="0">
                <a:latin typeface="Baskerville Old Face" panose="02020602080505020303" pitchFamily="18" charset="0"/>
                <a:cs typeface="Constantia"/>
              </a:rPr>
              <a:t>w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ds</a:t>
            </a:r>
            <a:r>
              <a:rPr sz="2000" b="1" spc="-6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n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n-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f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arm</a:t>
            </a:r>
            <a:r>
              <a:rPr sz="2000" b="1" spc="-5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act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vi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es</a:t>
            </a:r>
            <a:r>
              <a:rPr sz="2000" b="1" spc="-3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t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o</a:t>
            </a:r>
            <a:r>
              <a:rPr sz="20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ed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u</a:t>
            </a:r>
            <a:r>
              <a:rPr sz="2000" b="1" spc="-45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0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f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arm</a:t>
            </a:r>
            <a:r>
              <a:rPr lang="en-IN" sz="2000" b="1" spc="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dirty="0" smtClean="0">
                <a:latin typeface="Baskerville Old Face" panose="02020602080505020303" pitchFamily="18" charset="0"/>
                <a:cs typeface="Constantia"/>
              </a:rPr>
              <a:t>ho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u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seholds’</a:t>
            </a:r>
            <a:r>
              <a:rPr sz="2000" b="1" spc="-5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000" b="1" spc="-50" dirty="0" smtClean="0">
                <a:latin typeface="Baskerville Old Face" panose="02020602080505020303" pitchFamily="18" charset="0"/>
                <a:cs typeface="Constantia"/>
              </a:rPr>
              <a:t>x</a:t>
            </a:r>
            <a:r>
              <a:rPr sz="2000" b="1" spc="-40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es</a:t>
            </a:r>
            <a:r>
              <a:rPr sz="2000" b="1" spc="5" dirty="0" smtClean="0">
                <a:latin typeface="Baskerville Old Face" panose="02020602080505020303" pitchFamily="18" charset="0"/>
                <a:cs typeface="Constantia"/>
              </a:rPr>
              <a:t>s</a:t>
            </a:r>
            <a:r>
              <a:rPr sz="2000" b="1" spc="-20" dirty="0" smtClean="0">
                <a:latin typeface="Baskerville Old Face" panose="02020602080505020303" pitchFamily="18" charset="0"/>
                <a:cs typeface="Constantia"/>
              </a:rPr>
              <a:t>i</a:t>
            </a:r>
            <a:r>
              <a:rPr sz="2000" b="1" spc="-55" dirty="0" smtClean="0">
                <a:latin typeface="Baskerville Old Face" panose="02020602080505020303" pitchFamily="18" charset="0"/>
                <a:cs typeface="Constantia"/>
              </a:rPr>
              <a:t>v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000" b="1" spc="-9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dependen</a:t>
            </a:r>
            <a:r>
              <a:rPr sz="2000" b="1" spc="-45" dirty="0" smtClean="0">
                <a:latin typeface="Baskerville Old Face" panose="02020602080505020303" pitchFamily="18" charset="0"/>
                <a:cs typeface="Constantia"/>
              </a:rPr>
              <a:t>c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r>
              <a:rPr sz="2000" b="1" spc="-70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on</a:t>
            </a:r>
            <a:r>
              <a:rPr sz="2000" b="1" spc="-75" dirty="0" smtClean="0">
                <a:latin typeface="Baskerville Old Face" panose="02020602080505020303" pitchFamily="18" charset="0"/>
                <a:cs typeface="Constantia"/>
              </a:rPr>
              <a:t> 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agric</a:t>
            </a:r>
            <a:r>
              <a:rPr sz="2000" b="1" spc="-10" dirty="0" smtClean="0">
                <a:latin typeface="Baskerville Old Face" panose="02020602080505020303" pitchFamily="18" charset="0"/>
                <a:cs typeface="Constantia"/>
              </a:rPr>
              <a:t>u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ltu</a:t>
            </a:r>
            <a:r>
              <a:rPr sz="2000" b="1" spc="-25" dirty="0" smtClean="0">
                <a:latin typeface="Baskerville Old Face" panose="02020602080505020303" pitchFamily="18" charset="0"/>
                <a:cs typeface="Constantia"/>
              </a:rPr>
              <a:t>r</a:t>
            </a:r>
            <a:r>
              <a:rPr sz="2000" b="1" spc="0" dirty="0" smtClean="0">
                <a:latin typeface="Baskerville Old Face" panose="02020602080505020303" pitchFamily="18" charset="0"/>
                <a:cs typeface="Constantia"/>
              </a:rPr>
              <a:t>e</a:t>
            </a:r>
            <a:endParaRPr lang="en-IN" sz="2000" b="1" dirty="0">
              <a:latin typeface="Baskerville Old Face" panose="02020602080505020303" pitchFamily="18" charset="0"/>
              <a:cs typeface="Constantia"/>
            </a:endParaRPr>
          </a:p>
          <a:p>
            <a:pPr marL="469900" lvl="1">
              <a:buClr>
                <a:srgbClr val="0AD0D9"/>
              </a:buClr>
              <a:buSzPct val="94444"/>
              <a:tabLst>
                <a:tab pos="287020" algn="l"/>
              </a:tabLst>
            </a:pPr>
            <a:endParaRPr lang="en-IN" sz="2000" b="1" spc="0" dirty="0" smtClean="0">
              <a:solidFill>
                <a:srgbClr val="FF0000"/>
              </a:solidFill>
              <a:latin typeface="Baskerville Old Face" panose="02020602080505020303" pitchFamily="18" charset="0"/>
              <a:cs typeface="Constantia"/>
            </a:endParaRPr>
          </a:p>
          <a:p>
            <a:pPr marL="469900" lvl="1">
              <a:buClr>
                <a:srgbClr val="0AD0D9"/>
              </a:buClr>
              <a:buSzPct val="94444"/>
              <a:tabLst>
                <a:tab pos="287020" algn="l"/>
              </a:tabLst>
            </a:pPr>
            <a:r>
              <a:rPr lang="en-IN" sz="2000" b="1" spc="0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onstantia"/>
              </a:rPr>
              <a:t>Government claims: </a:t>
            </a:r>
            <a:r>
              <a:rPr lang="en-IN" sz="2000" b="1" spc="0" dirty="0" smtClean="0">
                <a:latin typeface="Baskerville Old Face" panose="02020602080505020303" pitchFamily="18" charset="0"/>
                <a:cs typeface="Constantia"/>
              </a:rPr>
              <a:t>The policy has been effective in mitigating harmful effects of droughts on crop production</a:t>
            </a:r>
          </a:p>
          <a:p>
            <a:pPr marL="469900" lvl="1">
              <a:buClr>
                <a:srgbClr val="0AD0D9"/>
              </a:buClr>
              <a:buSzPct val="94444"/>
              <a:tabLst>
                <a:tab pos="287020" algn="l"/>
              </a:tabLst>
            </a:pPr>
            <a:endParaRPr lang="en-IN" sz="2000" b="1" dirty="0">
              <a:latin typeface="Baskerville Old Face" panose="02020602080505020303" pitchFamily="18" charset="0"/>
              <a:cs typeface="Constantia"/>
            </a:endParaRPr>
          </a:p>
          <a:p>
            <a:pPr marL="469900" lvl="1" algn="ctr">
              <a:buClr>
                <a:srgbClr val="0AD0D9"/>
              </a:buClr>
              <a:buSzPct val="94444"/>
              <a:tabLst>
                <a:tab pos="287020" algn="l"/>
              </a:tabLst>
            </a:pPr>
            <a:r>
              <a:rPr lang="en-IN" sz="2000" b="1" spc="0" dirty="0" smtClean="0">
                <a:solidFill>
                  <a:srgbClr val="7030A0"/>
                </a:solidFill>
                <a:latin typeface="Baskerville Old Face" panose="02020602080505020303" pitchFamily="18" charset="0"/>
                <a:cs typeface="Constantia"/>
              </a:rPr>
              <a:t>But, it could be due to decline in frequency and intensity of droughts</a:t>
            </a:r>
          </a:p>
          <a:p>
            <a:pPr marL="469900" lvl="1">
              <a:buClr>
                <a:srgbClr val="0AD0D9"/>
              </a:buClr>
              <a:buSzPct val="94444"/>
              <a:tabLst>
                <a:tab pos="287020" algn="l"/>
              </a:tabLst>
            </a:pPr>
            <a:endParaRPr lang="en-IN" sz="2000" b="1" spc="0" dirty="0" smtClean="0">
              <a:latin typeface="Baskerville Old Face" panose="02020602080505020303" pitchFamily="18" charset="0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844" y="304801"/>
            <a:ext cx="8150860" cy="762000"/>
          </a:xfrm>
          <a:prstGeom prst="rect">
            <a:avLst/>
          </a:prstGeom>
        </p:spPr>
        <p:txBody>
          <a:bodyPr vert="horz" wrap="square" lIns="0" tIns="532130" rIns="0" bIns="0" rtlCol="0">
            <a:noAutofit/>
          </a:bodyPr>
          <a:lstStyle/>
          <a:p>
            <a:pPr marL="95250" algn="l">
              <a:lnSpc>
                <a:spcPct val="100000"/>
              </a:lnSpc>
            </a:pPr>
            <a:r>
              <a:rPr lang="en-IN" sz="4000" b="1" dirty="0" smtClean="0">
                <a:solidFill>
                  <a:srgbClr val="04607A"/>
                </a:solidFill>
                <a:latin typeface="Calibri"/>
                <a:cs typeface="Calibri"/>
              </a:rPr>
              <a:t>In this presentation</a:t>
            </a:r>
            <a:endParaRPr sz="40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71600"/>
            <a:ext cx="8150860" cy="4952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ts val="1300"/>
              </a:lnSpc>
              <a:spcBef>
                <a:spcPts val="63"/>
              </a:spcBef>
              <a:buClr>
                <a:srgbClr val="0AD0D9"/>
              </a:buClr>
              <a:buFont typeface="Wingdings 2"/>
              <a:buChar char="·"/>
            </a:pPr>
            <a:endParaRPr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7020" algn="l"/>
              </a:tabLst>
            </a:pPr>
            <a:r>
              <a:rPr lang="en-IN" sz="28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sz="3200" b="1" spc="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xamine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r>
              <a:rPr sz="3200" b="1" spc="-15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</a:t>
            </a:r>
            <a:r>
              <a:rPr sz="3200" b="1" spc="-1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</a:t>
            </a:r>
            <a:r>
              <a:rPr sz="3200" b="1" spc="-1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enc</a:t>
            </a:r>
            <a:r>
              <a:rPr sz="3200" b="1" spc="-235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sz="3200" b="1" spc="-15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sz="3200" b="1" spc="-35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sz="3200" b="1" spc="-45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sz="3200" b="1" spc="-1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sz="3200" b="1" spc="-15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sz="3200" b="1" spc="-15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spr</a:t>
            </a:r>
            <a:r>
              <a:rPr sz="3200" b="1" spc="-1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</a:t>
            </a:r>
            <a:r>
              <a:rPr sz="3200" b="1" spc="-3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sz="3200" b="1" spc="-55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dro</a:t>
            </a:r>
            <a:r>
              <a:rPr sz="3200" b="1" spc="-1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ug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sz="3200" b="1" spc="-1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sz="3200" b="1" spc="-15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200" b="1" spc="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Indi</a:t>
            </a:r>
            <a:r>
              <a:rPr sz="3200" b="1" spc="-1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IN" sz="28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7020" algn="l"/>
              </a:tabLst>
            </a:pPr>
            <a:endParaRPr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819400"/>
            <a:ext cx="8150860" cy="3505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7020" algn="l"/>
              </a:tabLst>
            </a:pPr>
            <a:r>
              <a:rPr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Asse</a:t>
            </a:r>
            <a:r>
              <a:rPr sz="3200" b="1" spc="-10" dirty="0" smtClean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sz="3200" b="1" spc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sz="3200" b="1" spc="-2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3200" b="1" spc="-2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impact of </a:t>
            </a:r>
            <a:r>
              <a:rPr sz="3200" b="1" spc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drou</a:t>
            </a:r>
            <a:r>
              <a:rPr sz="3200" b="1" spc="-10" dirty="0" smtClean="0"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sz="3200" b="1" spc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hts</a:t>
            </a:r>
            <a:r>
              <a:rPr sz="3200" b="1" spc="-15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N" sz="3200" b="1" spc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food </a:t>
            </a:r>
            <a:r>
              <a:rPr sz="3200" b="1" spc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product</a:t>
            </a:r>
            <a:r>
              <a:rPr sz="3200" b="1" spc="-10" dirty="0" smtClean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sz="3200" b="1" spc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on</a:t>
            </a:r>
            <a:r>
              <a:rPr lang="en-IN" sz="3200" b="1" spc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focusing on rice </a:t>
            </a: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7020" algn="l"/>
              </a:tabLst>
            </a:pPr>
            <a:r>
              <a:rPr lang="en-IN" sz="32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Assess the role of irrigation and other adaptations in mitigating the impact of droughts</a:t>
            </a:r>
          </a:p>
          <a:p>
            <a:pPr marL="12065">
              <a:lnSpc>
                <a:spcPct val="100000"/>
              </a:lnSpc>
              <a:buClr>
                <a:srgbClr val="0AD0D9"/>
              </a:buClr>
              <a:buSzPct val="95000"/>
              <a:tabLst>
                <a:tab pos="287020" algn="l"/>
              </a:tabLst>
            </a:pPr>
            <a:endParaRPr lang="en-IN" sz="3200" dirty="0" smtClean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2065" algn="ctr">
              <a:lnSpc>
                <a:spcPct val="100000"/>
              </a:lnSpc>
              <a:buClr>
                <a:srgbClr val="0AD0D9"/>
              </a:buClr>
              <a:buSzPct val="95000"/>
              <a:tabLst>
                <a:tab pos="287020" algn="l"/>
              </a:tabLst>
            </a:pPr>
            <a:r>
              <a:rPr lang="en-IN" sz="28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District-level data for 200 rice growing districts (at 1970base) for 1969-2005</a:t>
            </a:r>
            <a:endParaRPr lang="en-IN" sz="2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7020" algn="l"/>
              </a:tabLst>
            </a:pPr>
            <a:endParaRPr lang="en-IN" sz="32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lang="en-IN" sz="1000" dirty="0"/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lang="en-IN" sz="1000" dirty="0"/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5000"/>
              <a:buFont typeface="Wingdings 2"/>
              <a:buChar char="·"/>
              <a:tabLst>
                <a:tab pos="287020" algn="l"/>
              </a:tabLst>
            </a:pPr>
            <a:endParaRPr sz="2000" dirty="0">
              <a:latin typeface="Bell MT"/>
              <a:cs typeface="Bel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86765"/>
            <a:ext cx="8255000" cy="627635"/>
          </a:xfrm>
          <a:prstGeom prst="rect">
            <a:avLst/>
          </a:prstGeom>
        </p:spPr>
        <p:txBody>
          <a:bodyPr vert="horz" wrap="square" lIns="0" tIns="460121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sz="3600" b="1" spc="-20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Calibri"/>
              </a:rPr>
              <a:t>D</a:t>
            </a:r>
            <a:r>
              <a:rPr sz="3600" b="1" spc="-70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Calibri"/>
              </a:rPr>
              <a:t>r</a:t>
            </a:r>
            <a:r>
              <a:rPr sz="3600" b="1" spc="-15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Calibri"/>
              </a:rPr>
              <a:t>oug</a:t>
            </a:r>
            <a:r>
              <a:rPr sz="3600" b="1" spc="-45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Calibri"/>
              </a:rPr>
              <a:t>h</a:t>
            </a:r>
            <a:r>
              <a:rPr sz="3600" b="1" spc="-15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Calibri"/>
              </a:rPr>
              <a:t>t</a:t>
            </a:r>
            <a:r>
              <a:rPr lang="en-IN" sz="3600" b="1" spc="-15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Calibri"/>
              </a:rPr>
              <a:t>?</a:t>
            </a:r>
            <a:endParaRPr sz="3600" b="1" dirty="0">
              <a:solidFill>
                <a:srgbClr val="FF0000"/>
              </a:solidFill>
              <a:latin typeface="Berlin Sans FB Demi" panose="020E0802020502020306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143001"/>
            <a:ext cx="8068309" cy="243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marR="37465" indent="-274955">
              <a:lnSpc>
                <a:spcPct val="100000"/>
              </a:lnSpc>
              <a:buClr>
                <a:srgbClr val="0AD0D9"/>
              </a:buClr>
              <a:buSzPct val="92857"/>
              <a:buFont typeface="Wingdings 2"/>
              <a:buChar char="·"/>
              <a:tabLst>
                <a:tab pos="287020" algn="l"/>
              </a:tabLst>
            </a:pPr>
            <a:r>
              <a:rPr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b="1" spc="-5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un</a:t>
            </a:r>
            <a:r>
              <a:rPr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ers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lang="en-IN"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definition:</a:t>
            </a:r>
            <a:r>
              <a:rPr b="1" spc="-5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eo</a:t>
            </a:r>
            <a:r>
              <a:rPr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ol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ical,</a:t>
            </a:r>
            <a:r>
              <a:rPr b="1" spc="3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b="1" spc="-40" dirty="0" smtClean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ol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ical, and</a:t>
            </a:r>
            <a:r>
              <a:rPr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ricultu</a:t>
            </a:r>
            <a:r>
              <a:rPr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al</a:t>
            </a:r>
            <a:endParaRPr b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ts val="1000"/>
              </a:lnSpc>
              <a:buClr>
                <a:srgbClr val="0AD0D9"/>
              </a:buClr>
              <a:buFont typeface="Wingdings 2"/>
              <a:buChar char="·"/>
            </a:pPr>
            <a:endParaRPr sz="1100" b="1" dirty="0">
              <a:solidFill>
                <a:srgbClr val="C00000"/>
              </a:solidFill>
            </a:endParaRPr>
          </a:p>
          <a:p>
            <a:pPr>
              <a:lnSpc>
                <a:spcPts val="1300"/>
              </a:lnSpc>
              <a:spcBef>
                <a:spcPts val="52"/>
              </a:spcBef>
              <a:buClr>
                <a:srgbClr val="0AD0D9"/>
              </a:buClr>
              <a:buFont typeface="Wingdings 2"/>
              <a:buChar char="·"/>
            </a:pPr>
            <a:endParaRPr sz="1600" b="1" dirty="0">
              <a:solidFill>
                <a:srgbClr val="C00000"/>
              </a:solidFill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2857"/>
              <a:buFont typeface="Wingdings 2"/>
              <a:buChar char="·"/>
              <a:tabLst>
                <a:tab pos="287020" algn="l"/>
              </a:tabLst>
            </a:pPr>
            <a:r>
              <a:rPr b="1" dirty="0" smtClean="0">
                <a:solidFill>
                  <a:srgbClr val="C00000"/>
                </a:solidFill>
                <a:latin typeface="Constantia"/>
                <a:cs typeface="Constantia"/>
              </a:rPr>
              <a:t>In</a:t>
            </a:r>
            <a:r>
              <a:rPr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Indi</a:t>
            </a:r>
            <a:r>
              <a:rPr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,</a:t>
            </a:r>
            <a:r>
              <a:rPr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b="1" spc="-6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ou</a:t>
            </a:r>
            <a:r>
              <a:rPr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ht</a:t>
            </a:r>
            <a:r>
              <a:rPr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is</a:t>
            </a:r>
            <a:r>
              <a:rPr b="1" spc="-6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b="1" spc="30" dirty="0" smtClean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ined</a:t>
            </a:r>
            <a:r>
              <a:rPr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ed in</a:t>
            </a:r>
            <a:r>
              <a:rPr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erms</a:t>
            </a:r>
            <a:r>
              <a:rPr b="1" spc="-6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of ex</a:t>
            </a:r>
            <a:r>
              <a:rPr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ent</a:t>
            </a:r>
            <a:r>
              <a:rPr b="1" spc="-6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of</a:t>
            </a:r>
            <a:r>
              <a:rPr b="1" spc="1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hort</a:t>
            </a:r>
            <a:r>
              <a:rPr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all 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b="1" spc="-4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ai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ll</a:t>
            </a:r>
            <a:r>
              <a:rPr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om</a:t>
            </a:r>
            <a:r>
              <a:rPr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rmal.</a:t>
            </a:r>
            <a:endParaRPr b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 marL="652780" marR="155575" lvl="1" indent="-247015">
              <a:lnSpc>
                <a:spcPct val="100000"/>
              </a:lnSpc>
              <a:spcBef>
                <a:spcPts val="305"/>
              </a:spcBef>
              <a:buClr>
                <a:srgbClr val="0E6EC5"/>
              </a:buClr>
              <a:buSzPct val="83333"/>
              <a:buFont typeface="Wingdings 2"/>
              <a:buChar char="·"/>
              <a:tabLst>
                <a:tab pos="652780" algn="l"/>
              </a:tabLst>
            </a:pP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A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n</a:t>
            </a:r>
            <a:r>
              <a:rPr sz="1600" b="1" spc="-4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a</a:t>
            </a:r>
            <a:r>
              <a:rPr sz="16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ea</a:t>
            </a:r>
            <a:r>
              <a:rPr sz="1600" b="1" spc="-4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is</a:t>
            </a:r>
            <a:r>
              <a:rPr sz="1600" b="1" spc="-5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lang="en-IN" sz="1600" b="1" spc="-50" dirty="0" smtClean="0">
                <a:solidFill>
                  <a:srgbClr val="7030A0"/>
                </a:solidFill>
                <a:latin typeface="Constantia"/>
                <a:cs typeface="Constantia"/>
              </a:rPr>
              <a:t>  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af</a:t>
            </a:r>
            <a:r>
              <a:rPr sz="16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f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ec</a:t>
            </a:r>
            <a:r>
              <a:rPr sz="16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ed 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b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y</a:t>
            </a:r>
            <a:r>
              <a:rPr sz="1600" b="1" spc="-7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d</a:t>
            </a:r>
            <a:r>
              <a:rPr sz="16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ou</a:t>
            </a:r>
            <a:r>
              <a:rPr sz="16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g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ht</a:t>
            </a:r>
            <a:r>
              <a:rPr sz="16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if</a:t>
            </a:r>
            <a:r>
              <a:rPr sz="1600" b="1" spc="2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he</a:t>
            </a:r>
            <a:r>
              <a:rPr sz="1600" b="1" spc="-5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ac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ual</a:t>
            </a:r>
            <a:r>
              <a:rPr sz="1600" b="1" spc="-1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a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i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nfal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l</a:t>
            </a:r>
            <a:r>
              <a:rPr sz="1600" b="1" spc="2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is</a:t>
            </a:r>
            <a:r>
              <a:rPr sz="1600" b="1" spc="-3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2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5%</a:t>
            </a:r>
            <a:r>
              <a:rPr sz="1600" b="1" spc="-1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or</a:t>
            </a:r>
            <a:r>
              <a:rPr sz="1600" b="1" spc="-4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mo</a:t>
            </a:r>
            <a:r>
              <a:rPr sz="1600" b="1" spc="-1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1600" b="1" spc="-4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b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el</a:t>
            </a:r>
            <a:r>
              <a:rPr sz="1600" b="1" spc="-35" dirty="0" smtClean="0">
                <a:solidFill>
                  <a:srgbClr val="7030A0"/>
                </a:solidFill>
                <a:latin typeface="Constantia"/>
                <a:cs typeface="Constantia"/>
              </a:rPr>
              <a:t>o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w</a:t>
            </a:r>
            <a:r>
              <a:rPr sz="1600" b="1" spc="-4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i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 hi</a:t>
            </a:r>
            <a:r>
              <a:rPr sz="1600" b="1" spc="-15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16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or</a:t>
            </a:r>
            <a:r>
              <a:rPr sz="16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i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c</a:t>
            </a:r>
            <a:r>
              <a:rPr sz="16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al m</a:t>
            </a:r>
            <a:r>
              <a:rPr sz="16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ean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. 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If</a:t>
            </a:r>
            <a:r>
              <a:rPr sz="1600" b="1" spc="2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he</a:t>
            </a:r>
            <a:r>
              <a:rPr sz="1600" b="1" spc="-4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nfal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l-d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1600" b="1" spc="15" dirty="0" smtClean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it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is</a:t>
            </a:r>
            <a:r>
              <a:rPr sz="16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be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600" b="1" spc="-40" dirty="0" smtClean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een</a:t>
            </a:r>
            <a:r>
              <a:rPr sz="16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2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5%</a:t>
            </a:r>
            <a:r>
              <a:rPr sz="16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50%</a:t>
            </a:r>
            <a:r>
              <a:rPr sz="1600"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600"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h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1600"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he</a:t>
            </a:r>
            <a:r>
              <a:rPr sz="1600" b="1" spc="-5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1600"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ou</a:t>
            </a:r>
            <a:r>
              <a:rPr sz="1600"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ht</a:t>
            </a:r>
            <a:r>
              <a:rPr sz="16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is</a:t>
            </a:r>
            <a:r>
              <a:rPr sz="1600" b="1" spc="-5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of</a:t>
            </a:r>
            <a:r>
              <a:rPr sz="1600" b="1" spc="3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ode</a:t>
            </a:r>
            <a:r>
              <a:rPr sz="16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1600"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1600" b="1" spc="-4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1600"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1600"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16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600" b="1" spc="-110" dirty="0" smtClean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16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,</a:t>
            </a:r>
            <a:r>
              <a:rPr sz="16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600" b="1" spc="-10" dirty="0" smtClean="0">
                <a:solidFill>
                  <a:srgbClr val="FF0000"/>
                </a:solidFill>
                <a:latin typeface="Constantia"/>
                <a:cs typeface="Constantia"/>
              </a:rPr>
              <a:t>other</a:t>
            </a:r>
            <a:r>
              <a:rPr sz="1600" b="1" spc="-15" dirty="0" smtClean="0">
                <a:solidFill>
                  <a:srgbClr val="FF0000"/>
                </a:solidFill>
                <a:latin typeface="Constantia"/>
                <a:cs typeface="Constantia"/>
              </a:rPr>
              <a:t>w</a:t>
            </a:r>
            <a:r>
              <a:rPr sz="1600" b="1" spc="-5" dirty="0" smtClean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1600" b="1" spc="-15" dirty="0" smtClean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sz="1600" b="1" spc="0" dirty="0" smtClean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1600" b="1" spc="-5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600" b="1" spc="0" dirty="0" smtClean="0">
                <a:solidFill>
                  <a:srgbClr val="FF0000"/>
                </a:solidFill>
                <a:latin typeface="Constantia"/>
                <a:cs typeface="Constantia"/>
              </a:rPr>
              <a:t>it</a:t>
            </a:r>
            <a:r>
              <a:rPr sz="1600" b="1" spc="-60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600" b="1" spc="-10" dirty="0" smtClean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1600" b="1" spc="-5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600" b="1" spc="-15" dirty="0" smtClean="0">
                <a:solidFill>
                  <a:srgbClr val="FF0000"/>
                </a:solidFill>
                <a:latin typeface="Constantia"/>
                <a:cs typeface="Constantia"/>
              </a:rPr>
              <a:t>s</a:t>
            </a:r>
            <a:r>
              <a:rPr sz="1600" b="1" spc="-10" dirty="0" smtClean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1600" b="1" spc="-40" dirty="0" smtClean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1600" b="1" spc="0" dirty="0" smtClean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1600" b="1" spc="-15" dirty="0" smtClean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1600" b="1" spc="0" dirty="0" smtClean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1600" b="1" spc="-65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600" b="1" spc="-10" dirty="0" smtClean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r>
              <a:rPr sz="1600" b="1" spc="-15" dirty="0" smtClean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1600" b="1" spc="0" dirty="0" smtClean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endParaRPr sz="1600" b="1" dirty="0">
              <a:solidFill>
                <a:srgbClr val="FF0000"/>
              </a:solidFill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2857"/>
              <a:buFont typeface="Wingdings 2"/>
              <a:buChar char="·"/>
              <a:tabLst>
                <a:tab pos="287020" algn="l"/>
              </a:tabLst>
            </a:pPr>
            <a:r>
              <a:rPr sz="2000" b="1" dirty="0" smtClean="0">
                <a:solidFill>
                  <a:srgbClr val="C00000"/>
                </a:solidFill>
                <a:latin typeface="Constantia"/>
                <a:cs typeface="Constantia"/>
              </a:rPr>
              <a:t>This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6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of d</a:t>
            </a:r>
            <a:r>
              <a:rPr sz="20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ou</a:t>
            </a:r>
            <a:r>
              <a:rPr sz="2000"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ht</a:t>
            </a:r>
            <a:r>
              <a:rPr sz="2000"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is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ba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ed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ole</a:t>
            </a:r>
            <a:r>
              <a:rPr sz="2000"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000" b="1" spc="-8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on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000" b="1" spc="-6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ee</a:t>
            </a:r>
            <a:r>
              <a:rPr sz="2000" b="1" spc="-5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of d</a:t>
            </a:r>
            <a:r>
              <a:rPr sz="2000" b="1" spc="2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.</a:t>
            </a:r>
            <a:endParaRPr b="1" dirty="0">
              <a:solidFill>
                <a:srgbClr val="C00000"/>
              </a:solidFill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581401"/>
            <a:ext cx="8455660" cy="2885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marR="121920" indent="-274955">
              <a:lnSpc>
                <a:spcPct val="100000"/>
              </a:lnSpc>
              <a:buClr>
                <a:srgbClr val="0AD0D9"/>
              </a:buClr>
              <a:buSzPct val="92857"/>
              <a:buFont typeface="Wingdings 2"/>
              <a:buChar char="·"/>
              <a:tabLst>
                <a:tab pos="287020" algn="l"/>
              </a:tabLst>
            </a:pPr>
            <a:r>
              <a:rPr lang="en-IN"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Scientific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evi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d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en</a:t>
            </a:r>
            <a:r>
              <a:rPr sz="20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c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-5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u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g</a:t>
            </a:r>
            <a:r>
              <a:rPr sz="2000" b="1" spc="-45" dirty="0" smtClean="0">
                <a:solidFill>
                  <a:srgbClr val="7030A0"/>
                </a:solidFill>
                <a:latin typeface="Constantia"/>
                <a:cs typeface="Constantia"/>
              </a:rPr>
              <a:t>g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ts</a:t>
            </a:r>
            <a:r>
              <a:rPr sz="2000" b="1" spc="-4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that</a:t>
            </a:r>
            <a:r>
              <a:rPr sz="20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d</a:t>
            </a:r>
            <a:r>
              <a:rPr sz="2000" b="1" spc="2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y</a:t>
            </a:r>
            <a:r>
              <a:rPr sz="2000" b="1" spc="-8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and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hot</a:t>
            </a:r>
            <a:r>
              <a:rPr sz="2000" b="1" spc="-8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-40" dirty="0" smtClean="0">
                <a:solidFill>
                  <a:srgbClr val="7030A0"/>
                </a:solidFill>
                <a:latin typeface="Constantia"/>
                <a:cs typeface="Constantia"/>
              </a:rPr>
              <a:t>w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ea</a:t>
            </a:r>
            <a:r>
              <a:rPr sz="2000" b="1" spc="5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her</a:t>
            </a:r>
            <a:r>
              <a:rPr sz="2000" b="1" spc="-7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is</a:t>
            </a:r>
            <a:r>
              <a:rPr sz="2000" b="1" spc="-3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m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o</a:t>
            </a:r>
            <a:r>
              <a:rPr sz="2000" b="1" spc="-2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harm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f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ul</a:t>
            </a:r>
            <a:r>
              <a:rPr sz="20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 t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o</a:t>
            </a:r>
            <a:r>
              <a:rPr sz="2000" b="1" spc="-5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c</a:t>
            </a:r>
            <a:r>
              <a:rPr sz="2000" b="1" spc="-2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o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p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2000" b="1" spc="-3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-2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a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her ju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2000" b="1" spc="-4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the</a:t>
            </a:r>
            <a:r>
              <a:rPr sz="2000" b="1" spc="-6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d</a:t>
            </a:r>
            <a:r>
              <a:rPr sz="2000" b="1" spc="20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y</a:t>
            </a:r>
            <a:r>
              <a:rPr sz="2000" b="1" spc="-7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-25" dirty="0" smtClean="0">
                <a:solidFill>
                  <a:srgbClr val="7030A0"/>
                </a:solidFill>
                <a:latin typeface="Constantia"/>
                <a:cs typeface="Constantia"/>
              </a:rPr>
              <a:t>c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o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n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d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i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i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o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n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lang="en-IN"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. </a:t>
            </a:r>
            <a:r>
              <a:rPr sz="2000" b="1" dirty="0" smtClean="0">
                <a:solidFill>
                  <a:srgbClr val="7030A0"/>
                </a:solidFill>
                <a:latin typeface="Constantia"/>
                <a:cs typeface="Constantia"/>
              </a:rPr>
              <a:t>Se</a:t>
            </a:r>
            <a:r>
              <a:rPr sz="20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v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-2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al</a:t>
            </a:r>
            <a:r>
              <a:rPr sz="2000" b="1" spc="-5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tudi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lang="en-IN" sz="20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 on climate impacts show that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clim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a</a:t>
            </a:r>
            <a:r>
              <a:rPr sz="20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i</a:t>
            </a:r>
            <a:r>
              <a:rPr sz="2000" b="1" spc="-10" dirty="0" smtClean="0">
                <a:solidFill>
                  <a:srgbClr val="7030A0"/>
                </a:solidFill>
                <a:latin typeface="Constantia"/>
                <a:cs typeface="Constantia"/>
              </a:rPr>
              <a:t>m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p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ac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2000" b="1" spc="-4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a</a:t>
            </a:r>
            <a:r>
              <a:rPr sz="2000" b="1" spc="-2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la</a:t>
            </a:r>
            <a:r>
              <a:rPr sz="2000" b="1" spc="-2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-45" dirty="0" smtClean="0">
                <a:solidFill>
                  <a:srgbClr val="7030A0"/>
                </a:solidFill>
                <a:latin typeface="Constantia"/>
                <a:cs typeface="Constantia"/>
              </a:rPr>
              <a:t>g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-15" dirty="0" smtClean="0">
                <a:solidFill>
                  <a:srgbClr val="7030A0"/>
                </a:solidFill>
                <a:latin typeface="Constantia"/>
                <a:cs typeface="Constantia"/>
              </a:rPr>
              <a:t>l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y</a:t>
            </a:r>
            <a:r>
              <a:rPr sz="2000" b="1" spc="-8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dr</a:t>
            </a:r>
            <a:r>
              <a:rPr sz="20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i</a:t>
            </a:r>
            <a:r>
              <a:rPr sz="2000" b="1" spc="-30" dirty="0" smtClean="0">
                <a:solidFill>
                  <a:srgbClr val="7030A0"/>
                </a:solidFill>
                <a:latin typeface="Constantia"/>
                <a:cs typeface="Constantia"/>
              </a:rPr>
              <a:t>v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en</a:t>
            </a:r>
            <a:r>
              <a:rPr sz="20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-15" dirty="0" smtClean="0">
                <a:solidFill>
                  <a:srgbClr val="7030A0"/>
                </a:solidFill>
                <a:latin typeface="Constantia"/>
                <a:cs typeface="Constantia"/>
              </a:rPr>
              <a:t>b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y</a:t>
            </a:r>
            <a:r>
              <a:rPr sz="2000" b="1" spc="-3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ri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-4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in</a:t>
            </a:r>
            <a:r>
              <a:rPr sz="2000" b="1" spc="-35" dirty="0" smtClean="0">
                <a:solidFill>
                  <a:srgbClr val="7030A0"/>
                </a:solidFill>
                <a:latin typeface="Constantia"/>
                <a:cs typeface="Constantia"/>
              </a:rPr>
              <a:t> </a:t>
            </a:r>
            <a:r>
              <a:rPr sz="2000" b="1" spc="-20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r>
              <a:rPr sz="2000" b="1" spc="5" dirty="0" smtClean="0">
                <a:solidFill>
                  <a:srgbClr val="7030A0"/>
                </a:solidFill>
                <a:latin typeface="Constantia"/>
                <a:cs typeface="Constantia"/>
              </a:rPr>
              <a:t>m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pe</a:t>
            </a:r>
            <a:r>
              <a:rPr sz="2000" b="1" spc="-2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a</a:t>
            </a:r>
            <a:r>
              <a:rPr sz="2000" b="1" spc="5" dirty="0" smtClean="0">
                <a:solidFill>
                  <a:srgbClr val="7030A0"/>
                </a:solidFill>
                <a:latin typeface="Constantia"/>
                <a:cs typeface="Constantia"/>
              </a:rPr>
              <a:t>t</a:t>
            </a:r>
            <a:r>
              <a:rPr sz="2000" b="1" spc="-5" dirty="0" smtClean="0">
                <a:solidFill>
                  <a:srgbClr val="7030A0"/>
                </a:solidFill>
                <a:latin typeface="Constantia"/>
                <a:cs typeface="Constantia"/>
              </a:rPr>
              <a:t>u</a:t>
            </a:r>
            <a:r>
              <a:rPr sz="2000" b="1" spc="-25" dirty="0" smtClean="0">
                <a:solidFill>
                  <a:srgbClr val="7030A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7030A0"/>
                </a:solidFill>
                <a:latin typeface="Constantia"/>
                <a:cs typeface="Constantia"/>
              </a:rPr>
              <a:t>e</a:t>
            </a:r>
            <a:endParaRPr sz="2000" b="1" dirty="0"/>
          </a:p>
          <a:p>
            <a:pPr>
              <a:lnSpc>
                <a:spcPts val="1300"/>
              </a:lnSpc>
              <a:spcBef>
                <a:spcPts val="51"/>
              </a:spcBef>
              <a:buClr>
                <a:srgbClr val="0AD0D9"/>
              </a:buClr>
              <a:buFont typeface="Wingdings 2"/>
              <a:buChar char="·"/>
            </a:pPr>
            <a:endParaRPr sz="2000" b="1" dirty="0"/>
          </a:p>
          <a:p>
            <a:pPr marL="287020" marR="12700" indent="-274955">
              <a:lnSpc>
                <a:spcPct val="100000"/>
              </a:lnSpc>
              <a:buClr>
                <a:srgbClr val="0AD0D9"/>
              </a:buClr>
              <a:buSzPct val="92857"/>
              <a:buFont typeface="Wingdings 2"/>
              <a:buChar char="·"/>
              <a:tabLst>
                <a:tab pos="287020" algn="l"/>
              </a:tabLst>
            </a:pPr>
            <a:r>
              <a:rPr sz="2000" b="1" dirty="0" smtClean="0">
                <a:solidFill>
                  <a:srgbClr val="00B0F0"/>
                </a:solidFill>
                <a:latin typeface="Constantia"/>
                <a:cs typeface="Constantia"/>
              </a:rPr>
              <a:t>Thu</a:t>
            </a:r>
            <a:r>
              <a:rPr sz="2000" b="1" spc="-15" dirty="0" smtClean="0">
                <a:solidFill>
                  <a:srgbClr val="00B0F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,</a:t>
            </a:r>
            <a:r>
              <a:rPr sz="2000" b="1" spc="-4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a</a:t>
            </a:r>
            <a:r>
              <a:rPr sz="2000" b="1" spc="-8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d</a:t>
            </a:r>
            <a:r>
              <a:rPr sz="2000" b="1" spc="-30" dirty="0" smtClean="0">
                <a:solidFill>
                  <a:srgbClr val="00B0F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ou</a:t>
            </a:r>
            <a:r>
              <a:rPr sz="2000" b="1" spc="-15" dirty="0" smtClean="0">
                <a:solidFill>
                  <a:srgbClr val="00B0F0"/>
                </a:solidFill>
                <a:latin typeface="Constantia"/>
                <a:cs typeface="Constantia"/>
              </a:rPr>
              <a:t>g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ht</a:t>
            </a:r>
            <a:r>
              <a:rPr sz="2000" b="1" spc="-5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can</a:t>
            </a:r>
            <a:r>
              <a:rPr sz="2000" b="1" spc="-2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be</a:t>
            </a:r>
            <a:r>
              <a:rPr sz="2000" b="1" spc="-8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-25" dirty="0" smtClean="0">
                <a:solidFill>
                  <a:srgbClr val="00B0F0"/>
                </a:solidFill>
                <a:latin typeface="Constantia"/>
                <a:cs typeface="Constantia"/>
              </a:rPr>
              <a:t>c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</a:t>
            </a:r>
            <a:r>
              <a:rPr sz="2000" b="1" spc="-5" dirty="0" smtClean="0">
                <a:solidFill>
                  <a:srgbClr val="00B0F0"/>
                </a:solidFill>
                <a:latin typeface="Constantia"/>
                <a:cs typeface="Constantia"/>
              </a:rPr>
              <a:t>n</a:t>
            </a:r>
            <a:r>
              <a:rPr sz="2000" b="1" spc="-25" dirty="0" smtClean="0">
                <a:solidFill>
                  <a:srgbClr val="00B0F0"/>
                </a:solidFill>
                <a:latin typeface="Constantia"/>
                <a:cs typeface="Constantia"/>
              </a:rPr>
              <a:t>c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p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tuali</a:t>
            </a:r>
            <a:r>
              <a:rPr sz="2000" b="1" spc="-15" dirty="0" smtClean="0">
                <a:solidFill>
                  <a:srgbClr val="00B0F0"/>
                </a:solidFill>
                <a:latin typeface="Constantia"/>
                <a:cs typeface="Constantia"/>
              </a:rPr>
              <a:t>z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ed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as</a:t>
            </a:r>
            <a:r>
              <a:rPr sz="2000" b="1" spc="-7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an</a:t>
            </a:r>
            <a:r>
              <a:rPr sz="2000" b="1" spc="-5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ou</a:t>
            </a:r>
            <a:r>
              <a:rPr sz="2000" b="1" spc="-30" dirty="0" smtClean="0">
                <a:solidFill>
                  <a:srgbClr val="00B0F0"/>
                </a:solidFill>
                <a:latin typeface="Constantia"/>
                <a:cs typeface="Constantia"/>
              </a:rPr>
              <a:t>t</a:t>
            </a:r>
            <a:r>
              <a:rPr sz="2000" b="1" spc="-25" dirty="0" smtClean="0">
                <a:solidFill>
                  <a:srgbClr val="00B0F0"/>
                </a:solidFill>
                <a:latin typeface="Constantia"/>
                <a:cs typeface="Constantia"/>
              </a:rPr>
              <a:t>c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m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</a:t>
            </a:r>
            <a:r>
              <a:rPr sz="2000" b="1" spc="-5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of</a:t>
            </a:r>
            <a:r>
              <a:rPr sz="2000" b="1" spc="2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the</a:t>
            </a:r>
            <a:r>
              <a:rPr sz="2000" b="1" spc="-6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</a:t>
            </a:r>
            <a:r>
              <a:rPr sz="2000" b="1" spc="-30" dirty="0" smtClean="0">
                <a:solidFill>
                  <a:srgbClr val="00B0F0"/>
                </a:solidFill>
                <a:latin typeface="Constantia"/>
                <a:cs typeface="Constantia"/>
              </a:rPr>
              <a:t>c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cur</a:t>
            </a:r>
            <a:r>
              <a:rPr sz="2000" b="1" spc="-25" dirty="0" smtClean="0">
                <a:solidFill>
                  <a:srgbClr val="00B0F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en</a:t>
            </a:r>
            <a:r>
              <a:rPr sz="2000" b="1" spc="-30" dirty="0" smtClean="0">
                <a:solidFill>
                  <a:srgbClr val="00B0F0"/>
                </a:solidFill>
                <a:latin typeface="Constantia"/>
                <a:cs typeface="Constantia"/>
              </a:rPr>
              <a:t>c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</a:t>
            </a:r>
            <a:r>
              <a:rPr sz="2000" b="1" spc="-6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of</a:t>
            </a:r>
            <a:r>
              <a:rPr sz="2000" b="1" spc="2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t</a:t>
            </a:r>
            <a:r>
              <a:rPr sz="2000" b="1" spc="-35" dirty="0" smtClean="0">
                <a:solidFill>
                  <a:srgbClr val="00B0F0"/>
                </a:solidFill>
                <a:latin typeface="Constantia"/>
                <a:cs typeface="Constantia"/>
              </a:rPr>
              <a:t>w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</a:t>
            </a:r>
            <a:r>
              <a:rPr sz="2000" b="1" spc="-3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jo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i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nt</a:t>
            </a:r>
            <a:r>
              <a:rPr sz="2000" b="1" spc="-6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</a:t>
            </a:r>
            <a:r>
              <a:rPr sz="2000" b="1" spc="-35" dirty="0" smtClean="0">
                <a:solidFill>
                  <a:srgbClr val="00B0F0"/>
                </a:solidFill>
                <a:latin typeface="Constantia"/>
                <a:cs typeface="Constantia"/>
              </a:rPr>
              <a:t>v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en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t</a:t>
            </a:r>
            <a:r>
              <a:rPr sz="2000" b="1" spc="-20" dirty="0" smtClean="0">
                <a:solidFill>
                  <a:srgbClr val="00B0F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, ab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n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or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m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al</a:t>
            </a:r>
            <a:r>
              <a:rPr sz="2000" b="1" spc="-15" dirty="0" smtClean="0">
                <a:solidFill>
                  <a:srgbClr val="00B0F0"/>
                </a:solidFill>
                <a:latin typeface="Constantia"/>
                <a:cs typeface="Constantia"/>
              </a:rPr>
              <a:t>l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y</a:t>
            </a:r>
            <a:r>
              <a:rPr sz="2000" b="1" spc="-6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l</a:t>
            </a:r>
            <a:r>
              <a:rPr sz="2000" b="1" spc="-30" dirty="0" smtClean="0">
                <a:solidFill>
                  <a:srgbClr val="00B0F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w</a:t>
            </a:r>
            <a:r>
              <a:rPr sz="2000" b="1" spc="-4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m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i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tu</a:t>
            </a:r>
            <a:r>
              <a:rPr sz="2000" b="1" spc="-25" dirty="0" smtClean="0">
                <a:solidFill>
                  <a:srgbClr val="00B0F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</a:t>
            </a:r>
            <a:r>
              <a:rPr sz="2000" b="1" spc="-5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due</a:t>
            </a:r>
            <a:r>
              <a:rPr sz="2000" b="1" spc="-4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-30" dirty="0" smtClean="0">
                <a:solidFill>
                  <a:srgbClr val="00B0F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</a:t>
            </a:r>
            <a:r>
              <a:rPr sz="2000" b="1" spc="-4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-5" dirty="0" smtClean="0">
                <a:solidFill>
                  <a:srgbClr val="00B0F0"/>
                </a:solidFill>
                <a:latin typeface="Constantia"/>
                <a:cs typeface="Constantia"/>
              </a:rPr>
              <a:t>p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r</a:t>
            </a:r>
            <a:r>
              <a:rPr sz="2000" b="1" spc="-5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-25" dirty="0" smtClean="0">
                <a:solidFill>
                  <a:srgbClr val="00B0F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ai</a:t>
            </a:r>
            <a:r>
              <a:rPr sz="2000" b="1" spc="-5" dirty="0" smtClean="0">
                <a:solidFill>
                  <a:srgbClr val="00B0F0"/>
                </a:solidFill>
                <a:latin typeface="Constantia"/>
                <a:cs typeface="Constantia"/>
              </a:rPr>
              <a:t>n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f</a:t>
            </a:r>
            <a:r>
              <a:rPr sz="2000" b="1" spc="-5" dirty="0" smtClean="0">
                <a:solidFill>
                  <a:srgbClr val="00B0F0"/>
                </a:solidFill>
                <a:latin typeface="Constantia"/>
                <a:cs typeface="Constantia"/>
              </a:rPr>
              <a:t>a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ll</a:t>
            </a:r>
            <a:r>
              <a:rPr sz="2000" b="1" spc="-4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and</a:t>
            </a:r>
            <a:r>
              <a:rPr sz="2000" b="1" spc="-3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ab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n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or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m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al</a:t>
            </a:r>
            <a:r>
              <a:rPr sz="2000" b="1" spc="-15" dirty="0" smtClean="0">
                <a:solidFill>
                  <a:srgbClr val="00B0F0"/>
                </a:solidFill>
                <a:latin typeface="Constantia"/>
                <a:cs typeface="Constantia"/>
              </a:rPr>
              <a:t>l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y</a:t>
            </a:r>
            <a:r>
              <a:rPr sz="2000" b="1" spc="-60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hot</a:t>
            </a:r>
            <a:r>
              <a:rPr sz="2000" b="1" spc="-45" dirty="0" smtClean="0">
                <a:solidFill>
                  <a:srgbClr val="00B0F0"/>
                </a:solidFill>
                <a:latin typeface="Constantia"/>
                <a:cs typeface="Constantia"/>
              </a:rPr>
              <a:t> </a:t>
            </a:r>
            <a:r>
              <a:rPr sz="2000" b="1" spc="-30" dirty="0" smtClean="0">
                <a:solidFill>
                  <a:srgbClr val="00B0F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</a:t>
            </a:r>
            <a:r>
              <a:rPr sz="2000" b="1" spc="-5" dirty="0" smtClean="0">
                <a:solidFill>
                  <a:srgbClr val="00B0F0"/>
                </a:solidFill>
                <a:latin typeface="Constantia"/>
                <a:cs typeface="Constantia"/>
              </a:rPr>
              <a:t>mp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</a:t>
            </a:r>
            <a:r>
              <a:rPr sz="2000" b="1" spc="-25" dirty="0" smtClean="0">
                <a:solidFill>
                  <a:srgbClr val="00B0F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a</a:t>
            </a:r>
            <a:r>
              <a:rPr sz="2000" b="1" spc="-10" dirty="0" smtClean="0">
                <a:solidFill>
                  <a:srgbClr val="00B0F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u</a:t>
            </a:r>
            <a:r>
              <a:rPr sz="2000" b="1" spc="-25" dirty="0" smtClean="0">
                <a:solidFill>
                  <a:srgbClr val="00B0F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00B0F0"/>
                </a:solidFill>
                <a:latin typeface="Constantia"/>
                <a:cs typeface="Constantia"/>
              </a:rPr>
              <a:t>e.</a:t>
            </a:r>
            <a:endParaRPr sz="2000" b="1" dirty="0">
              <a:solidFill>
                <a:srgbClr val="00B0F0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98" y="141045"/>
            <a:ext cx="8763001" cy="1066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65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el</a:t>
            </a:r>
            <a:r>
              <a:rPr sz="3600" b="1" spc="-40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tionship</a:t>
            </a:r>
            <a:r>
              <a:rPr sz="3600" b="1" spc="-4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b</a:t>
            </a:r>
            <a:r>
              <a:rPr sz="3600" b="1" spc="-25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3600" b="1" spc="-50" dirty="0" smtClean="0">
                <a:solidFill>
                  <a:srgbClr val="04607A"/>
                </a:solidFill>
                <a:latin typeface="Calibri"/>
                <a:cs typeface="Calibri"/>
              </a:rPr>
              <a:t>w</a:t>
            </a:r>
            <a:r>
              <a:rPr sz="36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3600" b="1" spc="-3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3600" b="1" spc="-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600" b="1" spc="5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sz="3600" b="1" spc="-4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vi</a:t>
            </a:r>
            <a:r>
              <a:rPr sz="3600" b="1" spc="-30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tions</a:t>
            </a:r>
            <a:r>
              <a:rPr sz="3600" b="1" spc="-4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in </a:t>
            </a:r>
            <a:r>
              <a:rPr sz="3600" b="1" spc="-9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ai</a:t>
            </a:r>
            <a:r>
              <a:rPr sz="36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3600" b="1" spc="-70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all</a:t>
            </a:r>
            <a:endParaRPr sz="3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dirty="0" smtClean="0">
                <a:solidFill>
                  <a:srgbClr val="04607A"/>
                </a:solidFill>
                <a:latin typeface="Calibri"/>
                <a:cs typeface="Calibri"/>
              </a:rPr>
              <a:t>and</a:t>
            </a:r>
            <a:r>
              <a:rPr sz="3600" b="1" spc="-1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600" b="1" spc="-6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3600" b="1" spc="-25" dirty="0" smtClean="0">
                <a:solidFill>
                  <a:srgbClr val="04607A"/>
                </a:solidFill>
                <a:latin typeface="Calibri"/>
                <a:cs typeface="Calibri"/>
              </a:rPr>
              <a:t>empe</a:t>
            </a:r>
            <a:r>
              <a:rPr sz="3600" b="1" spc="-8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600" b="1" spc="-35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36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tu</a:t>
            </a:r>
            <a:r>
              <a:rPr sz="3600" b="1" spc="-75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6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lang="en-IN" sz="36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?</a:t>
            </a:r>
            <a:endParaRPr sz="36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295400"/>
            <a:ext cx="7848600" cy="5391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2034285"/>
            <a:ext cx="31242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2582926"/>
            <a:ext cx="267906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82420" algn="l"/>
              </a:tabLst>
            </a:pPr>
            <a:endParaRPr sz="18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IN" b="1" spc="-20" dirty="0" smtClean="0">
                <a:solidFill>
                  <a:srgbClr val="04607A"/>
                </a:solidFill>
                <a:cs typeface="Calibri"/>
              </a:rPr>
              <a:t> </a:t>
            </a:r>
            <a:r>
              <a:rPr lang="en-IN" b="1" spc="-20" dirty="0">
                <a:solidFill>
                  <a:srgbClr val="04607A"/>
                </a:solidFill>
                <a:cs typeface="Calibri"/>
              </a:rPr>
              <a:t>D</a:t>
            </a:r>
            <a:r>
              <a:rPr lang="en-IN" b="1" spc="-70" dirty="0">
                <a:solidFill>
                  <a:srgbClr val="04607A"/>
                </a:solidFill>
                <a:cs typeface="Calibri"/>
              </a:rPr>
              <a:t>r</a:t>
            </a:r>
            <a:r>
              <a:rPr lang="en-IN" b="1" spc="-15" dirty="0">
                <a:solidFill>
                  <a:srgbClr val="04607A"/>
                </a:solidFill>
                <a:cs typeface="Calibri"/>
              </a:rPr>
              <a:t>oug</a:t>
            </a:r>
            <a:r>
              <a:rPr lang="en-IN" b="1" spc="-45" dirty="0">
                <a:solidFill>
                  <a:srgbClr val="04607A"/>
                </a:solidFill>
                <a:cs typeface="Calibri"/>
              </a:rPr>
              <a:t>h</a:t>
            </a:r>
            <a:r>
              <a:rPr lang="en-IN" b="1" spc="-10" dirty="0">
                <a:solidFill>
                  <a:srgbClr val="04607A"/>
                </a:solidFill>
                <a:cs typeface="Calibri"/>
              </a:rPr>
              <a:t>t</a:t>
            </a:r>
            <a:r>
              <a:rPr lang="en-IN" b="1" spc="35" dirty="0">
                <a:solidFill>
                  <a:srgbClr val="04607A"/>
                </a:solidFill>
                <a:cs typeface="Calibri"/>
              </a:rPr>
              <a:t> </a:t>
            </a:r>
            <a:r>
              <a:rPr lang="en-IN" b="1" spc="-15" dirty="0">
                <a:solidFill>
                  <a:srgbClr val="04607A"/>
                </a:solidFill>
                <a:cs typeface="Calibri"/>
              </a:rPr>
              <a:t>Ind</a:t>
            </a:r>
            <a:r>
              <a:rPr lang="en-IN" b="1" spc="-70" dirty="0">
                <a:solidFill>
                  <a:srgbClr val="04607A"/>
                </a:solidFill>
                <a:cs typeface="Calibri"/>
              </a:rPr>
              <a:t>e</a:t>
            </a:r>
            <a:r>
              <a:rPr lang="en-IN" b="1" spc="-15" dirty="0">
                <a:solidFill>
                  <a:srgbClr val="04607A"/>
                </a:solidFill>
                <a:cs typeface="Calibri"/>
              </a:rPr>
              <a:t>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41278" y="1066800"/>
                <a:ext cx="8229600" cy="56388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0" marR="12700" indent="0" algn="ctr">
                  <a:lnSpc>
                    <a:spcPct val="100000"/>
                  </a:lnSpc>
                  <a:buNone/>
                </a:pPr>
                <a:r>
                  <a:rPr lang="ar-AE" sz="2400" b="1" spc="-25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𝑫𝑰</m:t>
                        </m:r>
                      </m:e>
                      <m:sub>
                        <m:r>
                          <a:rPr lang="en-I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ar-AE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ar-AE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ar-AE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I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𝐦𝐢𝐧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ar-AE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ar-AE" sz="24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en-I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𝑹𝑫</m:t>
                                    </m:r>
                                  </m:e>
                                  <m:sub>
                                    <m:r>
                                      <a:rPr lang="en-I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𝒊𝒕</m:t>
                                    </m:r>
                                  </m:sub>
                                  <m:sup>
                                    <m:r>
                                      <a:rPr lang="en-I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𝒔𝒅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ar-AE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ar-AE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IN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𝐦𝐚𝐱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ar-AE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ar-AE" sz="24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𝑴</m:t>
                                    </m:r>
                                    <m:r>
                                      <a:rPr lang="en-I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𝑻𝑫</m:t>
                                    </m:r>
                                  </m:e>
                                  <m:sub>
                                    <m:r>
                                      <a:rPr lang="en-I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𝒊𝒕</m:t>
                                    </m:r>
                                  </m:sub>
                                  <m:sup>
                                    <m:r>
                                      <a:rPr lang="en-IN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𝒔𝒅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ar-AE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b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700" indent="0" algn="ctr">
                  <a:spcBef>
                    <a:spcPts val="480"/>
                  </a:spcBef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Subscr</a:t>
                </a:r>
                <a:r>
                  <a:rPr lang="en-US" sz="2000" spc="-1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i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pts</a:t>
                </a:r>
                <a:r>
                  <a:rPr lang="en-US" sz="2000" spc="-2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i</a:t>
                </a:r>
                <a:r>
                  <a:rPr lang="en-US" sz="2000" spc="-5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and t denote</a:t>
                </a:r>
                <a:r>
                  <a:rPr lang="en-US" sz="2000" spc="-2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d</a:t>
                </a:r>
                <a:r>
                  <a:rPr lang="en-US" sz="2000" spc="-1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i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s</a:t>
                </a:r>
                <a:r>
                  <a:rPr lang="en-US" sz="2000" spc="-1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t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r</a:t>
                </a:r>
                <a:r>
                  <a:rPr lang="en-US" sz="2000" spc="-1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i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ct</a:t>
                </a:r>
                <a:r>
                  <a:rPr lang="en-US" sz="2000" spc="1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and</a:t>
                </a:r>
                <a:r>
                  <a:rPr lang="en-US" sz="2000" spc="-1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t</a:t>
                </a:r>
                <a:r>
                  <a:rPr lang="en-US" sz="2000" spc="-1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i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me re</a:t>
                </a:r>
                <a:r>
                  <a:rPr lang="en-US" sz="2000" spc="-1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s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pect</a:t>
                </a:r>
                <a:r>
                  <a:rPr lang="en-US" sz="2000" spc="-1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i</a:t>
                </a:r>
                <a:r>
                  <a:rPr lang="en-US" sz="2000" spc="-45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v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e</a:t>
                </a:r>
                <a:r>
                  <a:rPr lang="en-US" sz="2000" spc="-55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l</a:t>
                </a:r>
                <a:r>
                  <a:rPr lang="en-US" sz="2000" spc="-225" dirty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y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Bell MT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48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IN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𝑹𝑫</m:t>
                          </m:r>
                        </m:e>
                        <m:sub>
                          <m:r>
                            <a:rPr lang="en-IN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𝒊𝒕</m:t>
                          </m:r>
                        </m:sub>
                        <m:sup>
                          <m:r>
                            <a:rPr lang="en-IN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𝒔𝒅</m:t>
                          </m:r>
                        </m:sup>
                      </m:sSubSup>
                      <m:r>
                        <a:rPr lang="ar-AE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IN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IN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𝒊𝒕</m:t>
                              </m:r>
                            </m:sub>
                          </m:sSub>
                          <m:r>
                            <a:rPr lang="ar-AE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ar-AE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IN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IN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IN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𝒏𝒐𝒓𝒎𝒂𝒍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ar-AE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𝒔𝒅</m:t>
                              </m:r>
                              <m:d>
                                <m:dPr>
                                  <m:ctrlPr>
                                    <a:rPr lang="ar-AE" sz="20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  <m:r>
                                    <a:rPr lang="en-IN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e>
                            <m:sub>
                              <m:r>
                                <a:rPr lang="en-IN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Standardized deviation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the seasonal rainfall from its normal. </a:t>
                </a: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total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rainfall, and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sd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(TR) is the standard deviation in rainfall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  <m:r>
                            <a:rPr lang="en-IN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𝑻𝑫</m:t>
                          </m:r>
                        </m:e>
                        <m:sub>
                          <m:r>
                            <a:rPr lang="en-IN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𝒊𝒕</m:t>
                          </m:r>
                        </m:sub>
                        <m:sup>
                          <m:r>
                            <a:rPr lang="en-IN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𝒔𝒅</m:t>
                          </m:r>
                        </m:sup>
                      </m:sSubSup>
                      <m:r>
                        <a:rPr lang="ar-AE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𝒊𝒕</m:t>
                              </m:r>
                            </m:sub>
                          </m:sSub>
                          <m:r>
                            <a:rPr lang="ar-AE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ar-AE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𝒏𝒐𝒓𝒎𝒂𝒍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ar-AE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𝒔𝒅</m:t>
                              </m:r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IN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IN" sz="20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ell MT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IN" sz="2000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Bell MT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Standardized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deviation in mean monthly temperature. </a:t>
                </a: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MT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mean monthly temperature and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sd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(MT) is its standard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deviation.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will be a drought if temperature goes above its long term average and rainfall goes below its long term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average.</a:t>
                </a:r>
                <a:endParaRPr lang="en-IN" sz="2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Bell MT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480"/>
                  </a:spcBef>
                </a:pPr>
                <a:endParaRPr lang="en-IN" sz="2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Bell MT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480"/>
                  </a:spcBef>
                </a:pPr>
                <a:endParaRPr lang="ar-AE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Bell MT"/>
                </a:endParaRPr>
              </a:p>
              <a:p>
                <a:pPr marL="3855085">
                  <a:lnSpc>
                    <a:spcPts val="1190"/>
                  </a:lnSpc>
                </a:pPr>
                <a:endParaRPr sz="2000" dirty="0">
                  <a:latin typeface="Cambria Math" panose="02040503050406030204" pitchFamily="18" charset="0"/>
                  <a:ea typeface="Cambria Math" panose="02040503050406030204" pitchFamily="18" charset="0"/>
                  <a:cs typeface="Bell MT"/>
                </a:endParaRPr>
              </a:p>
            </p:txBody>
          </p:sp>
        </mc:Choice>
        <mc:Fallback xmlns="">
          <p:sp>
            <p:nvSpPr>
              <p:cNvPr id="4" name="object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278" y="1066800"/>
                <a:ext cx="8229600" cy="5638800"/>
              </a:xfrm>
              <a:prstGeom prst="rect">
                <a:avLst/>
              </a:prstGeom>
              <a:blipFill rotWithShape="1">
                <a:blip r:embed="rId2"/>
                <a:stretch>
                  <a:fillRect l="-1852" t="-1081" r="-1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22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370" y="228600"/>
            <a:ext cx="8266430" cy="685800"/>
          </a:xfrm>
          <a:prstGeom prst="rect">
            <a:avLst/>
          </a:prstGeom>
        </p:spPr>
        <p:txBody>
          <a:bodyPr vert="horz" wrap="square" lIns="0" tIns="613155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en-IN" sz="3600" b="1" dirty="0" smtClean="0">
                <a:solidFill>
                  <a:srgbClr val="04607A"/>
                </a:solidFill>
                <a:latin typeface="Calibri"/>
                <a:cs typeface="Calibri"/>
              </a:rPr>
              <a:t>Utility of Drought </a:t>
            </a:r>
            <a:r>
              <a:rPr lang="en-IN" sz="3600" b="1" dirty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3600" b="1" spc="0" dirty="0" err="1" smtClean="0">
                <a:solidFill>
                  <a:srgbClr val="04607A"/>
                </a:solidFill>
                <a:latin typeface="Calibri"/>
                <a:cs typeface="Calibri"/>
              </a:rPr>
              <a:t>nd</a:t>
            </a:r>
            <a:r>
              <a:rPr sz="3600" b="1" spc="-55" dirty="0" err="1" smtClean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3600" b="1" spc="0" dirty="0" err="1" smtClean="0">
                <a:solidFill>
                  <a:srgbClr val="04607A"/>
                </a:solidFill>
                <a:latin typeface="Calibri"/>
                <a:cs typeface="Calibri"/>
              </a:rPr>
              <a:t>x</a:t>
            </a:r>
            <a:r>
              <a:rPr lang="en-IN" sz="3600" b="1" spc="0" dirty="0" smtClean="0">
                <a:solidFill>
                  <a:srgbClr val="04607A"/>
                </a:solidFill>
                <a:latin typeface="Calibri"/>
                <a:cs typeface="Calibri"/>
              </a:rPr>
              <a:t>?</a:t>
            </a:r>
            <a:endParaRPr sz="36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43000"/>
            <a:ext cx="7998460" cy="541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marR="31496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endParaRPr lang="en-IN" dirty="0">
              <a:latin typeface="Constantia"/>
            </a:endParaRPr>
          </a:p>
          <a:p>
            <a:pPr marL="287020" marR="31496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2000" b="1" dirty="0" smtClean="0">
                <a:latin typeface="Constantia"/>
                <a:cs typeface="Constantia"/>
              </a:rPr>
              <a:t>DI  summarises both degree </a:t>
            </a:r>
            <a:r>
              <a:rPr lang="en-IN" sz="2000" b="1" dirty="0">
                <a:latin typeface="Constantia"/>
                <a:cs typeface="Constantia"/>
              </a:rPr>
              <a:t>of hotness </a:t>
            </a:r>
            <a:r>
              <a:rPr lang="en-IN" sz="2000" b="1" dirty="0" smtClean="0">
                <a:latin typeface="Constantia"/>
                <a:cs typeface="Constantia"/>
              </a:rPr>
              <a:t>and </a:t>
            </a:r>
            <a:r>
              <a:rPr lang="en-IN" sz="2000" b="1" dirty="0">
                <a:latin typeface="Constantia"/>
                <a:cs typeface="Constantia"/>
              </a:rPr>
              <a:t>degree of </a:t>
            </a:r>
            <a:r>
              <a:rPr lang="en-IN" sz="2000" b="1" dirty="0" smtClean="0">
                <a:latin typeface="Constantia"/>
                <a:cs typeface="Constantia"/>
              </a:rPr>
              <a:t>dryness; </a:t>
            </a:r>
          </a:p>
          <a:p>
            <a:pPr marL="287020" marR="31496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endParaRPr sz="1050" b="1" dirty="0"/>
          </a:p>
          <a:p>
            <a:pPr marL="287020" marR="15621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2000" b="1" spc="-10" dirty="0" smtClean="0">
                <a:latin typeface="Constantia"/>
                <a:cs typeface="Constantia"/>
              </a:rPr>
              <a:t>It i</a:t>
            </a:r>
            <a:r>
              <a:rPr sz="2000" b="1" spc="-10" dirty="0" smtClean="0">
                <a:latin typeface="Constantia"/>
                <a:cs typeface="Constantia"/>
              </a:rPr>
              <a:t>s</a:t>
            </a:r>
            <a:r>
              <a:rPr sz="2000" b="1" spc="-55" dirty="0" smtClean="0">
                <a:latin typeface="Constantia"/>
                <a:cs typeface="Constantia"/>
              </a:rPr>
              <a:t> </a:t>
            </a:r>
            <a:r>
              <a:rPr sz="2000" b="1" spc="-10" dirty="0" smtClean="0">
                <a:latin typeface="Constantia"/>
                <a:cs typeface="Constantia"/>
              </a:rPr>
              <a:t>the p</a:t>
            </a:r>
            <a:r>
              <a:rPr sz="2000" b="1" spc="-30" dirty="0" smtClean="0">
                <a:latin typeface="Constantia"/>
                <a:cs typeface="Constantia"/>
              </a:rPr>
              <a:t>r</a:t>
            </a:r>
            <a:r>
              <a:rPr sz="2000" b="1" spc="0" dirty="0" smtClean="0">
                <a:latin typeface="Constantia"/>
                <a:cs typeface="Constantia"/>
              </a:rPr>
              <a:t>od</a:t>
            </a:r>
            <a:r>
              <a:rPr sz="2000" b="1" spc="-10" dirty="0" smtClean="0">
                <a:latin typeface="Constantia"/>
                <a:cs typeface="Constantia"/>
              </a:rPr>
              <a:t>u</a:t>
            </a:r>
            <a:r>
              <a:rPr sz="2000" b="1" spc="0" dirty="0" smtClean="0">
                <a:latin typeface="Constantia"/>
                <a:cs typeface="Constantia"/>
              </a:rPr>
              <a:t>ct</a:t>
            </a:r>
            <a:r>
              <a:rPr sz="2000" b="1" spc="-85" dirty="0" smtClean="0">
                <a:latin typeface="Constantia"/>
                <a:cs typeface="Constantia"/>
              </a:rPr>
              <a:t> </a:t>
            </a:r>
            <a:r>
              <a:rPr sz="2000" b="1" spc="-10" dirty="0" smtClean="0">
                <a:latin typeface="Constantia"/>
                <a:cs typeface="Constantia"/>
              </a:rPr>
              <a:t>of</a:t>
            </a:r>
            <a:r>
              <a:rPr sz="2000" b="1" spc="15" dirty="0" smtClean="0">
                <a:latin typeface="Constantia"/>
                <a:cs typeface="Constantia"/>
              </a:rPr>
              <a:t> </a:t>
            </a:r>
            <a:r>
              <a:rPr sz="2000" b="1" spc="0" dirty="0" smtClean="0">
                <a:latin typeface="Constantia"/>
                <a:cs typeface="Constantia"/>
              </a:rPr>
              <a:t>dev</a:t>
            </a:r>
            <a:r>
              <a:rPr sz="2000" b="1" spc="-10" dirty="0" smtClean="0">
                <a:latin typeface="Constantia"/>
                <a:cs typeface="Constantia"/>
              </a:rPr>
              <a:t>iati</a:t>
            </a:r>
            <a:r>
              <a:rPr sz="2000" b="1" spc="-20" dirty="0" smtClean="0">
                <a:latin typeface="Constantia"/>
                <a:cs typeface="Constantia"/>
              </a:rPr>
              <a:t>o</a:t>
            </a:r>
            <a:r>
              <a:rPr sz="2000" b="1" spc="-10" dirty="0" smtClean="0">
                <a:latin typeface="Constantia"/>
                <a:cs typeface="Constantia"/>
              </a:rPr>
              <a:t>ns</a:t>
            </a:r>
            <a:r>
              <a:rPr lang="en-IN" sz="2000" b="1" spc="-10" dirty="0" smtClean="0">
                <a:latin typeface="Constantia"/>
                <a:cs typeface="Constantia"/>
              </a:rPr>
              <a:t>; hence, </a:t>
            </a:r>
            <a:r>
              <a:rPr sz="2000" b="1" spc="0" dirty="0" smtClean="0">
                <a:latin typeface="Constantia"/>
                <a:cs typeface="Constantia"/>
              </a:rPr>
              <a:t>l</a:t>
            </a:r>
            <a:r>
              <a:rPr sz="2000" b="1" spc="-40" dirty="0" smtClean="0">
                <a:latin typeface="Constantia"/>
                <a:cs typeface="Constantia"/>
              </a:rPr>
              <a:t>a</a:t>
            </a:r>
            <a:r>
              <a:rPr sz="2000" b="1" spc="-20" dirty="0" smtClean="0">
                <a:latin typeface="Constantia"/>
                <a:cs typeface="Constantia"/>
              </a:rPr>
              <a:t>y</a:t>
            </a:r>
            <a:r>
              <a:rPr sz="2000" b="1" spc="0" dirty="0" smtClean="0">
                <a:latin typeface="Constantia"/>
                <a:cs typeface="Constantia"/>
              </a:rPr>
              <a:t>s</a:t>
            </a:r>
            <a:r>
              <a:rPr sz="2000" b="1" spc="-80" dirty="0" smtClean="0">
                <a:latin typeface="Constantia"/>
                <a:cs typeface="Constantia"/>
              </a:rPr>
              <a:t> </a:t>
            </a:r>
            <a:r>
              <a:rPr sz="2000" b="1" spc="-20" dirty="0" smtClean="0">
                <a:latin typeface="Constantia"/>
                <a:cs typeface="Constantia"/>
              </a:rPr>
              <a:t>r</a:t>
            </a:r>
            <a:r>
              <a:rPr sz="2000" b="1" spc="0" dirty="0" smtClean="0">
                <a:latin typeface="Constantia"/>
                <a:cs typeface="Constantia"/>
              </a:rPr>
              <a:t>elat</a:t>
            </a:r>
            <a:r>
              <a:rPr sz="2000" b="1" spc="-25" dirty="0" smtClean="0">
                <a:latin typeface="Constantia"/>
                <a:cs typeface="Constantia"/>
              </a:rPr>
              <a:t>i</a:t>
            </a:r>
            <a:r>
              <a:rPr sz="2000" b="1" spc="-55" dirty="0" smtClean="0">
                <a:latin typeface="Constantia"/>
                <a:cs typeface="Constantia"/>
              </a:rPr>
              <a:t>v</a:t>
            </a:r>
            <a:r>
              <a:rPr sz="2000" b="1" spc="0" dirty="0" smtClean="0">
                <a:latin typeface="Constantia"/>
                <a:cs typeface="Constantia"/>
              </a:rPr>
              <a:t>e</a:t>
            </a:r>
            <a:r>
              <a:rPr sz="2000" b="1" spc="-15" dirty="0" smtClean="0">
                <a:latin typeface="Constantia"/>
                <a:cs typeface="Constantia"/>
              </a:rPr>
              <a:t>l</a:t>
            </a:r>
            <a:r>
              <a:rPr sz="2000" b="1" spc="0" dirty="0" smtClean="0">
                <a:latin typeface="Constantia"/>
                <a:cs typeface="Constantia"/>
              </a:rPr>
              <a:t>y</a:t>
            </a:r>
            <a:r>
              <a:rPr sz="2000" b="1" spc="-60" dirty="0" smtClean="0">
                <a:latin typeface="Constantia"/>
                <a:cs typeface="Constantia"/>
              </a:rPr>
              <a:t> </a:t>
            </a:r>
            <a:r>
              <a:rPr sz="2000" b="1" spc="0" dirty="0" smtClean="0">
                <a:latin typeface="Constantia"/>
                <a:cs typeface="Constantia"/>
              </a:rPr>
              <a:t>mo</a:t>
            </a:r>
            <a:r>
              <a:rPr sz="2000" b="1" spc="-25" dirty="0" smtClean="0">
                <a:latin typeface="Constantia"/>
                <a:cs typeface="Constantia"/>
              </a:rPr>
              <a:t>r</a:t>
            </a:r>
            <a:r>
              <a:rPr sz="2000" b="1" spc="0" dirty="0" smtClean="0">
                <a:latin typeface="Constantia"/>
                <a:cs typeface="Constantia"/>
              </a:rPr>
              <a:t>e</a:t>
            </a:r>
            <a:r>
              <a:rPr sz="2000" b="1" spc="-95" dirty="0" smtClean="0">
                <a:latin typeface="Constantia"/>
                <a:cs typeface="Constantia"/>
              </a:rPr>
              <a:t> </a:t>
            </a:r>
            <a:r>
              <a:rPr lang="en-IN" sz="2000" b="1" spc="-95" dirty="0" smtClean="0">
                <a:latin typeface="Constantia"/>
                <a:cs typeface="Constantia"/>
              </a:rPr>
              <a:t>emphasis </a:t>
            </a:r>
            <a:r>
              <a:rPr sz="2000" b="1" spc="0" dirty="0" smtClean="0">
                <a:latin typeface="Constantia"/>
                <a:cs typeface="Constantia"/>
              </a:rPr>
              <a:t>on</a:t>
            </a:r>
            <a:r>
              <a:rPr sz="2000" b="1" spc="-35" dirty="0" smtClean="0">
                <a:latin typeface="Constantia"/>
                <a:cs typeface="Constantia"/>
              </a:rPr>
              <a:t> </a:t>
            </a:r>
            <a:r>
              <a:rPr sz="2000" b="1" spc="0" dirty="0" smtClean="0">
                <a:latin typeface="Constantia"/>
                <a:cs typeface="Constantia"/>
              </a:rPr>
              <a:t>la</a:t>
            </a:r>
            <a:r>
              <a:rPr sz="2000" b="1" spc="-20" dirty="0" smtClean="0">
                <a:latin typeface="Constantia"/>
                <a:cs typeface="Constantia"/>
              </a:rPr>
              <a:t>r</a:t>
            </a:r>
            <a:r>
              <a:rPr sz="2000" b="1" spc="-55" dirty="0" smtClean="0">
                <a:latin typeface="Constantia"/>
                <a:cs typeface="Constantia"/>
              </a:rPr>
              <a:t>g</a:t>
            </a:r>
            <a:r>
              <a:rPr sz="2000" b="1" spc="0" dirty="0" smtClean="0">
                <a:latin typeface="Constantia"/>
                <a:cs typeface="Constantia"/>
              </a:rPr>
              <a:t>er</a:t>
            </a:r>
            <a:r>
              <a:rPr lang="en-IN" sz="2000" b="1" spc="0" dirty="0" smtClean="0">
                <a:latin typeface="Constantia"/>
                <a:cs typeface="Constantia"/>
              </a:rPr>
              <a:t> </a:t>
            </a:r>
            <a:r>
              <a:rPr sz="2000" b="1" dirty="0" smtClean="0">
                <a:latin typeface="Constantia"/>
                <a:cs typeface="Constantia"/>
              </a:rPr>
              <a:t>dev</a:t>
            </a:r>
            <a:r>
              <a:rPr sz="2000" b="1" spc="-10" dirty="0" smtClean="0">
                <a:latin typeface="Constantia"/>
                <a:cs typeface="Constantia"/>
              </a:rPr>
              <a:t>iati</a:t>
            </a:r>
            <a:r>
              <a:rPr sz="2000" b="1" spc="-20" dirty="0" smtClean="0">
                <a:latin typeface="Constantia"/>
                <a:cs typeface="Constantia"/>
              </a:rPr>
              <a:t>o</a:t>
            </a:r>
            <a:r>
              <a:rPr sz="2000" b="1" spc="-15" dirty="0" smtClean="0">
                <a:latin typeface="Constantia"/>
                <a:cs typeface="Constantia"/>
              </a:rPr>
              <a:t>n</a:t>
            </a:r>
            <a:r>
              <a:rPr sz="2000" b="1" spc="-25" dirty="0" smtClean="0">
                <a:latin typeface="Constantia"/>
                <a:cs typeface="Constantia"/>
              </a:rPr>
              <a:t>s</a:t>
            </a:r>
            <a:endParaRPr lang="en-IN" sz="2000" b="1" spc="0" dirty="0" smtClean="0">
              <a:latin typeface="Constantia"/>
              <a:cs typeface="Constantia"/>
            </a:endParaRPr>
          </a:p>
          <a:p>
            <a:pPr marL="287020" marR="156210" indent="-274955"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endParaRPr lang="en-IN" sz="2000" b="1" dirty="0" smtClean="0"/>
          </a:p>
          <a:p>
            <a:pPr marL="287020" marR="156210" indent="-274955"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2000" b="1" dirty="0">
                <a:latin typeface="Constantia"/>
                <a:cs typeface="Constantia"/>
              </a:rPr>
              <a:t>It utilizes </a:t>
            </a:r>
            <a:r>
              <a:rPr lang="en-IN" sz="2000" b="1" dirty="0" smtClean="0">
                <a:latin typeface="Constantia"/>
                <a:cs typeface="Constantia"/>
              </a:rPr>
              <a:t>district-level/local weather data; </a:t>
            </a:r>
            <a:r>
              <a:rPr lang="en-IN" sz="2000" b="1" dirty="0">
                <a:latin typeface="Constantia"/>
                <a:cs typeface="Constantia"/>
              </a:rPr>
              <a:t>hence </a:t>
            </a:r>
            <a:r>
              <a:rPr lang="en-IN" sz="2000" b="1" dirty="0" smtClean="0">
                <a:latin typeface="Constantia"/>
                <a:cs typeface="Constantia"/>
              </a:rPr>
              <a:t>more </a:t>
            </a:r>
            <a:r>
              <a:rPr lang="en-IN" sz="2000" b="1" dirty="0">
                <a:latin typeface="Constantia"/>
                <a:cs typeface="Constantia"/>
              </a:rPr>
              <a:t>relevant to the cropping activities there. </a:t>
            </a:r>
          </a:p>
          <a:p>
            <a:pPr marL="287020" marR="156210" indent="-274955"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endParaRPr lang="en-IN" sz="2000" b="1" dirty="0" smtClean="0">
              <a:latin typeface="Constantia"/>
              <a:cs typeface="Constantia"/>
            </a:endParaRPr>
          </a:p>
          <a:p>
            <a:pPr marL="287020" marR="156210" indent="-274955"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2000" b="1" dirty="0" smtClean="0">
                <a:latin typeface="Constantia"/>
                <a:cs typeface="Constantia"/>
              </a:rPr>
              <a:t>It </a:t>
            </a:r>
            <a:r>
              <a:rPr lang="en-IN" sz="2000" b="1" dirty="0">
                <a:latin typeface="Constantia"/>
                <a:cs typeface="Constantia"/>
              </a:rPr>
              <a:t>comprises of two important causes of crop damage, viz. lack of moisture and excess heat; hence a single index rather multiple weather variables offers an easy means of assessing impacts of climate change on agriculture. </a:t>
            </a:r>
          </a:p>
          <a:p>
            <a:pPr marL="287020" marR="156210" indent="-274955"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endParaRPr lang="en-IN" sz="2000" b="1" dirty="0">
              <a:latin typeface="Constantia"/>
              <a:cs typeface="Constantia"/>
            </a:endParaRPr>
          </a:p>
          <a:p>
            <a:pPr marL="287020" marR="156210" indent="-274955"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r>
              <a:rPr lang="en-IN" sz="2000" b="1" dirty="0">
                <a:latin typeface="Constantia"/>
                <a:cs typeface="Constantia"/>
              </a:rPr>
              <a:t>It provides level of severity of a drought, making it convenient to quantify crop loss at different severity levels, and to take adaptation measures accordingly.</a:t>
            </a:r>
          </a:p>
          <a:p>
            <a:pPr marL="287020" marR="156210" indent="-274955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·"/>
              <a:tabLst>
                <a:tab pos="287020" algn="l"/>
              </a:tabLst>
            </a:pPr>
            <a:endParaRPr sz="1800" dirty="0"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91322" cy="715962"/>
          </a:xfrm>
          <a:prstGeom prst="rect">
            <a:avLst/>
          </a:prstGeom>
        </p:spPr>
        <p:txBody>
          <a:bodyPr vert="horz" wrap="square" lIns="0" tIns="469011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sz="3200" b="1" dirty="0" smtClean="0">
                <a:solidFill>
                  <a:srgbClr val="04607A"/>
                </a:solidFill>
                <a:latin typeface="Calibri"/>
                <a:cs typeface="Calibri"/>
              </a:rPr>
              <a:t>F</a:t>
            </a:r>
            <a:r>
              <a:rPr sz="3200" b="1" spc="-35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equency</a:t>
            </a:r>
            <a:r>
              <a:rPr sz="32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lang="en-IN" sz="3200" b="1" spc="-20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sz="3200" b="1" spc="0" dirty="0" err="1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3200" b="1" spc="-50" dirty="0" err="1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r>
              <a:rPr sz="3200" b="1" spc="0" dirty="0" err="1" smtClean="0">
                <a:solidFill>
                  <a:srgbClr val="04607A"/>
                </a:solidFill>
                <a:latin typeface="Calibri"/>
                <a:cs typeface="Calibri"/>
              </a:rPr>
              <a:t>tr</a:t>
            </a:r>
            <a:r>
              <a:rPr sz="3200" b="1" spc="-10" dirty="0" err="1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3200" b="1" spc="0" dirty="0" err="1" smtClean="0">
                <a:solidFill>
                  <a:srgbClr val="04607A"/>
                </a:solidFill>
                <a:latin typeface="Calibri"/>
                <a:cs typeface="Calibri"/>
              </a:rPr>
              <a:t>but</a:t>
            </a:r>
            <a:r>
              <a:rPr sz="3200" b="1" spc="-20" dirty="0" err="1" smtClean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3200" b="1" spc="0" dirty="0" err="1" smtClean="0">
                <a:solidFill>
                  <a:srgbClr val="04607A"/>
                </a:solidFill>
                <a:latin typeface="Calibri"/>
                <a:cs typeface="Calibri"/>
              </a:rPr>
              <a:t>on</a:t>
            </a:r>
            <a:r>
              <a:rPr sz="3200" b="1" spc="50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of</a:t>
            </a:r>
            <a:r>
              <a:rPr sz="3200" b="1" spc="-5" dirty="0" smtClean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D</a:t>
            </a:r>
            <a:r>
              <a:rPr sz="3200" b="1" spc="-50" dirty="0" smtClean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oug</a:t>
            </a:r>
            <a:r>
              <a:rPr sz="3200" b="1" spc="-25" dirty="0" smtClean="0">
                <a:solidFill>
                  <a:srgbClr val="04607A"/>
                </a:solidFill>
                <a:latin typeface="Calibri"/>
                <a:cs typeface="Calibri"/>
              </a:rPr>
              <a:t>h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lang="en-IN"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 event</a:t>
            </a:r>
            <a:r>
              <a:rPr sz="3200" b="1" spc="0" dirty="0" smtClean="0">
                <a:solidFill>
                  <a:srgbClr val="04607A"/>
                </a:solidFill>
                <a:latin typeface="Calibri"/>
                <a:cs typeface="Calibri"/>
              </a:rPr>
              <a:t>s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4863" y="1628863"/>
            <a:ext cx="4705604" cy="4968494"/>
          </a:xfrm>
          <a:custGeom>
            <a:avLst/>
            <a:gdLst/>
            <a:ahLst/>
            <a:cxnLst/>
            <a:rect l="l" t="t" r="r" b="b"/>
            <a:pathLst>
              <a:path w="4705604" h="4968494">
                <a:moveTo>
                  <a:pt x="0" y="4968494"/>
                </a:moveTo>
                <a:lnTo>
                  <a:pt x="4705604" y="4968494"/>
                </a:lnTo>
                <a:lnTo>
                  <a:pt x="4705604" y="0"/>
                </a:lnTo>
                <a:lnTo>
                  <a:pt x="0" y="0"/>
                </a:lnTo>
                <a:lnTo>
                  <a:pt x="0" y="4968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523" y="1628863"/>
            <a:ext cx="8568944" cy="4968494"/>
          </a:xfrm>
          <a:custGeom>
            <a:avLst/>
            <a:gdLst/>
            <a:ahLst/>
            <a:cxnLst/>
            <a:rect l="l" t="t" r="r" b="b"/>
            <a:pathLst>
              <a:path w="8568944" h="4968494">
                <a:moveTo>
                  <a:pt x="0" y="4968494"/>
                </a:moveTo>
                <a:lnTo>
                  <a:pt x="8568944" y="4968494"/>
                </a:lnTo>
                <a:lnTo>
                  <a:pt x="8568944" y="0"/>
                </a:lnTo>
                <a:lnTo>
                  <a:pt x="0" y="0"/>
                </a:lnTo>
                <a:lnTo>
                  <a:pt x="0" y="496849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799" y="1628864"/>
            <a:ext cx="4705667" cy="482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523" y="1628863"/>
            <a:ext cx="3863340" cy="4968494"/>
          </a:xfrm>
          <a:custGeom>
            <a:avLst/>
            <a:gdLst/>
            <a:ahLst/>
            <a:cxnLst/>
            <a:rect l="l" t="t" r="r" b="b"/>
            <a:pathLst>
              <a:path w="3863340" h="4968494">
                <a:moveTo>
                  <a:pt x="0" y="4968494"/>
                </a:moveTo>
                <a:lnTo>
                  <a:pt x="3863340" y="4968494"/>
                </a:lnTo>
                <a:lnTo>
                  <a:pt x="3863340" y="0"/>
                </a:lnTo>
                <a:lnTo>
                  <a:pt x="0" y="0"/>
                </a:lnTo>
                <a:lnTo>
                  <a:pt x="0" y="4968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523" y="1628863"/>
            <a:ext cx="3863340" cy="4968494"/>
          </a:xfrm>
          <a:custGeom>
            <a:avLst/>
            <a:gdLst/>
            <a:ahLst/>
            <a:cxnLst/>
            <a:rect l="l" t="t" r="r" b="b"/>
            <a:pathLst>
              <a:path w="3863340" h="4968494">
                <a:moveTo>
                  <a:pt x="0" y="4968494"/>
                </a:moveTo>
                <a:lnTo>
                  <a:pt x="3863340" y="4968494"/>
                </a:lnTo>
                <a:lnTo>
                  <a:pt x="3863340" y="0"/>
                </a:lnTo>
                <a:lnTo>
                  <a:pt x="0" y="0"/>
                </a:lnTo>
                <a:lnTo>
                  <a:pt x="0" y="496849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9761" y="1828800"/>
            <a:ext cx="3655060" cy="46245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b="1" spc="5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in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ex</a:t>
            </a:r>
            <a:r>
              <a:rPr sz="2000" b="1" spc="-4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an</a:t>
            </a:r>
            <a:r>
              <a:rPr sz="2000" b="1" spc="-45" dirty="0" smtClean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es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om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lang="en-IN"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0 to 8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;</a:t>
            </a:r>
            <a:endParaRPr sz="2000" b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ts val="1000"/>
              </a:lnSpc>
            </a:pPr>
            <a:endParaRPr sz="1200" b="1" dirty="0">
              <a:solidFill>
                <a:srgbClr val="C00000"/>
              </a:solidFill>
            </a:endParaRPr>
          </a:p>
          <a:p>
            <a:pPr marL="299085" marR="93345" indent="-287020">
              <a:lnSpc>
                <a:spcPct val="100099"/>
              </a:lnSpc>
              <a:buFont typeface="Wingdings"/>
              <a:buChar char=""/>
              <a:tabLst>
                <a:tab pos="299085" algn="l"/>
              </a:tabLst>
            </a:pPr>
            <a:r>
              <a:rPr lang="en-IN" sz="2000"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Z</a:t>
            </a:r>
            <a:r>
              <a:rPr sz="2000" b="1" spc="0" dirty="0" err="1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25" dirty="0" err="1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err="1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im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lies</a:t>
            </a:r>
            <a:r>
              <a:rPr sz="2000" b="1" spc="-6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ai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f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ll be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ng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lang="en-IN"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more 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han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rm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000" b="1" spc="-4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em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bei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g less</a:t>
            </a:r>
            <a:r>
              <a:rPr sz="2000" b="1" spc="-6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than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rmal.</a:t>
            </a:r>
            <a:endParaRPr sz="2000" b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ts val="1000"/>
              </a:lnSpc>
              <a:buFont typeface="Wingdings"/>
              <a:buChar char=""/>
            </a:pPr>
            <a:endParaRPr sz="1200" b="1" dirty="0">
              <a:solidFill>
                <a:srgbClr val="C00000"/>
              </a:solidFill>
            </a:endParaRPr>
          </a:p>
          <a:p>
            <a:pPr marL="299085" marR="47117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000" b="1" dirty="0" smtClean="0">
                <a:solidFill>
                  <a:srgbClr val="C00000"/>
                </a:solidFill>
                <a:latin typeface="Constantia"/>
                <a:cs typeface="Constantia"/>
              </a:rPr>
              <a:t>Abn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rmal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y</a:t>
            </a:r>
            <a:r>
              <a:rPr sz="2000" b="1" spc="-6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0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000" b="1" spc="-7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alues</a:t>
            </a:r>
            <a:r>
              <a:rPr sz="2000" b="1" spc="-9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of</a:t>
            </a:r>
            <a:r>
              <a:rPr sz="2000" b="1" spc="4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b="1" i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b="1" i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can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be 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ns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ed </a:t>
            </a:r>
            <a:r>
              <a:rPr sz="20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represent</a:t>
            </a:r>
            <a:r>
              <a:rPr lang="en-IN" sz="2000" b="1" spc="-40" dirty="0" smtClean="0">
                <a:solidFill>
                  <a:srgbClr val="C00000"/>
                </a:solidFill>
                <a:latin typeface="Constantia"/>
                <a:cs typeface="Constantia"/>
              </a:rPr>
              <a:t>t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rmal</a:t>
            </a:r>
            <a:r>
              <a:rPr sz="2000" b="1" spc="-4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ea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he</a:t>
            </a:r>
            <a:r>
              <a:rPr sz="2000" b="1" spc="-12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.</a:t>
            </a:r>
            <a:endParaRPr sz="2000" b="1" dirty="0">
              <a:solidFill>
                <a:srgbClr val="C00000"/>
              </a:solidFill>
              <a:latin typeface="Constantia"/>
              <a:cs typeface="Constantia"/>
            </a:endParaRPr>
          </a:p>
          <a:p>
            <a:pPr>
              <a:lnSpc>
                <a:spcPts val="1300"/>
              </a:lnSpc>
              <a:spcBef>
                <a:spcPts val="61"/>
              </a:spcBef>
              <a:buFont typeface="Wingdings"/>
              <a:buChar char=""/>
            </a:pPr>
            <a:endParaRPr b="1" dirty="0">
              <a:solidFill>
                <a:srgbClr val="C00000"/>
              </a:solidFill>
            </a:endParaRPr>
          </a:p>
          <a:p>
            <a:pPr marL="299085" marR="1270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lang="en-IN" sz="2000" b="1" dirty="0" smtClean="0">
                <a:solidFill>
                  <a:srgbClr val="C00000"/>
                </a:solidFill>
                <a:latin typeface="Constantia"/>
                <a:cs typeface="Constantia"/>
              </a:rPr>
              <a:t>DI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is</a:t>
            </a:r>
            <a:r>
              <a:rPr sz="2000" b="1" spc="-6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ed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to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a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ds</a:t>
            </a:r>
            <a:r>
              <a:rPr sz="20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i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l</a:t>
            </a:r>
            <a:r>
              <a:rPr sz="20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er b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un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,</a:t>
            </a:r>
            <a:r>
              <a:rPr sz="2000" b="1" spc="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lang="en-IN" sz="2000" b="1" spc="5" dirty="0" smtClean="0">
                <a:solidFill>
                  <a:srgbClr val="C00000"/>
                </a:solidFill>
                <a:latin typeface="Constantia"/>
                <a:cs typeface="Constantia"/>
              </a:rPr>
              <a:t>means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m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-7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b="1" spc="-30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ou</a:t>
            </a:r>
            <a:r>
              <a:rPr sz="2000" b="1" spc="-15" dirty="0" smtClean="0">
                <a:solidFill>
                  <a:srgbClr val="C00000"/>
                </a:solidFill>
                <a:latin typeface="Constantia"/>
                <a:cs typeface="Constantia"/>
              </a:rPr>
              <a:t>g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ht</a:t>
            </a:r>
            <a:r>
              <a:rPr sz="2000" b="1" spc="-5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en</a:t>
            </a:r>
            <a:r>
              <a:rPr sz="2000" b="1" spc="-1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s 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w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4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000" b="1" spc="-6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spc="-5" dirty="0" smtClean="0">
                <a:solidFill>
                  <a:srgbClr val="C00000"/>
                </a:solidFill>
                <a:latin typeface="Constantia"/>
                <a:cs typeface="Constantia"/>
              </a:rPr>
              <a:t>s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35" dirty="0" smtClean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</a:t>
            </a:r>
            <a:r>
              <a:rPr sz="2000" b="1" spc="-25" dirty="0" smtClean="0">
                <a:solidFill>
                  <a:srgbClr val="C00000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C00000"/>
                </a:solidFill>
                <a:latin typeface="Constantia"/>
                <a:cs typeface="Constantia"/>
              </a:rPr>
              <a:t>e.</a:t>
            </a:r>
            <a:r>
              <a:rPr sz="2000" b="1" spc="-20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endParaRPr sz="2000" b="1" dirty="0">
              <a:solidFill>
                <a:srgbClr val="C00000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2314</Words>
  <Application>Microsoft Office PowerPoint</Application>
  <PresentationFormat>On-screen Show (4:3)</PresentationFormat>
  <Paragraphs>444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Is Indian agriculture becoming resilient to droughts? Evidence from rice production systems</vt:lpstr>
      <vt:lpstr> Background</vt:lpstr>
      <vt:lpstr>PowerPoint Presentation</vt:lpstr>
      <vt:lpstr>In this presentation</vt:lpstr>
      <vt:lpstr>Drought?</vt:lpstr>
      <vt:lpstr>Relationship between deviations in rainfall and temperature?</vt:lpstr>
      <vt:lpstr> Drought Index</vt:lpstr>
      <vt:lpstr>Utility of Drought Index?</vt:lpstr>
      <vt:lpstr>Frequency Distribution of Drought events</vt:lpstr>
      <vt:lpstr>Droughts: Severity, Distribution and Area Affected Based on dispersion of DI, drought events are classified as low, moderate and severe droughts </vt:lpstr>
      <vt:lpstr>Year –wise rice area affected by droughts</vt:lpstr>
      <vt:lpstr>Are the Trends in Drought Events Significant?</vt:lpstr>
      <vt:lpstr>Impact on Rice Yield?</vt:lpstr>
      <vt:lpstr>Deviation in rice yield from trend</vt:lpstr>
      <vt:lpstr>Econometric specification:</vt:lpstr>
      <vt:lpstr>Regression results</vt:lpstr>
      <vt:lpstr>Estimated coefficients </vt:lpstr>
      <vt:lpstr>PowerPoint Presentation</vt:lpstr>
      <vt:lpstr>PowerPoint Presentation</vt:lpstr>
      <vt:lpstr>PowerPoint Presentation</vt:lpstr>
      <vt:lpstr>Trend in yield loss under varying levels of irrigation;  DI=0.77</vt:lpstr>
      <vt:lpstr>Irrigation</vt:lpstr>
      <vt:lpstr>Rice varieties (No./annum)</vt:lpstr>
      <vt:lpstr>Summing Up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Tajuddin Khan</dc:creator>
  <cp:lastModifiedBy>Pratap Birthal</cp:lastModifiedBy>
  <cp:revision>86</cp:revision>
  <cp:lastPrinted>2015-10-14T08:29:10Z</cp:lastPrinted>
  <dcterms:created xsi:type="dcterms:W3CDTF">2015-07-17T14:29:18Z</dcterms:created>
  <dcterms:modified xsi:type="dcterms:W3CDTF">2015-11-02T09:45:55Z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2015-06-22T00:00:00Z</vt:filetime>
  </property>
  <property fmtid="{D5CDD505-2E9C-101B-9397-08002B2CF9AE}" pid="3" name="LastSaved">
    <vt:filetime>2015-07-17T00:00:00Z</vt:filetime>
  </property>
</Properties>
</file>