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1" r:id="rId2"/>
    <p:sldMasterId id="2147483693" r:id="rId3"/>
    <p:sldMasterId id="2147483715" r:id="rId4"/>
    <p:sldMasterId id="2147483726" r:id="rId5"/>
  </p:sldMasterIdLst>
  <p:notesMasterIdLst>
    <p:notesMasterId r:id="rId41"/>
  </p:notesMasterIdLst>
  <p:sldIdLst>
    <p:sldId id="257" r:id="rId6"/>
    <p:sldId id="337" r:id="rId7"/>
    <p:sldId id="336" r:id="rId8"/>
    <p:sldId id="341" r:id="rId9"/>
    <p:sldId id="338" r:id="rId10"/>
    <p:sldId id="342" r:id="rId11"/>
    <p:sldId id="343" r:id="rId12"/>
    <p:sldId id="344" r:id="rId13"/>
    <p:sldId id="345" r:id="rId14"/>
    <p:sldId id="323" r:id="rId15"/>
    <p:sldId id="325" r:id="rId16"/>
    <p:sldId id="339" r:id="rId17"/>
    <p:sldId id="334" r:id="rId18"/>
    <p:sldId id="340" r:id="rId19"/>
    <p:sldId id="262" r:id="rId20"/>
    <p:sldId id="263" r:id="rId21"/>
    <p:sldId id="347" r:id="rId22"/>
    <p:sldId id="286" r:id="rId23"/>
    <p:sldId id="285" r:id="rId24"/>
    <p:sldId id="287" r:id="rId25"/>
    <p:sldId id="289" r:id="rId26"/>
    <p:sldId id="290" r:id="rId27"/>
    <p:sldId id="298" r:id="rId28"/>
    <p:sldId id="346" r:id="rId29"/>
    <p:sldId id="284" r:id="rId30"/>
    <p:sldId id="294" r:id="rId31"/>
    <p:sldId id="295" r:id="rId32"/>
    <p:sldId id="313" r:id="rId33"/>
    <p:sldId id="326" r:id="rId34"/>
    <p:sldId id="329" r:id="rId35"/>
    <p:sldId id="327" r:id="rId36"/>
    <p:sldId id="348" r:id="rId37"/>
    <p:sldId id="349" r:id="rId38"/>
    <p:sldId id="330" r:id="rId39"/>
    <p:sldId id="335" r:id="rId40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42"/>
      <p:bold r:id="rId43"/>
      <p:italic r:id="rId44"/>
      <p:boldItalic r:id="rId45"/>
    </p:embeddedFont>
    <p:embeddedFont>
      <p:font typeface="Rockwell" panose="02060603020205020403" pitchFamily="18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222"/>
    <a:srgbClr val="00A4DE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410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Does Flat Electricity Tariff Induce Farmers to Pump More?</a:t>
            </a:r>
          </a:p>
        </c:rich>
      </c:tx>
      <c:layout>
        <c:manualLayout>
          <c:xMode val="edge"/>
          <c:yMode val="edge"/>
          <c:x val="0.26038806069185172"/>
          <c:y val="2.196810424077700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484274086525702E-2"/>
          <c:y val="0.13601036269430053"/>
          <c:w val="0.90577446253207106"/>
          <c:h val="0.71209980414884688"/>
        </c:manualLayout>
      </c:layout>
      <c:barChart>
        <c:barDir val="col"/>
        <c:grouping val="clustered"/>
        <c:varyColors val="0"/>
        <c:ser>
          <c:idx val="0"/>
          <c:order val="2"/>
          <c:tx>
            <c:strRef>
              <c:f>Sheet1!$E$3:$E$5</c:f>
              <c:strCache>
                <c:ptCount val="1"/>
                <c:pt idx="0">
                  <c:v>Annual hours of operation diesel</c:v>
                </c:pt>
              </c:strCache>
            </c:strRef>
          </c:tx>
          <c:invertIfNegative val="0"/>
          <c:cat>
            <c:strRef>
              <c:f>Sheet1!$B$6:$B$12</c:f>
              <c:strCache>
                <c:ptCount val="7"/>
                <c:pt idx="0">
                  <c:v>North India</c:v>
                </c:pt>
                <c:pt idx="1">
                  <c:v>Eastern India</c:v>
                </c:pt>
                <c:pt idx="2">
                  <c:v>Tribal India</c:v>
                </c:pt>
                <c:pt idx="3">
                  <c:v>Western India</c:v>
                </c:pt>
                <c:pt idx="4">
                  <c:v>Internal Peninsular India</c:v>
                </c:pt>
                <c:pt idx="5">
                  <c:v>Coastal India</c:v>
                </c:pt>
                <c:pt idx="6">
                  <c:v>Bangladesh</c:v>
                </c:pt>
              </c:strCache>
            </c:strRef>
          </c:cat>
          <c:val>
            <c:numRef>
              <c:f>Sheet1!$E$6:$E$12</c:f>
              <c:numCache>
                <c:formatCode>General</c:formatCode>
                <c:ptCount val="7"/>
                <c:pt idx="0">
                  <c:v>560</c:v>
                </c:pt>
                <c:pt idx="1">
                  <c:v>462</c:v>
                </c:pt>
                <c:pt idx="2">
                  <c:v>130</c:v>
                </c:pt>
                <c:pt idx="3">
                  <c:v>404</c:v>
                </c:pt>
                <c:pt idx="4">
                  <c:v>463</c:v>
                </c:pt>
                <c:pt idx="5">
                  <c:v>346</c:v>
                </c:pt>
                <c:pt idx="6">
                  <c:v>661</c:v>
                </c:pt>
              </c:numCache>
            </c:numRef>
          </c:val>
        </c:ser>
        <c:ser>
          <c:idx val="1"/>
          <c:order val="3"/>
          <c:tx>
            <c:strRef>
              <c:f>Sheet1!$F$3:$F$5</c:f>
              <c:strCache>
                <c:ptCount val="1"/>
                <c:pt idx="0">
                  <c:v>Annual hours of operation electric</c:v>
                </c:pt>
              </c:strCache>
            </c:strRef>
          </c:tx>
          <c:invertIfNegative val="0"/>
          <c:cat>
            <c:strRef>
              <c:f>Sheet1!$B$6:$B$12</c:f>
              <c:strCache>
                <c:ptCount val="7"/>
                <c:pt idx="0">
                  <c:v>North India</c:v>
                </c:pt>
                <c:pt idx="1">
                  <c:v>Eastern India</c:v>
                </c:pt>
                <c:pt idx="2">
                  <c:v>Tribal India</c:v>
                </c:pt>
                <c:pt idx="3">
                  <c:v>Western India</c:v>
                </c:pt>
                <c:pt idx="4">
                  <c:v>Internal Peninsular India</c:v>
                </c:pt>
                <c:pt idx="5">
                  <c:v>Coastal India</c:v>
                </c:pt>
                <c:pt idx="6">
                  <c:v>Bangladesh</c:v>
                </c:pt>
              </c:strCache>
            </c:strRef>
          </c:cat>
          <c:val>
            <c:numRef>
              <c:f>Sheet1!$F$6:$F$12</c:f>
              <c:numCache>
                <c:formatCode>General</c:formatCode>
                <c:ptCount val="7"/>
                <c:pt idx="0">
                  <c:v>825</c:v>
                </c:pt>
                <c:pt idx="1">
                  <c:v>1046</c:v>
                </c:pt>
                <c:pt idx="2">
                  <c:v>1030</c:v>
                </c:pt>
                <c:pt idx="3">
                  <c:v>846</c:v>
                </c:pt>
                <c:pt idx="4">
                  <c:v>1217</c:v>
                </c:pt>
                <c:pt idx="5">
                  <c:v>1131</c:v>
                </c:pt>
                <c:pt idx="6">
                  <c:v>1057</c:v>
                </c:pt>
              </c:numCache>
            </c:numRef>
          </c:val>
        </c:ser>
        <c:ser>
          <c:idx val="2"/>
          <c:order val="0"/>
          <c:tx>
            <c:strRef>
              <c:f>Sheet1!$C$3:$C$5</c:f>
              <c:strCache>
                <c:ptCount val="1"/>
                <c:pt idx="0">
                  <c:v>Sample size of wells/tubewells diesel</c:v>
                </c:pt>
              </c:strCache>
            </c:strRef>
          </c:tx>
          <c:invertIfNegative val="0"/>
          <c:cat>
            <c:strRef>
              <c:f>Sheet1!$B$6:$B$12</c:f>
              <c:strCache>
                <c:ptCount val="7"/>
                <c:pt idx="0">
                  <c:v>North India</c:v>
                </c:pt>
                <c:pt idx="1">
                  <c:v>Eastern India</c:v>
                </c:pt>
                <c:pt idx="2">
                  <c:v>Tribal India</c:v>
                </c:pt>
                <c:pt idx="3">
                  <c:v>Western India</c:v>
                </c:pt>
                <c:pt idx="4">
                  <c:v>Internal Peninsular India</c:v>
                </c:pt>
                <c:pt idx="5">
                  <c:v>Coastal India</c:v>
                </c:pt>
                <c:pt idx="6">
                  <c:v>Bangladesh</c:v>
                </c:pt>
              </c:strCache>
            </c:strRef>
          </c:cat>
          <c:val>
            <c:numRef>
              <c:f>Sheet1!$C$6:$C$12</c:f>
            </c:numRef>
          </c:val>
        </c:ser>
        <c:ser>
          <c:idx val="3"/>
          <c:order val="1"/>
          <c:tx>
            <c:strRef>
              <c:f>Sheet1!$D$3:$D$5</c:f>
              <c:strCache>
                <c:ptCount val="1"/>
                <c:pt idx="0">
                  <c:v>Sample size of wells/tubewells electric</c:v>
                </c:pt>
              </c:strCache>
            </c:strRef>
          </c:tx>
          <c:invertIfNegative val="0"/>
          <c:cat>
            <c:strRef>
              <c:f>Sheet1!$B$6:$B$12</c:f>
              <c:strCache>
                <c:ptCount val="7"/>
                <c:pt idx="0">
                  <c:v>North India</c:v>
                </c:pt>
                <c:pt idx="1">
                  <c:v>Eastern India</c:v>
                </c:pt>
                <c:pt idx="2">
                  <c:v>Tribal India</c:v>
                </c:pt>
                <c:pt idx="3">
                  <c:v>Western India</c:v>
                </c:pt>
                <c:pt idx="4">
                  <c:v>Internal Peninsular India</c:v>
                </c:pt>
                <c:pt idx="5">
                  <c:v>Coastal India</c:v>
                </c:pt>
                <c:pt idx="6">
                  <c:v>Bangladesh</c:v>
                </c:pt>
              </c:strCache>
            </c:strRef>
          </c:cat>
          <c:val>
            <c:numRef>
              <c:f>Sheet1!$D$6:$D$12</c:f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28678400"/>
        <c:axId val="296633088"/>
      </c:barChart>
      <c:catAx>
        <c:axId val="328678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296633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966330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Hours of pumping/year</a:t>
                </a:r>
              </a:p>
            </c:rich>
          </c:tx>
          <c:layout>
            <c:manualLayout>
              <c:xMode val="edge"/>
              <c:yMode val="edge"/>
              <c:x val="9.9067599067599061E-3"/>
              <c:y val="0.2823834196891191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3286784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07925407925408"/>
          <c:y val="0.94818652849740936"/>
          <c:w val="0.48076923076923078"/>
          <c:h val="4.792746113989637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ADC5B-DA7D-494C-9B41-0C28F3515EC7}" type="datetimeFigureOut">
              <a:rPr lang="en-IN" smtClean="0"/>
              <a:t>03-11-2015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0F947-A221-4D8D-AB25-7EFA09CB53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467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eg"/><Relationship Id="rId4" Type="http://schemas.openxmlformats.org/officeDocument/2006/relationships/image" Target="../media/image3.gi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jpeg"/><Relationship Id="rId4" Type="http://schemas.openxmlformats.org/officeDocument/2006/relationships/image" Target="../media/image3.gi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jpeg"/><Relationship Id="rId4" Type="http://schemas.openxmlformats.org/officeDocument/2006/relationships/image" Target="../media/image3.gi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jpeg"/><Relationship Id="rId4" Type="http://schemas.openxmlformats.org/officeDocument/2006/relationships/image" Target="../media/image3.gi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3.gi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5150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9092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0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pic>
        <p:nvPicPr>
          <p:cNvPr id="1027" name="Picture 3" descr="D:\IWMI Work\WLE\1CRP5_logo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579"/>
            <a:ext cx="2822289" cy="9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353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5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5150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9092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0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pic>
        <p:nvPicPr>
          <p:cNvPr id="1027" name="Picture 3" descr="D:\IWMI Work\WLE\1CRP5_logo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579"/>
            <a:ext cx="2822289" cy="9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62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7387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600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974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718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10537"/>
            <a:ext cx="7885894" cy="738187"/>
          </a:xfrm>
        </p:spPr>
        <p:txBody>
          <a:bodyPr anchor="b">
            <a:noAutofit/>
          </a:bodyPr>
          <a:lstStyle>
            <a:lvl1pPr marL="0" indent="0">
              <a:buNone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5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sp>
        <p:nvSpPr>
          <p:cNvPr id="28" name="Text Placeholder 2"/>
          <p:cNvSpPr>
            <a:spLocks noGrp="1"/>
          </p:cNvSpPr>
          <p:nvPr>
            <p:ph type="body" idx="13"/>
          </p:nvPr>
        </p:nvSpPr>
        <p:spPr>
          <a:xfrm>
            <a:off x="685800" y="2590800"/>
            <a:ext cx="7885894" cy="2819400"/>
          </a:xfrm>
        </p:spPr>
        <p:txBody>
          <a:bodyPr anchor="t">
            <a:noAutofit/>
          </a:bodyPr>
          <a:lstStyle>
            <a:lvl1pPr marL="0" indent="0"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pic>
        <p:nvPicPr>
          <p:cNvPr id="11" name="Picture 3" descr="D:\IWMI Work\WLE\1CRP5_logo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579"/>
            <a:ext cx="2822289" cy="9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6316326"/>
            <a:ext cx="8031163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4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91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28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3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7387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323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17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5150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9092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0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pic>
        <p:nvPicPr>
          <p:cNvPr id="1027" name="Picture 3" descr="D:\IWMI Work\WLE\1CRP5_logo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579"/>
            <a:ext cx="2822289" cy="9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06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7387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60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111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69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10537"/>
            <a:ext cx="7885894" cy="738187"/>
          </a:xfrm>
        </p:spPr>
        <p:txBody>
          <a:bodyPr anchor="b">
            <a:noAutofit/>
          </a:bodyPr>
          <a:lstStyle>
            <a:lvl1pPr marL="0" indent="0">
              <a:buNone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5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sp>
        <p:nvSpPr>
          <p:cNvPr id="28" name="Text Placeholder 2"/>
          <p:cNvSpPr>
            <a:spLocks noGrp="1"/>
          </p:cNvSpPr>
          <p:nvPr>
            <p:ph type="body" idx="13"/>
          </p:nvPr>
        </p:nvSpPr>
        <p:spPr>
          <a:xfrm>
            <a:off x="685800" y="2590800"/>
            <a:ext cx="7885894" cy="2819400"/>
          </a:xfrm>
        </p:spPr>
        <p:txBody>
          <a:bodyPr anchor="t">
            <a:noAutofit/>
          </a:bodyPr>
          <a:lstStyle>
            <a:lvl1pPr marL="0" indent="0"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pic>
        <p:nvPicPr>
          <p:cNvPr id="11" name="Picture 3" descr="D:\IWMI Work\WLE\1CRP5_logo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579"/>
            <a:ext cx="2822289" cy="9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6316326"/>
            <a:ext cx="8031163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6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89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68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48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5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173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38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5150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9092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0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pic>
        <p:nvPicPr>
          <p:cNvPr id="1027" name="Picture 3" descr="D:\IWMI Work\WLE\1CRP5_logo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579"/>
            <a:ext cx="2822289" cy="9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64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7387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12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522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47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10537"/>
            <a:ext cx="7885894" cy="738187"/>
          </a:xfrm>
        </p:spPr>
        <p:txBody>
          <a:bodyPr anchor="b">
            <a:noAutofit/>
          </a:bodyPr>
          <a:lstStyle>
            <a:lvl1pPr marL="0" indent="0">
              <a:buNone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5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sp>
        <p:nvSpPr>
          <p:cNvPr id="28" name="Text Placeholder 2"/>
          <p:cNvSpPr>
            <a:spLocks noGrp="1"/>
          </p:cNvSpPr>
          <p:nvPr>
            <p:ph type="body" idx="13"/>
          </p:nvPr>
        </p:nvSpPr>
        <p:spPr>
          <a:xfrm>
            <a:off x="685800" y="2590800"/>
            <a:ext cx="7885894" cy="2819400"/>
          </a:xfrm>
        </p:spPr>
        <p:txBody>
          <a:bodyPr anchor="t">
            <a:noAutofit/>
          </a:bodyPr>
          <a:lstStyle>
            <a:lvl1pPr marL="0" indent="0"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pic>
        <p:nvPicPr>
          <p:cNvPr id="11" name="Picture 3" descr="D:\IWMI Work\WLE\1CRP5_logo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579"/>
            <a:ext cx="2822289" cy="9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6316326"/>
            <a:ext cx="8031163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70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168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49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29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39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994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0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5150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9092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0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pic>
        <p:nvPicPr>
          <p:cNvPr id="1027" name="Picture 3" descr="D:\IWMI Work\WLE\1CRP5_logo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579"/>
            <a:ext cx="2822289" cy="9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206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7387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207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703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7" y="6343394"/>
            <a:ext cx="803116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968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10537"/>
            <a:ext cx="7885894" cy="738187"/>
          </a:xfrm>
        </p:spPr>
        <p:txBody>
          <a:bodyPr anchor="b">
            <a:noAutofit/>
          </a:bodyPr>
          <a:lstStyle>
            <a:lvl1pPr marL="0" indent="0">
              <a:buNone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5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sp>
        <p:nvSpPr>
          <p:cNvPr id="28" name="Text Placeholder 2"/>
          <p:cNvSpPr>
            <a:spLocks noGrp="1"/>
          </p:cNvSpPr>
          <p:nvPr>
            <p:ph type="body" idx="13"/>
          </p:nvPr>
        </p:nvSpPr>
        <p:spPr>
          <a:xfrm>
            <a:off x="685800" y="2590800"/>
            <a:ext cx="7885894" cy="2819400"/>
          </a:xfrm>
        </p:spPr>
        <p:txBody>
          <a:bodyPr anchor="t">
            <a:noAutofit/>
          </a:bodyPr>
          <a:lstStyle>
            <a:lvl1pPr marL="0" indent="0"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pic>
        <p:nvPicPr>
          <p:cNvPr id="11" name="Picture 3" descr="D:\IWMI Work\WLE\1CRP5_logo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579"/>
            <a:ext cx="2822289" cy="9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6316326"/>
            <a:ext cx="8031163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054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77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812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60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6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10537"/>
            <a:ext cx="7885894" cy="738187"/>
          </a:xfrm>
        </p:spPr>
        <p:txBody>
          <a:bodyPr anchor="b">
            <a:noAutofit/>
          </a:bodyPr>
          <a:lstStyle>
            <a:lvl1pPr marL="0" indent="0">
              <a:buNone/>
              <a:defRPr sz="4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5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574574" cy="4777612"/>
          </a:xfrm>
          <a:prstGeom prst="rect">
            <a:avLst/>
          </a:prstGeom>
        </p:spPr>
      </p:pic>
      <p:sp>
        <p:nvSpPr>
          <p:cNvPr id="28" name="Text Placeholder 2"/>
          <p:cNvSpPr>
            <a:spLocks noGrp="1"/>
          </p:cNvSpPr>
          <p:nvPr>
            <p:ph type="body" idx="13"/>
          </p:nvPr>
        </p:nvSpPr>
        <p:spPr>
          <a:xfrm>
            <a:off x="685800" y="2590800"/>
            <a:ext cx="7885894" cy="2819400"/>
          </a:xfrm>
        </p:spPr>
        <p:txBody>
          <a:bodyPr anchor="t">
            <a:noAutofit/>
          </a:bodyPr>
          <a:lstStyle>
            <a:lvl1pPr marL="0" indent="0"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pic>
        <p:nvPicPr>
          <p:cNvPr id="11" name="Picture 3" descr="D:\IWMI Work\WLE\1CRP5_logo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579"/>
            <a:ext cx="2822289" cy="92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6316326"/>
            <a:ext cx="8031163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56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34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4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2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3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0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5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4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8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4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5876-5025-40E8-A9D9-903346786B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79BE4-941D-45E2-AF2D-3CF08ADD8B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4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dn.iopscience.com/images/1748-9326/4/3/035005/Full/9925403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olargis.info/doc/71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12776"/>
            <a:ext cx="9144000" cy="3744416"/>
          </a:xfrm>
        </p:spPr>
        <p:txBody>
          <a:bodyPr>
            <a:normAutofit/>
          </a:bodyPr>
          <a:lstStyle/>
          <a:p>
            <a:r>
              <a:rPr lang="en-IN" sz="2000" b="1" dirty="0" smtClean="0">
                <a:solidFill>
                  <a:schemeClr val="tx2"/>
                </a:solidFill>
              </a:rPr>
              <a:t>CECFEE Workshop</a:t>
            </a:r>
            <a:br>
              <a:rPr lang="en-IN" sz="2000" b="1" dirty="0" smtClean="0">
                <a:solidFill>
                  <a:schemeClr val="tx2"/>
                </a:solidFill>
              </a:rPr>
            </a:br>
            <a:r>
              <a:rPr lang="en-IN" sz="2000" b="1" dirty="0" smtClean="0">
                <a:solidFill>
                  <a:schemeClr val="tx2"/>
                </a:solidFill>
              </a:rPr>
              <a:t>ISI, Delhi | 02-03 Nov 2015</a:t>
            </a:r>
            <a:r>
              <a:rPr lang="en-IN" sz="2000" b="1" dirty="0" smtClean="0"/>
              <a:t/>
            </a:r>
            <a:br>
              <a:rPr lang="en-IN" sz="2000" b="1" dirty="0" smtClean="0"/>
            </a:br>
            <a:r>
              <a:rPr lang="en-IN" sz="2000" b="1" dirty="0"/>
              <a:t/>
            </a:r>
            <a:br>
              <a:rPr lang="en-IN" sz="2000" b="1" dirty="0"/>
            </a:br>
            <a:r>
              <a:rPr lang="en-IN" sz="1600" b="1" dirty="0"/>
              <a:t/>
            </a:r>
            <a:br>
              <a:rPr lang="en-IN" sz="1600" b="1" dirty="0"/>
            </a:br>
            <a:r>
              <a:rPr lang="en-IN" sz="3600" b="1" dirty="0" smtClean="0">
                <a:solidFill>
                  <a:srgbClr val="0070C0"/>
                </a:solidFill>
              </a:rPr>
              <a:t>Energy-Irrigation Nexus in India</a:t>
            </a:r>
            <a:br>
              <a:rPr lang="en-IN" sz="3600" b="1" dirty="0" smtClean="0">
                <a:solidFill>
                  <a:srgbClr val="0070C0"/>
                </a:solidFill>
              </a:rPr>
            </a:br>
            <a:r>
              <a:rPr lang="en-IN" sz="2800" b="1" i="1" dirty="0" smtClean="0">
                <a:solidFill>
                  <a:srgbClr val="F68222"/>
                </a:solidFill>
              </a:rPr>
              <a:t>Is Solar going to be the ‘game changer’?</a:t>
            </a:r>
            <a:r>
              <a:rPr lang="en-IN" sz="2200" b="1" dirty="0" smtClean="0">
                <a:solidFill>
                  <a:schemeClr val="tx2"/>
                </a:solidFill>
              </a:rPr>
              <a:t> </a:t>
            </a:r>
            <a:br>
              <a:rPr lang="en-IN" sz="2200" b="1" dirty="0" smtClean="0">
                <a:solidFill>
                  <a:schemeClr val="tx2"/>
                </a:solidFill>
              </a:rPr>
            </a:br>
            <a:r>
              <a:rPr lang="en-IN" sz="2200" b="1" dirty="0">
                <a:solidFill>
                  <a:schemeClr val="tx2"/>
                </a:solidFill>
              </a:rPr>
              <a:t/>
            </a:r>
            <a:br>
              <a:rPr lang="en-IN" sz="2200" b="1" dirty="0">
                <a:solidFill>
                  <a:schemeClr val="tx2"/>
                </a:solidFill>
              </a:rPr>
            </a:br>
            <a:r>
              <a:rPr lang="en-IN" sz="2000" b="1" dirty="0" err="1" smtClean="0">
                <a:solidFill>
                  <a:schemeClr val="tx2"/>
                </a:solidFill>
              </a:rPr>
              <a:t>Tushaar</a:t>
            </a:r>
            <a:r>
              <a:rPr lang="en-IN" sz="2000" b="1" dirty="0" smtClean="0">
                <a:solidFill>
                  <a:schemeClr val="tx2"/>
                </a:solidFill>
              </a:rPr>
              <a:t> Shah, </a:t>
            </a:r>
            <a:r>
              <a:rPr lang="en-IN" sz="2000" b="1" dirty="0" err="1" smtClean="0">
                <a:solidFill>
                  <a:schemeClr val="tx2"/>
                </a:solidFill>
              </a:rPr>
              <a:t>Shilp</a:t>
            </a:r>
            <a:r>
              <a:rPr lang="en-IN" sz="2000" b="1" dirty="0" smtClean="0">
                <a:solidFill>
                  <a:schemeClr val="tx2"/>
                </a:solidFill>
              </a:rPr>
              <a:t> </a:t>
            </a:r>
            <a:r>
              <a:rPr lang="en-IN" sz="2000" b="1" dirty="0" err="1" smtClean="0">
                <a:solidFill>
                  <a:schemeClr val="tx2"/>
                </a:solidFill>
              </a:rPr>
              <a:t>Verma</a:t>
            </a:r>
            <a:r>
              <a:rPr lang="en-IN" sz="2000" b="1" dirty="0" smtClean="0">
                <a:solidFill>
                  <a:schemeClr val="tx2"/>
                </a:solidFill>
              </a:rPr>
              <a:t>, Neha </a:t>
            </a:r>
            <a:r>
              <a:rPr lang="en-IN" sz="2000" b="1" dirty="0" err="1" smtClean="0">
                <a:solidFill>
                  <a:schemeClr val="tx2"/>
                </a:solidFill>
              </a:rPr>
              <a:t>Durga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4" name="Picture 2" descr="Z:\_Consulting\On-Going\12. IWMI-Tata 2012 (80)\ITP Blog\Blogger Pics\ITP_Logo_Transparent.gif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982516"/>
            <a:ext cx="1296144" cy="655104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-509" y="5774573"/>
            <a:ext cx="9145018" cy="407506"/>
            <a:chOff x="-509" y="5774573"/>
            <a:chExt cx="9145018" cy="40750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261"/>
            <a:stretch/>
          </p:blipFill>
          <p:spPr bwMode="auto">
            <a:xfrm>
              <a:off x="4572000" y="5778641"/>
              <a:ext cx="4572509" cy="403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261"/>
            <a:stretch/>
          </p:blipFill>
          <p:spPr bwMode="auto">
            <a:xfrm>
              <a:off x="-509" y="5774573"/>
              <a:ext cx="4572509" cy="403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93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130" y="5373216"/>
            <a:ext cx="9144000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6401"/>
          <a:stretch/>
        </p:blipFill>
        <p:spPr>
          <a:xfrm>
            <a:off x="1259632" y="-2"/>
            <a:ext cx="650325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/>
          <p:cNvGrpSpPr/>
          <p:nvPr/>
        </p:nvGrpSpPr>
        <p:grpSpPr>
          <a:xfrm>
            <a:off x="4499992" y="4797152"/>
            <a:ext cx="4440113" cy="1988839"/>
            <a:chOff x="107504" y="980728"/>
            <a:chExt cx="4836445" cy="223224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r="60910"/>
            <a:stretch/>
          </p:blipFill>
          <p:spPr>
            <a:xfrm>
              <a:off x="107504" y="980728"/>
              <a:ext cx="3600400" cy="223224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94112"/>
            <a:stretch/>
          </p:blipFill>
          <p:spPr>
            <a:xfrm>
              <a:off x="4401596" y="980728"/>
              <a:ext cx="542353" cy="22322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3326" r="28856"/>
            <a:stretch/>
          </p:blipFill>
          <p:spPr>
            <a:xfrm>
              <a:off x="3707904" y="980728"/>
              <a:ext cx="720080" cy="2232248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148064" y="476672"/>
            <a:ext cx="2520280" cy="115212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4</a:t>
            </a:r>
            <a:r>
              <a:rPr lang="en-US" sz="4000" baseline="30000" dirty="0" smtClean="0">
                <a:solidFill>
                  <a:schemeClr val="tx1"/>
                </a:solidFill>
              </a:rPr>
              <a:t>th</a:t>
            </a:r>
            <a:r>
              <a:rPr lang="en-US" sz="4000" dirty="0" smtClean="0">
                <a:solidFill>
                  <a:schemeClr val="tx1"/>
                </a:solidFill>
              </a:rPr>
              <a:t> MIC</a:t>
            </a:r>
          </a:p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2006-07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4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1619" y="5373216"/>
            <a:ext cx="9180871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88" y="-27384"/>
            <a:ext cx="658822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211960" y="166328"/>
            <a:ext cx="3528393" cy="131845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India’s Energy Divide, 2006-07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-2671190" y="310583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Map prepared by IWMI based on </a:t>
            </a:r>
          </a:p>
          <a:p>
            <a:pPr algn="ctr"/>
            <a:r>
              <a:rPr lang="en-US" dirty="0" smtClean="0"/>
              <a:t>Minor Irrigation Census 2006-07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9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 cost and pumping behavior</a:t>
            </a:r>
            <a:endParaRPr lang="en-US" dirty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942070"/>
              </p:ext>
            </p:extLst>
          </p:nvPr>
        </p:nvGraphicFramePr>
        <p:xfrm>
          <a:off x="35496" y="1340768"/>
          <a:ext cx="9042400" cy="500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977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130" y="5373216"/>
            <a:ext cx="9144000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cdn.iopscience.com/images/1748-9326/4/3/035005/Full/99254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977" y="-1"/>
            <a:ext cx="6136046" cy="681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16200000">
            <a:off x="-2671190" y="3121223"/>
            <a:ext cx="662473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Planning Commission of India, 20007</a:t>
            </a:r>
          </a:p>
          <a:p>
            <a:pPr algn="ctr"/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cdn.iopscience.com/images/1748-9326/4/3/035005/Full/9925403.jpg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021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130" y="5373216"/>
            <a:ext cx="9144000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63" y="3886"/>
            <a:ext cx="576187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 rot="16200000">
            <a:off x="-2671190" y="310583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"Solar Resource Map of India" by </a:t>
            </a:r>
            <a:r>
              <a:rPr lang="en-US" dirty="0" err="1"/>
              <a:t>SolarGIS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 smtClean="0"/>
              <a:t>© </a:t>
            </a:r>
            <a:r>
              <a:rPr lang="en-US" dirty="0"/>
              <a:t>2011 </a:t>
            </a:r>
            <a:r>
              <a:rPr lang="en-US" dirty="0" err="1"/>
              <a:t>GeoModel</a:t>
            </a:r>
            <a:r>
              <a:rPr lang="en-US" dirty="0"/>
              <a:t> Solar </a:t>
            </a:r>
            <a:r>
              <a:rPr lang="en-US" dirty="0" err="1"/>
              <a:t>s.r.o</a:t>
            </a:r>
            <a:r>
              <a:rPr lang="en-US" dirty="0"/>
              <a:t>. -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solargis.info/doc/71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972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1268760"/>
          </a:xfrm>
          <a:solidFill>
            <a:schemeClr val="tx2"/>
          </a:solidFill>
        </p:spPr>
        <p:txBody>
          <a:bodyPr anchor="ctr" anchorCtr="0"/>
          <a:lstStyle/>
          <a:p>
            <a:pPr algn="ctr">
              <a:spcBef>
                <a:spcPts val="0"/>
              </a:spcBef>
            </a:pPr>
            <a:r>
              <a:rPr lang="en-IN" sz="3600" dirty="0" smtClean="0">
                <a:solidFill>
                  <a:schemeClr val="bg1"/>
                </a:solidFill>
              </a:rPr>
              <a:t>India’s Solar Mission: </a:t>
            </a:r>
          </a:p>
          <a:p>
            <a:pPr algn="ctr">
              <a:spcBef>
                <a:spcPts val="0"/>
              </a:spcBef>
            </a:pPr>
            <a:r>
              <a:rPr lang="en-IN" sz="3600" dirty="0" smtClean="0">
                <a:solidFill>
                  <a:schemeClr val="bg1"/>
                </a:solidFill>
              </a:rPr>
              <a:t>Target 100 GW by 2022 </a:t>
            </a:r>
            <a:endParaRPr lang="en-IN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685800" y="1772816"/>
            <a:ext cx="7885894" cy="1828800"/>
          </a:xfrm>
        </p:spPr>
        <p:txBody>
          <a:bodyPr/>
          <a:lstStyle/>
          <a:p>
            <a:pPr algn="ctr"/>
            <a:r>
              <a:rPr lang="en-IN" sz="3200" dirty="0" smtClean="0">
                <a:solidFill>
                  <a:schemeClr val="accent1">
                    <a:lumMod val="75000"/>
                  </a:schemeClr>
                </a:solidFill>
              </a:rPr>
              <a:t>1. Who will install, own and operate 100 GW of solar capacity that India creates over coming 7 years?</a:t>
            </a:r>
            <a:endParaRPr lang="en-IN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838200" y="3717032"/>
            <a:ext cx="7885894" cy="1828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3200" dirty="0" smtClean="0">
                <a:solidFill>
                  <a:schemeClr val="accent1">
                    <a:lumMod val="75000"/>
                  </a:schemeClr>
                </a:solidFill>
              </a:rPr>
              <a:t>2. From the overall national viewpoint, what is the best architecture for our emerging solar economy?</a:t>
            </a:r>
            <a:endParaRPr lang="en-IN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1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Who will install, own and operate 100 GW of solar capacity over the coming 7 years? </a:t>
            </a:r>
            <a:endParaRPr lang="en-IN" sz="32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697966"/>
              </p:ext>
            </p:extLst>
          </p:nvPr>
        </p:nvGraphicFramePr>
        <p:xfrm>
          <a:off x="335737" y="2060848"/>
          <a:ext cx="8472525" cy="34909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03973"/>
                <a:gridCol w="1728192"/>
                <a:gridCol w="1656184"/>
                <a:gridCol w="1584176"/>
              </a:tblGrid>
              <a:tr h="129102">
                <a:tc>
                  <a:txBody>
                    <a:bodyPr/>
                    <a:lstStyle/>
                    <a:p>
                      <a:pPr algn="ctr"/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/>
                        <a:t>Utility scale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/>
                        <a:t>Rooftop PV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/>
                        <a:t>SPIS</a:t>
                      </a:r>
                      <a:endParaRPr lang="en-IN" sz="2400" dirty="0"/>
                    </a:p>
                  </a:txBody>
                  <a:tcPr/>
                </a:tc>
              </a:tr>
              <a:tr h="609335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Jawaharlal</a:t>
                      </a:r>
                      <a:r>
                        <a:rPr lang="en-IN" sz="2800" baseline="0" dirty="0" smtClean="0"/>
                        <a:t> Nehru National Solar Mission</a:t>
                      </a:r>
                      <a:endParaRPr lang="en-IN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/>
                        <a:t>~80</a:t>
                      </a:r>
                      <a:endParaRPr lang="en-IN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/>
                        <a:t>~20</a:t>
                      </a:r>
                      <a:endParaRPr lang="en-IN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/>
                        <a:t>&lt;1</a:t>
                      </a:r>
                      <a:endParaRPr lang="en-IN" sz="2800" dirty="0"/>
                    </a:p>
                  </a:txBody>
                  <a:tcPr anchor="ctr"/>
                </a:tc>
              </a:tr>
              <a:tr h="595686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Bridge-to-India</a:t>
                      </a:r>
                    </a:p>
                    <a:p>
                      <a:r>
                        <a:rPr lang="en-IN" sz="2800" dirty="0" smtClean="0"/>
                        <a:t>Indo-German Collab.</a:t>
                      </a:r>
                      <a:endParaRPr lang="en-IN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/>
                        <a:t>~85</a:t>
                      </a:r>
                      <a:endParaRPr lang="en-IN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/>
                        <a:t>~15</a:t>
                      </a:r>
                      <a:endParaRPr lang="en-IN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/>
                        <a:t>&lt;1</a:t>
                      </a:r>
                      <a:endParaRPr lang="en-IN" sz="2800" dirty="0"/>
                    </a:p>
                  </a:txBody>
                  <a:tcPr anchor="ctr"/>
                </a:tc>
              </a:tr>
              <a:tr h="1083070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IWMI-Tata 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solidFill>
                            <a:srgbClr val="C00000"/>
                          </a:solidFill>
                        </a:rPr>
                        <a:t>~10</a:t>
                      </a:r>
                      <a:endParaRPr lang="en-IN" sz="28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solidFill>
                            <a:srgbClr val="C00000"/>
                          </a:solidFill>
                        </a:rPr>
                        <a:t>~10</a:t>
                      </a:r>
                      <a:endParaRPr lang="en-IN" sz="28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solidFill>
                            <a:srgbClr val="C00000"/>
                          </a:solidFill>
                        </a:rPr>
                        <a:t>&gt;80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69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9144000" cy="1752600"/>
          </a:xfrm>
        </p:spPr>
        <p:txBody>
          <a:bodyPr>
            <a:normAutofit lnSpcReduction="10000"/>
          </a:bodyPr>
          <a:lstStyle/>
          <a:p>
            <a:r>
              <a:rPr lang="en-US" sz="5800" dirty="0" err="1" smtClean="0">
                <a:solidFill>
                  <a:srgbClr val="C00000"/>
                </a:solidFill>
              </a:rPr>
              <a:t>SPaRC</a:t>
            </a:r>
            <a:endParaRPr lang="en-US" sz="5800" dirty="0" smtClean="0">
              <a:solidFill>
                <a:srgbClr val="C00000"/>
              </a:solidFill>
            </a:endParaRPr>
          </a:p>
          <a:p>
            <a:endParaRPr lang="en-US" sz="1050" dirty="0" smtClean="0">
              <a:solidFill>
                <a:srgbClr val="C00000"/>
              </a:solidFill>
            </a:endParaRPr>
          </a:p>
          <a:p>
            <a:r>
              <a:rPr lang="en-US" sz="3500" b="1" i="1" dirty="0" smtClean="0">
                <a:solidFill>
                  <a:schemeClr val="tx2"/>
                </a:solidFill>
              </a:rPr>
              <a:t>Solar Power as Remunerative Crop</a:t>
            </a:r>
            <a:endParaRPr lang="en-US" sz="35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1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Alternative Models of Solar Powered Irrigation System (SPIS) Promotion Policy</a:t>
            </a:r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55576" y="1556792"/>
            <a:ext cx="3528392" cy="64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Current Solar Pump Strategy</a:t>
            </a:r>
            <a:endParaRPr lang="en-IN" dirty="0"/>
          </a:p>
        </p:txBody>
      </p:sp>
      <p:sp>
        <p:nvSpPr>
          <p:cNvPr id="5" name="Rounded Rectangle 4"/>
          <p:cNvSpPr/>
          <p:nvPr/>
        </p:nvSpPr>
        <p:spPr>
          <a:xfrm>
            <a:off x="5076056" y="1556792"/>
            <a:ext cx="3528392" cy="64807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err="1" smtClean="0"/>
              <a:t>SPaRC</a:t>
            </a:r>
            <a:r>
              <a:rPr lang="en-IN" dirty="0" smtClean="0"/>
              <a:t> Strategy</a:t>
            </a:r>
            <a:endParaRPr lang="en-IN" dirty="0"/>
          </a:p>
        </p:txBody>
      </p:sp>
      <p:sp>
        <p:nvSpPr>
          <p:cNvPr id="6" name="Rounded Rectangle 5"/>
          <p:cNvSpPr/>
          <p:nvPr/>
        </p:nvSpPr>
        <p:spPr>
          <a:xfrm>
            <a:off x="755576" y="2420888"/>
            <a:ext cx="3528392" cy="648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SIPs are  promoted by capital cost subsidy of 80-90%</a:t>
            </a:r>
            <a:endParaRPr lang="en-IN" dirty="0"/>
          </a:p>
        </p:txBody>
      </p:sp>
      <p:sp>
        <p:nvSpPr>
          <p:cNvPr id="7" name="Rounded Rectangle 6"/>
          <p:cNvSpPr/>
          <p:nvPr/>
        </p:nvSpPr>
        <p:spPr>
          <a:xfrm>
            <a:off x="755576" y="3356992"/>
            <a:ext cx="3528392" cy="7920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SIP owners have no power purchase guarantee or </a:t>
            </a:r>
            <a:r>
              <a:rPr lang="en-IN" dirty="0" err="1" smtClean="0"/>
              <a:t>FiT</a:t>
            </a:r>
            <a:endParaRPr lang="en-IN" dirty="0"/>
          </a:p>
        </p:txBody>
      </p:sp>
      <p:sp>
        <p:nvSpPr>
          <p:cNvPr id="8" name="Rounded Rectangle 7"/>
          <p:cNvSpPr/>
          <p:nvPr/>
        </p:nvSpPr>
        <p:spPr>
          <a:xfrm>
            <a:off x="755576" y="4298238"/>
            <a:ext cx="3528392" cy="78694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Solar power complements  grid power</a:t>
            </a:r>
            <a:endParaRPr lang="en-IN" dirty="0"/>
          </a:p>
        </p:txBody>
      </p:sp>
      <p:sp>
        <p:nvSpPr>
          <p:cNvPr id="10" name="Rounded Rectangle 9"/>
          <p:cNvSpPr/>
          <p:nvPr/>
        </p:nvSpPr>
        <p:spPr>
          <a:xfrm>
            <a:off x="5076056" y="2420888"/>
            <a:ext cx="3528392" cy="64807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Capital cost subsidy on SIP’s should be  around </a:t>
            </a:r>
            <a:r>
              <a:rPr lang="en-IN" dirty="0" err="1" smtClean="0"/>
              <a:t>Rs</a:t>
            </a:r>
            <a:r>
              <a:rPr lang="en-IN" dirty="0" smtClean="0"/>
              <a:t> 40,000/kW</a:t>
            </a:r>
            <a:endParaRPr lang="en-IN" dirty="0"/>
          </a:p>
        </p:txBody>
      </p:sp>
      <p:sp>
        <p:nvSpPr>
          <p:cNvPr id="11" name="Rounded Rectangle 10"/>
          <p:cNvSpPr/>
          <p:nvPr/>
        </p:nvSpPr>
        <p:spPr>
          <a:xfrm>
            <a:off x="5076056" y="3356992"/>
            <a:ext cx="3528392" cy="7920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SIP owners should be grid connected, have power purchase guarantee at </a:t>
            </a:r>
            <a:r>
              <a:rPr lang="en-IN" dirty="0" err="1" smtClean="0"/>
              <a:t>Rs</a:t>
            </a:r>
            <a:r>
              <a:rPr lang="en-IN" dirty="0" smtClean="0"/>
              <a:t> 5-7/kWh</a:t>
            </a:r>
            <a:endParaRPr lang="en-IN" dirty="0"/>
          </a:p>
        </p:txBody>
      </p:sp>
      <p:sp>
        <p:nvSpPr>
          <p:cNvPr id="12" name="Rounded Rectangle 11"/>
          <p:cNvSpPr/>
          <p:nvPr/>
        </p:nvSpPr>
        <p:spPr>
          <a:xfrm>
            <a:off x="5076056" y="4293096"/>
            <a:ext cx="3528392" cy="7920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Surrender of grid connection is a pre-condition;  so SIP replaces grid connection</a:t>
            </a:r>
            <a:endParaRPr lang="en-IN" dirty="0"/>
          </a:p>
        </p:txBody>
      </p:sp>
      <p:sp>
        <p:nvSpPr>
          <p:cNvPr id="13" name="Rounded Rectangle 12"/>
          <p:cNvSpPr/>
          <p:nvPr/>
        </p:nvSpPr>
        <p:spPr>
          <a:xfrm>
            <a:off x="755576" y="5229200"/>
            <a:ext cx="3528392" cy="7920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Farmer remains net buyer of grid power</a:t>
            </a:r>
            <a:endParaRPr lang="en-IN" dirty="0"/>
          </a:p>
        </p:txBody>
      </p:sp>
      <p:sp>
        <p:nvSpPr>
          <p:cNvPr id="14" name="Rounded Rectangle 13"/>
          <p:cNvSpPr/>
          <p:nvPr/>
        </p:nvSpPr>
        <p:spPr>
          <a:xfrm>
            <a:off x="5076056" y="5229200"/>
            <a:ext cx="3528392" cy="7920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Farmer becomes net seller of power to the grid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887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6184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Benefit 1: Shot-in-the-arm to farm incomes </a:t>
            </a:r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" y="1556792"/>
            <a:ext cx="8507288" cy="4569371"/>
          </a:xfrm>
        </p:spPr>
        <p:txBody>
          <a:bodyPr>
            <a:normAutofit/>
          </a:bodyPr>
          <a:lstStyle/>
          <a:p>
            <a:r>
              <a:rPr lang="en-IN" sz="2400" dirty="0" smtClean="0"/>
              <a:t>10 million SIPs of 10 kW=100 GW of solar</a:t>
            </a:r>
          </a:p>
          <a:p>
            <a:r>
              <a:rPr lang="en-IN" sz="2400" dirty="0" smtClean="0"/>
              <a:t>At 4 kWh/</a:t>
            </a:r>
            <a:r>
              <a:rPr lang="en-IN" sz="2400" dirty="0" err="1" smtClean="0"/>
              <a:t>kWp</a:t>
            </a:r>
            <a:r>
              <a:rPr lang="en-IN" sz="2400" dirty="0" smtClean="0"/>
              <a:t>/d, these can generate 130 billion units of solar power worth </a:t>
            </a:r>
            <a:r>
              <a:rPr lang="en-IN" sz="2400" dirty="0" err="1" smtClean="0"/>
              <a:t>Rs</a:t>
            </a:r>
            <a:r>
              <a:rPr lang="en-IN" sz="2400" dirty="0" smtClean="0"/>
              <a:t>. 100,000 crore today</a:t>
            </a:r>
          </a:p>
          <a:p>
            <a:r>
              <a:rPr lang="en-IN" sz="2400" dirty="0" smtClean="0"/>
              <a:t>Indian farmers can earn more net income by selling half this power than from growing rice on 45 million ha</a:t>
            </a:r>
          </a:p>
          <a:p>
            <a:r>
              <a:rPr lang="en-IN" sz="2400" dirty="0" smtClean="0"/>
              <a:t>An average 10 kW SIP can give a farmer 6-8 hectares of irrigation and </a:t>
            </a:r>
            <a:r>
              <a:rPr lang="en-IN" sz="2400" dirty="0" err="1" smtClean="0"/>
              <a:t>Rs</a:t>
            </a:r>
            <a:r>
              <a:rPr lang="en-IN" sz="2400" dirty="0" smtClean="0"/>
              <a:t>. 40,000-50,000/year of income from sale of solar power</a:t>
            </a:r>
          </a:p>
          <a:p>
            <a:r>
              <a:rPr lang="en-IN" sz="2400" dirty="0" err="1" smtClean="0"/>
              <a:t>SPaRC</a:t>
            </a:r>
            <a:r>
              <a:rPr lang="en-IN" sz="2400" dirty="0" smtClean="0"/>
              <a:t> income is free of risk from droughts, floods, pests and diseases; needs no fertiliser nor pesticides; ideal ‘farm income insurance’ 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8484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IWMI-Tata Program</a:t>
            </a:r>
          </a:p>
          <a:p>
            <a:r>
              <a:rPr lang="en-US" dirty="0" smtClean="0"/>
              <a:t>Energy-Irrigation Nexus</a:t>
            </a:r>
          </a:p>
          <a:p>
            <a:r>
              <a:rPr lang="en-US" dirty="0" smtClean="0"/>
              <a:t>Solar Irrigation as Game Changer</a:t>
            </a:r>
          </a:p>
          <a:p>
            <a:r>
              <a:rPr lang="en-US" dirty="0" err="1" smtClean="0"/>
              <a:t>SPaRC</a:t>
            </a:r>
            <a:r>
              <a:rPr lang="en-US" dirty="0" smtClean="0"/>
              <a:t>, SPICE, </a:t>
            </a:r>
            <a:r>
              <a:rPr lang="en-US" dirty="0" err="1" smtClean="0"/>
              <a:t>SolarISPs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2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N" dirty="0" smtClean="0"/>
              <a:t>100 GW solar through MW-scale projects would need acquiring 300,000 ha of land.</a:t>
            </a:r>
          </a:p>
          <a:p>
            <a:r>
              <a:rPr lang="en-IN" dirty="0" smtClean="0"/>
              <a:t>10 million 10 kW SIPs would need no land acquisition</a:t>
            </a:r>
          </a:p>
          <a:p>
            <a:r>
              <a:rPr lang="en-IN" dirty="0" smtClean="0"/>
              <a:t>SIPs have no land footprint; Land under solar panels can be used to grow high value vegetable and medicinal crops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357"/>
            <a:ext cx="9144000" cy="1256184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Benefit 2: No need for land acquisition 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11 million electric </a:t>
            </a:r>
            <a:r>
              <a:rPr lang="en-IN" sz="2400" dirty="0" err="1" smtClean="0"/>
              <a:t>tubewells</a:t>
            </a:r>
            <a:r>
              <a:rPr lang="en-IN" sz="2400" dirty="0" smtClean="0"/>
              <a:t> use 117 billion kWh of “free” or subsidized grid power to deplete western and peninsular India’s aquifers</a:t>
            </a:r>
          </a:p>
          <a:p>
            <a:r>
              <a:rPr lang="en-IN" sz="2400" dirty="0" smtClean="0"/>
              <a:t>Farm power subsidy burden: </a:t>
            </a:r>
            <a:r>
              <a:rPr lang="en-IN" sz="2400" dirty="0" err="1" smtClean="0"/>
              <a:t>Rs</a:t>
            </a:r>
            <a:r>
              <a:rPr lang="en-IN" sz="2400" dirty="0" smtClean="0"/>
              <a:t>. 60,000 crore/year; many DISCOMs nearly bankrupt</a:t>
            </a:r>
          </a:p>
          <a:p>
            <a:r>
              <a:rPr lang="en-IN" sz="2400" dirty="0" smtClean="0"/>
              <a:t>Solarizing these can turn around the finances of DISCOMs</a:t>
            </a:r>
          </a:p>
          <a:p>
            <a:r>
              <a:rPr lang="en-IN" sz="2400" dirty="0" smtClean="0"/>
              <a:t>Paying farmers for solar power will discourage over-pumping of aquifers</a:t>
            </a:r>
            <a:r>
              <a:rPr lang="en-IN" sz="2400" dirty="0"/>
              <a:t> </a:t>
            </a:r>
            <a:r>
              <a:rPr lang="en-IN" sz="2400" dirty="0" smtClean="0"/>
              <a:t>and </a:t>
            </a:r>
            <a:r>
              <a:rPr lang="en-IN" sz="2400" dirty="0" smtClean="0">
                <a:solidFill>
                  <a:srgbClr val="C00000"/>
                </a:solidFill>
              </a:rPr>
              <a:t>encourage groundwater and energy conservation</a:t>
            </a:r>
            <a:endParaRPr lang="en-IN" sz="2400" dirty="0"/>
          </a:p>
          <a:p>
            <a:endParaRPr lang="en-IN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6184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Benefit 3: Fixing the perverse electricity-groundwater nexus 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7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Benefit 4: Releasing grid capacity </a:t>
            </a:r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" y="1556792"/>
            <a:ext cx="8507288" cy="4569371"/>
          </a:xfrm>
        </p:spPr>
        <p:txBody>
          <a:bodyPr>
            <a:normAutofit lnSpcReduction="10000"/>
          </a:bodyPr>
          <a:lstStyle/>
          <a:p>
            <a:r>
              <a:rPr lang="en-IN" sz="2800" dirty="0" smtClean="0"/>
              <a:t>Biggest challenge of 100 GW solar is how to expand grid capacity; </a:t>
            </a:r>
          </a:p>
          <a:p>
            <a:r>
              <a:rPr lang="en-IN" sz="2800" dirty="0" smtClean="0"/>
              <a:t>11 million electric tube-wells take up nearly 1/3</a:t>
            </a:r>
            <a:r>
              <a:rPr lang="en-IN" sz="2800" baseline="30000" dirty="0" smtClean="0"/>
              <a:t>rd</a:t>
            </a:r>
            <a:r>
              <a:rPr lang="en-IN" sz="2800" dirty="0" smtClean="0"/>
              <a:t>  of the grid capacity; taking </a:t>
            </a:r>
            <a:r>
              <a:rPr lang="en-IN" sz="2800" dirty="0" err="1" smtClean="0"/>
              <a:t>tubewells</a:t>
            </a:r>
            <a:r>
              <a:rPr lang="en-IN" sz="2800" dirty="0" smtClean="0"/>
              <a:t> off the grid will release this capacity</a:t>
            </a:r>
          </a:p>
          <a:p>
            <a:r>
              <a:rPr lang="en-IN" sz="2800" dirty="0" smtClean="0"/>
              <a:t>SIPs will not need new T&amp;D infrastructure as remote MW-scale plants do</a:t>
            </a:r>
          </a:p>
          <a:p>
            <a:r>
              <a:rPr lang="en-IN" sz="2800" dirty="0" smtClean="0"/>
              <a:t>Replacing grid power by locally generated solar power for </a:t>
            </a:r>
            <a:r>
              <a:rPr lang="en-IN" sz="2800" dirty="0" err="1" smtClean="0"/>
              <a:t>tubewells</a:t>
            </a:r>
            <a:r>
              <a:rPr lang="en-IN" sz="2800" dirty="0" smtClean="0"/>
              <a:t> will also save approx. 20 billion kWh of T&amp;D losses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705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3480792"/>
          </a:xfrm>
        </p:spPr>
        <p:txBody>
          <a:bodyPr>
            <a:normAutofit/>
          </a:bodyPr>
          <a:lstStyle/>
          <a:p>
            <a:r>
              <a:rPr lang="en-IN" sz="2800" dirty="0" smtClean="0"/>
              <a:t>11 million electric </a:t>
            </a:r>
            <a:r>
              <a:rPr lang="en-IN" sz="2800" dirty="0" err="1" smtClean="0"/>
              <a:t>tubewells</a:t>
            </a:r>
            <a:r>
              <a:rPr lang="en-IN" sz="2800" dirty="0" smtClean="0"/>
              <a:t> and 9 million diesel </a:t>
            </a:r>
            <a:r>
              <a:rPr lang="en-IN" sz="2800" dirty="0" err="1" smtClean="0"/>
              <a:t>tubewells</a:t>
            </a:r>
            <a:r>
              <a:rPr lang="en-IN" sz="2800" dirty="0" smtClean="0"/>
              <a:t> emit 130 </a:t>
            </a:r>
            <a:r>
              <a:rPr lang="en-IN" sz="2800" dirty="0" err="1" smtClean="0"/>
              <a:t>mmt</a:t>
            </a:r>
            <a:r>
              <a:rPr lang="en-IN" sz="2800" dirty="0" smtClean="0"/>
              <a:t> of CO</a:t>
            </a:r>
            <a:r>
              <a:rPr lang="en-IN" sz="2800" baseline="-25000" dirty="0" smtClean="0"/>
              <a:t>2</a:t>
            </a:r>
            <a:r>
              <a:rPr lang="en-IN" sz="2800" dirty="0" smtClean="0"/>
              <a:t>/year, 6-10% of India’s total</a:t>
            </a:r>
          </a:p>
          <a:p>
            <a:endParaRPr lang="en-IN" sz="2800" dirty="0"/>
          </a:p>
          <a:p>
            <a:r>
              <a:rPr lang="en-IN" sz="2800" dirty="0" smtClean="0"/>
              <a:t>Solarizing grid-connected and diesel </a:t>
            </a:r>
            <a:r>
              <a:rPr lang="en-IN" sz="2800" dirty="0" err="1" smtClean="0"/>
              <a:t>tubewells</a:t>
            </a:r>
            <a:r>
              <a:rPr lang="en-IN" sz="2800" dirty="0" smtClean="0"/>
              <a:t> can reduce carbon footprint of Indian irrigation</a:t>
            </a:r>
            <a:endParaRPr lang="en-IN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6184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Benefit 5: Cutting the Carbon Footprint of </a:t>
            </a:r>
            <a:r>
              <a:rPr lang="en-IN" sz="3200" dirty="0" err="1" smtClean="0">
                <a:solidFill>
                  <a:schemeClr val="bg1"/>
                </a:solidFill>
              </a:rPr>
              <a:t>Tubewell</a:t>
            </a:r>
            <a:r>
              <a:rPr lang="en-IN" sz="3200" dirty="0" smtClean="0">
                <a:solidFill>
                  <a:schemeClr val="bg1"/>
                </a:solidFill>
              </a:rPr>
              <a:t> Irrigation 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75"/>
          <a:stretch>
            <a:fillRect/>
          </a:stretch>
        </p:blipFill>
        <p:spPr bwMode="auto">
          <a:xfrm>
            <a:off x="98914" y="692695"/>
            <a:ext cx="8937582" cy="617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  <a:solidFill>
            <a:schemeClr val="tx2"/>
          </a:solidFill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IWMI-WLE </a:t>
            </a:r>
            <a:r>
              <a:rPr lang="en-IN" dirty="0" err="1" smtClean="0">
                <a:solidFill>
                  <a:schemeClr val="bg1"/>
                </a:solidFill>
              </a:rPr>
              <a:t>SPaRC</a:t>
            </a:r>
            <a:r>
              <a:rPr lang="en-IN" dirty="0" smtClean="0">
                <a:solidFill>
                  <a:schemeClr val="bg1"/>
                </a:solidFill>
              </a:rPr>
              <a:t> Pilot in </a:t>
            </a:r>
            <a:r>
              <a:rPr lang="en-IN" dirty="0" err="1" smtClean="0">
                <a:solidFill>
                  <a:schemeClr val="bg1"/>
                </a:solidFill>
              </a:rPr>
              <a:t>Anand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59832" y="2636912"/>
            <a:ext cx="1440160" cy="72008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Reduced Carbon Footprint</a:t>
            </a:r>
            <a:endParaRPr lang="en-IN" sz="1600" dirty="0"/>
          </a:p>
        </p:txBody>
      </p:sp>
      <p:sp>
        <p:nvSpPr>
          <p:cNvPr id="11" name="Rectangle 10"/>
          <p:cNvSpPr/>
          <p:nvPr/>
        </p:nvSpPr>
        <p:spPr>
          <a:xfrm>
            <a:off x="4644008" y="2636912"/>
            <a:ext cx="2088232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100 GW Solar Capacity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4644008" y="2204864"/>
            <a:ext cx="2088232" cy="3600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Solar Jobs</a:t>
            </a:r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4644008" y="3501008"/>
            <a:ext cx="2088232" cy="144016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Capital Cost to Society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4644008" y="5013176"/>
            <a:ext cx="2088232" cy="43204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Land Acquisition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1403648" y="3501008"/>
            <a:ext cx="3096344" cy="20162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Groundwater Depletion</a:t>
            </a:r>
            <a:endParaRPr lang="en-US" dirty="0" smtClean="0"/>
          </a:p>
          <a:p>
            <a:pPr algn="ctr"/>
            <a:r>
              <a:rPr lang="en-US" dirty="0" smtClean="0"/>
              <a:t>30-40% energy waste due to nightly supply, uncertainty and zero marginal cost</a:t>
            </a:r>
            <a:endParaRPr lang="en-IN" dirty="0"/>
          </a:p>
        </p:txBody>
      </p:sp>
      <p:grpSp>
        <p:nvGrpSpPr>
          <p:cNvPr id="21" name="Group 20"/>
          <p:cNvGrpSpPr/>
          <p:nvPr/>
        </p:nvGrpSpPr>
        <p:grpSpPr>
          <a:xfrm>
            <a:off x="144016" y="2996952"/>
            <a:ext cx="8748464" cy="432048"/>
            <a:chOff x="144016" y="2996952"/>
            <a:chExt cx="8748464" cy="43204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51520" y="3429000"/>
              <a:ext cx="8640960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4016" y="2996952"/>
              <a:ext cx="1403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Ecosystem</a:t>
              </a:r>
              <a:endParaRPr lang="en-IN" sz="20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16824" y="2996952"/>
              <a:ext cx="1403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smtClean="0"/>
                <a:t>Economic</a:t>
              </a:r>
              <a:endParaRPr lang="en-IN" sz="20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31840" y="548680"/>
            <a:ext cx="1440160" cy="5832648"/>
            <a:chOff x="3131840" y="548680"/>
            <a:chExt cx="1440160" cy="5832648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4572000" y="548680"/>
              <a:ext cx="0" cy="576064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131840" y="548680"/>
              <a:ext cx="1403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smtClean="0"/>
                <a:t>Gains</a:t>
              </a:r>
              <a:endParaRPr lang="en-IN" sz="2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31840" y="5981218"/>
              <a:ext cx="1403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smtClean="0"/>
                <a:t>Losses</a:t>
              </a:r>
              <a:endParaRPr lang="en-IN" sz="2000" b="1" dirty="0"/>
            </a:p>
          </p:txBody>
        </p:sp>
      </p:grpSp>
      <p:sp>
        <p:nvSpPr>
          <p:cNvPr id="20" name="Cloud Callout 19"/>
          <p:cNvSpPr/>
          <p:nvPr/>
        </p:nvSpPr>
        <p:spPr>
          <a:xfrm>
            <a:off x="6911752" y="5085184"/>
            <a:ext cx="2232248" cy="1296144"/>
          </a:xfrm>
          <a:prstGeom prst="cloudCallout">
            <a:avLst>
              <a:gd name="adj1" fmla="val -83285"/>
              <a:gd name="adj2" fmla="val -10982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Rs. 7-13/kWh </a:t>
            </a:r>
            <a:endParaRPr lang="en-IN" dirty="0"/>
          </a:p>
        </p:txBody>
      </p:sp>
      <p:sp>
        <p:nvSpPr>
          <p:cNvPr id="23" name="TextBox 22"/>
          <p:cNvSpPr txBox="1"/>
          <p:nvPr/>
        </p:nvSpPr>
        <p:spPr>
          <a:xfrm>
            <a:off x="4860032" y="206781"/>
            <a:ext cx="4211960" cy="113398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208620" tIns="104310" rIns="208620" bIns="104310" rtlCol="0">
            <a:spAutoFit/>
          </a:bodyPr>
          <a:lstStyle/>
          <a:p>
            <a:pPr algn="ctr"/>
            <a:r>
              <a:rPr lang="en-IN" sz="2800" dirty="0">
                <a:solidFill>
                  <a:schemeClr val="bg1"/>
                </a:solidFill>
                <a:latin typeface="Rockwell"/>
              </a:rPr>
              <a:t>National Solar </a:t>
            </a:r>
            <a:r>
              <a:rPr lang="en-IN" sz="2800" dirty="0" smtClean="0">
                <a:solidFill>
                  <a:schemeClr val="bg1"/>
                </a:solidFill>
                <a:latin typeface="Rockwell"/>
              </a:rPr>
              <a:t>Mission </a:t>
            </a:r>
          </a:p>
          <a:p>
            <a:pPr algn="ctr"/>
            <a:r>
              <a:rPr lang="en-IN" sz="1600" dirty="0" smtClean="0">
                <a:solidFill>
                  <a:schemeClr val="bg1"/>
                </a:solidFill>
                <a:latin typeface="Rockwell"/>
              </a:rPr>
              <a:t>MW/GW scale concentrated  solar power plants: 100 GW</a:t>
            </a:r>
            <a:endParaRPr lang="en-IN" sz="1400" dirty="0">
              <a:solidFill>
                <a:schemeClr val="bg1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76080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5400600"/>
            <a:ext cx="9144000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3528" y="3501008"/>
            <a:ext cx="4176464" cy="24482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Groundwater Depletion</a:t>
            </a:r>
            <a:endParaRPr lang="en-US" dirty="0" smtClean="0"/>
          </a:p>
          <a:p>
            <a:pPr algn="ctr"/>
            <a:r>
              <a:rPr lang="en-US" dirty="0" smtClean="0"/>
              <a:t>Loss of ecosystem resilience of aquifer systems in western corridor due to sustained groundwater depletion</a:t>
            </a:r>
            <a:endParaRPr lang="en-IN" dirty="0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3568" y="1484784"/>
            <a:ext cx="3995936" cy="72008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Reduced Carbon Footprint </a:t>
            </a:r>
          </a:p>
          <a:p>
            <a:pPr algn="ctr"/>
            <a:r>
              <a:rPr lang="en-US" sz="1600" dirty="0" smtClean="0"/>
              <a:t>of Groundwater Irrigation</a:t>
            </a:r>
            <a:endParaRPr lang="en-IN" sz="1600" dirty="0"/>
          </a:p>
        </p:txBody>
      </p:sp>
      <p:sp>
        <p:nvSpPr>
          <p:cNvPr id="11" name="Rectangle 10"/>
          <p:cNvSpPr/>
          <p:nvPr/>
        </p:nvSpPr>
        <p:spPr>
          <a:xfrm>
            <a:off x="4823520" y="2492896"/>
            <a:ext cx="3024336" cy="864096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120  GW Solar </a:t>
            </a:r>
          </a:p>
          <a:p>
            <a:pPr algn="ctr"/>
            <a:r>
              <a:rPr lang="en-US" dirty="0" smtClean="0"/>
              <a:t>Capacity by 2020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4823520" y="1829526"/>
            <a:ext cx="3024336" cy="576064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Solar Jobs </a:t>
            </a:r>
          </a:p>
          <a:p>
            <a:pPr algn="ctr"/>
            <a:r>
              <a:rPr lang="en-US" dirty="0" smtClean="0"/>
              <a:t>(Distributed Generation)</a:t>
            </a:r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4823520" y="3501008"/>
            <a:ext cx="2808312" cy="12241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Cost to Society (Economies of Scale and Scope)</a:t>
            </a:r>
            <a:endParaRPr lang="en-IN" dirty="0"/>
          </a:p>
        </p:txBody>
      </p:sp>
      <p:grpSp>
        <p:nvGrpSpPr>
          <p:cNvPr id="2" name="Group 20"/>
          <p:cNvGrpSpPr/>
          <p:nvPr/>
        </p:nvGrpSpPr>
        <p:grpSpPr>
          <a:xfrm>
            <a:off x="323528" y="2996952"/>
            <a:ext cx="8748464" cy="432048"/>
            <a:chOff x="144016" y="2996952"/>
            <a:chExt cx="8748464" cy="43204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51520" y="3429000"/>
              <a:ext cx="8640960" cy="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4016" y="2996952"/>
              <a:ext cx="1403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Ecosystem</a:t>
              </a:r>
              <a:endParaRPr lang="en-IN" sz="20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16824" y="2996952"/>
              <a:ext cx="1403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smtClean="0"/>
                <a:t>Economic</a:t>
              </a:r>
              <a:endParaRPr lang="en-IN" sz="2000" b="1" dirty="0"/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3311352" y="548680"/>
            <a:ext cx="1440160" cy="5832648"/>
            <a:chOff x="3131840" y="548680"/>
            <a:chExt cx="1440160" cy="5832648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4572000" y="548680"/>
              <a:ext cx="0" cy="5760640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131840" y="548680"/>
              <a:ext cx="1403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smtClean="0"/>
                <a:t>Gains</a:t>
              </a:r>
              <a:endParaRPr lang="en-IN" sz="2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31840" y="5981218"/>
              <a:ext cx="1403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smtClean="0"/>
                <a:t>Losses</a:t>
              </a:r>
              <a:endParaRPr lang="en-IN" sz="200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932040" y="5445224"/>
            <a:ext cx="4103440" cy="113398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208620" tIns="104310" rIns="208620" bIns="104310" rtlCol="0">
            <a:spAutoFit/>
          </a:bodyPr>
          <a:lstStyle/>
          <a:p>
            <a:pPr algn="ctr"/>
            <a:r>
              <a:rPr lang="en-IN" sz="2800" dirty="0" smtClean="0">
                <a:solidFill>
                  <a:schemeClr val="bg1"/>
                </a:solidFill>
                <a:latin typeface="Rockwell"/>
              </a:rPr>
              <a:t>The </a:t>
            </a:r>
            <a:r>
              <a:rPr lang="en-IN" sz="2800" dirty="0" err="1" smtClean="0">
                <a:solidFill>
                  <a:schemeClr val="bg1"/>
                </a:solidFill>
                <a:latin typeface="Rockwell"/>
              </a:rPr>
              <a:t>SPaRC</a:t>
            </a:r>
            <a:r>
              <a:rPr lang="en-IN" sz="2800" dirty="0" smtClean="0">
                <a:solidFill>
                  <a:schemeClr val="bg1"/>
                </a:solidFill>
                <a:latin typeface="Rockwell"/>
              </a:rPr>
              <a:t> Proposal</a:t>
            </a:r>
          </a:p>
          <a:p>
            <a:pPr algn="ctr"/>
            <a:r>
              <a:rPr lang="en-IN" sz="1600" dirty="0" err="1" smtClean="0">
                <a:solidFill>
                  <a:schemeClr val="bg1"/>
                </a:solidFill>
                <a:latin typeface="Rockwell"/>
              </a:rPr>
              <a:t>Upto</a:t>
            </a:r>
            <a:r>
              <a:rPr lang="en-IN" sz="1600" dirty="0" smtClean="0">
                <a:solidFill>
                  <a:schemeClr val="bg1"/>
                </a:solidFill>
                <a:latin typeface="Rockwell"/>
              </a:rPr>
              <a:t> 12 million 10kWp Solar </a:t>
            </a:r>
          </a:p>
          <a:p>
            <a:pPr algn="ctr"/>
            <a:r>
              <a:rPr lang="en-IN" sz="1600" dirty="0" smtClean="0">
                <a:solidFill>
                  <a:schemeClr val="bg1"/>
                </a:solidFill>
                <a:latin typeface="Rockwell"/>
              </a:rPr>
              <a:t>Irrigation Pumps (total: 120 GW)</a:t>
            </a:r>
            <a:endParaRPr lang="en-IN" sz="1400" dirty="0">
              <a:solidFill>
                <a:schemeClr val="bg1"/>
              </a:solidFill>
              <a:latin typeface="Rockwel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3568" y="2636912"/>
            <a:ext cx="3995936" cy="72008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Thermal Energy Saved </a:t>
            </a:r>
          </a:p>
          <a:p>
            <a:pPr algn="ctr"/>
            <a:r>
              <a:rPr lang="en-US" sz="1600" dirty="0" smtClean="0"/>
              <a:t>in Groundwater Pumping</a:t>
            </a:r>
            <a:endParaRPr lang="en-IN" sz="1600" dirty="0"/>
          </a:p>
        </p:txBody>
      </p:sp>
      <p:sp>
        <p:nvSpPr>
          <p:cNvPr id="24" name="Rectangle 23"/>
          <p:cNvSpPr/>
          <p:nvPr/>
        </p:nvSpPr>
        <p:spPr>
          <a:xfrm>
            <a:off x="683568" y="2276872"/>
            <a:ext cx="3995936" cy="28803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Technical Losses Saved</a:t>
            </a:r>
            <a:endParaRPr lang="en-IN" sz="1600" dirty="0"/>
          </a:p>
        </p:txBody>
      </p:sp>
      <p:sp>
        <p:nvSpPr>
          <p:cNvPr id="21" name="Rectangle 20"/>
          <p:cNvSpPr/>
          <p:nvPr/>
        </p:nvSpPr>
        <p:spPr>
          <a:xfrm>
            <a:off x="4823520" y="910013"/>
            <a:ext cx="3024336" cy="864096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Improved Finances of Electricity Utilities </a:t>
            </a:r>
          </a:p>
          <a:p>
            <a:pPr algn="ctr"/>
            <a:r>
              <a:rPr lang="en-US" dirty="0" smtClean="0"/>
              <a:t>(Reduced Power Subsidies)</a:t>
            </a:r>
            <a:endParaRPr lang="en-IN" dirty="0"/>
          </a:p>
        </p:txBody>
      </p:sp>
      <p:sp>
        <p:nvSpPr>
          <p:cNvPr id="25" name="Rectangle 24"/>
          <p:cNvSpPr/>
          <p:nvPr/>
        </p:nvSpPr>
        <p:spPr>
          <a:xfrm>
            <a:off x="4823520" y="27384"/>
            <a:ext cx="3024336" cy="809328"/>
          </a:xfrm>
          <a:prstGeom prst="rect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Additional farm income of </a:t>
            </a:r>
            <a:r>
              <a:rPr lang="en-US" dirty="0" err="1" smtClean="0"/>
              <a:t>Rs</a:t>
            </a:r>
            <a:r>
              <a:rPr lang="en-US" dirty="0" smtClean="0"/>
              <a:t> 30-50 k/year/SIP from solar power sales</a:t>
            </a:r>
            <a:endParaRPr lang="en-IN" dirty="0"/>
          </a:p>
        </p:txBody>
      </p:sp>
      <p:sp>
        <p:nvSpPr>
          <p:cNvPr id="26" name="Rectangle 25"/>
          <p:cNvSpPr/>
          <p:nvPr/>
        </p:nvSpPr>
        <p:spPr>
          <a:xfrm>
            <a:off x="7956376" y="197024"/>
            <a:ext cx="1080120" cy="2727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Improved  Working of Canal Irrigation Systems</a:t>
            </a:r>
            <a:endParaRPr lang="en-IN" dirty="0"/>
          </a:p>
        </p:txBody>
      </p:sp>
      <p:sp>
        <p:nvSpPr>
          <p:cNvPr id="27" name="Rectangle 26"/>
          <p:cNvSpPr/>
          <p:nvPr/>
        </p:nvSpPr>
        <p:spPr>
          <a:xfrm>
            <a:off x="683568" y="692696"/>
            <a:ext cx="3995936" cy="72008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Improved Health of Aquifers</a:t>
            </a:r>
            <a:endParaRPr lang="en-IN" sz="1600" dirty="0"/>
          </a:p>
        </p:txBody>
      </p:sp>
      <p:sp>
        <p:nvSpPr>
          <p:cNvPr id="28" name="Cloud Callout 27"/>
          <p:cNvSpPr/>
          <p:nvPr/>
        </p:nvSpPr>
        <p:spPr>
          <a:xfrm>
            <a:off x="539552" y="4149080"/>
            <a:ext cx="3744416" cy="1872208"/>
          </a:xfrm>
          <a:prstGeom prst="cloudCallout">
            <a:avLst>
              <a:gd name="adj1" fmla="val 9820"/>
              <a:gd name="adj2" fmla="val -20625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Incentive to waste power and water replaced by incentive to conserve</a:t>
            </a:r>
            <a:endParaRPr lang="en-IN" dirty="0"/>
          </a:p>
        </p:txBody>
      </p:sp>
      <p:sp>
        <p:nvSpPr>
          <p:cNvPr id="29" name="Cloud Callout 28"/>
          <p:cNvSpPr/>
          <p:nvPr/>
        </p:nvSpPr>
        <p:spPr>
          <a:xfrm>
            <a:off x="7452320" y="4437112"/>
            <a:ext cx="1691680" cy="1008112"/>
          </a:xfrm>
          <a:prstGeom prst="cloudCallout">
            <a:avLst>
              <a:gd name="adj1" fmla="val -88014"/>
              <a:gd name="adj2" fmla="val -653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Near-zero Land Footprint</a:t>
            </a:r>
            <a:endParaRPr lang="en-IN" sz="1600" dirty="0"/>
          </a:p>
        </p:txBody>
      </p:sp>
      <p:sp>
        <p:nvSpPr>
          <p:cNvPr id="31" name="Rectangle 30"/>
          <p:cNvSpPr/>
          <p:nvPr/>
        </p:nvSpPr>
        <p:spPr>
          <a:xfrm>
            <a:off x="4823520" y="2532966"/>
            <a:ext cx="3024336" cy="864096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120-130 billion kWh of solar power for irrigation or sale at </a:t>
            </a:r>
            <a:r>
              <a:rPr lang="en-IN" dirty="0" err="1" smtClean="0"/>
              <a:t>Rs</a:t>
            </a:r>
            <a:r>
              <a:rPr lang="en-IN" dirty="0" smtClean="0"/>
              <a:t> 5-7/kWh</a:t>
            </a:r>
            <a:endParaRPr lang="en-IN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779912" y="3197007"/>
            <a:ext cx="1512168" cy="736049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932312" y="3349407"/>
            <a:ext cx="1512168" cy="736049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084712" y="3501807"/>
            <a:ext cx="1512168" cy="736049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25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1" grpId="0" animBg="1"/>
      <p:bldP spid="12" grpId="0" animBg="1"/>
      <p:bldP spid="13" grpId="0" animBg="1"/>
      <p:bldP spid="22" grpId="0" animBg="1"/>
      <p:bldP spid="24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  <a:solidFill>
            <a:schemeClr val="tx2"/>
          </a:solidFill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Key Barriers to </a:t>
            </a:r>
            <a:r>
              <a:rPr lang="en-IN" dirty="0" err="1" smtClean="0">
                <a:solidFill>
                  <a:schemeClr val="bg1"/>
                </a:solidFill>
              </a:rPr>
              <a:t>SPaRC</a:t>
            </a:r>
            <a:r>
              <a:rPr lang="en-IN" dirty="0" smtClean="0">
                <a:solidFill>
                  <a:schemeClr val="bg1"/>
                </a:solidFill>
              </a:rPr>
              <a:t> Uptake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528" y="1268760"/>
            <a:ext cx="8352928" cy="4464496"/>
          </a:xfrm>
        </p:spPr>
        <p:txBody>
          <a:bodyPr>
            <a:noAutofit/>
          </a:bodyPr>
          <a:lstStyle/>
          <a:p>
            <a:r>
              <a:rPr lang="en-IN" sz="3200" dirty="0" smtClean="0"/>
              <a:t>Unfamiliarity</a:t>
            </a:r>
          </a:p>
          <a:p>
            <a:r>
              <a:rPr lang="en-IN" sz="3200" dirty="0" smtClean="0"/>
              <a:t>Coordination costs for solar PV companies</a:t>
            </a:r>
          </a:p>
          <a:p>
            <a:r>
              <a:rPr lang="en-IN" sz="3200" dirty="0" smtClean="0"/>
              <a:t>Intricacies of grid-tying and net-metering and of power evacuation from dispersed small generators</a:t>
            </a:r>
          </a:p>
          <a:p>
            <a:r>
              <a:rPr lang="en-IN" sz="3200" dirty="0" smtClean="0"/>
              <a:t>Opposition from DISCOMs</a:t>
            </a:r>
          </a:p>
          <a:p>
            <a:r>
              <a:rPr lang="en-IN" sz="3200" dirty="0">
                <a:solidFill>
                  <a:srgbClr val="C00000"/>
                </a:solidFill>
              </a:rPr>
              <a:t>Transaction costs of power purchase from millions </a:t>
            </a:r>
            <a:r>
              <a:rPr lang="en-IN" sz="3200" dirty="0" smtClean="0">
                <a:solidFill>
                  <a:srgbClr val="C00000"/>
                </a:solidFill>
              </a:rPr>
              <a:t>of small </a:t>
            </a:r>
            <a:r>
              <a:rPr lang="en-IN" sz="3200" dirty="0">
                <a:solidFill>
                  <a:srgbClr val="C00000"/>
                </a:solidFill>
              </a:rPr>
              <a:t>distributed </a:t>
            </a:r>
            <a:r>
              <a:rPr lang="en-IN" sz="3200" dirty="0" smtClean="0">
                <a:solidFill>
                  <a:srgbClr val="C00000"/>
                </a:solidFill>
              </a:rPr>
              <a:t>generators</a:t>
            </a:r>
            <a:endParaRPr lang="en-IN" sz="3200" dirty="0">
              <a:solidFill>
                <a:srgbClr val="C00000"/>
              </a:solidFill>
            </a:endParaRPr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419016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26125" y="6038988"/>
            <a:ext cx="1433501" cy="33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029" tIns="20015" rIns="40029" bIns="20015" rtlCol="0" anchor="ctr"/>
          <a:lstStyle/>
          <a:p>
            <a:pPr algn="ctr" defTabSz="913129"/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Panels</a:t>
            </a:r>
            <a:endParaRPr lang="en-IN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6125" y="3420146"/>
            <a:ext cx="2017792" cy="579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029" tIns="20015" rIns="40029" bIns="20015" rtlCol="0" anchor="ctr"/>
          <a:lstStyle/>
          <a:p>
            <a:pPr algn="ctr" defTabSz="913129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kWp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13129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 Tie Inverter</a:t>
            </a:r>
            <a:endParaRPr lang="en-IN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82913" y="4995383"/>
            <a:ext cx="1335762" cy="236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029" tIns="20015" rIns="40029" bIns="20015" rtlCol="0" anchor="ctr"/>
          <a:lstStyle/>
          <a:p>
            <a:pPr algn="ctr" defTabSz="913129"/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 HP VFD</a:t>
            </a:r>
            <a:endParaRPr lang="en-IN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>
            <a:stCxn id="1027" idx="0"/>
          </p:cNvCxnSpPr>
          <p:nvPr/>
        </p:nvCxnSpPr>
        <p:spPr>
          <a:xfrm flipV="1">
            <a:off x="2039518" y="1765131"/>
            <a:ext cx="231548" cy="4809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068259" y="4613244"/>
            <a:ext cx="1967185" cy="93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033889" y="4169853"/>
            <a:ext cx="0" cy="44339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lowchart: Connector 61"/>
          <p:cNvSpPr/>
          <p:nvPr/>
        </p:nvSpPr>
        <p:spPr>
          <a:xfrm flipV="1">
            <a:off x="7002860" y="4084984"/>
            <a:ext cx="117906" cy="84873"/>
          </a:xfrm>
          <a:prstGeom prst="flowChartConnector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029" tIns="20015" rIns="40029" bIns="20015" rtlCol="0" anchor="ctr"/>
          <a:lstStyle/>
          <a:p>
            <a:pPr algn="ctr" defTabSz="913129"/>
            <a:endParaRPr lang="en-IN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43" y="4877124"/>
            <a:ext cx="1805452" cy="116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57" y="2246075"/>
            <a:ext cx="1215529" cy="117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3" y="3937831"/>
            <a:ext cx="1275547" cy="106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47"/>
          <p:cNvGrpSpPr/>
          <p:nvPr/>
        </p:nvGrpSpPr>
        <p:grpSpPr>
          <a:xfrm>
            <a:off x="2441724" y="4594219"/>
            <a:ext cx="1315595" cy="84873"/>
            <a:chOff x="4445000" y="10616596"/>
            <a:chExt cx="3077031" cy="18715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550231" y="10679164"/>
              <a:ext cx="297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lowchart: Connector 17"/>
            <p:cNvSpPr/>
            <p:nvPr/>
          </p:nvSpPr>
          <p:spPr>
            <a:xfrm flipV="1">
              <a:off x="4445000" y="10616596"/>
              <a:ext cx="275769" cy="187152"/>
            </a:xfrm>
            <a:prstGeom prst="flowChartConnector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29"/>
              <a:endParaRPr lang="en-IN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45"/>
          <p:cNvGrpSpPr/>
          <p:nvPr/>
        </p:nvGrpSpPr>
        <p:grpSpPr>
          <a:xfrm>
            <a:off x="1783924" y="4000110"/>
            <a:ext cx="823022" cy="995275"/>
            <a:chOff x="2906487" y="9306533"/>
            <a:chExt cx="1924957" cy="2194673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4045858" y="9306533"/>
              <a:ext cx="0" cy="74860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906487" y="10575888"/>
              <a:ext cx="1001486" cy="92531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lowchart: Connector 16"/>
            <p:cNvSpPr/>
            <p:nvPr/>
          </p:nvSpPr>
          <p:spPr>
            <a:xfrm flipV="1">
              <a:off x="3907973" y="9961564"/>
              <a:ext cx="275769" cy="187152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29"/>
              <a:endParaRPr lang="en-IN" dirty="0">
                <a:solidFill>
                  <a:prstClr val="white"/>
                </a:solidFill>
              </a:endParaRPr>
            </a:p>
          </p:txBody>
        </p:sp>
        <p:sp>
          <p:nvSpPr>
            <p:cNvPr id="26" name="Flowchart: Connector 25"/>
            <p:cNvSpPr/>
            <p:nvPr/>
          </p:nvSpPr>
          <p:spPr>
            <a:xfrm flipV="1">
              <a:off x="3864431" y="10429444"/>
              <a:ext cx="275769" cy="187152"/>
            </a:xfrm>
            <a:prstGeom prst="flowChartConnector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29"/>
              <a:endParaRPr lang="en-IN" dirty="0">
                <a:solidFill>
                  <a:prstClr val="white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4045857" y="10251006"/>
              <a:ext cx="785587" cy="17843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Flowchart: Connector 51"/>
          <p:cNvSpPr/>
          <p:nvPr/>
        </p:nvSpPr>
        <p:spPr>
          <a:xfrm>
            <a:off x="7159553" y="3763483"/>
            <a:ext cx="103945" cy="95170"/>
          </a:xfrm>
          <a:prstGeom prst="flowChartConnector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029" tIns="20015" rIns="40029" bIns="20015" rtlCol="0" anchor="ctr"/>
          <a:lstStyle/>
          <a:p>
            <a:pPr algn="ctr" defTabSz="913129"/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63501" y="5232023"/>
            <a:ext cx="1628979" cy="495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029" tIns="20015" rIns="40029" bIns="20015" rtlCol="0" anchor="ctr"/>
          <a:lstStyle/>
          <a:p>
            <a:pPr algn="ctr" defTabSz="913129"/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 HP Pump</a:t>
            </a:r>
            <a:endParaRPr lang="en-IN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31753" y="1765131"/>
            <a:ext cx="2915872" cy="0"/>
          </a:xfrm>
          <a:prstGeom prst="line">
            <a:avLst/>
          </a:prstGeom>
          <a:ln w="57150" cmpd="dbl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8"/>
          <p:cNvGrpSpPr/>
          <p:nvPr/>
        </p:nvGrpSpPr>
        <p:grpSpPr>
          <a:xfrm>
            <a:off x="3647168" y="1765133"/>
            <a:ext cx="3453435" cy="1739887"/>
            <a:chOff x="7264400" y="4378202"/>
            <a:chExt cx="8077200" cy="3836612"/>
          </a:xfrm>
        </p:grpSpPr>
        <p:sp>
          <p:nvSpPr>
            <p:cNvPr id="8" name="Rectangle 7"/>
            <p:cNvSpPr/>
            <p:nvPr/>
          </p:nvSpPr>
          <p:spPr>
            <a:xfrm>
              <a:off x="10541000" y="6472888"/>
              <a:ext cx="2576283" cy="868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29"/>
              <a:r>
                <a:rPr lang="en-US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Starter</a:t>
              </a:r>
              <a:endParaRPr lang="en-IN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/>
            <p:cNvCxnSpPr>
              <a:stCxn id="8" idx="3"/>
            </p:cNvCxnSpPr>
            <p:nvPr/>
          </p:nvCxnSpPr>
          <p:spPr>
            <a:xfrm>
              <a:off x="13117283" y="6907164"/>
              <a:ext cx="2071917" cy="5997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8" idx="1"/>
            </p:cNvCxnSpPr>
            <p:nvPr/>
          </p:nvCxnSpPr>
          <p:spPr>
            <a:xfrm flipH="1">
              <a:off x="7264400" y="6907164"/>
              <a:ext cx="3276600" cy="5997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264400" y="4378202"/>
              <a:ext cx="0" cy="258893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53" idx="4"/>
            </p:cNvCxnSpPr>
            <p:nvPr/>
          </p:nvCxnSpPr>
          <p:spPr>
            <a:xfrm flipH="1" flipV="1">
              <a:off x="15189200" y="6967136"/>
              <a:ext cx="14516" cy="1060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lowchart: Connector 52"/>
            <p:cNvSpPr/>
            <p:nvPr/>
          </p:nvSpPr>
          <p:spPr>
            <a:xfrm flipV="1">
              <a:off x="15065831" y="8027662"/>
              <a:ext cx="275769" cy="187152"/>
            </a:xfrm>
            <a:prstGeom prst="flowChartConnector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29"/>
              <a:endParaRPr lang="en-IN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64" name="Straight Connector 63"/>
          <p:cNvCxnSpPr>
            <a:endCxn id="52" idx="6"/>
          </p:cNvCxnSpPr>
          <p:nvPr/>
        </p:nvCxnSpPr>
        <p:spPr>
          <a:xfrm flipH="1">
            <a:off x="7263497" y="3804126"/>
            <a:ext cx="643038" cy="69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567387" y="1340768"/>
            <a:ext cx="722041" cy="317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40029" tIns="20015" rIns="40029" bIns="20015" rtlCol="0">
            <a:spAutoFit/>
          </a:bodyPr>
          <a:lstStyle/>
          <a:p>
            <a:pPr defTabSz="913129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 </a:t>
            </a:r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63" y="2715062"/>
            <a:ext cx="569142" cy="244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Straight Connector 33"/>
          <p:cNvCxnSpPr/>
          <p:nvPr/>
        </p:nvCxnSpPr>
        <p:spPr>
          <a:xfrm>
            <a:off x="6742227" y="3505018"/>
            <a:ext cx="469301" cy="3131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644008" y="252746"/>
            <a:ext cx="3033956" cy="655974"/>
          </a:xfrm>
          <a:prstGeom prst="rect">
            <a:avLst/>
          </a:prstGeom>
          <a:noFill/>
        </p:spPr>
        <p:txBody>
          <a:bodyPr wrap="none" lIns="40029" tIns="20015" rIns="40029" bIns="20015" rtlCol="0">
            <a:spAutoFit/>
          </a:bodyPr>
          <a:lstStyle/>
          <a:p>
            <a:pPr defTabSz="913129"/>
            <a:r>
              <a:rPr lang="en-US" sz="4000" dirty="0">
                <a:solidFill>
                  <a:prstClr val="black"/>
                </a:solidFill>
                <a:latin typeface="Albertus Extra Bold" panose="020E0802040304020204" pitchFamily="34" charset="0"/>
              </a:rPr>
              <a:t>IRRIGATION</a:t>
            </a:r>
            <a:endParaRPr lang="en-IN" sz="4000" dirty="0">
              <a:solidFill>
                <a:prstClr val="black"/>
              </a:solidFill>
              <a:latin typeface="Albertus Extra Bold" panose="020E08020403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06789" y="252746"/>
            <a:ext cx="3253183" cy="655974"/>
          </a:xfrm>
          <a:prstGeom prst="rect">
            <a:avLst/>
          </a:prstGeom>
          <a:noFill/>
        </p:spPr>
        <p:txBody>
          <a:bodyPr wrap="none" lIns="40029" tIns="20015" rIns="40029" bIns="20015" rtlCol="0">
            <a:spAutoFit/>
          </a:bodyPr>
          <a:lstStyle>
            <a:defPPr>
              <a:defRPr lang="en-US"/>
            </a:defPPr>
            <a:lvl1pPr>
              <a:defRPr sz="4800">
                <a:latin typeface="Arial Rounded MT Bold" panose="020F0704030504030204" pitchFamily="34" charset="0"/>
              </a:defRPr>
            </a:lvl1pPr>
          </a:lstStyle>
          <a:p>
            <a:pPr defTabSz="913129"/>
            <a:r>
              <a:rPr lang="en-US" sz="4000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SPaRC</a:t>
            </a:r>
            <a:r>
              <a:rPr lang="en-US" sz="4000" dirty="0">
                <a:solidFill>
                  <a:prstClr val="black"/>
                </a:solidFill>
                <a:latin typeface="Albertus Extra Bold" panose="020E0802040304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lbertus Extra Bold" panose="020E0802040304020204" pitchFamily="34" charset="0"/>
              </a:rPr>
              <a:t>Enabled</a:t>
            </a:r>
            <a:endParaRPr lang="en-IN" dirty="0">
              <a:solidFill>
                <a:srgbClr val="FF0000"/>
              </a:solidFill>
              <a:latin typeface="Albertus Extra Bold" panose="020E08020403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24012" y="2344201"/>
            <a:ext cx="2030091" cy="317420"/>
          </a:xfrm>
          <a:prstGeom prst="rect">
            <a:avLst/>
          </a:prstGeom>
          <a:noFill/>
        </p:spPr>
        <p:txBody>
          <a:bodyPr wrap="none" lIns="40029" tIns="20015" rIns="40029" bIns="20015" rtlCol="0">
            <a:spAutoFit/>
          </a:bodyPr>
          <a:lstStyle/>
          <a:p>
            <a:pPr defTabSz="913129"/>
            <a:r>
              <a:rPr lang="en-US" b="1" dirty="0">
                <a:solidFill>
                  <a:prstClr val="black"/>
                </a:solidFill>
              </a:rPr>
              <a:t>Free to </a:t>
            </a:r>
            <a:r>
              <a:rPr lang="en-US" b="1" dirty="0" err="1">
                <a:solidFill>
                  <a:prstClr val="black"/>
                </a:solidFill>
              </a:rPr>
              <a:t>Rs</a:t>
            </a:r>
            <a:r>
              <a:rPr lang="en-US" b="1" dirty="0">
                <a:solidFill>
                  <a:prstClr val="black"/>
                </a:solidFill>
              </a:rPr>
              <a:t>. 0.5 /kWh</a:t>
            </a:r>
            <a:endParaRPr lang="en-IN" b="1" dirty="0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0063" y="1896407"/>
            <a:ext cx="1068290" cy="594419"/>
          </a:xfrm>
          <a:prstGeom prst="rect">
            <a:avLst/>
          </a:prstGeom>
          <a:noFill/>
        </p:spPr>
        <p:txBody>
          <a:bodyPr wrap="none" lIns="40029" tIns="20015" rIns="40029" bIns="20015" rtlCol="0">
            <a:spAutoFit/>
          </a:bodyPr>
          <a:lstStyle/>
          <a:p>
            <a:pPr defTabSz="913129"/>
            <a:r>
              <a:rPr lang="en-US" b="1" dirty="0" err="1">
                <a:solidFill>
                  <a:prstClr val="black"/>
                </a:solidFill>
              </a:rPr>
              <a:t>FiT</a:t>
            </a:r>
            <a:endParaRPr lang="en-US" b="1" dirty="0">
              <a:solidFill>
                <a:prstClr val="black"/>
              </a:solidFill>
            </a:endParaRPr>
          </a:p>
          <a:p>
            <a:pPr defTabSz="913129"/>
            <a:r>
              <a:rPr lang="en-US" b="1" dirty="0" err="1">
                <a:solidFill>
                  <a:prstClr val="black"/>
                </a:solidFill>
              </a:rPr>
              <a:t>Rs</a:t>
            </a:r>
            <a:r>
              <a:rPr lang="en-US" b="1" dirty="0">
                <a:solidFill>
                  <a:prstClr val="black"/>
                </a:solidFill>
              </a:rPr>
              <a:t> 5 /kWh</a:t>
            </a:r>
            <a:endParaRPr lang="en-IN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0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62" grpId="0" animBg="1"/>
      <p:bldP spid="43" grpId="0"/>
      <p:bldP spid="44" grpId="0"/>
      <p:bldP spid="50" grpId="0"/>
      <p:bldP spid="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  <a:solidFill>
            <a:schemeClr val="tx2"/>
          </a:solidFill>
        </p:spPr>
        <p:txBody>
          <a:bodyPr/>
          <a:lstStyle/>
          <a:p>
            <a:r>
              <a:rPr lang="en-IN" dirty="0" smtClean="0">
                <a:solidFill>
                  <a:schemeClr val="bg1"/>
                </a:solidFill>
              </a:rPr>
              <a:t>IWMI-WLE </a:t>
            </a:r>
            <a:r>
              <a:rPr lang="en-IN" dirty="0" err="1" smtClean="0">
                <a:solidFill>
                  <a:schemeClr val="bg1"/>
                </a:solidFill>
              </a:rPr>
              <a:t>SPaRC</a:t>
            </a:r>
            <a:r>
              <a:rPr lang="en-IN" dirty="0" smtClean="0">
                <a:solidFill>
                  <a:schemeClr val="bg1"/>
                </a:solidFill>
              </a:rPr>
              <a:t> Pilot in </a:t>
            </a:r>
            <a:r>
              <a:rPr lang="en-IN" dirty="0" err="1" smtClean="0">
                <a:solidFill>
                  <a:schemeClr val="bg1"/>
                </a:solidFill>
              </a:rPr>
              <a:t>Anand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544"/>
            <a:ext cx="9144000" cy="584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RamanBhai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Parmar</a:t>
            </a:r>
            <a:r>
              <a:rPr lang="en-US" sz="2000" b="1" dirty="0" smtClean="0"/>
              <a:t>, Village </a:t>
            </a:r>
            <a:r>
              <a:rPr lang="en-US" sz="2000" b="1" dirty="0" err="1" smtClean="0"/>
              <a:t>Thamna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Anand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73475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68222"/>
                </a:solidFill>
              </a:rPr>
              <a:t>IWMI-Tata Water Policy Research Program (ITP)</a:t>
            </a:r>
            <a:endParaRPr lang="en-US" sz="3600" b="1" dirty="0">
              <a:solidFill>
                <a:srgbClr val="F6822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067128" cy="44497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Co-equal partnership between IWMI and Tata Trusts</a:t>
            </a:r>
          </a:p>
          <a:p>
            <a:r>
              <a:rPr lang="en-US" sz="2800" dirty="0" smtClean="0"/>
              <a:t>Mandate </a:t>
            </a:r>
          </a:p>
          <a:p>
            <a:pPr lvl="1"/>
            <a:r>
              <a:rPr lang="en-US" sz="2400" dirty="0" smtClean="0"/>
              <a:t>Policy research with a bias for action</a:t>
            </a:r>
          </a:p>
          <a:p>
            <a:pPr lvl="1"/>
            <a:r>
              <a:rPr lang="en-US" sz="2400" dirty="0" smtClean="0"/>
              <a:t>Problem-solving, managerial </a:t>
            </a:r>
            <a:r>
              <a:rPr lang="en-US" sz="2400" dirty="0"/>
              <a:t>approach</a:t>
            </a:r>
            <a:endParaRPr lang="en-US" sz="2400" dirty="0" smtClean="0"/>
          </a:p>
          <a:p>
            <a:pPr lvl="1"/>
            <a:r>
              <a:rPr lang="en-US" sz="2400" dirty="0" smtClean="0"/>
              <a:t>“</a:t>
            </a:r>
            <a:r>
              <a:rPr lang="en-US" sz="2400" i="1" dirty="0" smtClean="0"/>
              <a:t>Converting science into policy action</a:t>
            </a:r>
            <a:r>
              <a:rPr lang="en-US" sz="2400" dirty="0" smtClean="0"/>
              <a:t>”</a:t>
            </a:r>
          </a:p>
          <a:p>
            <a:pPr lvl="1"/>
            <a:r>
              <a:rPr lang="en-US" sz="2400" dirty="0" smtClean="0"/>
              <a:t>Agriculture-Livelihoods-Water-Energy-Environment</a:t>
            </a:r>
          </a:p>
          <a:p>
            <a:pPr lvl="1"/>
            <a:r>
              <a:rPr lang="en-US" sz="2400" dirty="0" smtClean="0"/>
              <a:t>Partnerships, Capacity Building</a:t>
            </a:r>
          </a:p>
        </p:txBody>
      </p:sp>
      <p:pic>
        <p:nvPicPr>
          <p:cNvPr id="4" name="Picture 4" descr="Le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6336" y="1333192"/>
            <a:ext cx="1331640" cy="49761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0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91440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4300" dirty="0" smtClean="0">
                <a:solidFill>
                  <a:srgbClr val="C00000"/>
                </a:solidFill>
              </a:rPr>
              <a:t>From </a:t>
            </a:r>
            <a:r>
              <a:rPr lang="en-US" sz="4300" dirty="0" err="1" smtClean="0">
                <a:solidFill>
                  <a:srgbClr val="C00000"/>
                </a:solidFill>
              </a:rPr>
              <a:t>SPaRC</a:t>
            </a:r>
            <a:r>
              <a:rPr lang="en-US" sz="4300" dirty="0" smtClean="0">
                <a:solidFill>
                  <a:srgbClr val="C00000"/>
                </a:solidFill>
              </a:rPr>
              <a:t> to SPICE</a:t>
            </a: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sz="3500" b="1" dirty="0" smtClean="0">
                <a:solidFill>
                  <a:schemeClr val="tx2"/>
                </a:solidFill>
              </a:rPr>
              <a:t>MGVCL – </a:t>
            </a:r>
            <a:r>
              <a:rPr lang="en-US" sz="3500" b="1" dirty="0">
                <a:solidFill>
                  <a:schemeClr val="tx2"/>
                </a:solidFill>
              </a:rPr>
              <a:t>IWMI-Tata – </a:t>
            </a:r>
            <a:r>
              <a:rPr lang="en-US" sz="3500" b="1" dirty="0" smtClean="0">
                <a:solidFill>
                  <a:schemeClr val="tx2"/>
                </a:solidFill>
              </a:rPr>
              <a:t>CCAFS – GERMI</a:t>
            </a:r>
            <a:endParaRPr lang="en-US" sz="3500" b="1" dirty="0">
              <a:solidFill>
                <a:schemeClr val="tx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1503" y="3861048"/>
            <a:ext cx="9143242" cy="2880320"/>
            <a:chOff x="-34738" y="2265312"/>
            <a:chExt cx="7991114" cy="4044009"/>
          </a:xfrm>
        </p:grpSpPr>
        <p:pic>
          <p:nvPicPr>
            <p:cNvPr id="8" name="Picture 2" descr="http://www.elitespice.com/assets/1/14/SlideShowDimensionMain/Spice_Tiles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43" y="2265312"/>
              <a:ext cx="4015013" cy="202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www.elitespice.com/assets/1/14/SlideShowDimensionMain/Spice_Tiles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738" y="4281537"/>
              <a:ext cx="4015013" cy="202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://www.elitespice.com/assets/1/14/SlideShowDimensionMain/Spice_Tiles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1363" y="4281537"/>
              <a:ext cx="4015013" cy="202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://www.elitespice.com/assets/1/14/SlideShowDimensionMain/Spice_Tiles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262" y="2265312"/>
              <a:ext cx="4015013" cy="202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813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chemeClr val="bg1"/>
                </a:solidFill>
              </a:rPr>
              <a:t>SPICE: Solar Pump Irrigators’ Cooperative Enterprise</a:t>
            </a:r>
            <a:endParaRPr lang="en-IN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C:\Users\Neha Durga\Desktop\Picture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700808"/>
            <a:ext cx="4824536" cy="4310536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1520" y="1340768"/>
            <a:ext cx="40324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Services offered:</a:t>
            </a:r>
          </a:p>
          <a:p>
            <a:endParaRPr lang="en-US" sz="2800" dirty="0" smtClean="0"/>
          </a:p>
          <a:p>
            <a:pPr marL="514350" indent="-514350">
              <a:buAutoNum type="arabicPeriod"/>
            </a:pPr>
            <a:r>
              <a:rPr lang="en-US" sz="2800" dirty="0" smtClean="0"/>
              <a:t>Absorb </a:t>
            </a:r>
            <a:r>
              <a:rPr lang="en-US" sz="2800" dirty="0"/>
              <a:t>transaction costs of pooling surplus power</a:t>
            </a:r>
            <a:endParaRPr lang="en-US" sz="2800" dirty="0" smtClean="0"/>
          </a:p>
          <a:p>
            <a:pPr marL="514350" indent="-514350">
              <a:buAutoNum type="arabicPeriod"/>
            </a:pPr>
            <a:r>
              <a:rPr lang="en-US" sz="2800" dirty="0" smtClean="0"/>
              <a:t>Assist member farmers in maximizing power sales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Add solar capacity over time</a:t>
            </a:r>
          </a:p>
        </p:txBody>
      </p:sp>
    </p:spTree>
    <p:extLst>
      <p:ext uri="{BB962C8B-B14F-4D97-AF65-F5344CB8AC3E}">
        <p14:creationId xmlns:p14="http://schemas.microsoft.com/office/powerpoint/2010/main" val="374795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9144000" cy="1752600"/>
          </a:xfrm>
        </p:spPr>
        <p:txBody>
          <a:bodyPr>
            <a:normAutofit fontScale="92500"/>
          </a:bodyPr>
          <a:lstStyle/>
          <a:p>
            <a:r>
              <a:rPr lang="en-US" sz="5800" dirty="0" smtClean="0">
                <a:solidFill>
                  <a:srgbClr val="C00000"/>
                </a:solidFill>
              </a:rPr>
              <a:t>Solar ISPs</a:t>
            </a:r>
          </a:p>
          <a:p>
            <a:endParaRPr lang="en-US" sz="1050" dirty="0" smtClean="0">
              <a:solidFill>
                <a:srgbClr val="C00000"/>
              </a:solidFill>
            </a:endParaRPr>
          </a:p>
          <a:p>
            <a:r>
              <a:rPr lang="en-US" sz="2600" b="1" dirty="0" smtClean="0">
                <a:solidFill>
                  <a:schemeClr val="tx2"/>
                </a:solidFill>
              </a:rPr>
              <a:t>Equitable Solar Irrigation Service Markets for Eastern India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Solar Irrigation Service Providers…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427168" cy="44497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Current </a:t>
            </a:r>
          </a:p>
          <a:p>
            <a:pPr lvl="1"/>
            <a:r>
              <a:rPr lang="en-US" sz="2400" dirty="0" smtClean="0"/>
              <a:t>90% capital subsidy</a:t>
            </a:r>
          </a:p>
          <a:p>
            <a:pPr lvl="1"/>
            <a:r>
              <a:rPr lang="en-US" sz="2400" dirty="0" smtClean="0"/>
              <a:t>Individual SIPs, 2/3 </a:t>
            </a:r>
            <a:r>
              <a:rPr lang="en-US" sz="2400" dirty="0" err="1" smtClean="0"/>
              <a:t>kWp</a:t>
            </a:r>
            <a:endParaRPr lang="en-US" sz="2400" dirty="0" smtClean="0"/>
          </a:p>
          <a:p>
            <a:r>
              <a:rPr lang="en-US" sz="2800" dirty="0" smtClean="0"/>
              <a:t>Solar ISP Model</a:t>
            </a:r>
          </a:p>
          <a:p>
            <a:pPr lvl="1"/>
            <a:r>
              <a:rPr lang="en-US" sz="2400" dirty="0" smtClean="0"/>
              <a:t>6-8 Solar ISPs per village</a:t>
            </a:r>
          </a:p>
          <a:p>
            <a:pPr lvl="1"/>
            <a:r>
              <a:rPr lang="en-US" sz="2400" dirty="0" smtClean="0"/>
              <a:t>Each with 8 </a:t>
            </a:r>
            <a:r>
              <a:rPr lang="en-US" sz="2400" dirty="0" err="1" smtClean="0"/>
              <a:t>kWp</a:t>
            </a:r>
            <a:r>
              <a:rPr lang="en-US" sz="2400" dirty="0" smtClean="0"/>
              <a:t> SIPs + Buried pipeline</a:t>
            </a:r>
          </a:p>
          <a:p>
            <a:pPr lvl="1"/>
            <a:r>
              <a:rPr lang="en-US" sz="2400" dirty="0" smtClean="0"/>
              <a:t>SIPs on Annual Lease; paid through sale of irrigation service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436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4716016" y="476672"/>
            <a:ext cx="4427984" cy="56673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Thank You…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half" idx="2"/>
          </p:nvPr>
        </p:nvSpPr>
        <p:spPr>
          <a:xfrm>
            <a:off x="4716016" y="1043410"/>
            <a:ext cx="4427984" cy="116145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shilpv@gmail.com | +91 9725503615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IWMI-Tata Water Policy Program</a:t>
            </a:r>
          </a:p>
          <a:p>
            <a:r>
              <a:rPr lang="en-US" sz="2000" dirty="0" err="1" smtClean="0">
                <a:solidFill>
                  <a:schemeClr val="tx2"/>
                </a:solidFill>
              </a:rPr>
              <a:t>Anand</a:t>
            </a:r>
            <a:r>
              <a:rPr lang="en-US" sz="2000" dirty="0" smtClean="0">
                <a:solidFill>
                  <a:schemeClr val="tx2"/>
                </a:solidFill>
              </a:rPr>
              <a:t>, Gujarat</a:t>
            </a:r>
            <a:endParaRPr lang="en-US" sz="2000" dirty="0">
              <a:solidFill>
                <a:schemeClr val="tx2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34738" y="2265312"/>
            <a:ext cx="9143242" cy="4548064"/>
            <a:chOff x="-34738" y="2265312"/>
            <a:chExt cx="7991114" cy="4044009"/>
          </a:xfrm>
        </p:grpSpPr>
        <p:pic>
          <p:nvPicPr>
            <p:cNvPr id="2050" name="Picture 2" descr="http://www.elitespice.com/assets/1/14/SlideShowDimensionMain/Spice_Tiles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43" y="2265312"/>
              <a:ext cx="4015013" cy="202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www.elitespice.com/assets/1/14/SlideShowDimensionMain/Spice_Tiles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738" y="4281537"/>
              <a:ext cx="4015013" cy="202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://www.elitespice.com/assets/1/14/SlideShowDimensionMain/Spice_Tiles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1363" y="4281537"/>
              <a:ext cx="4015013" cy="202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://www.elitespice.com/assets/1/14/SlideShowDimensionMain/Spice_Tiles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262" y="2265312"/>
              <a:ext cx="4015013" cy="202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105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3073"/>
            <a:ext cx="9110968" cy="3991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-16173" r="31802" b="28115"/>
          <a:stretch/>
        </p:blipFill>
        <p:spPr>
          <a:xfrm>
            <a:off x="107505" y="3356992"/>
            <a:ext cx="4752528" cy="3528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588" t="10905" r="14119" b="6214"/>
          <a:stretch/>
        </p:blipFill>
        <p:spPr>
          <a:xfrm>
            <a:off x="4572000" y="4005064"/>
            <a:ext cx="453650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68222"/>
                </a:solidFill>
              </a:rPr>
              <a:t>ITP’s Positioning…</a:t>
            </a:r>
            <a:endParaRPr lang="en-US" dirty="0">
              <a:solidFill>
                <a:srgbClr val="F68222"/>
              </a:solidFill>
            </a:endParaRPr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609600" y="1828800"/>
            <a:ext cx="2286000" cy="1828800"/>
          </a:xfrm>
          <a:prstGeom prst="ellipse">
            <a:avLst/>
          </a:pr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CSE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[Journalistic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/Activist?]</a:t>
            </a: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304800" y="4191000"/>
            <a:ext cx="2286000" cy="1828800"/>
          </a:xfrm>
          <a:prstGeom prst="ellipse">
            <a:avLst/>
          </a:prstGeom>
          <a:solidFill>
            <a:srgbClr val="3B81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MIDS/GIDR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[Rich, Nuanced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Descriptions/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Analyses]</a:t>
            </a: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6324600" y="2133600"/>
            <a:ext cx="2286000" cy="1828800"/>
          </a:xfrm>
          <a:prstGeom prst="ellipse">
            <a:avLst/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Roorkee/IIT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[Engineering/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Modeling]</a:t>
            </a: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6324600" y="4114800"/>
            <a:ext cx="2286000" cy="1828800"/>
          </a:xfrm>
          <a:prstGeom prst="ellipse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Arial" charset="0"/>
                <a:cs typeface="Arial" charset="0"/>
              </a:rPr>
              <a:t>TERI/ORG/AFC</a:t>
            </a:r>
            <a:endParaRPr lang="en-US" altLang="en-US" sz="1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  <a:latin typeface="Arial" charset="0"/>
                <a:cs typeface="Arial" charset="0"/>
              </a:rPr>
              <a:t>[Techno-Economic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  <a:latin typeface="Arial" charset="0"/>
                <a:cs typeface="Arial" charset="0"/>
              </a:rPr>
              <a:t>Consulting]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581400" y="1295400"/>
            <a:ext cx="2286000" cy="1828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ICAR System</a:t>
            </a:r>
            <a:endParaRPr kumimoji="0" lang="en-US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[Production Functions/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Micro-Models]</a:t>
            </a: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2362200" y="3200400"/>
            <a:ext cx="4191000" cy="1828800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IWMI-Tata Program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  <a:latin typeface="Arial" charset="0"/>
                <a:cs typeface="Arial" charset="0"/>
              </a:rPr>
              <a:t>[Problem-Solving Approach;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  <a:latin typeface="Arial" charset="0"/>
                <a:cs typeface="Arial" charset="0"/>
              </a:rPr>
              <a:t>Working from Action-end to Science;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FFFFFF"/>
                </a:solidFill>
                <a:latin typeface="Arial" charset="0"/>
                <a:cs typeface="Arial" charset="0"/>
              </a:rPr>
              <a:t>Intelligent Processing of Ideas]</a:t>
            </a:r>
          </a:p>
        </p:txBody>
      </p:sp>
    </p:spTree>
    <p:extLst>
      <p:ext uri="{BB962C8B-B14F-4D97-AF65-F5344CB8AC3E}">
        <p14:creationId xmlns:p14="http://schemas.microsoft.com/office/powerpoint/2010/main" val="93970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68222"/>
                </a:solidFill>
              </a:rPr>
              <a:t>Energy-Irrigation Nexus</a:t>
            </a:r>
            <a:endParaRPr lang="en-US" dirty="0">
              <a:solidFill>
                <a:srgbClr val="F68222"/>
              </a:solidFill>
            </a:endParaRPr>
          </a:p>
        </p:txBody>
      </p:sp>
      <p:pic>
        <p:nvPicPr>
          <p:cNvPr id="4" name="Picture 4" descr="E-I Nex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80" y="1268760"/>
            <a:ext cx="6549640" cy="491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591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68222"/>
                </a:solidFill>
              </a:rPr>
              <a:t>Evolution of E-I Nexus (Pre-British)</a:t>
            </a:r>
            <a:endParaRPr lang="en-US" dirty="0">
              <a:solidFill>
                <a:srgbClr val="F6822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6400"/>
            <a:ext cx="4302901" cy="4449763"/>
          </a:xfrm>
        </p:spPr>
        <p:txBody>
          <a:bodyPr>
            <a:noAutofit/>
          </a:bodyPr>
          <a:lstStyle/>
          <a:p>
            <a:r>
              <a:rPr lang="en-US" sz="2400" dirty="0" smtClean="0"/>
              <a:t>Well Irrigation Early History</a:t>
            </a:r>
          </a:p>
          <a:p>
            <a:pPr lvl="1"/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Century mention in </a:t>
            </a:r>
            <a:r>
              <a:rPr lang="en-US" sz="2000" i="1" dirty="0" err="1" smtClean="0"/>
              <a:t>Arthashastra</a:t>
            </a:r>
            <a:endParaRPr lang="en-US" sz="2000" dirty="0" smtClean="0"/>
          </a:p>
          <a:p>
            <a:pPr lvl="1"/>
            <a:r>
              <a:rPr lang="en-US" sz="2000" dirty="0" smtClean="0"/>
              <a:t>16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Century, Abu-al-</a:t>
            </a:r>
            <a:r>
              <a:rPr lang="en-US" sz="2000" dirty="0" err="1" smtClean="0"/>
              <a:t>Fazl</a:t>
            </a:r>
            <a:r>
              <a:rPr lang="en-US" sz="2000" dirty="0" smtClean="0"/>
              <a:t>: </a:t>
            </a:r>
            <a:r>
              <a:rPr lang="en-US" sz="2000" i="1" dirty="0" smtClean="0"/>
              <a:t>“most of the province of Lahore is cultivated with well irrigation”</a:t>
            </a:r>
          </a:p>
          <a:p>
            <a:r>
              <a:rPr lang="en-US" sz="2400" dirty="0" smtClean="0"/>
              <a:t>~1800, 2 </a:t>
            </a:r>
            <a:r>
              <a:rPr lang="en-US" sz="2400" dirty="0" err="1" smtClean="0"/>
              <a:t>mHa</a:t>
            </a:r>
            <a:r>
              <a:rPr lang="en-US" sz="2400" dirty="0" smtClean="0"/>
              <a:t> well irrigated</a:t>
            </a:r>
          </a:p>
          <a:p>
            <a:r>
              <a:rPr lang="en-US" sz="2400" dirty="0" smtClean="0"/>
              <a:t>Early EI Nexus </a:t>
            </a:r>
          </a:p>
          <a:p>
            <a:pPr lvl="1"/>
            <a:r>
              <a:rPr lang="en-US" sz="2000" dirty="0" err="1" smtClean="0"/>
              <a:t>Charasa</a:t>
            </a:r>
            <a:r>
              <a:rPr lang="en-US" sz="2000" dirty="0" smtClean="0"/>
              <a:t> vs. Persian Wheel</a:t>
            </a:r>
          </a:p>
        </p:txBody>
      </p:sp>
      <p:pic>
        <p:nvPicPr>
          <p:cNvPr id="2052" name="Picture 4" descr="http://www.nzdl.org/gsdl/collect/envl/archives/HASH01d3.dir/p1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72" y="1448779"/>
            <a:ext cx="4315176" cy="25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racticalaction.org/practicalanswers/images/HumanWaterLift_6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r="5181"/>
          <a:stretch/>
        </p:blipFill>
        <p:spPr bwMode="auto">
          <a:xfrm>
            <a:off x="4682072" y="4054946"/>
            <a:ext cx="440088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60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68222"/>
                </a:solidFill>
              </a:rPr>
              <a:t>Evolution of E-I Nexus (Dams)</a:t>
            </a:r>
            <a:endParaRPr lang="en-US" sz="4800" dirty="0">
              <a:solidFill>
                <a:srgbClr val="F6822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6400"/>
            <a:ext cx="4690865" cy="4449763"/>
          </a:xfrm>
        </p:spPr>
        <p:txBody>
          <a:bodyPr>
            <a:noAutofit/>
          </a:bodyPr>
          <a:lstStyle/>
          <a:p>
            <a:r>
              <a:rPr lang="en-US" sz="2400" dirty="0" smtClean="0"/>
              <a:t>British Irrigation</a:t>
            </a:r>
          </a:p>
          <a:p>
            <a:pPr lvl="1"/>
            <a:r>
              <a:rPr lang="en-US" sz="2000" dirty="0" smtClean="0"/>
              <a:t>Cotton-</a:t>
            </a:r>
            <a:r>
              <a:rPr lang="en-US" sz="2000" dirty="0" err="1" smtClean="0"/>
              <a:t>Cautley</a:t>
            </a:r>
            <a:r>
              <a:rPr lang="en-US" sz="2000" dirty="0" smtClean="0"/>
              <a:t> Era</a:t>
            </a:r>
          </a:p>
          <a:p>
            <a:r>
              <a:rPr lang="en-US" sz="2400" dirty="0" smtClean="0"/>
              <a:t>Colonial Hangover </a:t>
            </a:r>
          </a:p>
          <a:p>
            <a:pPr lvl="1"/>
            <a:r>
              <a:rPr lang="en-US" sz="2000" dirty="0" smtClean="0"/>
              <a:t>Temples of Modern India</a:t>
            </a:r>
          </a:p>
        </p:txBody>
      </p:sp>
      <p:pic>
        <p:nvPicPr>
          <p:cNvPr id="5124" name="Picture 4" descr="http://www.indianetzone.com/photos_gallery/51/Hirakud_Dam_Oriss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9"/>
          <a:stretch/>
        </p:blipFill>
        <p:spPr bwMode="auto">
          <a:xfrm>
            <a:off x="395536" y="3619115"/>
            <a:ext cx="4752528" cy="3122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http://mycdn.bluegape.com/wp-content/uploads/2015/05/11155707/26110_555083fa1cdf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53" y="1340768"/>
            <a:ext cx="4399443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6559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68222"/>
                </a:solidFill>
              </a:rPr>
              <a:t>Evolution of E-I Nexus (1970-90)</a:t>
            </a:r>
            <a:endParaRPr lang="en-US" dirty="0">
              <a:solidFill>
                <a:srgbClr val="F6822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40768"/>
            <a:ext cx="6131025" cy="4785395"/>
          </a:xfrm>
        </p:spPr>
        <p:txBody>
          <a:bodyPr>
            <a:noAutofit/>
          </a:bodyPr>
          <a:lstStyle/>
          <a:p>
            <a:r>
              <a:rPr lang="en-US" sz="2400" dirty="0" smtClean="0"/>
              <a:t>WB Rural Electrification started in 1950’s</a:t>
            </a:r>
          </a:p>
          <a:p>
            <a:pPr lvl="1"/>
            <a:r>
              <a:rPr lang="en-US" sz="2000" dirty="0" smtClean="0"/>
              <a:t>Public </a:t>
            </a:r>
            <a:r>
              <a:rPr lang="en-US" sz="2000" dirty="0" err="1" smtClean="0"/>
              <a:t>Tubewell</a:t>
            </a:r>
            <a:r>
              <a:rPr lang="en-US" sz="2000" dirty="0" smtClean="0"/>
              <a:t> Programs</a:t>
            </a:r>
          </a:p>
          <a:p>
            <a:pPr lvl="1"/>
            <a:r>
              <a:rPr lang="en-US" sz="2000" dirty="0" smtClean="0"/>
              <a:t>Poorly managed, unreliable, politicized BUT</a:t>
            </a:r>
          </a:p>
          <a:p>
            <a:pPr lvl="1"/>
            <a:r>
              <a:rPr lang="en-US" sz="2000" dirty="0" smtClean="0"/>
              <a:t>Convinced farmers about Groundwater</a:t>
            </a:r>
          </a:p>
          <a:p>
            <a:r>
              <a:rPr lang="en-US" sz="2400" dirty="0" smtClean="0"/>
              <a:t>Mechanized Pumps</a:t>
            </a:r>
          </a:p>
          <a:p>
            <a:pPr lvl="1"/>
            <a:r>
              <a:rPr lang="en-US" sz="2000" dirty="0" smtClean="0"/>
              <a:t>1960: 200,000</a:t>
            </a:r>
          </a:p>
          <a:p>
            <a:pPr lvl="1"/>
            <a:r>
              <a:rPr lang="en-US" sz="2000" dirty="0" smtClean="0"/>
              <a:t>1994: 14 million</a:t>
            </a:r>
          </a:p>
          <a:p>
            <a:r>
              <a:rPr lang="en-US" sz="2400" dirty="0" smtClean="0"/>
              <a:t>Metered vs. Flat Tariffs</a:t>
            </a:r>
          </a:p>
          <a:p>
            <a:pPr lvl="1"/>
            <a:r>
              <a:rPr lang="en-US" sz="2000" dirty="0"/>
              <a:t>Tyranny of Meter Readers</a:t>
            </a:r>
            <a:endParaRPr lang="en-US" sz="2000" dirty="0" smtClean="0"/>
          </a:p>
          <a:p>
            <a:pPr lvl="1"/>
            <a:r>
              <a:rPr lang="en-US" sz="2000" dirty="0"/>
              <a:t>Transaction Costs </a:t>
            </a:r>
            <a:endParaRPr lang="en-US" sz="2000" dirty="0" smtClean="0"/>
          </a:p>
          <a:p>
            <a:pPr lvl="1"/>
            <a:r>
              <a:rPr lang="en-US" sz="2000" dirty="0" smtClean="0"/>
              <a:t>Equity and Access to GW</a:t>
            </a:r>
          </a:p>
          <a:p>
            <a:r>
              <a:rPr lang="en-US" sz="2400" dirty="0" smtClean="0"/>
              <a:t>Wells and Welfare…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</p:txBody>
      </p:sp>
      <p:pic>
        <p:nvPicPr>
          <p:cNvPr id="6146" name="Picture 2" descr="http://www.ourwatercounts.com/blog/wp-content/uploads/2013/12/OWC-1-1024x8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10340" r="4229" b="5449"/>
          <a:stretch/>
        </p:blipFill>
        <p:spPr bwMode="auto">
          <a:xfrm>
            <a:off x="4788024" y="3212976"/>
            <a:ext cx="4181643" cy="3031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6417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68222"/>
                </a:solidFill>
              </a:rPr>
              <a:t>Evolution of E-I Nexus (1990-2010)</a:t>
            </a:r>
            <a:endParaRPr lang="en-US" dirty="0">
              <a:solidFill>
                <a:srgbClr val="F6822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40768"/>
            <a:ext cx="4978897" cy="4896544"/>
          </a:xfrm>
        </p:spPr>
        <p:txBody>
          <a:bodyPr>
            <a:noAutofit/>
          </a:bodyPr>
          <a:lstStyle/>
          <a:p>
            <a:r>
              <a:rPr lang="en-US" sz="2400" dirty="0" smtClean="0"/>
              <a:t>Wells and </a:t>
            </a:r>
            <a:r>
              <a:rPr lang="en-US" sz="2400" dirty="0" smtClean="0">
                <a:latin typeface="Book Antiqua" panose="02040602050305030304" pitchFamily="18" charset="0"/>
              </a:rPr>
              <a:t>I</a:t>
            </a:r>
            <a:r>
              <a:rPr lang="en-US" sz="2400" dirty="0" smtClean="0"/>
              <a:t>ll-fare</a:t>
            </a:r>
          </a:p>
          <a:p>
            <a:pPr lvl="1"/>
            <a:r>
              <a:rPr lang="en-US" sz="2000" dirty="0" smtClean="0"/>
              <a:t>Rising power subsidies</a:t>
            </a:r>
          </a:p>
          <a:p>
            <a:pPr lvl="1"/>
            <a:r>
              <a:rPr lang="en-US" sz="2000" dirty="0" smtClean="0"/>
              <a:t>GW over exploitation; pockets of mining</a:t>
            </a:r>
          </a:p>
          <a:p>
            <a:r>
              <a:rPr lang="en-US" sz="2400" dirty="0" smtClean="0"/>
              <a:t>Energy Divide</a:t>
            </a:r>
          </a:p>
          <a:p>
            <a:pPr lvl="1"/>
            <a:r>
              <a:rPr lang="en-US" sz="2000" dirty="0" smtClean="0"/>
              <a:t>De-electrified Eastern India</a:t>
            </a:r>
          </a:p>
          <a:p>
            <a:pPr lvl="1"/>
            <a:r>
              <a:rPr lang="en-US" sz="2000" dirty="0" smtClean="0"/>
              <a:t>Water-scarce Western and Peninsular India</a:t>
            </a:r>
          </a:p>
          <a:p>
            <a:r>
              <a:rPr lang="en-US" sz="2400" dirty="0" smtClean="0"/>
              <a:t>Rationing Power to Ag</a:t>
            </a:r>
          </a:p>
          <a:p>
            <a:pPr lvl="1"/>
            <a:r>
              <a:rPr lang="en-US" sz="2000" dirty="0" smtClean="0"/>
              <a:t>DISCOM inefficiencies shown as Ag power consumption</a:t>
            </a:r>
          </a:p>
          <a:p>
            <a:pPr lvl="1"/>
            <a:r>
              <a:rPr lang="en-US" sz="2000" dirty="0" smtClean="0"/>
              <a:t>Phase-splitters, auto-switches</a:t>
            </a:r>
          </a:p>
          <a:p>
            <a:pPr lvl="1"/>
            <a:r>
              <a:rPr lang="en-US" sz="2000" dirty="0" smtClean="0"/>
              <a:t>Deteriorating Rural Power </a:t>
            </a:r>
            <a:r>
              <a:rPr lang="en-US" sz="2000" dirty="0" err="1" smtClean="0"/>
              <a:t>Ss’Env</a:t>
            </a:r>
            <a:r>
              <a:rPr lang="en-US" sz="2000" dirty="0" smtClean="0"/>
              <a:t>.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6401"/>
          <a:stretch/>
        </p:blipFill>
        <p:spPr>
          <a:xfrm>
            <a:off x="5304664" y="1412776"/>
            <a:ext cx="220708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29000"/>
            <a:ext cx="230425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77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2164</TotalTime>
  <Words>1271</Words>
  <Application>Microsoft Office PowerPoint</Application>
  <PresentationFormat>On-screen Show (4:3)</PresentationFormat>
  <Paragraphs>229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Book Antiqua</vt:lpstr>
      <vt:lpstr>Rockwell</vt:lpstr>
      <vt:lpstr>Albertus Extra Bold</vt:lpstr>
      <vt:lpstr>Calibri</vt:lpstr>
      <vt:lpstr>1_Office Theme</vt:lpstr>
      <vt:lpstr>2_Office Theme</vt:lpstr>
      <vt:lpstr>4_Office Theme</vt:lpstr>
      <vt:lpstr>6_Office Theme</vt:lpstr>
      <vt:lpstr>7_Office Theme</vt:lpstr>
      <vt:lpstr>CECFEE Workshop ISI, Delhi | 02-03 Nov 2015   Energy-Irrigation Nexus in India Is Solar going to be the ‘game changer’?   Tushaar Shah, Shilp Verma, Neha Durga</vt:lpstr>
      <vt:lpstr>Outline</vt:lpstr>
      <vt:lpstr>IWMI-Tata Water Policy Research Program (ITP)</vt:lpstr>
      <vt:lpstr>ITP’s Positioning…</vt:lpstr>
      <vt:lpstr>Energy-Irrigation Nexus</vt:lpstr>
      <vt:lpstr>Evolution of E-I Nexus (Pre-British)</vt:lpstr>
      <vt:lpstr>Evolution of E-I Nexus (Dams)</vt:lpstr>
      <vt:lpstr>Evolution of E-I Nexus (1970-90)</vt:lpstr>
      <vt:lpstr>Evolution of E-I Nexus (1990-2010)</vt:lpstr>
      <vt:lpstr>PowerPoint Presentation</vt:lpstr>
      <vt:lpstr>PowerPoint Presentation</vt:lpstr>
      <vt:lpstr>Energy cost and pumping behavior</vt:lpstr>
      <vt:lpstr>PowerPoint Presentation</vt:lpstr>
      <vt:lpstr>PowerPoint Presentation</vt:lpstr>
      <vt:lpstr>PowerPoint Presentation</vt:lpstr>
      <vt:lpstr>Who will install, own and operate 100 GW of solar capacity over the coming 7 years? </vt:lpstr>
      <vt:lpstr>PowerPoint Presentation</vt:lpstr>
      <vt:lpstr>Alternative Models of Solar Powered Irrigation System (SPIS) Promotion Policy</vt:lpstr>
      <vt:lpstr>Benefit 1: Shot-in-the-arm to farm incomes </vt:lpstr>
      <vt:lpstr>Benefit 2: No need for land acquisition </vt:lpstr>
      <vt:lpstr>Benefit 3: Fixing the perverse electricity-groundwater nexus </vt:lpstr>
      <vt:lpstr>Benefit 4: Releasing grid capacity </vt:lpstr>
      <vt:lpstr>Benefit 5: Cutting the Carbon Footprint of Tubewell Irrigation </vt:lpstr>
      <vt:lpstr>IWMI-WLE SPaRC Pilot in Anand</vt:lpstr>
      <vt:lpstr>PowerPoint Presentation</vt:lpstr>
      <vt:lpstr>PowerPoint Presentation</vt:lpstr>
      <vt:lpstr>Key Barriers to SPaRC Uptake</vt:lpstr>
      <vt:lpstr>PowerPoint Presentation</vt:lpstr>
      <vt:lpstr>IWMI-WLE SPaRC Pilot in Anand</vt:lpstr>
      <vt:lpstr>PowerPoint Presentation</vt:lpstr>
      <vt:lpstr>SPICE: Solar Pump Irrigators’ Cooperative Enterprise</vt:lpstr>
      <vt:lpstr>PowerPoint Presentation</vt:lpstr>
      <vt:lpstr>Solar Irrigation Service Providers…</vt:lpstr>
      <vt:lpstr>Thank You…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IWMI-Tata Program’s SPaRC Initiative: Solar Power as a Remunerative Crop (SPaRC): Exploring Alternative Architectures for India’s Future Solar Economy</dc:title>
  <dc:creator>T Shah;ShilpV;Neha Durga</dc:creator>
  <cp:lastModifiedBy>Shilp Verma</cp:lastModifiedBy>
  <cp:revision>110</cp:revision>
  <dcterms:created xsi:type="dcterms:W3CDTF">2015-02-18T09:35:47Z</dcterms:created>
  <dcterms:modified xsi:type="dcterms:W3CDTF">2015-11-03T03:44:32Z</dcterms:modified>
</cp:coreProperties>
</file>