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22" r:id="rId3"/>
    <p:sldId id="284" r:id="rId4"/>
    <p:sldId id="286" r:id="rId5"/>
    <p:sldId id="315" r:id="rId6"/>
    <p:sldId id="287" r:id="rId7"/>
    <p:sldId id="296" r:id="rId8"/>
    <p:sldId id="295" r:id="rId9"/>
    <p:sldId id="297" r:id="rId10"/>
    <p:sldId id="298" r:id="rId11"/>
    <p:sldId id="313" r:id="rId12"/>
    <p:sldId id="314" r:id="rId13"/>
    <p:sldId id="293" r:id="rId14"/>
    <p:sldId id="299" r:id="rId15"/>
    <p:sldId id="309" r:id="rId16"/>
    <p:sldId id="316" r:id="rId17"/>
    <p:sldId id="317" r:id="rId18"/>
    <p:sldId id="318" r:id="rId19"/>
    <p:sldId id="319" r:id="rId20"/>
    <p:sldId id="320" r:id="rId21"/>
    <p:sldId id="321" r:id="rId22"/>
    <p:sldId id="308" r:id="rId23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49972BED-22E5-4F79-BC26-925E50DD8617}">
          <p14:sldIdLst>
            <p14:sldId id="256"/>
            <p14:sldId id="322"/>
            <p14:sldId id="284"/>
            <p14:sldId id="286"/>
            <p14:sldId id="315"/>
            <p14:sldId id="287"/>
            <p14:sldId id="296"/>
            <p14:sldId id="295"/>
            <p14:sldId id="297"/>
            <p14:sldId id="298"/>
            <p14:sldId id="313"/>
            <p14:sldId id="314"/>
            <p14:sldId id="293"/>
            <p14:sldId id="299"/>
            <p14:sldId id="309"/>
            <p14:sldId id="316"/>
            <p14:sldId id="317"/>
            <p14:sldId id="318"/>
            <p14:sldId id="319"/>
            <p14:sldId id="320"/>
            <p14:sldId id="321"/>
            <p14:sldId id="30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64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43" autoAdjust="0"/>
    <p:restoredTop sz="99805" autoAdjust="0"/>
  </p:normalViewPr>
  <p:slideViewPr>
    <p:cSldViewPr snapToObjects="1">
      <p:cViewPr>
        <p:scale>
          <a:sx n="75" d="100"/>
          <a:sy n="75" d="100"/>
        </p:scale>
        <p:origin x="-1736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539B17-DD9F-F441-8E6F-97336C171AAF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F028610D-3C73-524D-92A9-0E7CDC1478A0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smtClean="0"/>
            <a:t>Relevant Policy problem </a:t>
          </a:r>
          <a:endParaRPr lang="en-US" sz="1800" dirty="0"/>
        </a:p>
      </dgm:t>
    </dgm:pt>
    <dgm:pt modelId="{DA6628F8-AF2F-974E-88F6-1952340F395F}" type="parTrans" cxnId="{5800C0AF-E2F5-B540-A075-5CD27C70624A}">
      <dgm:prSet/>
      <dgm:spPr/>
      <dgm:t>
        <a:bodyPr/>
        <a:lstStyle/>
        <a:p>
          <a:endParaRPr lang="en-US" sz="1800"/>
        </a:p>
      </dgm:t>
    </dgm:pt>
    <dgm:pt modelId="{1EB52806-3B18-C74F-9012-77640CA40165}" type="sibTrans" cxnId="{5800C0AF-E2F5-B540-A075-5CD27C70624A}">
      <dgm:prSet custT="1"/>
      <dgm:spPr>
        <a:solidFill>
          <a:srgbClr val="008000"/>
        </a:solidFill>
      </dgm:spPr>
      <dgm:t>
        <a:bodyPr/>
        <a:lstStyle/>
        <a:p>
          <a:endParaRPr lang="en-US" sz="1800"/>
        </a:p>
      </dgm:t>
    </dgm:pt>
    <dgm:pt modelId="{2F8319B5-4F82-8A46-8876-AA81334D0ED3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smtClean="0"/>
            <a:t>Behavioral insight  </a:t>
          </a:r>
          <a:endParaRPr lang="en-US" sz="1800" dirty="0"/>
        </a:p>
      </dgm:t>
    </dgm:pt>
    <dgm:pt modelId="{22F921E6-83F7-B741-B55A-3B16BFAF8A4F}" type="parTrans" cxnId="{45F434C8-11BE-9A40-B303-DF19671632FC}">
      <dgm:prSet/>
      <dgm:spPr/>
      <dgm:t>
        <a:bodyPr/>
        <a:lstStyle/>
        <a:p>
          <a:endParaRPr lang="en-US" sz="1800"/>
        </a:p>
      </dgm:t>
    </dgm:pt>
    <dgm:pt modelId="{8B08AC79-DD90-5546-B441-22198E65A257}" type="sibTrans" cxnId="{45F434C8-11BE-9A40-B303-DF19671632FC}">
      <dgm:prSet custT="1"/>
      <dgm:spPr>
        <a:solidFill>
          <a:srgbClr val="008000"/>
        </a:solidFill>
      </dgm:spPr>
      <dgm:t>
        <a:bodyPr/>
        <a:lstStyle/>
        <a:p>
          <a:endParaRPr lang="en-US" sz="1800"/>
        </a:p>
      </dgm:t>
    </dgm:pt>
    <dgm:pt modelId="{C7AC0CFC-0CFE-B94B-9E9D-08C933555AB4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smtClean="0"/>
            <a:t>Policy proposal </a:t>
          </a:r>
          <a:endParaRPr lang="en-US" sz="1800" dirty="0"/>
        </a:p>
      </dgm:t>
    </dgm:pt>
    <dgm:pt modelId="{8C60AF76-17F4-214E-AC96-94A6DB7F82B4}" type="parTrans" cxnId="{8895AC2F-1508-1A48-9E6D-C77940AF0F6F}">
      <dgm:prSet/>
      <dgm:spPr/>
      <dgm:t>
        <a:bodyPr/>
        <a:lstStyle/>
        <a:p>
          <a:endParaRPr lang="en-US" sz="1800"/>
        </a:p>
      </dgm:t>
    </dgm:pt>
    <dgm:pt modelId="{4304D460-81D2-BF43-81FB-C0387606324F}" type="sibTrans" cxnId="{8895AC2F-1508-1A48-9E6D-C77940AF0F6F}">
      <dgm:prSet custT="1"/>
      <dgm:spPr>
        <a:solidFill>
          <a:srgbClr val="008000"/>
        </a:solidFill>
      </dgm:spPr>
      <dgm:t>
        <a:bodyPr/>
        <a:lstStyle/>
        <a:p>
          <a:endParaRPr lang="en-US" sz="1800"/>
        </a:p>
      </dgm:t>
    </dgm:pt>
    <dgm:pt modelId="{6D5E04DA-B7F9-2B46-8A19-617EF7CF7772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smtClean="0"/>
            <a:t>Theoretical argument </a:t>
          </a:r>
        </a:p>
      </dgm:t>
    </dgm:pt>
    <dgm:pt modelId="{52F30676-D2E1-3D43-AD63-6C0B6A469EB6}" type="parTrans" cxnId="{AC7850E4-D01C-944F-9140-AF2907B2268E}">
      <dgm:prSet/>
      <dgm:spPr/>
      <dgm:t>
        <a:bodyPr/>
        <a:lstStyle/>
        <a:p>
          <a:endParaRPr lang="en-US" sz="1800"/>
        </a:p>
      </dgm:t>
    </dgm:pt>
    <dgm:pt modelId="{33E4C21E-CDE1-6B44-8553-329D6ED43F67}" type="sibTrans" cxnId="{AC7850E4-D01C-944F-9140-AF2907B2268E}">
      <dgm:prSet custT="1"/>
      <dgm:spPr>
        <a:solidFill>
          <a:srgbClr val="008000"/>
        </a:solidFill>
      </dgm:spPr>
      <dgm:t>
        <a:bodyPr/>
        <a:lstStyle/>
        <a:p>
          <a:endParaRPr lang="en-US" sz="1800"/>
        </a:p>
      </dgm:t>
    </dgm:pt>
    <dgm:pt modelId="{1EA3995B-CF2D-9947-9625-DC41A31C4523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smtClean="0"/>
            <a:t>Experimental test</a:t>
          </a:r>
        </a:p>
      </dgm:t>
    </dgm:pt>
    <dgm:pt modelId="{143C7D4A-1040-C443-8A9F-0C3EE0F20A42}" type="parTrans" cxnId="{81B600E3-1B86-9F41-8139-410BF685824C}">
      <dgm:prSet/>
      <dgm:spPr/>
      <dgm:t>
        <a:bodyPr/>
        <a:lstStyle/>
        <a:p>
          <a:endParaRPr lang="en-US" sz="1800"/>
        </a:p>
      </dgm:t>
    </dgm:pt>
    <dgm:pt modelId="{CCB47038-B6B5-B740-8320-E6978BF03AF1}" type="sibTrans" cxnId="{81B600E3-1B86-9F41-8139-410BF685824C}">
      <dgm:prSet/>
      <dgm:spPr/>
      <dgm:t>
        <a:bodyPr/>
        <a:lstStyle/>
        <a:p>
          <a:endParaRPr lang="en-US" sz="1800"/>
        </a:p>
      </dgm:t>
    </dgm:pt>
    <dgm:pt modelId="{6E2BFABB-9EE0-4141-BEBA-15D4F18D26A4}" type="pres">
      <dgm:prSet presAssocID="{BC539B17-DD9F-F441-8E6F-97336C171AAF}" presName="Name0" presStyleCnt="0">
        <dgm:presLayoutVars>
          <dgm:dir/>
          <dgm:resizeHandles val="exact"/>
        </dgm:presLayoutVars>
      </dgm:prSet>
      <dgm:spPr/>
    </dgm:pt>
    <dgm:pt modelId="{4C0C88A8-C309-7740-965C-F2F17FB7FF78}" type="pres">
      <dgm:prSet presAssocID="{F028610D-3C73-524D-92A9-0E7CDC1478A0}" presName="node" presStyleLbl="node1" presStyleIdx="0" presStyleCnt="5">
        <dgm:presLayoutVars>
          <dgm:bulletEnabled val="1"/>
        </dgm:presLayoutVars>
      </dgm:prSet>
      <dgm:spPr/>
    </dgm:pt>
    <dgm:pt modelId="{D4897411-FBF4-A34B-98AE-D5B4187529F0}" type="pres">
      <dgm:prSet presAssocID="{1EB52806-3B18-C74F-9012-77640CA40165}" presName="sibTrans" presStyleLbl="sibTrans2D1" presStyleIdx="0" presStyleCnt="4"/>
      <dgm:spPr/>
    </dgm:pt>
    <dgm:pt modelId="{0B563F15-E8D8-A442-A190-0AA8F799A522}" type="pres">
      <dgm:prSet presAssocID="{1EB52806-3B18-C74F-9012-77640CA40165}" presName="connectorText" presStyleLbl="sibTrans2D1" presStyleIdx="0" presStyleCnt="4"/>
      <dgm:spPr/>
    </dgm:pt>
    <dgm:pt modelId="{EDCF9C55-8288-6C49-8CCE-F217955D092A}" type="pres">
      <dgm:prSet presAssocID="{2F8319B5-4F82-8A46-8876-AA81334D0ED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625F4-03EF-BB4F-BC6A-8509957B3360}" type="pres">
      <dgm:prSet presAssocID="{8B08AC79-DD90-5546-B441-22198E65A257}" presName="sibTrans" presStyleLbl="sibTrans2D1" presStyleIdx="1" presStyleCnt="4"/>
      <dgm:spPr/>
    </dgm:pt>
    <dgm:pt modelId="{B11A5A51-2F6E-1E44-B93E-5A86BA0889D1}" type="pres">
      <dgm:prSet presAssocID="{8B08AC79-DD90-5546-B441-22198E65A257}" presName="connectorText" presStyleLbl="sibTrans2D1" presStyleIdx="1" presStyleCnt="4"/>
      <dgm:spPr/>
    </dgm:pt>
    <dgm:pt modelId="{1C447538-7777-CD4E-846B-32FA17C8C054}" type="pres">
      <dgm:prSet presAssocID="{C7AC0CFC-0CFE-B94B-9E9D-08C933555AB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602577-CC00-2140-91B6-FFA6BFB7D044}" type="pres">
      <dgm:prSet presAssocID="{4304D460-81D2-BF43-81FB-C0387606324F}" presName="sibTrans" presStyleLbl="sibTrans2D1" presStyleIdx="2" presStyleCnt="4"/>
      <dgm:spPr/>
    </dgm:pt>
    <dgm:pt modelId="{EEE06EA4-D268-D043-A285-8CAE0E32AA7E}" type="pres">
      <dgm:prSet presAssocID="{4304D460-81D2-BF43-81FB-C0387606324F}" presName="connectorText" presStyleLbl="sibTrans2D1" presStyleIdx="2" presStyleCnt="4"/>
      <dgm:spPr/>
    </dgm:pt>
    <dgm:pt modelId="{4C91030A-D081-644A-AE04-A77149784245}" type="pres">
      <dgm:prSet presAssocID="{6D5E04DA-B7F9-2B46-8A19-617EF7CF777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F313F3-8B34-A240-9E7F-2ED627D01612}" type="pres">
      <dgm:prSet presAssocID="{33E4C21E-CDE1-6B44-8553-329D6ED43F67}" presName="sibTrans" presStyleLbl="sibTrans2D1" presStyleIdx="3" presStyleCnt="4"/>
      <dgm:spPr/>
    </dgm:pt>
    <dgm:pt modelId="{F8077B7B-E31C-4A43-9642-57273E7A6F6A}" type="pres">
      <dgm:prSet presAssocID="{33E4C21E-CDE1-6B44-8553-329D6ED43F67}" presName="connectorText" presStyleLbl="sibTrans2D1" presStyleIdx="3" presStyleCnt="4"/>
      <dgm:spPr/>
    </dgm:pt>
    <dgm:pt modelId="{A9F0489C-58A4-2248-842E-37139156E84C}" type="pres">
      <dgm:prSet presAssocID="{1EA3995B-CF2D-9947-9625-DC41A31C4523}" presName="node" presStyleLbl="node1" presStyleIdx="4" presStyleCnt="5" custScaleX="1165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5E9F7C-407A-9041-9894-973002010439}" type="presOf" srcId="{1EA3995B-CF2D-9947-9625-DC41A31C4523}" destId="{A9F0489C-58A4-2248-842E-37139156E84C}" srcOrd="0" destOrd="0" presId="urn:microsoft.com/office/officeart/2005/8/layout/process1"/>
    <dgm:cxn modelId="{45F434C8-11BE-9A40-B303-DF19671632FC}" srcId="{BC539B17-DD9F-F441-8E6F-97336C171AAF}" destId="{2F8319B5-4F82-8A46-8876-AA81334D0ED3}" srcOrd="1" destOrd="0" parTransId="{22F921E6-83F7-B741-B55A-3B16BFAF8A4F}" sibTransId="{8B08AC79-DD90-5546-B441-22198E65A257}"/>
    <dgm:cxn modelId="{81B600E3-1B86-9F41-8139-410BF685824C}" srcId="{BC539B17-DD9F-F441-8E6F-97336C171AAF}" destId="{1EA3995B-CF2D-9947-9625-DC41A31C4523}" srcOrd="4" destOrd="0" parTransId="{143C7D4A-1040-C443-8A9F-0C3EE0F20A42}" sibTransId="{CCB47038-B6B5-B740-8320-E6978BF03AF1}"/>
    <dgm:cxn modelId="{B530F3CC-BF6E-4540-8506-D47C075C9EFC}" type="presOf" srcId="{1EB52806-3B18-C74F-9012-77640CA40165}" destId="{0B563F15-E8D8-A442-A190-0AA8F799A522}" srcOrd="1" destOrd="0" presId="urn:microsoft.com/office/officeart/2005/8/layout/process1"/>
    <dgm:cxn modelId="{BEE96F07-30FB-7C43-A6DD-B549546BA214}" type="presOf" srcId="{2F8319B5-4F82-8A46-8876-AA81334D0ED3}" destId="{EDCF9C55-8288-6C49-8CCE-F217955D092A}" srcOrd="0" destOrd="0" presId="urn:microsoft.com/office/officeart/2005/8/layout/process1"/>
    <dgm:cxn modelId="{D5BD6127-D633-3748-9B26-FC9787E88860}" type="presOf" srcId="{F028610D-3C73-524D-92A9-0E7CDC1478A0}" destId="{4C0C88A8-C309-7740-965C-F2F17FB7FF78}" srcOrd="0" destOrd="0" presId="urn:microsoft.com/office/officeart/2005/8/layout/process1"/>
    <dgm:cxn modelId="{9EA7DF9C-7EBD-E14F-9382-26C2437F0574}" type="presOf" srcId="{C7AC0CFC-0CFE-B94B-9E9D-08C933555AB4}" destId="{1C447538-7777-CD4E-846B-32FA17C8C054}" srcOrd="0" destOrd="0" presId="urn:microsoft.com/office/officeart/2005/8/layout/process1"/>
    <dgm:cxn modelId="{5808247E-D0EF-3145-9C88-DB0A8B0B2265}" type="presOf" srcId="{33E4C21E-CDE1-6B44-8553-329D6ED43F67}" destId="{F8077B7B-E31C-4A43-9642-57273E7A6F6A}" srcOrd="1" destOrd="0" presId="urn:microsoft.com/office/officeart/2005/8/layout/process1"/>
    <dgm:cxn modelId="{8895AC2F-1508-1A48-9E6D-C77940AF0F6F}" srcId="{BC539B17-DD9F-F441-8E6F-97336C171AAF}" destId="{C7AC0CFC-0CFE-B94B-9E9D-08C933555AB4}" srcOrd="2" destOrd="0" parTransId="{8C60AF76-17F4-214E-AC96-94A6DB7F82B4}" sibTransId="{4304D460-81D2-BF43-81FB-C0387606324F}"/>
    <dgm:cxn modelId="{7AFDA0BA-7C89-734F-92E0-D59B842AD6BC}" type="presOf" srcId="{33E4C21E-CDE1-6B44-8553-329D6ED43F67}" destId="{76F313F3-8B34-A240-9E7F-2ED627D01612}" srcOrd="0" destOrd="0" presId="urn:microsoft.com/office/officeart/2005/8/layout/process1"/>
    <dgm:cxn modelId="{D8DD76A6-31F3-6F44-8859-E7758053A9B6}" type="presOf" srcId="{1EB52806-3B18-C74F-9012-77640CA40165}" destId="{D4897411-FBF4-A34B-98AE-D5B4187529F0}" srcOrd="0" destOrd="0" presId="urn:microsoft.com/office/officeart/2005/8/layout/process1"/>
    <dgm:cxn modelId="{AC7850E4-D01C-944F-9140-AF2907B2268E}" srcId="{BC539B17-DD9F-F441-8E6F-97336C171AAF}" destId="{6D5E04DA-B7F9-2B46-8A19-617EF7CF7772}" srcOrd="3" destOrd="0" parTransId="{52F30676-D2E1-3D43-AD63-6C0B6A469EB6}" sibTransId="{33E4C21E-CDE1-6B44-8553-329D6ED43F67}"/>
    <dgm:cxn modelId="{5800C0AF-E2F5-B540-A075-5CD27C70624A}" srcId="{BC539B17-DD9F-F441-8E6F-97336C171AAF}" destId="{F028610D-3C73-524D-92A9-0E7CDC1478A0}" srcOrd="0" destOrd="0" parTransId="{DA6628F8-AF2F-974E-88F6-1952340F395F}" sibTransId="{1EB52806-3B18-C74F-9012-77640CA40165}"/>
    <dgm:cxn modelId="{7459A39D-2289-6A4A-AC50-C199AAE19EC0}" type="presOf" srcId="{6D5E04DA-B7F9-2B46-8A19-617EF7CF7772}" destId="{4C91030A-D081-644A-AE04-A77149784245}" srcOrd="0" destOrd="0" presId="urn:microsoft.com/office/officeart/2005/8/layout/process1"/>
    <dgm:cxn modelId="{D5B0C32F-EC18-7A4F-B497-80233554F101}" type="presOf" srcId="{4304D460-81D2-BF43-81FB-C0387606324F}" destId="{EEE06EA4-D268-D043-A285-8CAE0E32AA7E}" srcOrd="1" destOrd="0" presId="urn:microsoft.com/office/officeart/2005/8/layout/process1"/>
    <dgm:cxn modelId="{40229036-963C-244C-8A48-38786E2812C1}" type="presOf" srcId="{BC539B17-DD9F-F441-8E6F-97336C171AAF}" destId="{6E2BFABB-9EE0-4141-BEBA-15D4F18D26A4}" srcOrd="0" destOrd="0" presId="urn:microsoft.com/office/officeart/2005/8/layout/process1"/>
    <dgm:cxn modelId="{91C55595-054B-2142-BF76-CE8E7AAC0029}" type="presOf" srcId="{8B08AC79-DD90-5546-B441-22198E65A257}" destId="{7DD625F4-03EF-BB4F-BC6A-8509957B3360}" srcOrd="0" destOrd="0" presId="urn:microsoft.com/office/officeart/2005/8/layout/process1"/>
    <dgm:cxn modelId="{992336F3-0179-8848-97FB-8B51C67C0977}" type="presOf" srcId="{8B08AC79-DD90-5546-B441-22198E65A257}" destId="{B11A5A51-2F6E-1E44-B93E-5A86BA0889D1}" srcOrd="1" destOrd="0" presId="urn:microsoft.com/office/officeart/2005/8/layout/process1"/>
    <dgm:cxn modelId="{90DA1718-3E9D-F341-A2F3-69890FB139F8}" type="presOf" srcId="{4304D460-81D2-BF43-81FB-C0387606324F}" destId="{23602577-CC00-2140-91B6-FFA6BFB7D044}" srcOrd="0" destOrd="0" presId="urn:microsoft.com/office/officeart/2005/8/layout/process1"/>
    <dgm:cxn modelId="{2EA22CC5-8CA4-3A41-ABE8-616D04A136A1}" type="presParOf" srcId="{6E2BFABB-9EE0-4141-BEBA-15D4F18D26A4}" destId="{4C0C88A8-C309-7740-965C-F2F17FB7FF78}" srcOrd="0" destOrd="0" presId="urn:microsoft.com/office/officeart/2005/8/layout/process1"/>
    <dgm:cxn modelId="{8D7FCA3B-293D-704B-B043-D21479DE450A}" type="presParOf" srcId="{6E2BFABB-9EE0-4141-BEBA-15D4F18D26A4}" destId="{D4897411-FBF4-A34B-98AE-D5B4187529F0}" srcOrd="1" destOrd="0" presId="urn:microsoft.com/office/officeart/2005/8/layout/process1"/>
    <dgm:cxn modelId="{DC9A4576-DEB5-DC47-B460-8EF056B65FA3}" type="presParOf" srcId="{D4897411-FBF4-A34B-98AE-D5B4187529F0}" destId="{0B563F15-E8D8-A442-A190-0AA8F799A522}" srcOrd="0" destOrd="0" presId="urn:microsoft.com/office/officeart/2005/8/layout/process1"/>
    <dgm:cxn modelId="{7F3A1B7C-E137-ED40-85AD-5700EEF5E873}" type="presParOf" srcId="{6E2BFABB-9EE0-4141-BEBA-15D4F18D26A4}" destId="{EDCF9C55-8288-6C49-8CCE-F217955D092A}" srcOrd="2" destOrd="0" presId="urn:microsoft.com/office/officeart/2005/8/layout/process1"/>
    <dgm:cxn modelId="{C8D6AC04-3526-FE40-A3D3-DB778817EF5B}" type="presParOf" srcId="{6E2BFABB-9EE0-4141-BEBA-15D4F18D26A4}" destId="{7DD625F4-03EF-BB4F-BC6A-8509957B3360}" srcOrd="3" destOrd="0" presId="urn:microsoft.com/office/officeart/2005/8/layout/process1"/>
    <dgm:cxn modelId="{1A4C8BEC-358F-A74E-AC8A-B5E7A615DBEF}" type="presParOf" srcId="{7DD625F4-03EF-BB4F-BC6A-8509957B3360}" destId="{B11A5A51-2F6E-1E44-B93E-5A86BA0889D1}" srcOrd="0" destOrd="0" presId="urn:microsoft.com/office/officeart/2005/8/layout/process1"/>
    <dgm:cxn modelId="{93D78076-EF25-AB4B-A54D-05D0ACC655DA}" type="presParOf" srcId="{6E2BFABB-9EE0-4141-BEBA-15D4F18D26A4}" destId="{1C447538-7777-CD4E-846B-32FA17C8C054}" srcOrd="4" destOrd="0" presId="urn:microsoft.com/office/officeart/2005/8/layout/process1"/>
    <dgm:cxn modelId="{87892267-45EB-D34C-AEF7-2D180E254F4B}" type="presParOf" srcId="{6E2BFABB-9EE0-4141-BEBA-15D4F18D26A4}" destId="{23602577-CC00-2140-91B6-FFA6BFB7D044}" srcOrd="5" destOrd="0" presId="urn:microsoft.com/office/officeart/2005/8/layout/process1"/>
    <dgm:cxn modelId="{32C57D73-AB17-5746-A6EA-F8EB06FCA636}" type="presParOf" srcId="{23602577-CC00-2140-91B6-FFA6BFB7D044}" destId="{EEE06EA4-D268-D043-A285-8CAE0E32AA7E}" srcOrd="0" destOrd="0" presId="urn:microsoft.com/office/officeart/2005/8/layout/process1"/>
    <dgm:cxn modelId="{9E4EE2D1-9C2D-9243-917F-9AE757983AAC}" type="presParOf" srcId="{6E2BFABB-9EE0-4141-BEBA-15D4F18D26A4}" destId="{4C91030A-D081-644A-AE04-A77149784245}" srcOrd="6" destOrd="0" presId="urn:microsoft.com/office/officeart/2005/8/layout/process1"/>
    <dgm:cxn modelId="{1F6D1EF8-A7AA-E84B-8E98-6788BEDE0F1A}" type="presParOf" srcId="{6E2BFABB-9EE0-4141-BEBA-15D4F18D26A4}" destId="{76F313F3-8B34-A240-9E7F-2ED627D01612}" srcOrd="7" destOrd="0" presId="urn:microsoft.com/office/officeart/2005/8/layout/process1"/>
    <dgm:cxn modelId="{2E7285BF-E0B6-834A-AB0B-38741A0F5146}" type="presParOf" srcId="{76F313F3-8B34-A240-9E7F-2ED627D01612}" destId="{F8077B7B-E31C-4A43-9642-57273E7A6F6A}" srcOrd="0" destOrd="0" presId="urn:microsoft.com/office/officeart/2005/8/layout/process1"/>
    <dgm:cxn modelId="{7D303D9C-CCD4-4440-B85B-22525BA5C6EC}" type="presParOf" srcId="{6E2BFABB-9EE0-4141-BEBA-15D4F18D26A4}" destId="{A9F0489C-58A4-2248-842E-37139156E84C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C88A8-C309-7740-965C-F2F17FB7FF78}">
      <dsp:nvSpPr>
        <dsp:cNvPr id="0" name=""/>
        <dsp:cNvSpPr/>
      </dsp:nvSpPr>
      <dsp:spPr>
        <a:xfrm>
          <a:off x="7211" y="560138"/>
          <a:ext cx="1306943" cy="96795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Relevant Policy problem </a:t>
          </a:r>
          <a:endParaRPr lang="en-US" sz="1800" kern="1200" dirty="0"/>
        </a:p>
      </dsp:txBody>
      <dsp:txXfrm>
        <a:off x="35561" y="588488"/>
        <a:ext cx="1250243" cy="911255"/>
      </dsp:txXfrm>
    </dsp:sp>
    <dsp:sp modelId="{D4897411-FBF4-A34B-98AE-D5B4187529F0}">
      <dsp:nvSpPr>
        <dsp:cNvPr id="0" name=""/>
        <dsp:cNvSpPr/>
      </dsp:nvSpPr>
      <dsp:spPr>
        <a:xfrm>
          <a:off x="1444850" y="882054"/>
          <a:ext cx="277072" cy="324122"/>
        </a:xfrm>
        <a:prstGeom prst="rightArrow">
          <a:avLst>
            <a:gd name="adj1" fmla="val 60000"/>
            <a:gd name="adj2" fmla="val 50000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1444850" y="946878"/>
        <a:ext cx="193950" cy="194474"/>
      </dsp:txXfrm>
    </dsp:sp>
    <dsp:sp modelId="{EDCF9C55-8288-6C49-8CCE-F217955D092A}">
      <dsp:nvSpPr>
        <dsp:cNvPr id="0" name=""/>
        <dsp:cNvSpPr/>
      </dsp:nvSpPr>
      <dsp:spPr>
        <a:xfrm>
          <a:off x="1836933" y="560138"/>
          <a:ext cx="1306943" cy="96795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Behavioral insight  </a:t>
          </a:r>
          <a:endParaRPr lang="en-US" sz="1800" kern="1200" dirty="0"/>
        </a:p>
      </dsp:txBody>
      <dsp:txXfrm>
        <a:off x="1865283" y="588488"/>
        <a:ext cx="1250243" cy="911255"/>
      </dsp:txXfrm>
    </dsp:sp>
    <dsp:sp modelId="{7DD625F4-03EF-BB4F-BC6A-8509957B3360}">
      <dsp:nvSpPr>
        <dsp:cNvPr id="0" name=""/>
        <dsp:cNvSpPr/>
      </dsp:nvSpPr>
      <dsp:spPr>
        <a:xfrm>
          <a:off x="3274571" y="882054"/>
          <a:ext cx="277072" cy="324122"/>
        </a:xfrm>
        <a:prstGeom prst="rightArrow">
          <a:avLst>
            <a:gd name="adj1" fmla="val 60000"/>
            <a:gd name="adj2" fmla="val 50000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274571" y="946878"/>
        <a:ext cx="193950" cy="194474"/>
      </dsp:txXfrm>
    </dsp:sp>
    <dsp:sp modelId="{1C447538-7777-CD4E-846B-32FA17C8C054}">
      <dsp:nvSpPr>
        <dsp:cNvPr id="0" name=""/>
        <dsp:cNvSpPr/>
      </dsp:nvSpPr>
      <dsp:spPr>
        <a:xfrm>
          <a:off x="3666654" y="560138"/>
          <a:ext cx="1306943" cy="96795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Policy proposal </a:t>
          </a:r>
          <a:endParaRPr lang="en-US" sz="1800" kern="1200" dirty="0"/>
        </a:p>
      </dsp:txBody>
      <dsp:txXfrm>
        <a:off x="3695004" y="588488"/>
        <a:ext cx="1250243" cy="911255"/>
      </dsp:txXfrm>
    </dsp:sp>
    <dsp:sp modelId="{23602577-CC00-2140-91B6-FFA6BFB7D044}">
      <dsp:nvSpPr>
        <dsp:cNvPr id="0" name=""/>
        <dsp:cNvSpPr/>
      </dsp:nvSpPr>
      <dsp:spPr>
        <a:xfrm>
          <a:off x="5104293" y="882054"/>
          <a:ext cx="277072" cy="324122"/>
        </a:xfrm>
        <a:prstGeom prst="rightArrow">
          <a:avLst>
            <a:gd name="adj1" fmla="val 60000"/>
            <a:gd name="adj2" fmla="val 50000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104293" y="946878"/>
        <a:ext cx="193950" cy="194474"/>
      </dsp:txXfrm>
    </dsp:sp>
    <dsp:sp modelId="{4C91030A-D081-644A-AE04-A77149784245}">
      <dsp:nvSpPr>
        <dsp:cNvPr id="0" name=""/>
        <dsp:cNvSpPr/>
      </dsp:nvSpPr>
      <dsp:spPr>
        <a:xfrm>
          <a:off x="5496376" y="560138"/>
          <a:ext cx="1306943" cy="96795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Theoretical argument </a:t>
          </a:r>
        </a:p>
      </dsp:txBody>
      <dsp:txXfrm>
        <a:off x="5524726" y="588488"/>
        <a:ext cx="1250243" cy="911255"/>
      </dsp:txXfrm>
    </dsp:sp>
    <dsp:sp modelId="{76F313F3-8B34-A240-9E7F-2ED627D01612}">
      <dsp:nvSpPr>
        <dsp:cNvPr id="0" name=""/>
        <dsp:cNvSpPr/>
      </dsp:nvSpPr>
      <dsp:spPr>
        <a:xfrm>
          <a:off x="6934014" y="882054"/>
          <a:ext cx="277072" cy="324122"/>
        </a:xfrm>
        <a:prstGeom prst="rightArrow">
          <a:avLst>
            <a:gd name="adj1" fmla="val 60000"/>
            <a:gd name="adj2" fmla="val 50000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6934014" y="946878"/>
        <a:ext cx="193950" cy="194474"/>
      </dsp:txXfrm>
    </dsp:sp>
    <dsp:sp modelId="{A9F0489C-58A4-2248-842E-37139156E84C}">
      <dsp:nvSpPr>
        <dsp:cNvPr id="0" name=""/>
        <dsp:cNvSpPr/>
      </dsp:nvSpPr>
      <dsp:spPr>
        <a:xfrm>
          <a:off x="7326097" y="560138"/>
          <a:ext cx="1523674" cy="96795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Experimental test</a:t>
          </a:r>
        </a:p>
      </dsp:txBody>
      <dsp:txXfrm>
        <a:off x="7354447" y="588488"/>
        <a:ext cx="1466974" cy="911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F751D4F-4928-476B-A2C5-F16F40FD7ED5}" type="datetime1">
              <a:rPr lang="sv-SE"/>
              <a:pPr/>
              <a:t>03/11/15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sv-SE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F375E94-EEC9-4EBA-9307-E5522DCCF46C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0979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048000"/>
            <a:ext cx="67056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46464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sp>
        <p:nvSpPr>
          <p:cNvPr id="8" name="Platshållare för rubrik 1"/>
          <p:cNvSpPr>
            <a:spLocks noGrp="1"/>
          </p:cNvSpPr>
          <p:nvPr>
            <p:ph type="title"/>
          </p:nvPr>
        </p:nvSpPr>
        <p:spPr>
          <a:xfrm>
            <a:off x="1143000" y="2209800"/>
            <a:ext cx="6705600" cy="762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0" baseline="0">
                <a:solidFill>
                  <a:srgbClr val="46464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B4590D-AA52-4515-AB0E-0043197FD1B9}" type="datetime1">
              <a:rPr lang="sv-SE"/>
              <a:pPr/>
              <a:t>03/11/15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8427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2"/>
          </p:nvPr>
        </p:nvSpPr>
        <p:spPr>
          <a:xfrm>
            <a:off x="1143000" y="2286000"/>
            <a:ext cx="67056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4034C192-08F3-4825-A408-5828405D029A}" type="datetime1">
              <a:rPr lang="sv-SE"/>
              <a:pPr/>
              <a:t>03/11/15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071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B8FDF0-3C86-4252-8771-B004460A0540}" type="datetime1">
              <a:rPr lang="sv-SE"/>
              <a:pPr/>
              <a:t>03/11/15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453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43000" y="2209800"/>
            <a:ext cx="3276600" cy="3916363"/>
          </a:xfrm>
        </p:spPr>
        <p:txBody>
          <a:bodyPr>
            <a:normAutofit/>
          </a:bodyPr>
          <a:lstStyle>
            <a:lvl1pPr>
              <a:defRPr sz="1600">
                <a:latin typeface="Arial"/>
                <a:cs typeface="Arial"/>
              </a:defRPr>
            </a:lvl1pPr>
            <a:lvl2pPr>
              <a:defRPr sz="16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0" y="2209801"/>
            <a:ext cx="3276600" cy="391636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18D365-9645-42A4-B05E-58429F1B5C0A}" type="datetime1">
              <a:rPr lang="sv-SE"/>
              <a:pPr/>
              <a:t>03/11/15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197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D864AB-745A-4321-A57C-86019BA3798D}" type="datetime1">
              <a:rPr lang="sv-SE"/>
              <a:pPr/>
              <a:t>03/11/15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329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831936-2DCA-4AE8-826B-E291B9BB3EF1}" type="datetime1">
              <a:rPr lang="sv-SE"/>
              <a:pPr/>
              <a:t>03/11/15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2312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8"/>
          <p:cNvSpPr>
            <a:spLocks noChangeArrowheads="1"/>
          </p:cNvSpPr>
          <p:nvPr/>
        </p:nvSpPr>
        <p:spPr bwMode="auto">
          <a:xfrm>
            <a:off x="0" y="6426200"/>
            <a:ext cx="9144000" cy="431800"/>
          </a:xfrm>
          <a:prstGeom prst="rect">
            <a:avLst/>
          </a:prstGeom>
          <a:solidFill>
            <a:srgbClr val="004B89"/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sv-S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textruta 10"/>
          <p:cNvSpPr txBox="1"/>
          <p:nvPr/>
        </p:nvSpPr>
        <p:spPr>
          <a:xfrm>
            <a:off x="7859713" y="6492875"/>
            <a:ext cx="825500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sv-SE" sz="1000">
                <a:solidFill>
                  <a:srgbClr val="FFFFFF"/>
                </a:solidFill>
                <a:latin typeface="Arial Bold" charset="0"/>
              </a:rPr>
              <a:t>www.gu.se</a:t>
            </a:r>
          </a:p>
        </p:txBody>
      </p:sp>
      <p:pic>
        <p:nvPicPr>
          <p:cNvPr id="6" name="Bildobjekt 15" descr="newequisaccreditedvectorvers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938" y="5845175"/>
            <a:ext cx="57626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ubrik 1"/>
          <p:cNvSpPr txBox="1">
            <a:spLocks/>
          </p:cNvSpPr>
          <p:nvPr/>
        </p:nvSpPr>
        <p:spPr>
          <a:xfrm>
            <a:off x="1143000" y="1219200"/>
            <a:ext cx="6400800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sv-SE" sz="2000">
                <a:solidFill>
                  <a:srgbClr val="464646"/>
                </a:solidFill>
                <a:latin typeface="Arial Bold" charset="0"/>
              </a:rPr>
              <a:t>Klicka här för att ändra 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2"/>
          </p:nvPr>
        </p:nvSpPr>
        <p:spPr>
          <a:xfrm>
            <a:off x="1143000" y="2286000"/>
            <a:ext cx="2590800" cy="384016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latshållare för bild 2"/>
          <p:cNvSpPr>
            <a:spLocks noGrp="1"/>
          </p:cNvSpPr>
          <p:nvPr>
            <p:ph type="pic" idx="1"/>
          </p:nvPr>
        </p:nvSpPr>
        <p:spPr>
          <a:xfrm>
            <a:off x="3886200" y="2286000"/>
            <a:ext cx="3962400" cy="384016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v-SE" noProof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186C0020-7E63-42BB-95E3-DBA707F8A9AD}" type="datetime1">
              <a:rPr lang="sv-SE"/>
              <a:pPr/>
              <a:t>03/11/15</a:t>
            </a:fld>
            <a:endParaRPr lang="sv-SE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2412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143000" y="1219199"/>
            <a:ext cx="5105400" cy="41148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43000" y="5562600"/>
            <a:ext cx="7315200" cy="60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0AA865-DB01-4608-99BA-AC8374D627F1}" type="datetime1">
              <a:rPr lang="sv-SE"/>
              <a:pPr/>
              <a:t>03/11/15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2974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1143000" y="1219200"/>
            <a:ext cx="6705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1143000" y="2286000"/>
            <a:ext cx="67056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</p:txBody>
      </p:sp>
      <p:sp>
        <p:nvSpPr>
          <p:cNvPr id="10" name="Rektangel 9"/>
          <p:cNvSpPr>
            <a:spLocks noChangeArrowheads="1"/>
          </p:cNvSpPr>
          <p:nvPr/>
        </p:nvSpPr>
        <p:spPr bwMode="auto">
          <a:xfrm>
            <a:off x="0" y="6426200"/>
            <a:ext cx="9144000" cy="431800"/>
          </a:xfrm>
          <a:prstGeom prst="rect">
            <a:avLst/>
          </a:prstGeom>
          <a:solidFill>
            <a:srgbClr val="004B89"/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sv-S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781800" y="6492875"/>
            <a:ext cx="10652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fld id="{FAB88C51-A36E-431C-BDD2-08CF4DA6422F}" type="datetime1">
              <a:rPr lang="sv-SE"/>
              <a:pPr/>
              <a:t>03/11/15</a:t>
            </a:fld>
            <a:endParaRPr lang="sv-SE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886200" y="64928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15" name="textruta 14"/>
          <p:cNvSpPr txBox="1"/>
          <p:nvPr/>
        </p:nvSpPr>
        <p:spPr>
          <a:xfrm>
            <a:off x="7859713" y="6492875"/>
            <a:ext cx="825500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sv-SE" sz="1000">
                <a:solidFill>
                  <a:srgbClr val="FFFFFF"/>
                </a:solidFill>
                <a:latin typeface="Arial Bold" charset="0"/>
              </a:rPr>
              <a:t>www.gu.se</a:t>
            </a:r>
          </a:p>
        </p:txBody>
      </p:sp>
      <p:pic>
        <p:nvPicPr>
          <p:cNvPr id="1032" name="Bildobjekt 11" descr="LO_GUeng_leftCMYK.eps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88" y="306388"/>
            <a:ext cx="31369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4" r:id="rId7"/>
    <p:sldLayoutId id="2147483683" r:id="rId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464646"/>
          </a:solidFill>
          <a:latin typeface="Arial Bold"/>
          <a:ea typeface="ＭＳ Ｐゴシック" pitchFamily="-65" charset="-128"/>
          <a:cs typeface="Arial Bol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  <a:cs typeface="Arial Bold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  <a:cs typeface="Arial Bold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  <a:cs typeface="Arial Bold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  <a:cs typeface="Arial Bold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9pPr>
    </p:titleStyle>
    <p:bodyStyle>
      <a:lvl1pPr marL="161925" indent="-161925" algn="l" defTabSz="457200" rtl="0" eaLnBrk="1" fontAlgn="base" hangingPunct="1">
        <a:spcBef>
          <a:spcPts val="35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464646"/>
          </a:solidFill>
          <a:latin typeface="Arial"/>
          <a:ea typeface="ＭＳ Ｐゴシック" pitchFamily="-65" charset="-128"/>
          <a:cs typeface="Arial"/>
        </a:defRPr>
      </a:lvl1pPr>
      <a:lvl2pPr marL="161925" indent="-161925" algn="l" defTabSz="457200" rtl="0" eaLnBrk="1" fontAlgn="base" hangingPunct="1">
        <a:spcBef>
          <a:spcPts val="35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464646"/>
          </a:solidFill>
          <a:latin typeface="Arial"/>
          <a:ea typeface="ＭＳ Ｐゴシック" pitchFamily="-65" charset="-128"/>
          <a:cs typeface="Arial"/>
        </a:defRPr>
      </a:lvl2pPr>
      <a:lvl3pPr marL="161925" indent="-161925" algn="l" defTabSz="457200" rtl="0" eaLnBrk="1" fontAlgn="base" hangingPunct="1">
        <a:spcBef>
          <a:spcPts val="35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464646"/>
          </a:solidFill>
          <a:latin typeface="Helvetica"/>
          <a:ea typeface="Helvetica" pitchFamily="-65" charset="0"/>
          <a:cs typeface="Helvetic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Underrubrik 1"/>
          <p:cNvSpPr>
            <a:spLocks noGrp="1"/>
          </p:cNvSpPr>
          <p:nvPr>
            <p:ph type="subTitle" idx="1"/>
          </p:nvPr>
        </p:nvSpPr>
        <p:spPr>
          <a:xfrm>
            <a:off x="467544" y="2420888"/>
            <a:ext cx="8424936" cy="2472680"/>
          </a:xfrm>
        </p:spPr>
        <p:txBody>
          <a:bodyPr/>
          <a:lstStyle/>
          <a:p>
            <a:pPr algn="ctr" defTabSz="914400" fontAlgn="auto">
              <a:spcBef>
                <a:spcPct val="2000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8000"/>
                </a:solidFill>
                <a:latin typeface="Candara"/>
                <a:ea typeface="+mn-ea"/>
                <a:cs typeface="Candara"/>
              </a:rPr>
              <a:t>Haileselassie Medhin</a:t>
            </a:r>
          </a:p>
          <a:p>
            <a:pPr algn="ctr" defTabSz="914400" fontAlgn="auto">
              <a:spcBef>
                <a:spcPct val="2000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008000"/>
                </a:solidFill>
                <a:latin typeface="Candara"/>
                <a:cs typeface="Candara"/>
              </a:rPr>
              <a:t>University of Gothenburg and Ethiopian Development Research </a:t>
            </a:r>
            <a:r>
              <a:rPr lang="en-US" sz="2000" i="1" dirty="0" smtClean="0">
                <a:solidFill>
                  <a:srgbClr val="008000"/>
                </a:solidFill>
                <a:latin typeface="Candara"/>
                <a:cs typeface="Candara"/>
              </a:rPr>
              <a:t>Institute</a:t>
            </a:r>
          </a:p>
          <a:p>
            <a:pPr algn="ctr" defTabSz="914400" fontAlgn="auto">
              <a:spcBef>
                <a:spcPct val="20000"/>
              </a:spcBef>
              <a:spcAft>
                <a:spcPts val="0"/>
              </a:spcAft>
            </a:pPr>
            <a:endParaRPr lang="en-US" sz="2000" i="1" dirty="0">
              <a:solidFill>
                <a:srgbClr val="008000"/>
              </a:solidFill>
              <a:latin typeface="Candara"/>
              <a:cs typeface="Candara"/>
            </a:endParaRPr>
          </a:p>
          <a:p>
            <a:pPr algn="ctr" defTabSz="914400" fontAlgn="auto">
              <a:spcBef>
                <a:spcPct val="2000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8000"/>
                </a:solidFill>
                <a:latin typeface="Candara"/>
                <a:ea typeface="+mn-ea"/>
                <a:cs typeface="Candara"/>
              </a:rPr>
              <a:t>(Joint work with Martin </a:t>
            </a:r>
            <a:r>
              <a:rPr lang="en-US" sz="2000" b="1" dirty="0" err="1" smtClean="0">
                <a:solidFill>
                  <a:srgbClr val="008000"/>
                </a:solidFill>
                <a:latin typeface="Candara"/>
                <a:ea typeface="+mn-ea"/>
                <a:cs typeface="Candara"/>
              </a:rPr>
              <a:t>Dufwenberg</a:t>
            </a:r>
            <a:r>
              <a:rPr lang="en-US" sz="2000" b="1" dirty="0" smtClean="0">
                <a:solidFill>
                  <a:srgbClr val="008000"/>
                </a:solidFill>
                <a:latin typeface="Candara"/>
                <a:ea typeface="+mn-ea"/>
                <a:cs typeface="Candara"/>
              </a:rPr>
              <a:t>, Gunnar </a:t>
            </a:r>
            <a:r>
              <a:rPr lang="en-US" sz="2000" b="1" dirty="0" err="1" smtClean="0">
                <a:solidFill>
                  <a:srgbClr val="008000"/>
                </a:solidFill>
                <a:latin typeface="Candara"/>
                <a:ea typeface="+mn-ea"/>
                <a:cs typeface="Candara"/>
              </a:rPr>
              <a:t>Köhlin</a:t>
            </a:r>
            <a:r>
              <a:rPr lang="en-US" sz="2000" b="1" dirty="0">
                <a:solidFill>
                  <a:srgbClr val="008000"/>
                </a:solidFill>
                <a:latin typeface="Candara"/>
                <a:ea typeface="+mn-ea"/>
                <a:cs typeface="Candara"/>
              </a:rPr>
              <a:t> </a:t>
            </a:r>
            <a:r>
              <a:rPr lang="en-US" sz="2000" b="1" dirty="0" smtClean="0">
                <a:solidFill>
                  <a:srgbClr val="008000"/>
                </a:solidFill>
                <a:latin typeface="Candara"/>
                <a:ea typeface="+mn-ea"/>
                <a:cs typeface="Candara"/>
              </a:rPr>
              <a:t>&amp; Peter </a:t>
            </a:r>
            <a:r>
              <a:rPr lang="en-US" sz="2000" b="1" dirty="0" err="1" smtClean="0">
                <a:solidFill>
                  <a:srgbClr val="008000"/>
                </a:solidFill>
                <a:latin typeface="Candara"/>
                <a:ea typeface="+mn-ea"/>
                <a:cs typeface="Candara"/>
              </a:rPr>
              <a:t>Martinsson</a:t>
            </a:r>
            <a:r>
              <a:rPr lang="en-US" sz="2000" b="1" dirty="0" smtClean="0">
                <a:solidFill>
                  <a:srgbClr val="008000"/>
                </a:solidFill>
                <a:latin typeface="Candara"/>
                <a:ea typeface="+mn-ea"/>
                <a:cs typeface="Candara"/>
              </a:rPr>
              <a:t> )</a:t>
            </a:r>
            <a:endParaRPr lang="en-US" sz="2000" b="1" dirty="0">
              <a:solidFill>
                <a:srgbClr val="008000"/>
              </a:solidFill>
              <a:latin typeface="Candara"/>
              <a:ea typeface="+mn-ea"/>
              <a:cs typeface="Candara"/>
            </a:endParaRPr>
          </a:p>
          <a:p>
            <a:pPr algn="ctr" defTabSz="914400" fontAlgn="auto">
              <a:spcBef>
                <a:spcPct val="20000"/>
              </a:spcBef>
              <a:spcAft>
                <a:spcPts val="0"/>
              </a:spcAft>
            </a:pPr>
            <a:endParaRPr lang="en-US" sz="2000" i="1" dirty="0">
              <a:solidFill>
                <a:prstClr val="black"/>
              </a:solidFill>
              <a:latin typeface="Candara"/>
              <a:cs typeface="Candara"/>
            </a:endParaRPr>
          </a:p>
          <a:p>
            <a:pPr lvl="0" algn="ctr"/>
            <a:r>
              <a:rPr lang="en-US" sz="2000" b="1" dirty="0" smtClean="0">
                <a:solidFill>
                  <a:srgbClr val="008000"/>
                </a:solidFill>
                <a:latin typeface="Candara"/>
                <a:cs typeface="Candara"/>
              </a:rPr>
              <a:t>CECFEE, 2015-06-06</a:t>
            </a:r>
            <a:endParaRPr lang="sv-SE" sz="2000" b="1" dirty="0">
              <a:solidFill>
                <a:srgbClr val="008000"/>
              </a:solidFill>
              <a:latin typeface="Candara"/>
              <a:cs typeface="Candara"/>
            </a:endParaRPr>
          </a:p>
          <a:p>
            <a:pPr algn="ctr" defTabSz="914400" fontAlgn="auto">
              <a:spcBef>
                <a:spcPct val="20000"/>
              </a:spcBef>
              <a:spcAft>
                <a:spcPts val="0"/>
              </a:spcAft>
            </a:pPr>
            <a:endParaRPr lang="sv-SE" sz="2000" i="1" dirty="0">
              <a:solidFill>
                <a:prstClr val="black"/>
              </a:solidFill>
              <a:latin typeface="Candara"/>
              <a:cs typeface="Candara"/>
            </a:endParaRPr>
          </a:p>
          <a:p>
            <a:pPr lvl="0" algn="ctr" defTabSz="914400" fontAlgn="auto">
              <a:spcBef>
                <a:spcPct val="2000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ndara"/>
                <a:ea typeface="+mn-ea"/>
                <a:cs typeface="Candara"/>
              </a:rPr>
              <a:t> </a:t>
            </a:r>
          </a:p>
        </p:txBody>
      </p:sp>
      <p:sp>
        <p:nvSpPr>
          <p:cNvPr id="11267" name="Rubrik 2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624736" cy="158417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Candara"/>
                <a:ea typeface="ＭＳ Ｐゴシック" pitchFamily="34" charset="-128"/>
                <a:cs typeface="Candara"/>
              </a:rPr>
              <a:t>Triggering Cooperation</a:t>
            </a:r>
            <a:endParaRPr lang="sv-SE" sz="3600" b="1" dirty="0" smtClean="0">
              <a:solidFill>
                <a:schemeClr val="accent1">
                  <a:lumMod val="50000"/>
                </a:schemeClr>
              </a:solidFill>
              <a:latin typeface="Candara"/>
              <a:ea typeface="ＭＳ Ｐゴシック" pitchFamily="34" charset="-128"/>
              <a:cs typeface="Candar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62" y="548680"/>
            <a:ext cx="7788961" cy="576064"/>
          </a:xfrm>
        </p:spPr>
        <p:txBody>
          <a:bodyPr/>
          <a:lstStyle/>
          <a:p>
            <a:pPr algn="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cs typeface="Candara"/>
              </a:rPr>
              <a:t>_____________________Our proposed approach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andara"/>
              <a:cs typeface="Candara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356472"/>
              </p:ext>
            </p:extLst>
          </p:nvPr>
        </p:nvGraphicFramePr>
        <p:xfrm>
          <a:off x="3845372" y="3429001"/>
          <a:ext cx="4853784" cy="18851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7067"/>
                <a:gridCol w="490861"/>
                <a:gridCol w="808964"/>
                <a:gridCol w="808964"/>
                <a:gridCol w="808964"/>
                <a:gridCol w="808964"/>
              </a:tblGrid>
              <a:tr h="485355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254061"/>
                          </a:solidFill>
                          <a:latin typeface="Candara"/>
                          <a:cs typeface="Candara"/>
                        </a:rPr>
                        <a:t>Others’ decision</a:t>
                      </a:r>
                      <a:endParaRPr lang="en-US" sz="2000" b="1" dirty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485355">
                <a:tc rowSpan="3"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254061"/>
                          </a:solidFill>
                          <a:latin typeface="Candara"/>
                          <a:cs typeface="Candara"/>
                        </a:rPr>
                        <a:t>Own decision</a:t>
                      </a:r>
                      <a:endParaRPr lang="en-US" sz="2000" b="1" dirty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008000"/>
                          </a:solidFill>
                          <a:latin typeface="Candara"/>
                          <a:cs typeface="Candara"/>
                        </a:rPr>
                        <a:t>CCC</a:t>
                      </a:r>
                      <a:endParaRPr lang="en-US" sz="2000" b="1" i="1" dirty="0">
                        <a:solidFill>
                          <a:srgbClr val="008000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008000"/>
                          </a:solidFill>
                          <a:latin typeface="Candara"/>
                          <a:cs typeface="Candara"/>
                        </a:rPr>
                        <a:t>CC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D</a:t>
                      </a:r>
                      <a:endParaRPr lang="en-US" sz="2000" b="1" i="1" dirty="0">
                        <a:solidFill>
                          <a:srgbClr val="FF0000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008000"/>
                          </a:solidFill>
                          <a:latin typeface="Candara"/>
                          <a:cs typeface="Candara"/>
                        </a:rPr>
                        <a:t>C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DD</a:t>
                      </a:r>
                      <a:endParaRPr lang="en-US" sz="2000" b="1" i="1" dirty="0">
                        <a:solidFill>
                          <a:srgbClr val="FF0000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DDD</a:t>
                      </a:r>
                      <a:endParaRPr lang="en-US" sz="2000" b="1" i="1" dirty="0">
                        <a:solidFill>
                          <a:srgbClr val="FF0000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</a:tr>
              <a:tr h="380139"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008000"/>
                          </a:solidFill>
                          <a:latin typeface="Candara"/>
                          <a:cs typeface="Candara"/>
                        </a:rPr>
                        <a:t>C</a:t>
                      </a:r>
                      <a:endParaRPr lang="en-US" sz="2000" b="1" i="1" dirty="0">
                        <a:solidFill>
                          <a:srgbClr val="008000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</a:tr>
              <a:tr h="377343"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D</a:t>
                      </a:r>
                      <a:endParaRPr lang="en-US" sz="2000" b="1" i="1" dirty="0">
                        <a:solidFill>
                          <a:srgbClr val="FF0000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8000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8000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8000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8000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275856" y="2008005"/>
            <a:ext cx="569518" cy="1160080"/>
            <a:chOff x="935596" y="4149080"/>
            <a:chExt cx="396044" cy="146277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8" name="Oval 7"/>
            <p:cNvSpPr/>
            <p:nvPr/>
          </p:nvSpPr>
          <p:spPr>
            <a:xfrm>
              <a:off x="1007604" y="4149080"/>
              <a:ext cx="252028" cy="288032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35596" y="4509120"/>
              <a:ext cx="396044" cy="432048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07604" y="4963781"/>
              <a:ext cx="252028" cy="648072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>
          <a:xfrm>
            <a:off x="323528" y="3717031"/>
            <a:ext cx="1800200" cy="1475159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latin typeface="Candara"/>
                <a:cs typeface="Candara"/>
              </a:rPr>
              <a:t>Outside option </a:t>
            </a:r>
            <a:endParaRPr lang="en-US" sz="2400" dirty="0">
              <a:solidFill>
                <a:srgbClr val="7030A0"/>
              </a:solidFill>
              <a:latin typeface="Candara"/>
              <a:cs typeface="Candara"/>
            </a:endParaRPr>
          </a:p>
        </p:txBody>
      </p:sp>
      <p:cxnSp>
        <p:nvCxnSpPr>
          <p:cNvPr id="4" name="Straight Connector 3"/>
          <p:cNvCxnSpPr>
            <a:stCxn id="9" idx="1"/>
            <a:endCxn id="11" idx="0"/>
          </p:cNvCxnSpPr>
          <p:nvPr/>
        </p:nvCxnSpPr>
        <p:spPr>
          <a:xfrm flipH="1">
            <a:off x="1223628" y="2464864"/>
            <a:ext cx="2052228" cy="1252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3"/>
            <a:endCxn id="5" idx="0"/>
          </p:cNvCxnSpPr>
          <p:nvPr/>
        </p:nvCxnSpPr>
        <p:spPr>
          <a:xfrm>
            <a:off x="3845374" y="2464864"/>
            <a:ext cx="2426890" cy="9641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99462" y="1268760"/>
            <a:ext cx="6492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defTabSz="914400" fontAlgn="auto"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ndara"/>
                <a:cs typeface="Candara"/>
              </a:rPr>
              <a:t>Make participation voluntary!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34694" y="5733256"/>
            <a:ext cx="73496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defTabSz="914400" fontAlgn="auto"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ndara"/>
                <a:cs typeface="Candara"/>
              </a:rPr>
              <a:t>….where </a:t>
            </a:r>
            <a:r>
              <a:rPr lang="en-US" sz="2800" b="1" i="1" dirty="0">
                <a:solidFill>
                  <a:srgbClr val="254061"/>
                </a:solidFill>
                <a:latin typeface="Candara"/>
                <a:cs typeface="Candara"/>
              </a:rPr>
              <a:t>(</a:t>
            </a:r>
            <a:r>
              <a:rPr lang="en-US" sz="2800" b="1" i="1" dirty="0">
                <a:solidFill>
                  <a:srgbClr val="008000"/>
                </a:solidFill>
                <a:latin typeface="Candara"/>
                <a:cs typeface="Candara"/>
              </a:rPr>
              <a:t>C,C,C,C</a:t>
            </a:r>
            <a:r>
              <a:rPr lang="en-US" sz="2800" b="1" i="1" dirty="0">
                <a:solidFill>
                  <a:srgbClr val="254061"/>
                </a:solidFill>
                <a:latin typeface="Candara"/>
                <a:cs typeface="Candara"/>
              </a:rPr>
              <a:t>)</a:t>
            </a:r>
            <a:r>
              <a:rPr lang="en-US" sz="2800" dirty="0">
                <a:solidFill>
                  <a:srgbClr val="254061"/>
                </a:solidFill>
                <a:latin typeface="Candara"/>
                <a:cs typeface="Candara"/>
              </a:rPr>
              <a:t> </a:t>
            </a:r>
            <a:r>
              <a:rPr lang="en-US" sz="2800" dirty="0" err="1" smtClean="0">
                <a:solidFill>
                  <a:srgbClr val="254061"/>
                </a:solidFill>
                <a:latin typeface="Candara"/>
                <a:cs typeface="Candara"/>
              </a:rPr>
              <a:t>pref</a:t>
            </a:r>
            <a:r>
              <a:rPr lang="en-US" sz="2800" dirty="0" smtClean="0">
                <a:solidFill>
                  <a:srgbClr val="254061"/>
                </a:solidFill>
                <a:latin typeface="Candara"/>
                <a:cs typeface="Candara"/>
              </a:rPr>
              <a:t> to </a:t>
            </a:r>
            <a:r>
              <a:rPr lang="en-US" sz="2800" dirty="0" smtClean="0">
                <a:solidFill>
                  <a:srgbClr val="7030A0"/>
                </a:solidFill>
                <a:latin typeface="Candara"/>
                <a:cs typeface="Candara"/>
              </a:rPr>
              <a:t>OO</a:t>
            </a:r>
            <a:r>
              <a:rPr lang="en-US" sz="2800" dirty="0" smtClean="0">
                <a:solidFill>
                  <a:srgbClr val="254061"/>
                </a:solidFill>
                <a:latin typeface="Candara"/>
                <a:cs typeface="Candara"/>
              </a:rPr>
              <a:t> </a:t>
            </a:r>
            <a:r>
              <a:rPr lang="en-US" sz="2800" dirty="0" err="1" smtClean="0">
                <a:solidFill>
                  <a:srgbClr val="254061"/>
                </a:solidFill>
                <a:latin typeface="Candara"/>
                <a:cs typeface="Candara"/>
              </a:rPr>
              <a:t>pref</a:t>
            </a:r>
            <a:r>
              <a:rPr lang="en-US" sz="2800" dirty="0" smtClean="0">
                <a:solidFill>
                  <a:srgbClr val="254061"/>
                </a:solidFill>
                <a:latin typeface="Candara"/>
                <a:cs typeface="Candara"/>
              </a:rPr>
              <a:t> to </a:t>
            </a:r>
            <a:r>
              <a:rPr lang="en-US" sz="2800" b="1" i="1" dirty="0">
                <a:solidFill>
                  <a:srgbClr val="254061"/>
                </a:solidFill>
                <a:latin typeface="Candara"/>
                <a:cs typeface="Candara"/>
              </a:rPr>
              <a:t>(</a:t>
            </a:r>
            <a:r>
              <a:rPr lang="en-US" sz="2800" b="1" i="1" dirty="0">
                <a:solidFill>
                  <a:srgbClr val="FF0000"/>
                </a:solidFill>
                <a:latin typeface="Candara"/>
                <a:cs typeface="Candara"/>
              </a:rPr>
              <a:t>D,D,D,D</a:t>
            </a:r>
            <a:r>
              <a:rPr lang="en-US" sz="2800" b="1" i="1" dirty="0">
                <a:solidFill>
                  <a:srgbClr val="254061"/>
                </a:solidFill>
                <a:latin typeface="Candara"/>
                <a:cs typeface="Candara"/>
              </a:rPr>
              <a:t>)</a:t>
            </a:r>
            <a:r>
              <a:rPr lang="en-US" sz="2800" dirty="0">
                <a:solidFill>
                  <a:srgbClr val="254061"/>
                </a:solidFill>
                <a:latin typeface="Candara"/>
                <a:cs typeface="Candara"/>
              </a:rPr>
              <a:t> 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575946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62" y="692696"/>
            <a:ext cx="7788961" cy="576064"/>
          </a:xfrm>
        </p:spPr>
        <p:txBody>
          <a:bodyPr/>
          <a:lstStyle/>
          <a:p>
            <a:pPr algn="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cs typeface="Candara"/>
              </a:rPr>
              <a:t>_____________________ Forward induction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andara"/>
              <a:cs typeface="Candara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632858"/>
              </p:ext>
            </p:extLst>
          </p:nvPr>
        </p:nvGraphicFramePr>
        <p:xfrm>
          <a:off x="2915816" y="4098528"/>
          <a:ext cx="4853784" cy="20070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7067"/>
                <a:gridCol w="490861"/>
                <a:gridCol w="808964"/>
                <a:gridCol w="808964"/>
                <a:gridCol w="808964"/>
                <a:gridCol w="808964"/>
              </a:tblGrid>
              <a:tr h="485355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254061"/>
                          </a:solidFill>
                          <a:latin typeface="Candara"/>
                          <a:cs typeface="Candara"/>
                        </a:rPr>
                        <a:t>Others’ decision</a:t>
                      </a:r>
                      <a:endParaRPr lang="en-US" sz="2000" b="1" dirty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485355">
                <a:tc rowSpan="3"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254061"/>
                          </a:solidFill>
                          <a:latin typeface="Candara"/>
                          <a:cs typeface="Candara"/>
                        </a:rPr>
                        <a:t>Own decision</a:t>
                      </a:r>
                      <a:endParaRPr lang="en-US" sz="2000" b="1" dirty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008000"/>
                          </a:solidFill>
                          <a:latin typeface="Candara"/>
                          <a:cs typeface="Candara"/>
                        </a:rPr>
                        <a:t>CCC</a:t>
                      </a:r>
                      <a:endParaRPr lang="en-US" sz="2000" b="1" i="1" dirty="0">
                        <a:solidFill>
                          <a:srgbClr val="008000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008000"/>
                          </a:solidFill>
                          <a:latin typeface="Candara"/>
                          <a:cs typeface="Candara"/>
                        </a:rPr>
                        <a:t>CC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D</a:t>
                      </a:r>
                      <a:endParaRPr lang="en-US" sz="2000" b="1" i="1" dirty="0">
                        <a:solidFill>
                          <a:srgbClr val="FF0000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008000"/>
                          </a:solidFill>
                          <a:latin typeface="Candara"/>
                          <a:cs typeface="Candara"/>
                        </a:rPr>
                        <a:t>C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DD</a:t>
                      </a:r>
                      <a:endParaRPr lang="en-US" sz="2000" b="1" i="1" dirty="0">
                        <a:solidFill>
                          <a:srgbClr val="FF0000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DDD</a:t>
                      </a:r>
                      <a:endParaRPr lang="en-US" sz="2000" b="1" i="1" dirty="0">
                        <a:solidFill>
                          <a:srgbClr val="FF0000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</a:tr>
              <a:tr h="380139"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008000"/>
                          </a:solidFill>
                          <a:latin typeface="Candara"/>
                          <a:cs typeface="Candara"/>
                        </a:rPr>
                        <a:t>C</a:t>
                      </a:r>
                      <a:endParaRPr lang="en-US" sz="2000" b="1" i="1" dirty="0">
                        <a:solidFill>
                          <a:srgbClr val="008000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254061"/>
                          </a:solidFill>
                          <a:latin typeface="Candara"/>
                          <a:cs typeface="Candara"/>
                        </a:rPr>
                        <a:t>100</a:t>
                      </a:r>
                      <a:endParaRPr lang="en-US" sz="2800" dirty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254061"/>
                          </a:solidFill>
                          <a:latin typeface="Candara"/>
                          <a:cs typeface="Candara"/>
                        </a:rPr>
                        <a:t>75</a:t>
                      </a:r>
                      <a:endParaRPr lang="en-US" sz="2800" dirty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254061"/>
                          </a:solidFill>
                          <a:latin typeface="Candara"/>
                          <a:cs typeface="Candara"/>
                        </a:rPr>
                        <a:t>50</a:t>
                      </a:r>
                      <a:endParaRPr lang="en-US" sz="2800" dirty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254061"/>
                          </a:solidFill>
                          <a:latin typeface="Candara"/>
                          <a:cs typeface="Candara"/>
                        </a:rPr>
                        <a:t>25</a:t>
                      </a:r>
                      <a:endParaRPr lang="en-US" sz="2800" dirty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</a:tr>
              <a:tr h="377343"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D</a:t>
                      </a:r>
                      <a:endParaRPr lang="en-US" sz="2000" b="1" i="1" dirty="0">
                        <a:solidFill>
                          <a:srgbClr val="FF0000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8000"/>
                          </a:solidFill>
                          <a:latin typeface="Candara"/>
                          <a:cs typeface="Candara"/>
                        </a:rPr>
                        <a:t>75</a:t>
                      </a:r>
                      <a:endParaRPr lang="en-US" sz="2800" dirty="0">
                        <a:solidFill>
                          <a:srgbClr val="008000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8000"/>
                          </a:solidFill>
                          <a:latin typeface="Candara"/>
                          <a:cs typeface="Candara"/>
                        </a:rPr>
                        <a:t>50</a:t>
                      </a:r>
                      <a:endParaRPr lang="en-US" sz="2800" dirty="0">
                        <a:solidFill>
                          <a:srgbClr val="008000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8000"/>
                          </a:solidFill>
                          <a:latin typeface="Candara"/>
                          <a:cs typeface="Candara"/>
                        </a:rPr>
                        <a:t>25</a:t>
                      </a:r>
                      <a:endParaRPr lang="en-US" sz="2800" dirty="0">
                        <a:solidFill>
                          <a:srgbClr val="008000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8000"/>
                          </a:solidFill>
                          <a:latin typeface="Candara"/>
                          <a:cs typeface="Candara"/>
                        </a:rPr>
                        <a:t>50</a:t>
                      </a:r>
                      <a:endParaRPr lang="en-US" sz="2800" dirty="0">
                        <a:solidFill>
                          <a:srgbClr val="008000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06354" y="1656394"/>
            <a:ext cx="569518" cy="1160080"/>
            <a:chOff x="935596" y="4149080"/>
            <a:chExt cx="396044" cy="146277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8" name="Oval 7"/>
            <p:cNvSpPr/>
            <p:nvPr/>
          </p:nvSpPr>
          <p:spPr>
            <a:xfrm>
              <a:off x="1007604" y="4149080"/>
              <a:ext cx="252028" cy="288032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35596" y="4509120"/>
              <a:ext cx="396044" cy="432048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07604" y="4963781"/>
              <a:ext cx="252028" cy="648072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>
          <a:xfrm>
            <a:off x="323528" y="3717031"/>
            <a:ext cx="1800200" cy="1475159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Candara"/>
                <a:cs typeface="Candara"/>
              </a:rPr>
              <a:t>60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andara"/>
              <a:cs typeface="Candara"/>
            </a:endParaRPr>
          </a:p>
        </p:txBody>
      </p:sp>
      <p:cxnSp>
        <p:nvCxnSpPr>
          <p:cNvPr id="4" name="Straight Connector 3"/>
          <p:cNvCxnSpPr>
            <a:stCxn id="9" idx="1"/>
            <a:endCxn id="11" idx="0"/>
          </p:cNvCxnSpPr>
          <p:nvPr/>
        </p:nvCxnSpPr>
        <p:spPr>
          <a:xfrm flipH="1">
            <a:off x="1223628" y="2113253"/>
            <a:ext cx="882726" cy="16037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3"/>
            <a:endCxn id="5" idx="0"/>
          </p:cNvCxnSpPr>
          <p:nvPr/>
        </p:nvCxnSpPr>
        <p:spPr>
          <a:xfrm>
            <a:off x="2675872" y="2113253"/>
            <a:ext cx="2666836" cy="19852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72000" y="5192190"/>
            <a:ext cx="648072" cy="39705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948264" y="5708507"/>
            <a:ext cx="648072" cy="39705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067944" y="1401041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/>
                <a:cs typeface="Candara"/>
              </a:rPr>
              <a:t>The player would only reject 60 if he was aiming for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ndara"/>
                <a:cs typeface="Candara"/>
              </a:rPr>
              <a:t>(C,C,C,C),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/>
                <a:cs typeface="Candara"/>
              </a:rPr>
              <a:t>suggesting a FI requirement selects that equilibrium. 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Candara"/>
              <a:cs typeface="Candara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933907" y="1999566"/>
            <a:ext cx="99002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197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8" grpId="1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62" y="692696"/>
            <a:ext cx="7788961" cy="576064"/>
          </a:xfrm>
        </p:spPr>
        <p:txBody>
          <a:bodyPr/>
          <a:lstStyle/>
          <a:p>
            <a:pPr algn="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cs typeface="Candara"/>
              </a:rPr>
              <a:t>_____________________ Note: changing utility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andara"/>
              <a:cs typeface="Candara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608488"/>
              </p:ext>
            </p:extLst>
          </p:nvPr>
        </p:nvGraphicFramePr>
        <p:xfrm>
          <a:off x="2915816" y="4098528"/>
          <a:ext cx="4853784" cy="20070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7067"/>
                <a:gridCol w="490861"/>
                <a:gridCol w="808964"/>
                <a:gridCol w="808964"/>
                <a:gridCol w="808964"/>
                <a:gridCol w="808964"/>
              </a:tblGrid>
              <a:tr h="485355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254061"/>
                          </a:solidFill>
                          <a:latin typeface="Candara"/>
                          <a:cs typeface="Candara"/>
                        </a:rPr>
                        <a:t>Others’ decision</a:t>
                      </a:r>
                      <a:endParaRPr lang="en-US" sz="2000" b="1" dirty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485355">
                <a:tc rowSpan="3"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254061"/>
                          </a:solidFill>
                          <a:latin typeface="Candara"/>
                          <a:cs typeface="Candara"/>
                        </a:rPr>
                        <a:t>Own decision</a:t>
                      </a:r>
                      <a:endParaRPr lang="en-US" sz="2000" b="1" dirty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008000"/>
                          </a:solidFill>
                          <a:latin typeface="Candara"/>
                          <a:cs typeface="Candara"/>
                        </a:rPr>
                        <a:t>CCC</a:t>
                      </a:r>
                      <a:endParaRPr lang="en-US" sz="2000" b="1" i="1" dirty="0">
                        <a:solidFill>
                          <a:srgbClr val="008000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008000"/>
                          </a:solidFill>
                          <a:latin typeface="Candara"/>
                          <a:cs typeface="Candara"/>
                        </a:rPr>
                        <a:t>CC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D</a:t>
                      </a:r>
                      <a:endParaRPr lang="en-US" sz="2000" b="1" i="1" dirty="0">
                        <a:solidFill>
                          <a:srgbClr val="FF0000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008000"/>
                          </a:solidFill>
                          <a:latin typeface="Candara"/>
                          <a:cs typeface="Candara"/>
                        </a:rPr>
                        <a:t>C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DD</a:t>
                      </a:r>
                      <a:endParaRPr lang="en-US" sz="2000" b="1" i="1" dirty="0">
                        <a:solidFill>
                          <a:srgbClr val="FF0000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DDD</a:t>
                      </a:r>
                      <a:endParaRPr lang="en-US" sz="2000" b="1" i="1" dirty="0">
                        <a:solidFill>
                          <a:srgbClr val="FF0000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</a:tr>
              <a:tr h="380139"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008000"/>
                          </a:solidFill>
                          <a:latin typeface="Candara"/>
                          <a:cs typeface="Candara"/>
                        </a:rPr>
                        <a:t>C</a:t>
                      </a:r>
                      <a:endParaRPr lang="en-US" sz="2000" b="1" i="1" dirty="0">
                        <a:solidFill>
                          <a:srgbClr val="008000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254061"/>
                          </a:solidFill>
                          <a:latin typeface="Candara"/>
                          <a:cs typeface="Candara"/>
                        </a:rPr>
                        <a:t>100</a:t>
                      </a:r>
                      <a:endParaRPr lang="en-US" sz="2800" dirty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254061"/>
                          </a:solidFill>
                          <a:latin typeface="Candara"/>
                          <a:cs typeface="Candara"/>
                        </a:rPr>
                        <a:t>75</a:t>
                      </a:r>
                      <a:endParaRPr lang="en-US" sz="2800" dirty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254061"/>
                          </a:solidFill>
                          <a:latin typeface="Candara"/>
                          <a:cs typeface="Candara"/>
                        </a:rPr>
                        <a:t>50</a:t>
                      </a:r>
                      <a:endParaRPr lang="en-US" sz="2800" dirty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254061"/>
                          </a:solidFill>
                          <a:latin typeface="Candara"/>
                          <a:cs typeface="Candara"/>
                        </a:rPr>
                        <a:t>25</a:t>
                      </a:r>
                      <a:endParaRPr lang="en-US" sz="2800" dirty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</a:tr>
              <a:tr h="377343"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D</a:t>
                      </a:r>
                      <a:endParaRPr lang="en-US" sz="2000" b="1" i="1" dirty="0">
                        <a:solidFill>
                          <a:srgbClr val="FF0000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8000"/>
                          </a:solidFill>
                          <a:latin typeface="Candara"/>
                          <a:cs typeface="Candara"/>
                        </a:rPr>
                        <a:t>75</a:t>
                      </a:r>
                      <a:endParaRPr lang="en-US" sz="2800" dirty="0">
                        <a:solidFill>
                          <a:srgbClr val="008000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8000"/>
                          </a:solidFill>
                          <a:latin typeface="Candara"/>
                          <a:cs typeface="Candara"/>
                        </a:rPr>
                        <a:t>50</a:t>
                      </a:r>
                      <a:endParaRPr lang="en-US" sz="2800" dirty="0">
                        <a:solidFill>
                          <a:srgbClr val="008000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8000"/>
                          </a:solidFill>
                          <a:latin typeface="Candara"/>
                          <a:cs typeface="Candara"/>
                        </a:rPr>
                        <a:t>25</a:t>
                      </a:r>
                      <a:endParaRPr lang="en-US" sz="2800" dirty="0">
                        <a:solidFill>
                          <a:srgbClr val="008000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8000"/>
                          </a:solidFill>
                          <a:latin typeface="Candara"/>
                          <a:cs typeface="Candara"/>
                        </a:rPr>
                        <a:t>50</a:t>
                      </a:r>
                      <a:endParaRPr lang="en-US" sz="2800" dirty="0">
                        <a:solidFill>
                          <a:srgbClr val="008000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06354" y="1656394"/>
            <a:ext cx="569518" cy="1160080"/>
            <a:chOff x="935596" y="4149080"/>
            <a:chExt cx="396044" cy="146277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8" name="Oval 7"/>
            <p:cNvSpPr/>
            <p:nvPr/>
          </p:nvSpPr>
          <p:spPr>
            <a:xfrm>
              <a:off x="1007604" y="4149080"/>
              <a:ext cx="252028" cy="288032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35596" y="4509120"/>
              <a:ext cx="396044" cy="432048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07604" y="4963781"/>
              <a:ext cx="252028" cy="648072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>
          <a:xfrm>
            <a:off x="323528" y="3717031"/>
            <a:ext cx="1800200" cy="1475159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/>
                <a:cs typeface="Candara"/>
              </a:rPr>
              <a:t>60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andara"/>
              <a:cs typeface="Candara"/>
            </a:endParaRPr>
          </a:p>
        </p:txBody>
      </p:sp>
      <p:cxnSp>
        <p:nvCxnSpPr>
          <p:cNvPr id="4" name="Straight Connector 3"/>
          <p:cNvCxnSpPr>
            <a:stCxn id="9" idx="1"/>
            <a:endCxn id="11" idx="0"/>
          </p:cNvCxnSpPr>
          <p:nvPr/>
        </p:nvCxnSpPr>
        <p:spPr>
          <a:xfrm flipH="1">
            <a:off x="1223628" y="2113253"/>
            <a:ext cx="882726" cy="16037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3"/>
            <a:endCxn id="5" idx="0"/>
          </p:cNvCxnSpPr>
          <p:nvPr/>
        </p:nvCxnSpPr>
        <p:spPr>
          <a:xfrm>
            <a:off x="2675872" y="2113253"/>
            <a:ext cx="2666836" cy="19852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572000" y="5589240"/>
            <a:ext cx="3168352" cy="516317"/>
            <a:chOff x="4572000" y="5589240"/>
            <a:chExt cx="3168352" cy="516317"/>
          </a:xfrm>
        </p:grpSpPr>
        <p:sp>
          <p:nvSpPr>
            <p:cNvPr id="3" name="Rectangle 2"/>
            <p:cNvSpPr/>
            <p:nvPr/>
          </p:nvSpPr>
          <p:spPr>
            <a:xfrm>
              <a:off x="4572000" y="5589240"/>
              <a:ext cx="770708" cy="516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254061"/>
                  </a:solidFill>
                  <a:latin typeface="Candara"/>
                  <a:cs typeface="Candara"/>
                </a:rPr>
                <a:t>125</a:t>
              </a:r>
              <a:endParaRPr lang="en-US" sz="2800" dirty="0">
                <a:solidFill>
                  <a:srgbClr val="254061"/>
                </a:solidFill>
                <a:latin typeface="Candara"/>
                <a:cs typeface="Candara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42708" y="5589240"/>
              <a:ext cx="770708" cy="516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254061"/>
                  </a:solidFill>
                  <a:latin typeface="Candara"/>
                  <a:cs typeface="Candara"/>
                </a:rPr>
                <a:t>100</a:t>
              </a:r>
              <a:endParaRPr lang="en-US" sz="2800" dirty="0">
                <a:solidFill>
                  <a:srgbClr val="254061"/>
                </a:solidFill>
                <a:latin typeface="Candara"/>
                <a:cs typeface="Candara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55991" y="5589240"/>
              <a:ext cx="770708" cy="516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254061"/>
                  </a:solidFill>
                  <a:latin typeface="Candara"/>
                  <a:cs typeface="Candara"/>
                </a:rPr>
                <a:t>75</a:t>
              </a:r>
              <a:endParaRPr lang="en-US" sz="2800" dirty="0">
                <a:solidFill>
                  <a:srgbClr val="254061"/>
                </a:solidFill>
                <a:latin typeface="Candara"/>
                <a:cs typeface="Candara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991210" y="5661247"/>
              <a:ext cx="749142" cy="4443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254061"/>
                  </a:solidFill>
                  <a:latin typeface="Candara"/>
                  <a:cs typeface="Candara"/>
                </a:rPr>
                <a:t>50</a:t>
              </a:r>
              <a:endParaRPr lang="en-US" sz="2800" dirty="0">
                <a:solidFill>
                  <a:srgbClr val="254061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139952" y="1499745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Candara"/>
                <a:cs typeface="Candara"/>
              </a:rPr>
              <a:t>Game with changing utilities…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/>
                <a:cs typeface="Candara"/>
              </a:rPr>
              <a:t>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Candara"/>
                <a:cs typeface="Candara"/>
              </a:rPr>
              <a:t>(</a:t>
            </a:r>
            <a:r>
              <a:rPr lang="en-US" sz="2400" b="1" i="1" dirty="0" smtClean="0">
                <a:solidFill>
                  <a:srgbClr val="008000"/>
                </a:solidFill>
                <a:latin typeface="Candara"/>
                <a:cs typeface="Candara"/>
              </a:rPr>
              <a:t>C,C,C,C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ndara"/>
                <a:cs typeface="Candara"/>
              </a:rPr>
              <a:t>)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/>
                <a:cs typeface="Candara"/>
              </a:rPr>
              <a:t>      100</a:t>
            </a:r>
          </a:p>
          <a:p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Candara"/>
                <a:cs typeface="Candara"/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/>
                <a:cs typeface="Candara"/>
              </a:rPr>
              <a:t>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Candara"/>
                <a:cs typeface="Candara"/>
              </a:rPr>
              <a:t>(</a:t>
            </a:r>
            <a:r>
              <a:rPr lang="en-US" sz="2400" b="1" i="1" dirty="0" smtClean="0">
                <a:solidFill>
                  <a:srgbClr val="FF0000"/>
                </a:solidFill>
                <a:latin typeface="Candara"/>
                <a:cs typeface="Candara"/>
              </a:rPr>
              <a:t>D,D,D,D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Candara"/>
                <a:cs typeface="Candara"/>
              </a:rPr>
              <a:t>)     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/>
                <a:cs typeface="Candara"/>
              </a:rPr>
              <a:t>50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/>
                <a:cs typeface="Candara"/>
              </a:rPr>
              <a:t>regardless, however…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Candara"/>
              <a:cs typeface="Candara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342708" y="2113253"/>
            <a:ext cx="3814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533418" y="2509292"/>
            <a:ext cx="3814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627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9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4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79512" y="1268760"/>
            <a:ext cx="8712968" cy="4896544"/>
          </a:xfrm>
        </p:spPr>
        <p:txBody>
          <a:bodyPr/>
          <a:lstStyle/>
          <a:p>
            <a:pPr>
              <a:spcBef>
                <a:spcPts val="2150"/>
              </a:spcBef>
            </a:pPr>
            <a:r>
              <a:rPr lang="en-US" sz="2400" dirty="0">
                <a:solidFill>
                  <a:srgbClr val="254061"/>
                </a:solidFill>
                <a:latin typeface="Candara"/>
                <a:cs typeface="Candara"/>
              </a:rPr>
              <a:t>P</a:t>
            </a:r>
            <a:r>
              <a:rPr lang="en-US" sz="2400" dirty="0" smtClean="0">
                <a:solidFill>
                  <a:srgbClr val="254061"/>
                </a:solidFill>
                <a:latin typeface="Candara"/>
                <a:cs typeface="Candara"/>
              </a:rPr>
              <a:t>roviding the </a:t>
            </a:r>
            <a:r>
              <a:rPr lang="en-US" sz="2400" dirty="0" smtClean="0">
                <a:solidFill>
                  <a:srgbClr val="7030A0"/>
                </a:solidFill>
                <a:latin typeface="Candara"/>
                <a:cs typeface="Candara"/>
              </a:rPr>
              <a:t>OO</a:t>
            </a:r>
            <a:r>
              <a:rPr lang="en-US" sz="2400" dirty="0" smtClean="0">
                <a:solidFill>
                  <a:srgbClr val="254061"/>
                </a:solidFill>
                <a:latin typeface="Candara"/>
                <a:cs typeface="Candara"/>
              </a:rPr>
              <a:t> may be costly for policy makers. However since </a:t>
            </a:r>
            <a:r>
              <a:rPr lang="en-US" sz="2400" dirty="0" smtClean="0">
                <a:solidFill>
                  <a:srgbClr val="7030A0"/>
                </a:solidFill>
                <a:latin typeface="Candara"/>
                <a:cs typeface="Candara"/>
              </a:rPr>
              <a:t>OO</a:t>
            </a:r>
            <a:r>
              <a:rPr lang="en-US" sz="2400" dirty="0" smtClean="0">
                <a:solidFill>
                  <a:srgbClr val="254061"/>
                </a:solidFill>
                <a:latin typeface="Candara"/>
                <a:cs typeface="Candara"/>
              </a:rPr>
              <a:t> is rejected intervention is counterfactual and thus free. </a:t>
            </a:r>
          </a:p>
          <a:p>
            <a:pPr>
              <a:spcBef>
                <a:spcPts val="2150"/>
              </a:spcBef>
            </a:pPr>
            <a:r>
              <a:rPr lang="en-US" sz="2400" dirty="0" smtClean="0">
                <a:solidFill>
                  <a:srgbClr val="254061"/>
                </a:solidFill>
                <a:latin typeface="Candara"/>
                <a:cs typeface="Candara"/>
              </a:rPr>
              <a:t>Our FI + equilibrium selection argument works if </a:t>
            </a:r>
            <a:r>
              <a:rPr lang="en-US" sz="2400" dirty="0" smtClean="0">
                <a:solidFill>
                  <a:srgbClr val="7030A0"/>
                </a:solidFill>
                <a:latin typeface="Candara"/>
                <a:cs typeface="Candara"/>
              </a:rPr>
              <a:t>OO-payoff </a:t>
            </a:r>
            <a:r>
              <a:rPr lang="en-US" sz="2400" dirty="0" smtClean="0">
                <a:solidFill>
                  <a:srgbClr val="254061"/>
                </a:solidFill>
                <a:latin typeface="Candara"/>
                <a:cs typeface="Candara"/>
              </a:rPr>
              <a:t>&gt; 50</a:t>
            </a:r>
          </a:p>
          <a:p>
            <a:pPr>
              <a:spcBef>
                <a:spcPts val="2150"/>
              </a:spcBef>
            </a:pPr>
            <a:r>
              <a:rPr lang="en-US" sz="2400" dirty="0" smtClean="0">
                <a:solidFill>
                  <a:srgbClr val="254061"/>
                </a:solidFill>
                <a:latin typeface="Candara"/>
                <a:cs typeface="Candara"/>
              </a:rPr>
              <a:t>With R + CSBR we get  comparable conclusions…</a:t>
            </a:r>
          </a:p>
          <a:p>
            <a:pPr lvl="3">
              <a:spcBef>
                <a:spcPts val="2150"/>
              </a:spcBef>
            </a:pPr>
            <a:r>
              <a:rPr lang="en-US" sz="2400" dirty="0" smtClean="0">
                <a:solidFill>
                  <a:srgbClr val="254061"/>
                </a:solidFill>
                <a:latin typeface="Candara"/>
                <a:cs typeface="Candara"/>
              </a:rPr>
              <a:t> if  players </a:t>
            </a:r>
            <a:r>
              <a:rPr lang="en-US" sz="2400" dirty="0">
                <a:solidFill>
                  <a:srgbClr val="254061"/>
                </a:solidFill>
                <a:latin typeface="Candara"/>
                <a:cs typeface="Candara"/>
              </a:rPr>
              <a:t>have </a:t>
            </a:r>
            <a:r>
              <a:rPr lang="en-US" sz="2400" dirty="0" smtClean="0">
                <a:solidFill>
                  <a:srgbClr val="254061"/>
                </a:solidFill>
                <a:latin typeface="Candara"/>
                <a:cs typeface="Candara"/>
              </a:rPr>
              <a:t>point-beliefs</a:t>
            </a:r>
          </a:p>
          <a:p>
            <a:pPr lvl="3">
              <a:spcBef>
                <a:spcPts val="2150"/>
              </a:spcBef>
            </a:pPr>
            <a:r>
              <a:rPr lang="en-US" sz="2400" dirty="0" smtClean="0">
                <a:solidFill>
                  <a:srgbClr val="254061"/>
                </a:solidFill>
                <a:latin typeface="Candara"/>
                <a:cs typeface="Candara"/>
              </a:rPr>
              <a:t>if </a:t>
            </a:r>
            <a:r>
              <a:rPr lang="en-US" sz="2400" dirty="0">
                <a:solidFill>
                  <a:srgbClr val="254061"/>
                </a:solidFill>
                <a:latin typeface="Candara"/>
                <a:cs typeface="Candara"/>
              </a:rPr>
              <a:t>beliefs reflect </a:t>
            </a:r>
            <a:r>
              <a:rPr lang="en-US" sz="2400" dirty="0" smtClean="0">
                <a:solidFill>
                  <a:srgbClr val="254061"/>
                </a:solidFill>
                <a:latin typeface="Candara"/>
                <a:cs typeface="Candara"/>
              </a:rPr>
              <a:t>independence and </a:t>
            </a:r>
            <a:r>
              <a:rPr lang="en-US" sz="2400" dirty="0" smtClean="0">
                <a:solidFill>
                  <a:srgbClr val="7030A0"/>
                </a:solidFill>
                <a:latin typeface="Candara"/>
                <a:cs typeface="Candara"/>
              </a:rPr>
              <a:t>OO-payoff </a:t>
            </a:r>
            <a:r>
              <a:rPr lang="en-US" sz="2400" dirty="0" smtClean="0">
                <a:solidFill>
                  <a:srgbClr val="254061"/>
                </a:solidFill>
                <a:latin typeface="Candara"/>
                <a:cs typeface="Candara"/>
              </a:rPr>
              <a:t>&gt; 65.4</a:t>
            </a:r>
          </a:p>
          <a:p>
            <a:pPr lvl="3">
              <a:spcBef>
                <a:spcPts val="2150"/>
              </a:spcBef>
            </a:pPr>
            <a:r>
              <a:rPr lang="en-US" sz="2400" dirty="0" smtClean="0">
                <a:solidFill>
                  <a:srgbClr val="254061"/>
                </a:solidFill>
                <a:latin typeface="Candara"/>
                <a:cs typeface="Candara"/>
              </a:rPr>
              <a:t>and more generally if </a:t>
            </a:r>
            <a:r>
              <a:rPr lang="en-US" sz="2400" dirty="0" smtClean="0">
                <a:solidFill>
                  <a:srgbClr val="7030A0"/>
                </a:solidFill>
                <a:latin typeface="Candara"/>
                <a:cs typeface="Candara"/>
              </a:rPr>
              <a:t>OO-payoff </a:t>
            </a:r>
            <a:r>
              <a:rPr lang="en-US" sz="2400" dirty="0" smtClean="0">
                <a:solidFill>
                  <a:srgbClr val="254061"/>
                </a:solidFill>
                <a:latin typeface="Candara"/>
                <a:cs typeface="Candara"/>
              </a:rPr>
              <a:t>&gt; 87.5</a:t>
            </a:r>
          </a:p>
          <a:p>
            <a:pPr marL="0" indent="0">
              <a:spcBef>
                <a:spcPts val="2150"/>
              </a:spcBef>
              <a:buNone/>
            </a:pPr>
            <a:endParaRPr lang="en-US" sz="2400" dirty="0" smtClean="0">
              <a:solidFill>
                <a:srgbClr val="254061"/>
              </a:solidFill>
              <a:latin typeface="Candara"/>
              <a:cs typeface="Candara"/>
            </a:endParaRPr>
          </a:p>
          <a:p>
            <a:pPr>
              <a:spcBef>
                <a:spcPts val="2150"/>
              </a:spcBef>
            </a:pPr>
            <a:endParaRPr lang="en-US" sz="2400" dirty="0" smtClean="0">
              <a:solidFill>
                <a:srgbClr val="254061"/>
              </a:solidFill>
              <a:latin typeface="Candara"/>
              <a:cs typeface="Candara"/>
            </a:endParaRPr>
          </a:p>
          <a:p>
            <a:pPr>
              <a:spcBef>
                <a:spcPts val="2150"/>
              </a:spcBef>
            </a:pPr>
            <a:endParaRPr lang="en-US" sz="2400" dirty="0" smtClean="0">
              <a:solidFill>
                <a:srgbClr val="254061"/>
              </a:solidFill>
              <a:latin typeface="Candara"/>
              <a:cs typeface="Candara"/>
            </a:endParaRPr>
          </a:p>
          <a:p>
            <a:endParaRPr lang="en-US" sz="2400" dirty="0" smtClean="0">
              <a:solidFill>
                <a:srgbClr val="254061"/>
              </a:solidFill>
              <a:latin typeface="Candara"/>
              <a:cs typeface="Candara"/>
            </a:endParaRPr>
          </a:p>
          <a:p>
            <a:endParaRPr lang="en-US" sz="2400" dirty="0">
              <a:solidFill>
                <a:srgbClr val="254061"/>
              </a:solidFill>
              <a:latin typeface="Candara"/>
              <a:cs typeface="Candara"/>
            </a:endParaRPr>
          </a:p>
          <a:p>
            <a:endParaRPr lang="sv-SE" sz="2400" dirty="0">
              <a:solidFill>
                <a:srgbClr val="254061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178603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62" y="548680"/>
            <a:ext cx="7788961" cy="576064"/>
          </a:xfrm>
        </p:spPr>
        <p:txBody>
          <a:bodyPr/>
          <a:lstStyle/>
          <a:p>
            <a:pPr algn="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cs typeface="Candara"/>
              </a:rPr>
              <a:t>___________ Lab-in-Field experiment in Ethiopia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andara"/>
              <a:cs typeface="Candar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79512" y="1268760"/>
            <a:ext cx="8712968" cy="4896544"/>
          </a:xfrm>
        </p:spPr>
        <p:txBody>
          <a:bodyPr/>
          <a:lstStyle/>
          <a:p>
            <a:pPr>
              <a:spcBef>
                <a:spcPts val="2150"/>
              </a:spcBef>
            </a:pPr>
            <a:r>
              <a:rPr lang="en-US" sz="2400" dirty="0" smtClean="0">
                <a:solidFill>
                  <a:srgbClr val="254061"/>
                </a:solidFill>
                <a:latin typeface="Candara"/>
                <a:cs typeface="Candara"/>
              </a:rPr>
              <a:t>We tested our proposal in lab-in-field experiment in the Ethiopian highlands</a:t>
            </a:r>
          </a:p>
          <a:p>
            <a:pPr>
              <a:spcBef>
                <a:spcPts val="2150"/>
              </a:spcBef>
            </a:pPr>
            <a:r>
              <a:rPr lang="en-US" sz="2400" dirty="0">
                <a:solidFill>
                  <a:srgbClr val="254061"/>
                </a:solidFill>
                <a:latin typeface="Candara"/>
                <a:cs typeface="Candara"/>
              </a:rPr>
              <a:t>All </a:t>
            </a:r>
            <a:r>
              <a:rPr lang="en-US" sz="2400" dirty="0" smtClean="0">
                <a:solidFill>
                  <a:srgbClr val="254061"/>
                </a:solidFill>
                <a:latin typeface="Candara"/>
                <a:cs typeface="Candara"/>
              </a:rPr>
              <a:t>subjects </a:t>
            </a:r>
            <a:r>
              <a:rPr lang="en-US" sz="2400" dirty="0">
                <a:solidFill>
                  <a:srgbClr val="254061"/>
                </a:solidFill>
                <a:latin typeface="Candara"/>
                <a:cs typeface="Candara"/>
              </a:rPr>
              <a:t>were household heads whose main form of livelihood was agriculture. </a:t>
            </a:r>
          </a:p>
          <a:p>
            <a:pPr>
              <a:spcBef>
                <a:spcPts val="2150"/>
              </a:spcBef>
            </a:pPr>
            <a:r>
              <a:rPr lang="en-US" sz="2400" dirty="0" smtClean="0">
                <a:solidFill>
                  <a:srgbClr val="254061"/>
                </a:solidFill>
                <a:latin typeface="Candara"/>
                <a:cs typeface="Candara"/>
              </a:rPr>
              <a:t>Households </a:t>
            </a:r>
            <a:r>
              <a:rPr lang="en-US" sz="2400" dirty="0">
                <a:solidFill>
                  <a:srgbClr val="254061"/>
                </a:solidFill>
                <a:latin typeface="Candara"/>
                <a:cs typeface="Candara"/>
              </a:rPr>
              <a:t>also </a:t>
            </a:r>
            <a:r>
              <a:rPr lang="en-US" sz="2400" dirty="0" smtClean="0">
                <a:solidFill>
                  <a:srgbClr val="254061"/>
                </a:solidFill>
                <a:latin typeface="Candara"/>
                <a:cs typeface="Candara"/>
              </a:rPr>
              <a:t>depend </a:t>
            </a:r>
            <a:r>
              <a:rPr lang="en-US" sz="2400" dirty="0">
                <a:solidFill>
                  <a:srgbClr val="254061"/>
                </a:solidFill>
                <a:latin typeface="Candara"/>
                <a:cs typeface="Candara"/>
              </a:rPr>
              <a:t>on local forests </a:t>
            </a:r>
            <a:r>
              <a:rPr lang="en-US" sz="2400" dirty="0" smtClean="0">
                <a:solidFill>
                  <a:srgbClr val="254061"/>
                </a:solidFill>
                <a:latin typeface="Candara"/>
                <a:cs typeface="Candara"/>
              </a:rPr>
              <a:t>for </a:t>
            </a:r>
            <a:r>
              <a:rPr lang="en-US" sz="2400" dirty="0">
                <a:solidFill>
                  <a:srgbClr val="254061"/>
                </a:solidFill>
                <a:latin typeface="Candara"/>
                <a:cs typeface="Candara"/>
              </a:rPr>
              <a:t>fuel wood and timber needs, and most </a:t>
            </a:r>
            <a:r>
              <a:rPr lang="en-US" sz="2400" dirty="0" smtClean="0">
                <a:solidFill>
                  <a:srgbClr val="254061"/>
                </a:solidFill>
                <a:latin typeface="Candara"/>
                <a:cs typeface="Candara"/>
              </a:rPr>
              <a:t>forests </a:t>
            </a:r>
            <a:r>
              <a:rPr lang="en-US" sz="2400" dirty="0">
                <a:solidFill>
                  <a:srgbClr val="254061"/>
                </a:solidFill>
                <a:latin typeface="Candara"/>
                <a:cs typeface="Candara"/>
              </a:rPr>
              <a:t>were state </a:t>
            </a:r>
            <a:r>
              <a:rPr lang="en-US" sz="2400" dirty="0" smtClean="0">
                <a:solidFill>
                  <a:srgbClr val="254061"/>
                </a:solidFill>
                <a:latin typeface="Candara"/>
                <a:cs typeface="Candara"/>
              </a:rPr>
              <a:t>owned</a:t>
            </a:r>
          </a:p>
          <a:p>
            <a:pPr>
              <a:spcBef>
                <a:spcPts val="2150"/>
              </a:spcBef>
            </a:pPr>
            <a:r>
              <a:rPr lang="en-US" sz="2400" dirty="0" smtClean="0">
                <a:solidFill>
                  <a:srgbClr val="254061"/>
                </a:solidFill>
                <a:latin typeface="Candara"/>
                <a:cs typeface="Candara"/>
              </a:rPr>
              <a:t>Neutrally framed MPD games </a:t>
            </a:r>
            <a:r>
              <a:rPr lang="en-US" sz="2400" dirty="0" smtClean="0">
                <a:solidFill>
                  <a:srgbClr val="0070C0"/>
                </a:solidFill>
                <a:latin typeface="Candara"/>
                <a:cs typeface="Candara"/>
              </a:rPr>
              <a:t>with</a:t>
            </a:r>
            <a:r>
              <a:rPr lang="en-US" sz="2400" dirty="0" smtClean="0">
                <a:solidFill>
                  <a:srgbClr val="254061"/>
                </a:solidFill>
                <a:latin typeface="Candara"/>
                <a:cs typeface="Candara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andara"/>
                <a:cs typeface="Candara"/>
              </a:rPr>
              <a:t>and</a:t>
            </a:r>
            <a:r>
              <a:rPr lang="en-US" sz="2400" dirty="0" smtClean="0">
                <a:solidFill>
                  <a:srgbClr val="254061"/>
                </a:solidFill>
                <a:latin typeface="Candara"/>
                <a:cs typeface="Candara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Candara"/>
                <a:cs typeface="Candara"/>
              </a:rPr>
              <a:t>without</a:t>
            </a:r>
            <a:r>
              <a:rPr lang="en-US" sz="2400" dirty="0" smtClean="0">
                <a:solidFill>
                  <a:srgbClr val="254061"/>
                </a:solidFill>
                <a:latin typeface="Candara"/>
                <a:cs typeface="Candara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Candara"/>
                <a:cs typeface="Candara"/>
              </a:rPr>
              <a:t>outside option</a:t>
            </a:r>
            <a:endParaRPr lang="en-US" sz="2400" dirty="0" smtClean="0">
              <a:solidFill>
                <a:srgbClr val="254061"/>
              </a:solidFill>
              <a:latin typeface="Candara"/>
              <a:cs typeface="Candara"/>
            </a:endParaRPr>
          </a:p>
          <a:p>
            <a:pPr>
              <a:spcBef>
                <a:spcPts val="2150"/>
              </a:spcBef>
            </a:pPr>
            <a:r>
              <a:rPr lang="en-US" sz="2400" dirty="0" smtClean="0">
                <a:solidFill>
                  <a:srgbClr val="254061"/>
                </a:solidFill>
                <a:latin typeface="Candara"/>
                <a:cs typeface="Candara"/>
              </a:rPr>
              <a:t>Instructions read orally with support of demonstrations and posters</a:t>
            </a:r>
          </a:p>
          <a:p>
            <a:pPr>
              <a:spcBef>
                <a:spcPts val="2150"/>
              </a:spcBef>
            </a:pPr>
            <a:endParaRPr lang="en-US" sz="2400" dirty="0" smtClean="0">
              <a:solidFill>
                <a:srgbClr val="254061"/>
              </a:solidFill>
              <a:latin typeface="Candara"/>
              <a:cs typeface="Candara"/>
            </a:endParaRPr>
          </a:p>
          <a:p>
            <a:pPr marL="0" indent="0">
              <a:buNone/>
            </a:pPr>
            <a:endParaRPr lang="sv-SE" sz="2400" dirty="0">
              <a:solidFill>
                <a:srgbClr val="254061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95108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62" y="548680"/>
            <a:ext cx="7788961" cy="576064"/>
          </a:xfrm>
        </p:spPr>
        <p:txBody>
          <a:bodyPr/>
          <a:lstStyle/>
          <a:p>
            <a:pPr algn="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cs typeface="Candara"/>
              </a:rPr>
              <a:t>__________________________ Three treatments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andara"/>
              <a:cs typeface="Candar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79512" y="1268760"/>
            <a:ext cx="8712968" cy="4896544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b="1" dirty="0" smtClean="0">
                <a:solidFill>
                  <a:srgbClr val="254061"/>
                </a:solidFill>
                <a:latin typeface="Candara"/>
                <a:cs typeface="Candara"/>
              </a:rPr>
              <a:t>1) No </a:t>
            </a:r>
            <a:r>
              <a:rPr lang="en-US" sz="2400" b="1" dirty="0">
                <a:solidFill>
                  <a:srgbClr val="254061"/>
                </a:solidFill>
                <a:latin typeface="Candara"/>
                <a:cs typeface="Candara"/>
              </a:rPr>
              <a:t>opt-out option (benchmark treatment): </a:t>
            </a:r>
            <a:r>
              <a:rPr lang="en-US" sz="2400" dirty="0">
                <a:solidFill>
                  <a:srgbClr val="254061"/>
                </a:solidFill>
                <a:latin typeface="Candara"/>
                <a:cs typeface="Candara"/>
              </a:rPr>
              <a:t>experiment participants are randomly matched in groups of 4 players and play </a:t>
            </a:r>
            <a:r>
              <a:rPr lang="en-US" sz="2400" dirty="0" smtClean="0">
                <a:solidFill>
                  <a:srgbClr val="254061"/>
                </a:solidFill>
                <a:latin typeface="Candara"/>
                <a:cs typeface="Candara"/>
              </a:rPr>
              <a:t>the MPD game</a:t>
            </a:r>
          </a:p>
          <a:p>
            <a:pPr marL="0" lvl="0" indent="0">
              <a:buNone/>
            </a:pPr>
            <a:endParaRPr lang="en-US" sz="2400" dirty="0">
              <a:solidFill>
                <a:srgbClr val="254061"/>
              </a:solidFill>
              <a:latin typeface="Candara"/>
              <a:cs typeface="Candara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254061"/>
                </a:solidFill>
                <a:latin typeface="Candara"/>
                <a:cs typeface="Candara"/>
              </a:rPr>
              <a:t>2) Low</a:t>
            </a:r>
            <a:r>
              <a:rPr lang="en-US" sz="2400" b="1" dirty="0">
                <a:solidFill>
                  <a:srgbClr val="254061"/>
                </a:solidFill>
                <a:latin typeface="Candara"/>
                <a:cs typeface="Candara"/>
              </a:rPr>
              <a:t>-value opt-out treatment</a:t>
            </a:r>
            <a:r>
              <a:rPr lang="en-US" sz="2400" dirty="0">
                <a:solidFill>
                  <a:srgbClr val="254061"/>
                </a:solidFill>
                <a:latin typeface="Candara"/>
                <a:cs typeface="Candara"/>
              </a:rPr>
              <a:t>: experiment participants first choose </a:t>
            </a:r>
            <a:r>
              <a:rPr lang="en-US" sz="2400" dirty="0" smtClean="0">
                <a:solidFill>
                  <a:srgbClr val="254061"/>
                </a:solidFill>
                <a:latin typeface="Candara"/>
                <a:cs typeface="Candara"/>
              </a:rPr>
              <a:t>whether to take </a:t>
            </a:r>
            <a:r>
              <a:rPr lang="en-US" sz="2400" dirty="0">
                <a:solidFill>
                  <a:srgbClr val="254061"/>
                </a:solidFill>
                <a:latin typeface="Candara"/>
                <a:cs typeface="Candara"/>
              </a:rPr>
              <a:t>an opt-out option, with </a:t>
            </a:r>
            <a:r>
              <a:rPr lang="en-US" sz="2400" dirty="0" smtClean="0">
                <a:solidFill>
                  <a:srgbClr val="254061"/>
                </a:solidFill>
                <a:latin typeface="Candara"/>
                <a:cs typeface="Candara"/>
              </a:rPr>
              <a:t>value of 60 Birr; those </a:t>
            </a:r>
            <a:r>
              <a:rPr lang="en-US" sz="2400" dirty="0">
                <a:solidFill>
                  <a:srgbClr val="254061"/>
                </a:solidFill>
                <a:latin typeface="Candara"/>
                <a:cs typeface="Candara"/>
              </a:rPr>
              <a:t>who reject </a:t>
            </a:r>
            <a:r>
              <a:rPr lang="en-US" sz="2400" dirty="0" smtClean="0">
                <a:solidFill>
                  <a:srgbClr val="254061"/>
                </a:solidFill>
                <a:latin typeface="Candara"/>
                <a:cs typeface="Candara"/>
              </a:rPr>
              <a:t>it </a:t>
            </a:r>
            <a:r>
              <a:rPr lang="en-US" sz="2400" dirty="0">
                <a:solidFill>
                  <a:srgbClr val="254061"/>
                </a:solidFill>
                <a:latin typeface="Candara"/>
                <a:cs typeface="Candara"/>
              </a:rPr>
              <a:t>are randomly matched into groups of 4 and play the </a:t>
            </a:r>
            <a:r>
              <a:rPr lang="en-US" sz="2400" dirty="0" smtClean="0">
                <a:solidFill>
                  <a:srgbClr val="254061"/>
                </a:solidFill>
                <a:latin typeface="Candara"/>
                <a:cs typeface="Candara"/>
              </a:rPr>
              <a:t>MPD game.  </a:t>
            </a:r>
            <a:endParaRPr lang="en-US" sz="2400" dirty="0">
              <a:solidFill>
                <a:srgbClr val="254061"/>
              </a:solidFill>
              <a:latin typeface="Candara"/>
              <a:cs typeface="Candara"/>
            </a:endParaRPr>
          </a:p>
          <a:p>
            <a:pPr marL="0" lvl="0" indent="0">
              <a:buNone/>
            </a:pPr>
            <a:endParaRPr lang="en-US" sz="2400" dirty="0" smtClean="0">
              <a:solidFill>
                <a:srgbClr val="254061"/>
              </a:solidFill>
              <a:latin typeface="Candara"/>
              <a:cs typeface="Candara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254061"/>
                </a:solidFill>
                <a:latin typeface="Candara"/>
                <a:cs typeface="Candara"/>
              </a:rPr>
              <a:t>3) </a:t>
            </a:r>
            <a:r>
              <a:rPr lang="en-US" sz="2400" b="1" dirty="0">
                <a:solidFill>
                  <a:srgbClr val="254061"/>
                </a:solidFill>
                <a:latin typeface="Candara"/>
                <a:cs typeface="Candara"/>
              </a:rPr>
              <a:t>High-value opt-out treatment:</a:t>
            </a:r>
            <a:r>
              <a:rPr lang="en-US" sz="2400" dirty="0">
                <a:solidFill>
                  <a:srgbClr val="254061"/>
                </a:solidFill>
                <a:latin typeface="Candara"/>
                <a:cs typeface="Candara"/>
              </a:rPr>
              <a:t> experiment participants first choose whether to take an opt-out </a:t>
            </a:r>
            <a:r>
              <a:rPr lang="en-US" sz="2400" dirty="0" smtClean="0">
                <a:solidFill>
                  <a:srgbClr val="254061"/>
                </a:solidFill>
                <a:latin typeface="Candara"/>
                <a:cs typeface="Candara"/>
              </a:rPr>
              <a:t>option, </a:t>
            </a:r>
            <a:r>
              <a:rPr lang="en-US" sz="2400" dirty="0">
                <a:solidFill>
                  <a:srgbClr val="254061"/>
                </a:solidFill>
                <a:latin typeface="Candara"/>
                <a:cs typeface="Candara"/>
              </a:rPr>
              <a:t>with </a:t>
            </a:r>
            <a:r>
              <a:rPr lang="en-US" sz="2400" dirty="0" smtClean="0">
                <a:solidFill>
                  <a:srgbClr val="254061"/>
                </a:solidFill>
                <a:latin typeface="Candara"/>
                <a:cs typeface="Candara"/>
              </a:rPr>
              <a:t>value of 80 Birr; those </a:t>
            </a:r>
            <a:r>
              <a:rPr lang="en-US" sz="2400" dirty="0">
                <a:solidFill>
                  <a:srgbClr val="254061"/>
                </a:solidFill>
                <a:latin typeface="Candara"/>
                <a:cs typeface="Candara"/>
              </a:rPr>
              <a:t>who reject </a:t>
            </a:r>
            <a:r>
              <a:rPr lang="en-US" sz="2400" dirty="0" smtClean="0">
                <a:solidFill>
                  <a:srgbClr val="254061"/>
                </a:solidFill>
                <a:latin typeface="Candara"/>
                <a:cs typeface="Candara"/>
              </a:rPr>
              <a:t>it </a:t>
            </a:r>
            <a:r>
              <a:rPr lang="en-US" sz="2400" dirty="0">
                <a:solidFill>
                  <a:srgbClr val="254061"/>
                </a:solidFill>
                <a:latin typeface="Candara"/>
                <a:cs typeface="Candara"/>
              </a:rPr>
              <a:t>are randomly matched into groups of 4 and play the </a:t>
            </a:r>
            <a:r>
              <a:rPr lang="en-US" sz="2400" dirty="0" smtClean="0">
                <a:solidFill>
                  <a:srgbClr val="254061"/>
                </a:solidFill>
                <a:latin typeface="Candara"/>
                <a:cs typeface="Candara"/>
              </a:rPr>
              <a:t>MPD game.</a:t>
            </a:r>
            <a:endParaRPr lang="en-US" sz="2400" dirty="0">
              <a:solidFill>
                <a:srgbClr val="254061"/>
              </a:solidFill>
              <a:latin typeface="Candara"/>
              <a:cs typeface="Candara"/>
            </a:endParaRPr>
          </a:p>
          <a:p>
            <a:endParaRPr lang="sv-SE" sz="2400" dirty="0">
              <a:solidFill>
                <a:srgbClr val="254061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009065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980728"/>
            <a:ext cx="8128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33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381000"/>
            <a:ext cx="3991992" cy="2993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1945" y="3068960"/>
            <a:ext cx="4544054" cy="3408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81000"/>
            <a:ext cx="3775968" cy="28319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3374994"/>
            <a:ext cx="4136008" cy="310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97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99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908720"/>
            <a:ext cx="8128000" cy="556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70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4838008"/>
              </p:ext>
            </p:extLst>
          </p:nvPr>
        </p:nvGraphicFramePr>
        <p:xfrm>
          <a:off x="196445" y="1340933"/>
          <a:ext cx="8856984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8655" r="7086"/>
          <a:stretch/>
        </p:blipFill>
        <p:spPr>
          <a:xfrm>
            <a:off x="611560" y="3212976"/>
            <a:ext cx="7704667" cy="211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83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764704"/>
            <a:ext cx="812800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20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764704"/>
            <a:ext cx="812800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66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62" y="404664"/>
            <a:ext cx="7788961" cy="576064"/>
          </a:xfrm>
        </p:spPr>
        <p:txBody>
          <a:bodyPr/>
          <a:lstStyle/>
          <a:p>
            <a:pPr algn="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cs typeface="Candara"/>
              </a:rPr>
              <a:t>__________________________ Results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andara"/>
              <a:cs typeface="Candar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1560" y="1268760"/>
            <a:ext cx="7920880" cy="4896544"/>
          </a:xfrm>
        </p:spPr>
        <p:txBody>
          <a:bodyPr/>
          <a:lstStyle/>
          <a:p>
            <a:pPr marL="0" lvl="0" indent="0" defTabSz="914400" fontAlgn="auto">
              <a:spcBef>
                <a:spcPts val="2400"/>
              </a:spcBef>
              <a:spcAft>
                <a:spcPts val="0"/>
              </a:spcAft>
              <a:buNone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Candara"/>
              <a:ea typeface="+mn-ea"/>
              <a:cs typeface="Candara"/>
            </a:endParaRPr>
          </a:p>
          <a:p>
            <a:endParaRPr lang="sv-SE" sz="2400" dirty="0">
              <a:latin typeface="Candara"/>
              <a:cs typeface="Candar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447" t="19533" r="28618" b="4724"/>
          <a:stretch/>
        </p:blipFill>
        <p:spPr>
          <a:xfrm>
            <a:off x="1" y="2492163"/>
            <a:ext cx="2339752" cy="23641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9462" y="1284453"/>
            <a:ext cx="1159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 OO 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26267" y="3640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2703313" y="2219070"/>
            <a:ext cx="3020815" cy="3303410"/>
            <a:chOff x="2703313" y="2219070"/>
            <a:chExt cx="3020815" cy="3303410"/>
          </a:xfrm>
        </p:grpSpPr>
        <p:grpSp>
          <p:nvGrpSpPr>
            <p:cNvPr id="26" name="Group 25"/>
            <p:cNvGrpSpPr/>
            <p:nvPr/>
          </p:nvGrpSpPr>
          <p:grpSpPr>
            <a:xfrm>
              <a:off x="2703313" y="2219070"/>
              <a:ext cx="3020815" cy="3303410"/>
              <a:chOff x="1919817" y="2273071"/>
              <a:chExt cx="3469408" cy="330341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129716" y="3879334"/>
                <a:ext cx="543764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OO</a:t>
                </a:r>
                <a:endParaRPr lang="en-US" b="1" dirty="0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1919817" y="2273071"/>
                <a:ext cx="3469408" cy="3303410"/>
                <a:chOff x="1919817" y="2273071"/>
                <a:chExt cx="3469408" cy="3303410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30673" t="26894" r="30110" b="7066"/>
                <a:stretch/>
              </p:blipFill>
              <p:spPr>
                <a:xfrm>
                  <a:off x="2920555" y="3589867"/>
                  <a:ext cx="2468670" cy="1986614"/>
                </a:xfrm>
                <a:prstGeom prst="rect">
                  <a:avLst/>
                </a:prstGeom>
              </p:spPr>
            </p:pic>
            <p:sp>
              <p:nvSpPr>
                <p:cNvPr id="9" name="TextBox 8"/>
                <p:cNvSpPr txBox="1"/>
                <p:nvPr/>
              </p:nvSpPr>
              <p:spPr>
                <a:xfrm>
                  <a:off x="1919817" y="2901584"/>
                  <a:ext cx="8391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10.4%</a:t>
                  </a:r>
                  <a:endParaRPr lang="en-US" b="1" dirty="0"/>
                </a:p>
              </p:txBody>
            </p:sp>
            <p:grpSp>
              <p:nvGrpSpPr>
                <p:cNvPr id="12" name="Group 11"/>
                <p:cNvGrpSpPr/>
                <p:nvPr/>
              </p:nvGrpSpPr>
              <p:grpSpPr>
                <a:xfrm>
                  <a:off x="3042868" y="2273071"/>
                  <a:ext cx="465969" cy="628907"/>
                  <a:chOff x="935596" y="4149080"/>
                  <a:chExt cx="396044" cy="1462773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13" name="Oval 12"/>
                  <p:cNvSpPr/>
                  <p:nvPr/>
                </p:nvSpPr>
                <p:spPr>
                  <a:xfrm>
                    <a:off x="1007604" y="4149080"/>
                    <a:ext cx="252028" cy="288032"/>
                  </a:xfrm>
                  <a:prstGeom prst="ellipse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935596" y="4509120"/>
                    <a:ext cx="396044" cy="432048"/>
                  </a:xfrm>
                  <a:prstGeom prst="rect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>
                    <a:off x="1007604" y="4963781"/>
                    <a:ext cx="252028" cy="648072"/>
                  </a:xfrm>
                  <a:prstGeom prst="rect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7" name="Straight Connector 16"/>
                <p:cNvCxnSpPr>
                  <a:stCxn id="14" idx="3"/>
                  <a:endCxn id="7" idx="0"/>
                </p:cNvCxnSpPr>
                <p:nvPr/>
              </p:nvCxnSpPr>
              <p:spPr>
                <a:xfrm>
                  <a:off x="3508837" y="2520745"/>
                  <a:ext cx="646053" cy="1069122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>
                  <a:stCxn id="14" idx="1"/>
                  <a:endCxn id="11" idx="0"/>
                </p:cNvCxnSpPr>
                <p:nvPr/>
              </p:nvCxnSpPr>
              <p:spPr>
                <a:xfrm flipH="1">
                  <a:off x="2401598" y="2520745"/>
                  <a:ext cx="641273" cy="135858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0" name="TextBox 29"/>
            <p:cNvSpPr txBox="1"/>
            <p:nvPr/>
          </p:nvSpPr>
          <p:spPr>
            <a:xfrm>
              <a:off x="4572000" y="2847977"/>
              <a:ext cx="903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89.6 %</a:t>
              </a:r>
              <a:endParaRPr lang="en-US" b="1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702179" y="1268760"/>
            <a:ext cx="1119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LV OO </a:t>
            </a:r>
            <a:endParaRPr lang="en-US" sz="24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6717469" y="1268760"/>
            <a:ext cx="1176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</a:t>
            </a:r>
            <a:r>
              <a:rPr lang="en-US" sz="2400" b="1" dirty="0" smtClean="0"/>
              <a:t>V OO </a:t>
            </a:r>
            <a:endParaRPr lang="en-US" sz="2400" b="1" dirty="0"/>
          </a:p>
        </p:txBody>
      </p:sp>
      <p:grpSp>
        <p:nvGrpSpPr>
          <p:cNvPr id="64" name="Group 63"/>
          <p:cNvGrpSpPr/>
          <p:nvPr/>
        </p:nvGrpSpPr>
        <p:grpSpPr>
          <a:xfrm>
            <a:off x="5976321" y="2219070"/>
            <a:ext cx="2879142" cy="3303410"/>
            <a:chOff x="5976321" y="2219070"/>
            <a:chExt cx="2879142" cy="3303410"/>
          </a:xfrm>
        </p:grpSpPr>
        <p:grpSp>
          <p:nvGrpSpPr>
            <p:cNvPr id="48" name="Group 47"/>
            <p:cNvGrpSpPr/>
            <p:nvPr/>
          </p:nvGrpSpPr>
          <p:grpSpPr>
            <a:xfrm>
              <a:off x="5976321" y="2219070"/>
              <a:ext cx="1901417" cy="1975595"/>
              <a:chOff x="1982008" y="2273071"/>
              <a:chExt cx="2183779" cy="1975595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2129716" y="3879334"/>
                <a:ext cx="543764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OO</a:t>
                </a:r>
                <a:endParaRPr lang="en-US" b="1" dirty="0"/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1982008" y="2273071"/>
                <a:ext cx="2183779" cy="1606263"/>
                <a:chOff x="1982008" y="2273071"/>
                <a:chExt cx="2183779" cy="1606263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1982008" y="2901584"/>
                  <a:ext cx="7427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24%</a:t>
                  </a:r>
                  <a:endParaRPr lang="en-US" b="1" dirty="0"/>
                </a:p>
              </p:txBody>
            </p:sp>
            <p:grpSp>
              <p:nvGrpSpPr>
                <p:cNvPr id="53" name="Group 52"/>
                <p:cNvGrpSpPr/>
                <p:nvPr/>
              </p:nvGrpSpPr>
              <p:grpSpPr>
                <a:xfrm>
                  <a:off x="3042868" y="2273071"/>
                  <a:ext cx="465969" cy="628907"/>
                  <a:chOff x="935596" y="4149080"/>
                  <a:chExt cx="396044" cy="1462773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56" name="Oval 55"/>
                  <p:cNvSpPr/>
                  <p:nvPr/>
                </p:nvSpPr>
                <p:spPr>
                  <a:xfrm>
                    <a:off x="1007604" y="4149080"/>
                    <a:ext cx="252028" cy="288032"/>
                  </a:xfrm>
                  <a:prstGeom prst="ellipse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Rectangle 56"/>
                  <p:cNvSpPr/>
                  <p:nvPr/>
                </p:nvSpPr>
                <p:spPr>
                  <a:xfrm>
                    <a:off x="935596" y="4509120"/>
                    <a:ext cx="396044" cy="432048"/>
                  </a:xfrm>
                  <a:prstGeom prst="rect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" name="Rectangle 57"/>
                  <p:cNvSpPr/>
                  <p:nvPr/>
                </p:nvSpPr>
                <p:spPr>
                  <a:xfrm>
                    <a:off x="1007604" y="4963781"/>
                    <a:ext cx="252028" cy="648072"/>
                  </a:xfrm>
                  <a:prstGeom prst="rect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54" name="Straight Connector 53"/>
                <p:cNvCxnSpPr>
                  <a:stCxn id="57" idx="3"/>
                  <a:endCxn id="60" idx="0"/>
                </p:cNvCxnSpPr>
                <p:nvPr/>
              </p:nvCxnSpPr>
              <p:spPr>
                <a:xfrm>
                  <a:off x="3508836" y="2520745"/>
                  <a:ext cx="656951" cy="103582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>
                  <a:stCxn id="57" idx="1"/>
                  <a:endCxn id="49" idx="0"/>
                </p:cNvCxnSpPr>
                <p:nvPr/>
              </p:nvCxnSpPr>
              <p:spPr>
                <a:xfrm flipH="1">
                  <a:off x="2401598" y="2520745"/>
                  <a:ext cx="641273" cy="135858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623" t="24731" r="30351" b="8021"/>
            <a:stretch/>
          </p:blipFill>
          <p:spPr>
            <a:xfrm>
              <a:off x="6900012" y="3502568"/>
              <a:ext cx="1955451" cy="2019912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7629128" y="2815711"/>
              <a:ext cx="710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76 %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63032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5" grpId="0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64896" cy="576064"/>
          </a:xfrm>
        </p:spPr>
        <p:txBody>
          <a:bodyPr/>
          <a:lstStyle/>
          <a:p>
            <a:pPr algn="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cs typeface="Candara"/>
              </a:rPr>
              <a:t>_______________________Motivation and Context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Candara"/>
              <a:cs typeface="Candar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5536" y="1052736"/>
            <a:ext cx="8352928" cy="5256584"/>
          </a:xfrm>
        </p:spPr>
        <p:txBody>
          <a:bodyPr/>
          <a:lstStyle/>
          <a:p>
            <a:pPr lvl="0" defTabSz="914400" fontAlgn="auto">
              <a:spcBef>
                <a:spcPts val="2400"/>
              </a:spcBef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/>
                <a:ea typeface="+mn-ea"/>
                <a:cs typeface="Candara"/>
              </a:rPr>
              <a:t>Cooperation of users is fundamental in the management of common pool resources</a:t>
            </a:r>
          </a:p>
          <a:p>
            <a:pPr defTabSz="914400" fontAlgn="auto">
              <a:spcBef>
                <a:spcPts val="240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ndara"/>
                <a:ea typeface="+mn-ea"/>
                <a:cs typeface="Candara"/>
              </a:rPr>
              <a:t>Hardin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/>
                <a:ea typeface="+mn-ea"/>
                <a:cs typeface="Candara"/>
              </a:rPr>
              <a:t>: we are headed to the tragedy of the commons</a:t>
            </a:r>
          </a:p>
          <a:p>
            <a:pPr defTabSz="914400" fontAlgn="auto">
              <a:spcBef>
                <a:spcPts val="240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Candara"/>
                <a:ea typeface="+mn-ea"/>
                <a:cs typeface="Candara"/>
              </a:rPr>
              <a:t>Ostrom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/>
                <a:ea typeface="+mn-ea"/>
                <a:cs typeface="Candara"/>
              </a:rPr>
              <a:t>: situation not to so hopeless – many examples of cooperative local institutions across the world</a:t>
            </a:r>
          </a:p>
          <a:p>
            <a:pPr defTabSz="914400" fontAlgn="auto">
              <a:spcBef>
                <a:spcPts val="240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/>
                <a:ea typeface="+mn-ea"/>
                <a:cs typeface="Candara"/>
              </a:rPr>
              <a:t>This inspired large scale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ndara"/>
                <a:ea typeface="+mn-ea"/>
                <a:cs typeface="Candara"/>
              </a:rPr>
              <a:t>forest devolution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/>
                <a:ea typeface="+mn-ea"/>
                <a:cs typeface="Candara"/>
              </a:rPr>
              <a:t> policy reforms in many developing countries – but success has been limited </a:t>
            </a:r>
          </a:p>
          <a:p>
            <a:pPr defTabSz="914400" fontAlgn="auto">
              <a:spcBef>
                <a:spcPts val="240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/>
                <a:ea typeface="+mn-ea"/>
                <a:cs typeface="Candara"/>
              </a:rPr>
              <a:t>Gap in knowledge on how cooperation is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ndara"/>
                <a:ea typeface="+mn-ea"/>
                <a:cs typeface="Candara"/>
              </a:rPr>
              <a:t>triggered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/>
                <a:ea typeface="+mn-ea"/>
                <a:cs typeface="Candara"/>
              </a:rPr>
              <a:t>, especially after a rapid change on management rights?</a:t>
            </a:r>
            <a:endParaRPr lang="en-US" sz="2600" dirty="0" smtClean="0">
              <a:solidFill>
                <a:schemeClr val="accent1">
                  <a:lumMod val="50000"/>
                </a:schemeClr>
              </a:solidFill>
              <a:latin typeface="Candara"/>
              <a:ea typeface="+mn-e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283666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64896" cy="576064"/>
          </a:xfrm>
        </p:spPr>
        <p:txBody>
          <a:bodyPr/>
          <a:lstStyle/>
          <a:p>
            <a:pPr algn="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cs typeface="Candara"/>
              </a:rPr>
              <a:t>__________________________________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cs typeface="Candara"/>
              </a:rPr>
              <a:t>Contribution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Candara"/>
              <a:cs typeface="Candar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5536" y="1052736"/>
            <a:ext cx="8352928" cy="5328592"/>
          </a:xfrm>
        </p:spPr>
        <p:txBody>
          <a:bodyPr/>
          <a:lstStyle/>
          <a:p>
            <a:pPr marL="0" lvl="0" indent="0" defTabSz="914400" fontAlgn="auto">
              <a:spcBef>
                <a:spcPts val="2400"/>
              </a:spcBef>
              <a:spcAft>
                <a:spcPts val="0"/>
              </a:spcAft>
              <a:buNone/>
            </a:pPr>
            <a:endParaRPr lang="en-US" sz="3200" b="1" i="1" dirty="0" smtClean="0">
              <a:solidFill>
                <a:schemeClr val="accent1">
                  <a:lumMod val="50000"/>
                </a:schemeClr>
              </a:solidFill>
              <a:latin typeface="Candara"/>
              <a:ea typeface="+mn-ea"/>
              <a:cs typeface="Candara"/>
            </a:endParaRPr>
          </a:p>
          <a:p>
            <a:pPr marL="0" lvl="0" indent="0" defTabSz="914400" fontAlgn="auto"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Candara"/>
                <a:ea typeface="+mn-ea"/>
                <a:cs typeface="Candara"/>
              </a:rPr>
              <a:t>HOW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Candara"/>
                <a:ea typeface="+mn-ea"/>
                <a:cs typeface="Candara"/>
              </a:rPr>
              <a:t> should state forests be handed to community members so that the cooperate in management?</a:t>
            </a:r>
          </a:p>
          <a:p>
            <a:pPr marL="0" lvl="0" indent="0" defTabSz="914400" fontAlgn="auto">
              <a:spcBef>
                <a:spcPts val="2400"/>
              </a:spcBef>
              <a:spcAft>
                <a:spcPts val="0"/>
              </a:spcAft>
              <a:buNone/>
            </a:pPr>
            <a:endParaRPr lang="en-US" sz="3200" dirty="0" smtClean="0">
              <a:solidFill>
                <a:schemeClr val="accent1">
                  <a:lumMod val="50000"/>
                </a:schemeClr>
              </a:solidFill>
              <a:latin typeface="Candara"/>
              <a:ea typeface="+mn-ea"/>
              <a:cs typeface="Candara"/>
            </a:endParaRPr>
          </a:p>
          <a:p>
            <a:pPr marL="0" lvl="0" indent="0" defTabSz="914400" fontAlgn="auto"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3200" i="1" dirty="0" smtClean="0">
                <a:solidFill>
                  <a:srgbClr val="FF0000"/>
                </a:solidFill>
                <a:latin typeface="Candara"/>
                <a:ea typeface="+mn-ea"/>
                <a:cs typeface="Candara"/>
              </a:rPr>
              <a:t>We propose a specific approach, based on a theory, and test it: lab-in-the-field experiment!</a:t>
            </a:r>
          </a:p>
          <a:p>
            <a:pPr marL="0" lvl="0" indent="0" defTabSz="914400" fontAlgn="auto">
              <a:spcBef>
                <a:spcPts val="2400"/>
              </a:spcBef>
              <a:spcAft>
                <a:spcPts val="0"/>
              </a:spcAft>
              <a:buNone/>
            </a:pPr>
            <a:endParaRPr lang="en-US" sz="4000" dirty="0" smtClean="0">
              <a:solidFill>
                <a:schemeClr val="accent1">
                  <a:lumMod val="50000"/>
                </a:schemeClr>
              </a:solidFill>
              <a:latin typeface="Candara"/>
              <a:ea typeface="+mn-ea"/>
              <a:cs typeface="Candara"/>
            </a:endParaRPr>
          </a:p>
          <a:p>
            <a:pPr lvl="0" defTabSz="914400" fontAlgn="auto">
              <a:spcBef>
                <a:spcPts val="2400"/>
              </a:spcBef>
              <a:spcAft>
                <a:spcPts val="0"/>
              </a:spcAft>
              <a:buFont typeface="Arial"/>
              <a:buChar char="•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Candara"/>
              <a:ea typeface="+mn-ea"/>
              <a:cs typeface="Candara"/>
            </a:endParaRPr>
          </a:p>
          <a:p>
            <a:pPr lvl="2" defTabSz="914400" fontAlgn="auto">
              <a:spcBef>
                <a:spcPts val="2400"/>
              </a:spcBef>
              <a:spcAft>
                <a:spcPts val="0"/>
              </a:spcAft>
              <a:buFont typeface="Arial"/>
              <a:buChar char="•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Candara"/>
              <a:ea typeface="+mn-ea"/>
              <a:cs typeface="Candara"/>
            </a:endParaRPr>
          </a:p>
          <a:p>
            <a:pPr lvl="0" defTabSz="914400" fontAlgn="auto">
              <a:spcBef>
                <a:spcPts val="2400"/>
              </a:spcBef>
              <a:spcAft>
                <a:spcPts val="0"/>
              </a:spcAft>
              <a:buFont typeface="Arial"/>
              <a:buChar char="•"/>
            </a:pPr>
            <a:endParaRPr lang="en-US" sz="2600" dirty="0" smtClean="0">
              <a:solidFill>
                <a:schemeClr val="accent1">
                  <a:lumMod val="50000"/>
                </a:schemeClr>
              </a:solidFill>
              <a:latin typeface="Candara"/>
              <a:ea typeface="+mn-ea"/>
              <a:cs typeface="Candara"/>
            </a:endParaRPr>
          </a:p>
          <a:p>
            <a:endParaRPr lang="sv-SE" sz="24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989933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18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5536" y="1052736"/>
            <a:ext cx="8352928" cy="5328592"/>
          </a:xfrm>
        </p:spPr>
        <p:txBody>
          <a:bodyPr/>
          <a:lstStyle/>
          <a:p>
            <a:pPr marL="0" lvl="0" indent="0" defTabSz="914400" fontAlgn="auto">
              <a:spcBef>
                <a:spcPts val="2400"/>
              </a:spcBef>
              <a:spcAft>
                <a:spcPts val="0"/>
              </a:spcAft>
              <a:buNone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Candara"/>
              <a:ea typeface="+mn-ea"/>
              <a:cs typeface="Candara"/>
            </a:endParaRPr>
          </a:p>
          <a:p>
            <a:pPr marL="0" lvl="2" indent="0" defTabSz="914400" fontAlgn="auto">
              <a:spcBef>
                <a:spcPts val="2400"/>
              </a:spcBef>
              <a:spcAft>
                <a:spcPts val="0"/>
              </a:spcAft>
              <a:buNone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Candara"/>
              <a:ea typeface="+mn-ea"/>
              <a:cs typeface="Candara"/>
            </a:endParaRPr>
          </a:p>
          <a:p>
            <a:pPr lvl="0" defTabSz="914400" fontAlgn="auto">
              <a:spcBef>
                <a:spcPts val="2400"/>
              </a:spcBef>
              <a:spcAft>
                <a:spcPts val="0"/>
              </a:spcAft>
              <a:buFont typeface="Arial"/>
              <a:buChar char="•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Candara"/>
              <a:ea typeface="+mn-ea"/>
              <a:cs typeface="Candara"/>
            </a:endParaRPr>
          </a:p>
          <a:p>
            <a:pPr lvl="0" defTabSz="914400" fontAlgn="auto">
              <a:spcBef>
                <a:spcPts val="2400"/>
              </a:spcBef>
              <a:spcAft>
                <a:spcPts val="0"/>
              </a:spcAft>
              <a:buFont typeface="Arial"/>
              <a:buChar char="•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Candara"/>
              <a:ea typeface="+mn-ea"/>
              <a:cs typeface="Candara"/>
            </a:endParaRPr>
          </a:p>
          <a:p>
            <a:pPr lvl="2" defTabSz="914400" fontAlgn="auto">
              <a:spcBef>
                <a:spcPts val="2400"/>
              </a:spcBef>
              <a:spcAft>
                <a:spcPts val="0"/>
              </a:spcAft>
              <a:buFont typeface="Arial"/>
              <a:buChar char="•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Candara"/>
              <a:ea typeface="+mn-ea"/>
              <a:cs typeface="Candara"/>
            </a:endParaRPr>
          </a:p>
          <a:p>
            <a:pPr lvl="0" defTabSz="914400" fontAlgn="auto">
              <a:spcBef>
                <a:spcPts val="2400"/>
              </a:spcBef>
              <a:spcAft>
                <a:spcPts val="0"/>
              </a:spcAft>
              <a:buFont typeface="Arial"/>
              <a:buChar char="•"/>
            </a:pPr>
            <a:endParaRPr lang="en-US" sz="2600" dirty="0" smtClean="0">
              <a:solidFill>
                <a:schemeClr val="accent1">
                  <a:lumMod val="50000"/>
                </a:schemeClr>
              </a:solidFill>
              <a:latin typeface="Candara"/>
              <a:ea typeface="+mn-ea"/>
              <a:cs typeface="Candara"/>
            </a:endParaRPr>
          </a:p>
          <a:p>
            <a:endParaRPr lang="sv-SE" sz="2400" dirty="0">
              <a:latin typeface="Candara"/>
              <a:cs typeface="Candar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3061" y="1340768"/>
            <a:ext cx="8642150" cy="309634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218789" y="5218853"/>
            <a:ext cx="353494" cy="757657"/>
            <a:chOff x="935596" y="4149080"/>
            <a:chExt cx="396044" cy="146277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9" name="Oval 28"/>
            <p:cNvSpPr/>
            <p:nvPr/>
          </p:nvSpPr>
          <p:spPr>
            <a:xfrm>
              <a:off x="1007604" y="4149080"/>
              <a:ext cx="252028" cy="288032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35596" y="4509120"/>
              <a:ext cx="396044" cy="432048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07604" y="4963781"/>
              <a:ext cx="252028" cy="648072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418929" y="5183293"/>
            <a:ext cx="353494" cy="757657"/>
            <a:chOff x="935596" y="4149080"/>
            <a:chExt cx="396044" cy="146277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5" name="Oval 34"/>
            <p:cNvSpPr/>
            <p:nvPr/>
          </p:nvSpPr>
          <p:spPr>
            <a:xfrm>
              <a:off x="1007604" y="4149080"/>
              <a:ext cx="252028" cy="288032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35596" y="4509120"/>
              <a:ext cx="396044" cy="432048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07604" y="4963781"/>
              <a:ext cx="252028" cy="648072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491505" y="5183293"/>
            <a:ext cx="353494" cy="757657"/>
            <a:chOff x="935596" y="4149080"/>
            <a:chExt cx="396044" cy="146277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9" name="Oval 38"/>
            <p:cNvSpPr/>
            <p:nvPr/>
          </p:nvSpPr>
          <p:spPr>
            <a:xfrm>
              <a:off x="1007604" y="4149080"/>
              <a:ext cx="252028" cy="288032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935596" y="4509120"/>
              <a:ext cx="396044" cy="432048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007604" y="4963781"/>
              <a:ext cx="252028" cy="648072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578171" y="5214733"/>
            <a:ext cx="353494" cy="757657"/>
            <a:chOff x="935596" y="4149080"/>
            <a:chExt cx="396044" cy="146277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3" name="Oval 42"/>
            <p:cNvSpPr/>
            <p:nvPr/>
          </p:nvSpPr>
          <p:spPr>
            <a:xfrm>
              <a:off x="1007604" y="4149080"/>
              <a:ext cx="252028" cy="288032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935596" y="4509120"/>
              <a:ext cx="396044" cy="432048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007604" y="4963781"/>
              <a:ext cx="252028" cy="648072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673932" y="5175700"/>
            <a:ext cx="353494" cy="757657"/>
            <a:chOff x="935596" y="4149080"/>
            <a:chExt cx="396044" cy="146277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7" name="Oval 46"/>
            <p:cNvSpPr/>
            <p:nvPr/>
          </p:nvSpPr>
          <p:spPr>
            <a:xfrm>
              <a:off x="1007604" y="4149080"/>
              <a:ext cx="252028" cy="288032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935596" y="4509120"/>
              <a:ext cx="396044" cy="432048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007604" y="4963781"/>
              <a:ext cx="252028" cy="648072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796137" y="5185485"/>
            <a:ext cx="353494" cy="757657"/>
            <a:chOff x="935596" y="4149080"/>
            <a:chExt cx="396044" cy="146277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1" name="Oval 50"/>
            <p:cNvSpPr/>
            <p:nvPr/>
          </p:nvSpPr>
          <p:spPr>
            <a:xfrm>
              <a:off x="1007604" y="4149080"/>
              <a:ext cx="252028" cy="288032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935596" y="4509120"/>
              <a:ext cx="396044" cy="432048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11</a:t>
              </a:r>
              <a:endParaRPr lang="en-US" sz="1200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07604" y="4963781"/>
              <a:ext cx="252028" cy="648072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972069" y="5175700"/>
            <a:ext cx="353494" cy="757657"/>
            <a:chOff x="935596" y="4149080"/>
            <a:chExt cx="396044" cy="146277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5" name="Oval 54"/>
            <p:cNvSpPr/>
            <p:nvPr/>
          </p:nvSpPr>
          <p:spPr>
            <a:xfrm>
              <a:off x="1007604" y="4149080"/>
              <a:ext cx="252028" cy="288032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35596" y="4509120"/>
              <a:ext cx="396044" cy="432048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13</a:t>
              </a:r>
              <a:endParaRPr lang="en-US" sz="12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007604" y="4963781"/>
              <a:ext cx="252028" cy="648072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8122701" y="5207140"/>
            <a:ext cx="353494" cy="757657"/>
            <a:chOff x="935596" y="4149080"/>
            <a:chExt cx="396044" cy="146277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9" name="Oval 58"/>
            <p:cNvSpPr/>
            <p:nvPr/>
          </p:nvSpPr>
          <p:spPr>
            <a:xfrm>
              <a:off x="1007604" y="4149080"/>
              <a:ext cx="252028" cy="288032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935596" y="4509120"/>
              <a:ext cx="396044" cy="432048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15</a:t>
              </a:r>
              <a:endParaRPr lang="en-US" sz="12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007604" y="4963781"/>
              <a:ext cx="252028" cy="648072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555869" y="4647002"/>
            <a:ext cx="353494" cy="757657"/>
            <a:chOff x="935596" y="4149080"/>
            <a:chExt cx="396044" cy="146277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3" name="Oval 62"/>
            <p:cNvSpPr/>
            <p:nvPr/>
          </p:nvSpPr>
          <p:spPr>
            <a:xfrm>
              <a:off x="1007604" y="4149080"/>
              <a:ext cx="252028" cy="288032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935596" y="4509120"/>
              <a:ext cx="396044" cy="432048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14</a:t>
              </a:r>
              <a:endParaRPr lang="en-US" sz="12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007604" y="4963781"/>
              <a:ext cx="252028" cy="648072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403741" y="4635235"/>
            <a:ext cx="353494" cy="757657"/>
            <a:chOff x="935596" y="4149080"/>
            <a:chExt cx="396044" cy="146277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7" name="Oval 66"/>
            <p:cNvSpPr/>
            <p:nvPr/>
          </p:nvSpPr>
          <p:spPr>
            <a:xfrm>
              <a:off x="1007604" y="4149080"/>
              <a:ext cx="252028" cy="288032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35596" y="4509120"/>
              <a:ext cx="396044" cy="432048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12</a:t>
              </a:r>
              <a:endParaRPr lang="en-US" sz="12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007604" y="4963781"/>
              <a:ext cx="252028" cy="648072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213526" y="4648695"/>
            <a:ext cx="353494" cy="757657"/>
            <a:chOff x="935596" y="4149080"/>
            <a:chExt cx="396044" cy="146277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1" name="Oval 70"/>
            <p:cNvSpPr/>
            <p:nvPr/>
          </p:nvSpPr>
          <p:spPr>
            <a:xfrm>
              <a:off x="1007604" y="4149080"/>
              <a:ext cx="252028" cy="288032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35596" y="4509120"/>
              <a:ext cx="396044" cy="432048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10</a:t>
              </a:r>
              <a:endParaRPr lang="en-US" sz="1200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007604" y="4963781"/>
              <a:ext cx="252028" cy="648072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139952" y="4635235"/>
            <a:ext cx="353494" cy="757657"/>
            <a:chOff x="935596" y="4149080"/>
            <a:chExt cx="396044" cy="146277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5" name="Oval 74"/>
            <p:cNvSpPr/>
            <p:nvPr/>
          </p:nvSpPr>
          <p:spPr>
            <a:xfrm>
              <a:off x="1007604" y="4149080"/>
              <a:ext cx="252028" cy="288032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935596" y="4509120"/>
              <a:ext cx="396044" cy="432048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007604" y="4963781"/>
              <a:ext cx="252028" cy="648072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3072697" y="4684072"/>
            <a:ext cx="353494" cy="757657"/>
            <a:chOff x="935596" y="4149080"/>
            <a:chExt cx="396044" cy="146277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9" name="Oval 78"/>
            <p:cNvSpPr/>
            <p:nvPr/>
          </p:nvSpPr>
          <p:spPr>
            <a:xfrm>
              <a:off x="1007604" y="4149080"/>
              <a:ext cx="252028" cy="288032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935596" y="4509120"/>
              <a:ext cx="396044" cy="432048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007604" y="4963781"/>
              <a:ext cx="252028" cy="648072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931906" y="4684072"/>
            <a:ext cx="353494" cy="757657"/>
            <a:chOff x="935596" y="4149080"/>
            <a:chExt cx="396044" cy="146277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83" name="Oval 82"/>
            <p:cNvSpPr/>
            <p:nvPr/>
          </p:nvSpPr>
          <p:spPr>
            <a:xfrm>
              <a:off x="1007604" y="4149080"/>
              <a:ext cx="252028" cy="288032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935596" y="4509120"/>
              <a:ext cx="396044" cy="432048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007604" y="4963781"/>
              <a:ext cx="252028" cy="648072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923397" y="4761311"/>
            <a:ext cx="353494" cy="757657"/>
            <a:chOff x="935596" y="4149080"/>
            <a:chExt cx="396044" cy="146277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87" name="Oval 86"/>
            <p:cNvSpPr/>
            <p:nvPr/>
          </p:nvSpPr>
          <p:spPr>
            <a:xfrm>
              <a:off x="1007604" y="4149080"/>
              <a:ext cx="252028" cy="288032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935596" y="4509120"/>
              <a:ext cx="396044" cy="432048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007604" y="4963781"/>
              <a:ext cx="252028" cy="648072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8571717" y="4635235"/>
            <a:ext cx="353494" cy="757657"/>
            <a:chOff x="935596" y="4149080"/>
            <a:chExt cx="396044" cy="146277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91" name="Oval 90"/>
            <p:cNvSpPr/>
            <p:nvPr/>
          </p:nvSpPr>
          <p:spPr>
            <a:xfrm>
              <a:off x="1007604" y="4149080"/>
              <a:ext cx="252028" cy="288032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935596" y="4509120"/>
              <a:ext cx="396044" cy="432048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16</a:t>
              </a:r>
              <a:endParaRPr lang="en-US" sz="1200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007604" y="4963781"/>
              <a:ext cx="252028" cy="648072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0" name="Straight Connector 99"/>
          <p:cNvCxnSpPr>
            <a:stCxn id="28" idx="0"/>
            <a:endCxn id="28" idx="2"/>
          </p:cNvCxnSpPr>
          <p:nvPr/>
        </p:nvCxnSpPr>
        <p:spPr>
          <a:xfrm>
            <a:off x="4604136" y="1340768"/>
            <a:ext cx="0" cy="3096344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2491505" y="1340768"/>
            <a:ext cx="0" cy="3096344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6692964" y="1340768"/>
            <a:ext cx="0" cy="3096344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611561" y="5045504"/>
            <a:ext cx="831365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fontAlgn="auto">
              <a:spcBef>
                <a:spcPts val="2400"/>
              </a:spcBef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andara"/>
                <a:cs typeface="Candara"/>
              </a:rPr>
              <a:t>‘Tragedy of the commons’ if people are selfish…</a:t>
            </a:r>
          </a:p>
          <a:p>
            <a:pPr marL="342900" lvl="0" indent="-342900" defTabSz="914400" fontAlgn="auto">
              <a:spcBef>
                <a:spcPts val="2400"/>
              </a:spcBef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Candara"/>
                <a:cs typeface="Candara"/>
              </a:rPr>
              <a:t>A coordination game if people harbor social preferences…</a:t>
            </a:r>
            <a:endParaRPr lang="en-US" sz="2400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300471" y="776070"/>
            <a:ext cx="8111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ndara"/>
                <a:cs typeface="Candara"/>
              </a:rPr>
              <a:t>Common way of carrying our forest devolution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/>
                <a:cs typeface="Candara"/>
              </a:rPr>
              <a:t>:</a:t>
            </a:r>
            <a:endParaRPr lang="en-US" sz="2400" dirty="0"/>
          </a:p>
        </p:txBody>
      </p:sp>
      <p:sp>
        <p:nvSpPr>
          <p:cNvPr id="112" name="Title 1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4" name="Rectangle 113"/>
          <p:cNvSpPr/>
          <p:nvPr/>
        </p:nvSpPr>
        <p:spPr>
          <a:xfrm>
            <a:off x="508012" y="2636912"/>
            <a:ext cx="1713117" cy="4320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To C or D?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2780329" y="2636912"/>
            <a:ext cx="1713117" cy="4320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To C or D?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4791625" y="2636912"/>
            <a:ext cx="1713117" cy="4320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To C or D?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7147823" y="2636912"/>
            <a:ext cx="1713117" cy="4320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To C or D?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45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0.06944 L -0.21684 -0.55232 " pathEditMode="relative" ptsTypes="AA">
                                      <p:cBhvr>
                                        <p:cTn id="1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42691 -0.4909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37" y="-2456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 -0.00115 L 0.50417 -0.26365 " pathEditMode="relative" ptsTypes="AA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 -0.04838 L 0.14444 -0.5384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2451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0.67899 -0.47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-2398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56 0.00024 L -0.0441 -0.18564 " pathEditMode="relative" ptsTypes="AA">
                                      <p:cBhvr>
                                        <p:cTn id="2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39 -0.00023 L 0.27049 -0.55695 " pathEditMode="relative" ptsTypes="AA">
                                      <p:cBhvr>
                                        <p:cTn id="2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07 -0.08542 L -0.39722 -0.17847 " pathEditMode="relative" ptsTypes="AA">
                                      <p:cBhvr>
                                        <p:cTn id="3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0.15087 -0.2687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-1344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0.34375 -0.1960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-98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7.40741E-6 L -0.47917 -0.55162 " pathEditMode="relative" ptsTypes="AA">
                                      <p:cBhvr>
                                        <p:cTn id="3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07969 -0.471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6" y="-2356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-0.06828 L -0.59653 -0.2574 " pathEditMode="relative" ptsTypes="AA">
                                      <p:cBhvr>
                                        <p:cTn id="4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0.04352 L -0.40278 -0.4743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-2155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11024 -0.27314 " pathEditMode="relative" ptsTypes="AA">
                                      <p:cBhvr>
                                        <p:cTn id="4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0.00023 L -0.51962 -0.17847 " pathEditMode="relative" ptsTypes="AA">
                                      <p:cBhvr>
                                        <p:cTn id="4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14" grpId="0"/>
      <p:bldP spid="115" grpId="0"/>
      <p:bldP spid="116" grpId="0"/>
      <p:bldP spid="1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62" y="692696"/>
            <a:ext cx="7788961" cy="576064"/>
          </a:xfrm>
        </p:spPr>
        <p:txBody>
          <a:bodyPr/>
          <a:lstStyle/>
          <a:p>
            <a:pPr algn="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cs typeface="Candara"/>
              </a:rPr>
              <a:t>__________________________Framing the game 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andara"/>
              <a:cs typeface="Candar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1560" y="1268760"/>
            <a:ext cx="7920880" cy="4896544"/>
          </a:xfrm>
        </p:spPr>
        <p:txBody>
          <a:bodyPr/>
          <a:lstStyle/>
          <a:p>
            <a:pPr marL="342900" lvl="0" indent="-342900" defTabSz="914400" fontAlgn="auto">
              <a:spcBef>
                <a:spcPts val="240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/>
                <a:ea typeface="+mn-ea"/>
                <a:cs typeface="Candara"/>
              </a:rPr>
              <a:t>Consider a large number</a:t>
            </a:r>
            <a:r>
              <a:rPr lang="en-US" sz="2400" b="1" i="1" dirty="0" smtClean="0">
                <a:solidFill>
                  <a:srgbClr val="FF0000"/>
                </a:solidFill>
                <a:latin typeface="Candara"/>
                <a:ea typeface="+mn-ea"/>
                <a:cs typeface="Candara"/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/>
                <a:ea typeface="+mn-ea"/>
                <a:cs typeface="Candara"/>
              </a:rPr>
              <a:t>of people in a village </a:t>
            </a:r>
          </a:p>
          <a:p>
            <a:pPr marL="342900" lvl="0" indent="-342900" defTabSz="914400" fontAlgn="auto">
              <a:spcBef>
                <a:spcPts val="240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/>
                <a:ea typeface="+mn-ea"/>
                <a:cs typeface="Candara"/>
              </a:rPr>
              <a:t>Forest user groups that consist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ndara"/>
                <a:ea typeface="+mn-ea"/>
                <a:cs typeface="Candara"/>
              </a:rPr>
              <a:t>4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/>
                <a:ea typeface="+mn-ea"/>
                <a:cs typeface="Candara"/>
              </a:rPr>
              <a:t> members</a:t>
            </a:r>
          </a:p>
          <a:p>
            <a:pPr marL="342900" lvl="0" indent="-342900" defTabSz="914400" fontAlgn="auto">
              <a:spcBef>
                <a:spcPts val="240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/>
                <a:ea typeface="+mn-ea"/>
                <a:cs typeface="Candara"/>
              </a:rPr>
              <a:t>Forest user group plays a 4-player prisoners’ dilemma (MPD) game with endowment of 50 Birr </a:t>
            </a:r>
          </a:p>
          <a:p>
            <a:pPr marL="342900" lvl="0" indent="-342900" defTabSz="914400" fontAlgn="auto">
              <a:spcBef>
                <a:spcPts val="240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/>
                <a:ea typeface="+mn-ea"/>
                <a:cs typeface="Candara"/>
              </a:rPr>
              <a:t>Players simultaneously decide whether to contribute their 50 Birr (</a:t>
            </a:r>
            <a:r>
              <a:rPr lang="en-US" sz="2400" dirty="0" smtClean="0">
                <a:solidFill>
                  <a:srgbClr val="00B050"/>
                </a:solidFill>
                <a:latin typeface="Candara"/>
                <a:ea typeface="+mn-ea"/>
                <a:cs typeface="Candara"/>
              </a:rPr>
              <a:t>C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/>
                <a:ea typeface="+mn-ea"/>
                <a:cs typeface="Candara"/>
              </a:rPr>
              <a:t>) to a public pool, or defect and keep it (</a:t>
            </a:r>
            <a:r>
              <a:rPr lang="en-US" sz="2400" dirty="0" smtClean="0">
                <a:solidFill>
                  <a:srgbClr val="FF0000"/>
                </a:solidFill>
                <a:latin typeface="Candara"/>
                <a:ea typeface="+mn-ea"/>
                <a:cs typeface="Candara"/>
              </a:rPr>
              <a:t>D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/>
                <a:ea typeface="+mn-ea"/>
                <a:cs typeface="Candara"/>
              </a:rPr>
              <a:t>).</a:t>
            </a:r>
          </a:p>
          <a:p>
            <a:pPr marL="342900" lvl="0" indent="-342900" defTabSz="914400" fontAlgn="auto">
              <a:spcBef>
                <a:spcPts val="240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ndara"/>
                <a:ea typeface="+mn-ea"/>
                <a:cs typeface="Candara"/>
              </a:rPr>
              <a:t>Contributions are doubled and shared among all 4 members equally.</a:t>
            </a:r>
          </a:p>
          <a:p>
            <a:endParaRPr lang="sv-SE" sz="24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761060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62" y="692696"/>
            <a:ext cx="7788961" cy="576064"/>
          </a:xfrm>
        </p:spPr>
        <p:txBody>
          <a:bodyPr/>
          <a:lstStyle/>
          <a:p>
            <a:pPr algn="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cs typeface="Candara"/>
              </a:rPr>
              <a:t>____________________________the MPD game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andara"/>
              <a:cs typeface="Candara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726912"/>
              </p:ext>
            </p:extLst>
          </p:nvPr>
        </p:nvGraphicFramePr>
        <p:xfrm>
          <a:off x="850282" y="1700808"/>
          <a:ext cx="7344816" cy="2968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5494"/>
                <a:gridCol w="742778"/>
                <a:gridCol w="1224136"/>
                <a:gridCol w="1224136"/>
                <a:gridCol w="1224136"/>
                <a:gridCol w="1224136"/>
              </a:tblGrid>
              <a:tr h="833579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254061"/>
                          </a:solidFill>
                          <a:latin typeface="Candara"/>
                          <a:cs typeface="Candara"/>
                        </a:rPr>
                        <a:t>Others’ decision</a:t>
                      </a:r>
                      <a:endParaRPr lang="en-US" sz="3200" b="1" dirty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833579">
                <a:tc rowSpan="3"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  <a:p>
                      <a:pPr algn="ctr"/>
                      <a:r>
                        <a:rPr lang="en-US" sz="3200" dirty="0" smtClean="0">
                          <a:solidFill>
                            <a:srgbClr val="254061"/>
                          </a:solidFill>
                          <a:latin typeface="Candara"/>
                          <a:cs typeface="Candara"/>
                        </a:rPr>
                        <a:t>Own decision</a:t>
                      </a:r>
                      <a:endParaRPr lang="en-US" sz="3200" b="1" dirty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rgbClr val="008000"/>
                          </a:solidFill>
                          <a:latin typeface="Candara"/>
                          <a:cs typeface="Candara"/>
                        </a:rPr>
                        <a:t>CCC</a:t>
                      </a:r>
                      <a:endParaRPr lang="en-US" sz="3200" b="1" i="1" dirty="0">
                        <a:solidFill>
                          <a:srgbClr val="008000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rgbClr val="008000"/>
                          </a:solidFill>
                          <a:latin typeface="Candara"/>
                          <a:cs typeface="Candara"/>
                        </a:rPr>
                        <a:t>CC</a:t>
                      </a:r>
                      <a:r>
                        <a:rPr lang="en-US" sz="3200" b="1" i="1" dirty="0" smtClean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D</a:t>
                      </a:r>
                      <a:endParaRPr lang="en-US" sz="3200" b="1" i="1" dirty="0">
                        <a:solidFill>
                          <a:srgbClr val="FF0000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rgbClr val="008000"/>
                          </a:solidFill>
                          <a:latin typeface="Candara"/>
                          <a:cs typeface="Candara"/>
                        </a:rPr>
                        <a:t>C</a:t>
                      </a:r>
                      <a:r>
                        <a:rPr lang="en-US" sz="3200" b="1" i="1" dirty="0" smtClean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DD</a:t>
                      </a:r>
                      <a:endParaRPr lang="en-US" sz="3200" b="1" i="1" dirty="0">
                        <a:solidFill>
                          <a:srgbClr val="FF0000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DDD</a:t>
                      </a:r>
                      <a:endParaRPr lang="en-US" sz="3200" b="1" i="1" dirty="0">
                        <a:solidFill>
                          <a:srgbClr val="FF0000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</a:tr>
              <a:tr h="652874"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rgbClr val="008000"/>
                          </a:solidFill>
                          <a:latin typeface="Candara"/>
                          <a:cs typeface="Candara"/>
                        </a:rPr>
                        <a:t>C</a:t>
                      </a:r>
                      <a:endParaRPr lang="en-US" sz="3200" b="1" i="1" dirty="0">
                        <a:solidFill>
                          <a:srgbClr val="008000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254061"/>
                          </a:solidFill>
                          <a:latin typeface="Candara"/>
                          <a:cs typeface="Candara"/>
                        </a:rPr>
                        <a:t>100</a:t>
                      </a:r>
                      <a:endParaRPr lang="en-US" sz="3200" dirty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254061"/>
                          </a:solidFill>
                          <a:latin typeface="Candara"/>
                          <a:cs typeface="Candara"/>
                        </a:rPr>
                        <a:t>75</a:t>
                      </a:r>
                      <a:endParaRPr lang="en-US" sz="3200" dirty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254061"/>
                          </a:solidFill>
                          <a:latin typeface="Candara"/>
                          <a:cs typeface="Candara"/>
                        </a:rPr>
                        <a:t>50</a:t>
                      </a:r>
                      <a:endParaRPr lang="en-US" sz="3200" dirty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254061"/>
                          </a:solidFill>
                          <a:latin typeface="Candara"/>
                          <a:cs typeface="Candara"/>
                        </a:rPr>
                        <a:t>25</a:t>
                      </a:r>
                      <a:endParaRPr lang="en-US" sz="3200" dirty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</a:tr>
              <a:tr h="648072"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D</a:t>
                      </a:r>
                      <a:endParaRPr lang="en-US" sz="3200" b="1" i="1" dirty="0">
                        <a:solidFill>
                          <a:srgbClr val="FF0000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254061"/>
                          </a:solidFill>
                          <a:latin typeface="Candara"/>
                          <a:cs typeface="Candara"/>
                        </a:rPr>
                        <a:t>125</a:t>
                      </a:r>
                      <a:endParaRPr lang="en-US" sz="3200" dirty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254061"/>
                          </a:solidFill>
                          <a:latin typeface="Candara"/>
                          <a:cs typeface="Candara"/>
                        </a:rPr>
                        <a:t>100</a:t>
                      </a:r>
                      <a:endParaRPr lang="en-US" sz="3200" dirty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254061"/>
                          </a:solidFill>
                          <a:latin typeface="Candara"/>
                          <a:cs typeface="Candara"/>
                        </a:rPr>
                        <a:t>75</a:t>
                      </a:r>
                      <a:endParaRPr lang="en-US" sz="3200" dirty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254061"/>
                          </a:solidFill>
                          <a:latin typeface="Candara"/>
                          <a:cs typeface="Candara"/>
                        </a:rPr>
                        <a:t>50</a:t>
                      </a:r>
                      <a:endParaRPr lang="en-US" sz="3200" dirty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0282" y="4941168"/>
            <a:ext cx="7344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Candara"/>
                <a:cs typeface="Candara"/>
              </a:rPr>
              <a:t>D</a:t>
            </a:r>
            <a:r>
              <a:rPr lang="en-US" sz="2800" b="1" i="1" dirty="0" smtClean="0">
                <a:solidFill>
                  <a:srgbClr val="254061"/>
                </a:solidFill>
                <a:latin typeface="Candara"/>
                <a:cs typeface="Candara"/>
              </a:rPr>
              <a:t> </a:t>
            </a:r>
            <a:r>
              <a:rPr lang="en-US" sz="2800" i="1" dirty="0" smtClean="0">
                <a:solidFill>
                  <a:srgbClr val="254061"/>
                </a:solidFill>
                <a:latin typeface="Candara"/>
                <a:cs typeface="Candara"/>
              </a:rPr>
              <a:t>is dominant choice</a:t>
            </a:r>
          </a:p>
          <a:p>
            <a:endParaRPr lang="en-US" sz="2800" i="1" dirty="0" smtClean="0">
              <a:solidFill>
                <a:srgbClr val="254061"/>
              </a:solidFill>
              <a:latin typeface="Candara"/>
              <a:cs typeface="Candara"/>
            </a:endParaRPr>
          </a:p>
          <a:p>
            <a:r>
              <a:rPr lang="en-US" sz="2800" b="1" i="1" dirty="0" smtClean="0">
                <a:solidFill>
                  <a:srgbClr val="254061"/>
                </a:solidFill>
                <a:latin typeface="Candara"/>
                <a:cs typeface="Candara"/>
              </a:rPr>
              <a:t>(</a:t>
            </a:r>
            <a:r>
              <a:rPr lang="en-US" sz="2800" b="1" i="1" dirty="0" smtClean="0">
                <a:solidFill>
                  <a:srgbClr val="FF0000"/>
                </a:solidFill>
                <a:latin typeface="Candara"/>
                <a:cs typeface="Candara"/>
              </a:rPr>
              <a:t>D,D,D,D</a:t>
            </a:r>
            <a:r>
              <a:rPr lang="en-US" sz="2800" b="1" i="1" dirty="0" smtClean="0">
                <a:solidFill>
                  <a:srgbClr val="254061"/>
                </a:solidFill>
                <a:latin typeface="Candara"/>
                <a:cs typeface="Candara"/>
              </a:rPr>
              <a:t>)</a:t>
            </a:r>
            <a:r>
              <a:rPr lang="en-US" sz="2800" dirty="0" smtClean="0">
                <a:solidFill>
                  <a:srgbClr val="254061"/>
                </a:solidFill>
                <a:latin typeface="Candara"/>
                <a:cs typeface="Candara"/>
              </a:rPr>
              <a:t> unique E</a:t>
            </a:r>
            <a:endParaRPr lang="en-US" sz="2800" dirty="0">
              <a:solidFill>
                <a:srgbClr val="254061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844728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62" y="620688"/>
            <a:ext cx="7788961" cy="576064"/>
          </a:xfrm>
        </p:spPr>
        <p:txBody>
          <a:bodyPr/>
          <a:lstStyle/>
          <a:p>
            <a:pPr algn="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cs typeface="Candara"/>
              </a:rPr>
              <a:t>____________ MPD becomes coordination game with social preferences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andara"/>
              <a:cs typeface="Candara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059147"/>
              </p:ext>
            </p:extLst>
          </p:nvPr>
        </p:nvGraphicFramePr>
        <p:xfrm>
          <a:off x="838932" y="1843496"/>
          <a:ext cx="7754167" cy="244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547"/>
                <a:gridCol w="532149"/>
                <a:gridCol w="1461030"/>
                <a:gridCol w="1375719"/>
                <a:gridCol w="1292361"/>
                <a:gridCol w="1292361"/>
              </a:tblGrid>
              <a:tr h="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254061"/>
                          </a:solidFill>
                          <a:latin typeface="Candara"/>
                          <a:cs typeface="Candara"/>
                        </a:rPr>
                        <a:t>Others’ decision</a:t>
                      </a:r>
                      <a:endParaRPr lang="en-US" sz="3200" b="1" dirty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712240">
                <a:tc rowSpan="3"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  <a:p>
                      <a:pPr algn="ctr"/>
                      <a:r>
                        <a:rPr lang="en-US" sz="3200" dirty="0" smtClean="0">
                          <a:solidFill>
                            <a:srgbClr val="254061"/>
                          </a:solidFill>
                          <a:latin typeface="Candara"/>
                          <a:cs typeface="Candara"/>
                        </a:rPr>
                        <a:t>Own decision</a:t>
                      </a:r>
                      <a:endParaRPr lang="en-US" sz="3200" b="1" dirty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rgbClr val="008000"/>
                          </a:solidFill>
                          <a:latin typeface="Candara"/>
                          <a:cs typeface="Candara"/>
                        </a:rPr>
                        <a:t>CCC</a:t>
                      </a:r>
                      <a:endParaRPr lang="en-US" sz="3200" b="1" i="1" dirty="0">
                        <a:solidFill>
                          <a:srgbClr val="008000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rgbClr val="008000"/>
                          </a:solidFill>
                          <a:latin typeface="Candara"/>
                          <a:cs typeface="Candara"/>
                        </a:rPr>
                        <a:t>CC</a:t>
                      </a:r>
                      <a:r>
                        <a:rPr lang="en-US" sz="3200" b="1" i="1" dirty="0" smtClean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D</a:t>
                      </a:r>
                      <a:endParaRPr lang="en-US" sz="3200" b="1" i="1" dirty="0">
                        <a:solidFill>
                          <a:srgbClr val="FF0000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rgbClr val="254061"/>
                          </a:solidFill>
                          <a:latin typeface="Candara"/>
                          <a:cs typeface="Candara"/>
                        </a:rPr>
                        <a:t>C</a:t>
                      </a:r>
                      <a:r>
                        <a:rPr lang="en-US" sz="3200" b="1" i="1" dirty="0" smtClean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DD</a:t>
                      </a:r>
                      <a:endParaRPr lang="en-US" sz="3200" b="1" i="1" dirty="0">
                        <a:solidFill>
                          <a:srgbClr val="FF0000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DDD</a:t>
                      </a:r>
                      <a:endParaRPr lang="en-US" sz="3200" b="1" i="1" dirty="0">
                        <a:solidFill>
                          <a:srgbClr val="FF0000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</a:tr>
              <a:tr h="557839"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rgbClr val="008000"/>
                          </a:solidFill>
                          <a:latin typeface="Candara"/>
                          <a:cs typeface="Candara"/>
                        </a:rPr>
                        <a:t>C</a:t>
                      </a:r>
                      <a:endParaRPr lang="en-US" sz="3200" b="1" i="1" dirty="0">
                        <a:solidFill>
                          <a:srgbClr val="008000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254061"/>
                          </a:solidFill>
                          <a:latin typeface="Candara"/>
                          <a:cs typeface="Candara"/>
                        </a:rPr>
                        <a:t>100</a:t>
                      </a:r>
                      <a:endParaRPr lang="en-US" sz="3200" dirty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254061"/>
                          </a:solidFill>
                          <a:latin typeface="Candara"/>
                          <a:cs typeface="Candara"/>
                        </a:rPr>
                        <a:t>75</a:t>
                      </a:r>
                      <a:endParaRPr lang="en-US" sz="3200" dirty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254061"/>
                          </a:solidFill>
                          <a:latin typeface="Candara"/>
                          <a:cs typeface="Candara"/>
                        </a:rPr>
                        <a:t>50</a:t>
                      </a:r>
                      <a:endParaRPr lang="en-US" sz="3200" dirty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254061"/>
                          </a:solidFill>
                          <a:latin typeface="Candara"/>
                          <a:cs typeface="Candara"/>
                        </a:rPr>
                        <a:t>25</a:t>
                      </a:r>
                      <a:endParaRPr lang="en-US" sz="3200" dirty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</a:tr>
              <a:tr h="553736"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rgbClr val="FF0000"/>
                          </a:solidFill>
                          <a:latin typeface="Candara"/>
                          <a:cs typeface="Candara"/>
                        </a:rPr>
                        <a:t>D</a:t>
                      </a:r>
                      <a:endParaRPr lang="en-US" sz="3200" b="1" i="1" dirty="0">
                        <a:solidFill>
                          <a:srgbClr val="FF0000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254061"/>
                          </a:solidFill>
                          <a:latin typeface="Candara"/>
                          <a:cs typeface="Candara"/>
                        </a:rPr>
                        <a:t>125</a:t>
                      </a:r>
                      <a:endParaRPr lang="en-US" sz="3200" dirty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254061"/>
                          </a:solidFill>
                          <a:latin typeface="Candara"/>
                          <a:cs typeface="Candara"/>
                        </a:rPr>
                        <a:t>100</a:t>
                      </a:r>
                      <a:endParaRPr lang="en-US" sz="3200" dirty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254061"/>
                          </a:solidFill>
                          <a:latin typeface="Candara"/>
                          <a:cs typeface="Candara"/>
                        </a:rPr>
                        <a:t>75</a:t>
                      </a:r>
                      <a:endParaRPr lang="en-US" sz="3200" dirty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254061"/>
                          </a:solidFill>
                          <a:latin typeface="Candara"/>
                          <a:cs typeface="Candara"/>
                        </a:rPr>
                        <a:t>50 </a:t>
                      </a:r>
                      <a:endParaRPr lang="en-US" sz="3200" dirty="0">
                        <a:solidFill>
                          <a:srgbClr val="254061"/>
                        </a:solidFill>
                        <a:latin typeface="Candara"/>
                        <a:cs typeface="Candar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43385" y="4611231"/>
            <a:ext cx="77610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254061"/>
                </a:solidFill>
                <a:latin typeface="Candara"/>
                <a:cs typeface="Candara"/>
              </a:rPr>
              <a:t>(</a:t>
            </a:r>
            <a:r>
              <a:rPr lang="en-US" sz="2800" b="1" i="1" dirty="0" smtClean="0">
                <a:solidFill>
                  <a:srgbClr val="008000"/>
                </a:solidFill>
                <a:latin typeface="Candara"/>
                <a:cs typeface="Candara"/>
              </a:rPr>
              <a:t>C,C,C,</a:t>
            </a:r>
            <a:r>
              <a:rPr lang="en-US" sz="2800" b="1" i="1" dirty="0" smtClean="0">
                <a:solidFill>
                  <a:srgbClr val="254061"/>
                </a:solidFill>
                <a:latin typeface="Candara"/>
                <a:cs typeface="Candara"/>
              </a:rPr>
              <a:t>C)</a:t>
            </a:r>
            <a:r>
              <a:rPr lang="en-US" sz="2800" dirty="0" smtClean="0">
                <a:solidFill>
                  <a:srgbClr val="254061"/>
                </a:solidFill>
                <a:latin typeface="Candara"/>
                <a:cs typeface="Candara"/>
              </a:rPr>
              <a:t> and </a:t>
            </a:r>
            <a:r>
              <a:rPr lang="en-US" sz="2800" b="1" i="1" dirty="0" smtClean="0">
                <a:solidFill>
                  <a:srgbClr val="254061"/>
                </a:solidFill>
                <a:latin typeface="Candara"/>
                <a:cs typeface="Candara"/>
              </a:rPr>
              <a:t>(</a:t>
            </a:r>
            <a:r>
              <a:rPr lang="en-US" sz="2800" b="1" i="1" dirty="0" smtClean="0">
                <a:solidFill>
                  <a:srgbClr val="FF0000"/>
                </a:solidFill>
                <a:latin typeface="Candara"/>
                <a:cs typeface="Candara"/>
              </a:rPr>
              <a:t>D,D,D,D</a:t>
            </a:r>
            <a:r>
              <a:rPr lang="en-US" sz="2800" b="1" i="1" dirty="0" smtClean="0">
                <a:solidFill>
                  <a:srgbClr val="254061"/>
                </a:solidFill>
                <a:latin typeface="Candara"/>
                <a:cs typeface="Candara"/>
              </a:rPr>
              <a:t>)</a:t>
            </a:r>
            <a:r>
              <a:rPr lang="en-US" sz="2800" dirty="0" smtClean="0">
                <a:solidFill>
                  <a:srgbClr val="254061"/>
                </a:solidFill>
                <a:latin typeface="Candara"/>
                <a:cs typeface="Candara"/>
              </a:rPr>
              <a:t> are both strict </a:t>
            </a:r>
            <a:r>
              <a:rPr lang="en-US" sz="2800" dirty="0" err="1" smtClean="0">
                <a:solidFill>
                  <a:srgbClr val="254061"/>
                </a:solidFill>
                <a:latin typeface="Candara"/>
                <a:cs typeface="Candara"/>
              </a:rPr>
              <a:t>equilibria</a:t>
            </a:r>
            <a:endParaRPr lang="en-US" sz="2800" dirty="0" smtClean="0">
              <a:solidFill>
                <a:srgbClr val="254061"/>
              </a:solidFill>
              <a:latin typeface="Candara"/>
              <a:cs typeface="Candara"/>
            </a:endParaRPr>
          </a:p>
          <a:p>
            <a:endParaRPr lang="en-US" sz="2800" dirty="0">
              <a:solidFill>
                <a:srgbClr val="254061"/>
              </a:solidFill>
              <a:latin typeface="Candara"/>
              <a:cs typeface="Candara"/>
            </a:endParaRPr>
          </a:p>
          <a:p>
            <a:r>
              <a:rPr lang="en-US" sz="2800" dirty="0" smtClean="0">
                <a:solidFill>
                  <a:srgbClr val="254061"/>
                </a:solidFill>
                <a:latin typeface="Candara"/>
                <a:cs typeface="Candara"/>
              </a:rPr>
              <a:t>Many other models of social preferences give similar results (</a:t>
            </a:r>
            <a:r>
              <a:rPr lang="en-US" sz="2800" dirty="0" smtClean="0">
                <a:solidFill>
                  <a:srgbClr val="00B0F0"/>
                </a:solidFill>
                <a:latin typeface="Candara"/>
                <a:cs typeface="Candara"/>
              </a:rPr>
              <a:t>e.g., Fehr &amp; Schmidt, 1999</a:t>
            </a:r>
            <a:r>
              <a:rPr lang="en-US" sz="2800" dirty="0" smtClean="0">
                <a:solidFill>
                  <a:srgbClr val="254061"/>
                </a:solidFill>
                <a:latin typeface="Candara"/>
                <a:cs typeface="Candara"/>
              </a:rPr>
              <a:t>) </a:t>
            </a:r>
          </a:p>
          <a:p>
            <a:endParaRPr lang="en-US" sz="2800" dirty="0">
              <a:solidFill>
                <a:srgbClr val="254061"/>
              </a:solidFill>
              <a:latin typeface="Candara"/>
              <a:cs typeface="Candara"/>
            </a:endParaRPr>
          </a:p>
        </p:txBody>
      </p:sp>
      <p:sp>
        <p:nvSpPr>
          <p:cNvPr id="3" name="Rectangular Callout 2"/>
          <p:cNvSpPr/>
          <p:nvPr/>
        </p:nvSpPr>
        <p:spPr>
          <a:xfrm flipH="1">
            <a:off x="1592371" y="4391739"/>
            <a:ext cx="1656184" cy="1122025"/>
          </a:xfrm>
          <a:prstGeom prst="wedgeRectCallout">
            <a:avLst>
              <a:gd name="adj1" fmla="val -78092"/>
              <a:gd name="adj2" fmla="val -66410"/>
            </a:avLst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The minimum is 75 </a:t>
            </a:r>
            <a:endParaRPr lang="en-US" sz="24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275856" y="4077072"/>
            <a:ext cx="720080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16016" y="4077072"/>
            <a:ext cx="720080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40152" y="4073211"/>
            <a:ext cx="720080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95936" y="380661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  <a:t>75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Candara"/>
              <a:cs typeface="Candar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375035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F6228"/>
                </a:solidFill>
                <a:latin typeface="Candara"/>
                <a:cs typeface="Candara"/>
              </a:rPr>
              <a:t>50</a:t>
            </a:r>
            <a:endParaRPr lang="en-US" b="1" dirty="0">
              <a:solidFill>
                <a:srgbClr val="4F6228"/>
              </a:solidFill>
              <a:latin typeface="Candara"/>
              <a:cs typeface="Candar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0232" y="381546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F6228"/>
                </a:solidFill>
                <a:latin typeface="Candara"/>
                <a:cs typeface="Candara"/>
              </a:rPr>
              <a:t>25</a:t>
            </a:r>
            <a:endParaRPr lang="en-US" b="1" dirty="0">
              <a:solidFill>
                <a:srgbClr val="4F6228"/>
              </a:solidFill>
              <a:latin typeface="Candara"/>
              <a:cs typeface="Candar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5919" y="1274939"/>
            <a:ext cx="4281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Candara"/>
                <a:cs typeface="Candara"/>
              </a:rPr>
              <a:t>e.g., </a:t>
            </a:r>
            <a:r>
              <a:rPr lang="en-US" sz="2800" b="1" dirty="0" err="1" smtClean="0">
                <a:solidFill>
                  <a:srgbClr val="0070C0"/>
                </a:solidFill>
                <a:latin typeface="Candara"/>
                <a:cs typeface="Candara"/>
              </a:rPr>
              <a:t>maximin</a:t>
            </a:r>
            <a:r>
              <a:rPr lang="en-US" sz="2800" b="1" dirty="0" smtClean="0">
                <a:solidFill>
                  <a:srgbClr val="0070C0"/>
                </a:solidFill>
                <a:latin typeface="Candara"/>
                <a:cs typeface="Candara"/>
              </a:rPr>
              <a:t> preferences:</a:t>
            </a:r>
            <a:endParaRPr lang="en-US" sz="2800" b="1" dirty="0">
              <a:solidFill>
                <a:srgbClr val="0070C0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515622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3" grpId="1" animBg="1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1269591_PP_GUe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1269591_PP_GUeng</Template>
  <TotalTime>104</TotalTime>
  <Words>866</Words>
  <Application>Microsoft Macintosh PowerPoint</Application>
  <PresentationFormat>On-screen Show (4:3)</PresentationFormat>
  <Paragraphs>201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1269591_PP_GUeng</vt:lpstr>
      <vt:lpstr>Triggering Cooperation</vt:lpstr>
      <vt:lpstr>PowerPoint Presentation</vt:lpstr>
      <vt:lpstr>_______________________Motivation and Context</vt:lpstr>
      <vt:lpstr>__________________________________ Contribution</vt:lpstr>
      <vt:lpstr>PowerPoint Presentation</vt:lpstr>
      <vt:lpstr>PowerPoint Presentation</vt:lpstr>
      <vt:lpstr>__________________________Framing the game </vt:lpstr>
      <vt:lpstr>____________________________the MPD game</vt:lpstr>
      <vt:lpstr>____________ MPD becomes coordination game with social preferences</vt:lpstr>
      <vt:lpstr>_____________________Our proposed approach</vt:lpstr>
      <vt:lpstr>_____________________ Forward induction</vt:lpstr>
      <vt:lpstr>_____________________ Note: changing utility</vt:lpstr>
      <vt:lpstr>PowerPoint Presentation</vt:lpstr>
      <vt:lpstr>___________ Lab-in-Field experiment in Ethiopia</vt:lpstr>
      <vt:lpstr>__________________________ Three treatments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__________________________ Results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Thanks but No Thanks: Non-Intervention Agreements and Land Conflict Avoidance</dc:title>
  <dc:creator>Haileselassie Medhin</dc:creator>
  <cp:lastModifiedBy>Haileselassie Medhin</cp:lastModifiedBy>
  <cp:revision>184</cp:revision>
  <dcterms:created xsi:type="dcterms:W3CDTF">2012-01-20T13:50:03Z</dcterms:created>
  <dcterms:modified xsi:type="dcterms:W3CDTF">2015-11-03T04:36:59Z</dcterms:modified>
</cp:coreProperties>
</file>