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3" r:id="rId1"/>
  </p:sldMasterIdLst>
  <p:notesMasterIdLst>
    <p:notesMasterId r:id="rId65"/>
  </p:notesMasterIdLst>
  <p:sldIdLst>
    <p:sldId id="360" r:id="rId2"/>
    <p:sldId id="370" r:id="rId3"/>
    <p:sldId id="260" r:id="rId4"/>
    <p:sldId id="395" r:id="rId5"/>
    <p:sldId id="372" r:id="rId6"/>
    <p:sldId id="394" r:id="rId7"/>
    <p:sldId id="373" r:id="rId8"/>
    <p:sldId id="300" r:id="rId9"/>
    <p:sldId id="392" r:id="rId10"/>
    <p:sldId id="419" r:id="rId11"/>
    <p:sldId id="333" r:id="rId12"/>
    <p:sldId id="334" r:id="rId13"/>
    <p:sldId id="302" r:id="rId14"/>
    <p:sldId id="326" r:id="rId15"/>
    <p:sldId id="327" r:id="rId16"/>
    <p:sldId id="283" r:id="rId17"/>
    <p:sldId id="306" r:id="rId18"/>
    <p:sldId id="331" r:id="rId19"/>
    <p:sldId id="332" r:id="rId20"/>
    <p:sldId id="328" r:id="rId21"/>
    <p:sldId id="346" r:id="rId22"/>
    <p:sldId id="297" r:id="rId23"/>
    <p:sldId id="412" r:id="rId24"/>
    <p:sldId id="337" r:id="rId25"/>
    <p:sldId id="374" r:id="rId26"/>
    <p:sldId id="413" r:id="rId27"/>
    <p:sldId id="340" r:id="rId28"/>
    <p:sldId id="341" r:id="rId29"/>
    <p:sldId id="342" r:id="rId30"/>
    <p:sldId id="375" r:id="rId31"/>
    <p:sldId id="376" r:id="rId32"/>
    <p:sldId id="377" r:id="rId33"/>
    <p:sldId id="378" r:id="rId34"/>
    <p:sldId id="379" r:id="rId35"/>
    <p:sldId id="416" r:id="rId36"/>
    <p:sldId id="351" r:id="rId37"/>
    <p:sldId id="417" r:id="rId38"/>
    <p:sldId id="382" r:id="rId39"/>
    <p:sldId id="387" r:id="rId40"/>
    <p:sldId id="384" r:id="rId41"/>
    <p:sldId id="389" r:id="rId42"/>
    <p:sldId id="353" r:id="rId43"/>
    <p:sldId id="355" r:id="rId44"/>
    <p:sldId id="356" r:id="rId45"/>
    <p:sldId id="407" r:id="rId46"/>
    <p:sldId id="403" r:id="rId47"/>
    <p:sldId id="404" r:id="rId48"/>
    <p:sldId id="354" r:id="rId49"/>
    <p:sldId id="365" r:id="rId50"/>
    <p:sldId id="393" r:id="rId51"/>
    <p:sldId id="390" r:id="rId52"/>
    <p:sldId id="391" r:id="rId53"/>
    <p:sldId id="410" r:id="rId54"/>
    <p:sldId id="411" r:id="rId55"/>
    <p:sldId id="284" r:id="rId56"/>
    <p:sldId id="396" r:id="rId57"/>
    <p:sldId id="397" r:id="rId58"/>
    <p:sldId id="398" r:id="rId59"/>
    <p:sldId id="408" r:id="rId60"/>
    <p:sldId id="409" r:id="rId61"/>
    <p:sldId id="414" r:id="rId62"/>
    <p:sldId id="415" r:id="rId63"/>
    <p:sldId id="418" r:id="rId64"/>
  </p:sldIdLst>
  <p:sldSz cx="9144000" cy="6858000" type="screen4x3"/>
  <p:notesSz cx="6858000" cy="9947275"/>
  <p:defaultTextStyle>
    <a:defPPr>
      <a:defRPr lang="he-IL"/>
    </a:defPPr>
    <a:lvl1pPr algn="l" rtl="0" fontAlgn="base">
      <a:spcBef>
        <a:spcPct val="0"/>
      </a:spcBef>
      <a:spcAft>
        <a:spcPct val="0"/>
      </a:spcAft>
      <a:defRPr kern="1200">
        <a:solidFill>
          <a:schemeClr val="tx1"/>
        </a:solidFill>
        <a:latin typeface="Arial" charset="0"/>
        <a:ea typeface="Levenim MT"/>
        <a:cs typeface="Levenim MT"/>
      </a:defRPr>
    </a:lvl1pPr>
    <a:lvl2pPr marL="457200" algn="l" rtl="0" fontAlgn="base">
      <a:spcBef>
        <a:spcPct val="0"/>
      </a:spcBef>
      <a:spcAft>
        <a:spcPct val="0"/>
      </a:spcAft>
      <a:defRPr kern="1200">
        <a:solidFill>
          <a:schemeClr val="tx1"/>
        </a:solidFill>
        <a:latin typeface="Arial" charset="0"/>
        <a:ea typeface="Levenim MT"/>
        <a:cs typeface="Levenim MT"/>
      </a:defRPr>
    </a:lvl2pPr>
    <a:lvl3pPr marL="914400" algn="l" rtl="0" fontAlgn="base">
      <a:spcBef>
        <a:spcPct val="0"/>
      </a:spcBef>
      <a:spcAft>
        <a:spcPct val="0"/>
      </a:spcAft>
      <a:defRPr kern="1200">
        <a:solidFill>
          <a:schemeClr val="tx1"/>
        </a:solidFill>
        <a:latin typeface="Arial" charset="0"/>
        <a:ea typeface="Levenim MT"/>
        <a:cs typeface="Levenim MT"/>
      </a:defRPr>
    </a:lvl3pPr>
    <a:lvl4pPr marL="1371600" algn="l" rtl="0" fontAlgn="base">
      <a:spcBef>
        <a:spcPct val="0"/>
      </a:spcBef>
      <a:spcAft>
        <a:spcPct val="0"/>
      </a:spcAft>
      <a:defRPr kern="1200">
        <a:solidFill>
          <a:schemeClr val="tx1"/>
        </a:solidFill>
        <a:latin typeface="Arial" charset="0"/>
        <a:ea typeface="Levenim MT"/>
        <a:cs typeface="Levenim MT"/>
      </a:defRPr>
    </a:lvl4pPr>
    <a:lvl5pPr marL="1828800" algn="l" rtl="0" fontAlgn="base">
      <a:spcBef>
        <a:spcPct val="0"/>
      </a:spcBef>
      <a:spcAft>
        <a:spcPct val="0"/>
      </a:spcAft>
      <a:defRPr kern="1200">
        <a:solidFill>
          <a:schemeClr val="tx1"/>
        </a:solidFill>
        <a:latin typeface="Arial" charset="0"/>
        <a:ea typeface="Levenim MT"/>
        <a:cs typeface="Levenim MT"/>
      </a:defRPr>
    </a:lvl5pPr>
    <a:lvl6pPr marL="2286000" algn="l" defTabSz="914400" rtl="0" eaLnBrk="1" latinLnBrk="0" hangingPunct="1">
      <a:defRPr kern="1200">
        <a:solidFill>
          <a:schemeClr val="tx1"/>
        </a:solidFill>
        <a:latin typeface="Arial" charset="0"/>
        <a:ea typeface="Levenim MT"/>
        <a:cs typeface="Levenim MT"/>
      </a:defRPr>
    </a:lvl6pPr>
    <a:lvl7pPr marL="2743200" algn="l" defTabSz="914400" rtl="0" eaLnBrk="1" latinLnBrk="0" hangingPunct="1">
      <a:defRPr kern="1200">
        <a:solidFill>
          <a:schemeClr val="tx1"/>
        </a:solidFill>
        <a:latin typeface="Arial" charset="0"/>
        <a:ea typeface="Levenim MT"/>
        <a:cs typeface="Levenim MT"/>
      </a:defRPr>
    </a:lvl7pPr>
    <a:lvl8pPr marL="3200400" algn="l" defTabSz="914400" rtl="0" eaLnBrk="1" latinLnBrk="0" hangingPunct="1">
      <a:defRPr kern="1200">
        <a:solidFill>
          <a:schemeClr val="tx1"/>
        </a:solidFill>
        <a:latin typeface="Arial" charset="0"/>
        <a:ea typeface="Levenim MT"/>
        <a:cs typeface="Levenim MT"/>
      </a:defRPr>
    </a:lvl8pPr>
    <a:lvl9pPr marL="3657600" algn="l" defTabSz="914400" rtl="0" eaLnBrk="1" latinLnBrk="0" hangingPunct="1">
      <a:defRPr kern="1200">
        <a:solidFill>
          <a:schemeClr val="tx1"/>
        </a:solidFill>
        <a:latin typeface="Arial" charset="0"/>
        <a:ea typeface="Levenim MT"/>
        <a:cs typeface="Levenim MT"/>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007" autoAdjust="0"/>
  </p:normalViewPr>
  <p:slideViewPr>
    <p:cSldViewPr>
      <p:cViewPr>
        <p:scale>
          <a:sx n="100" d="100"/>
          <a:sy n="100" d="100"/>
        </p:scale>
        <p:origin x="-537"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800" b="1" i="0" u="none" strike="noStrike" baseline="0">
                <a:solidFill>
                  <a:srgbClr val="000000"/>
                </a:solidFill>
                <a:latin typeface="Arial"/>
                <a:ea typeface="Arial"/>
                <a:cs typeface="Arial"/>
              </a:defRPr>
            </a:pPr>
            <a:r>
              <a:rPr lang="en-US" sz="1000" b="1" i="0" baseline="0" dirty="0"/>
              <a:t>Figure 2: Coefficients </a:t>
            </a:r>
            <a:r>
              <a:rPr lang="en-US" sz="1000" b="1" i="0" baseline="0" dirty="0" smtClean="0"/>
              <a:t>of </a:t>
            </a:r>
            <a:r>
              <a:rPr lang="en-US" sz="1000" b="1" i="0" baseline="0" dirty="0"/>
              <a:t>weeks </a:t>
            </a:r>
            <a:r>
              <a:rPr lang="en-US" sz="1000" b="1" i="0" u="none" strike="noStrike" baseline="0" dirty="0"/>
              <a:t>(grouped by 4 weeks)</a:t>
            </a:r>
            <a:r>
              <a:rPr lang="en-US" sz="1000" b="1" i="0" baseline="0" dirty="0"/>
              <a:t> of gestation at immigration on total matriculation units</a:t>
            </a:r>
            <a:endParaRPr lang="he-IL" sz="1000" dirty="0"/>
          </a:p>
        </c:rich>
      </c:tx>
      <c:overlay val="0"/>
      <c:spPr>
        <a:noFill/>
        <a:ln w="25400">
          <a:noFill/>
        </a:ln>
      </c:spPr>
    </c:title>
    <c:autoTitleDeleted val="0"/>
    <c:plotArea>
      <c:layout>
        <c:manualLayout>
          <c:layoutTarget val="inner"/>
          <c:xMode val="edge"/>
          <c:yMode val="edge"/>
          <c:x val="8.2751751354821657E-2"/>
          <c:y val="0.1262848751835535"/>
          <c:w val="0.83391491531184503"/>
          <c:h val="0.65015990842554416"/>
        </c:manualLayout>
      </c:layout>
      <c:lineChart>
        <c:grouping val="standard"/>
        <c:varyColors val="0"/>
        <c:ser>
          <c:idx val="1"/>
          <c:order val="0"/>
          <c:tx>
            <c:strRef>
              <c:f>'[ETH.xls]tables for graphs'!$G$43</c:f>
              <c:strCache>
                <c:ptCount val="1"/>
                <c:pt idx="0">
                  <c:v>Coefficients</c:v>
                </c:pt>
              </c:strCache>
            </c:strRef>
          </c:tx>
          <c:spPr>
            <a:ln w="28575">
              <a:solidFill>
                <a:schemeClr val="tx1"/>
              </a:solidFill>
              <a:prstDash val="solid"/>
            </a:ln>
          </c:spPr>
          <c:marker>
            <c:symbol val="none"/>
          </c:marker>
          <c:dPt>
            <c:idx val="6"/>
            <c:bubble3D val="0"/>
            <c:spPr>
              <a:ln w="28575">
                <a:solidFill>
                  <a:srgbClr val="000000"/>
                </a:solidFill>
                <a:prstDash val="solid"/>
              </a:ln>
            </c:spPr>
          </c:dPt>
          <c:cat>
            <c:strRef>
              <c:f>'[ETH.xls]tables for graphs'!$F$44:$F$52</c:f>
              <c:strCache>
                <c:ptCount val="9"/>
                <c:pt idx="0">
                  <c:v>0-4</c:v>
                </c:pt>
                <c:pt idx="1">
                  <c:v>5-8</c:v>
                </c:pt>
                <c:pt idx="2">
                  <c:v>9-12</c:v>
                </c:pt>
                <c:pt idx="3">
                  <c:v>13-16</c:v>
                </c:pt>
                <c:pt idx="4">
                  <c:v>17-20</c:v>
                </c:pt>
                <c:pt idx="5">
                  <c:v>21-24</c:v>
                </c:pt>
                <c:pt idx="6">
                  <c:v>25-28</c:v>
                </c:pt>
                <c:pt idx="7">
                  <c:v>29-32</c:v>
                </c:pt>
                <c:pt idx="8">
                  <c:v>33-38</c:v>
                </c:pt>
              </c:strCache>
            </c:strRef>
          </c:cat>
          <c:val>
            <c:numRef>
              <c:f>'[ETH.xls]tables for graphs'!$G$44:$G$52</c:f>
              <c:numCache>
                <c:formatCode>0.00</c:formatCode>
                <c:ptCount val="9"/>
                <c:pt idx="0">
                  <c:v>4.0529999999999999</c:v>
                </c:pt>
                <c:pt idx="1">
                  <c:v>2.1560000000000001</c:v>
                </c:pt>
                <c:pt idx="2">
                  <c:v>-0.30299999999999999</c:v>
                </c:pt>
                <c:pt idx="3">
                  <c:v>-0.30599999999999999</c:v>
                </c:pt>
                <c:pt idx="4">
                  <c:v>1.5029999999999999</c:v>
                </c:pt>
                <c:pt idx="5">
                  <c:v>-1.35</c:v>
                </c:pt>
                <c:pt idx="6">
                  <c:v>-1.0409999999999999</c:v>
                </c:pt>
                <c:pt idx="7">
                  <c:v>-3.6680000000000001</c:v>
                </c:pt>
              </c:numCache>
            </c:numRef>
          </c:val>
          <c:smooth val="0"/>
        </c:ser>
        <c:ser>
          <c:idx val="0"/>
          <c:order val="1"/>
          <c:tx>
            <c:strRef>
              <c:f>'[ETH.xls]tables for graphs'!$H$43</c:f>
              <c:strCache>
                <c:ptCount val="1"/>
                <c:pt idx="0">
                  <c:v>ci1 (10%)</c:v>
                </c:pt>
              </c:strCache>
            </c:strRef>
          </c:tx>
          <c:spPr>
            <a:ln w="25400">
              <a:solidFill>
                <a:prstClr val="black"/>
              </a:solidFill>
              <a:prstDash val="sysDot"/>
            </a:ln>
          </c:spPr>
          <c:marker>
            <c:symbol val="none"/>
          </c:marker>
          <c:dPt>
            <c:idx val="37"/>
            <c:bubble3D val="0"/>
            <c:spPr>
              <a:ln w="25400">
                <a:noFill/>
                <a:prstDash val="sysDot"/>
              </a:ln>
            </c:spPr>
          </c:dPt>
          <c:cat>
            <c:strRef>
              <c:f>'[ETH.xls]tables for graphs'!$F$44:$F$52</c:f>
              <c:strCache>
                <c:ptCount val="9"/>
                <c:pt idx="0">
                  <c:v>0-4</c:v>
                </c:pt>
                <c:pt idx="1">
                  <c:v>5-8</c:v>
                </c:pt>
                <c:pt idx="2">
                  <c:v>9-12</c:v>
                </c:pt>
                <c:pt idx="3">
                  <c:v>13-16</c:v>
                </c:pt>
                <c:pt idx="4">
                  <c:v>17-20</c:v>
                </c:pt>
                <c:pt idx="5">
                  <c:v>21-24</c:v>
                </c:pt>
                <c:pt idx="6">
                  <c:v>25-28</c:v>
                </c:pt>
                <c:pt idx="7">
                  <c:v>29-32</c:v>
                </c:pt>
                <c:pt idx="8">
                  <c:v>33-38</c:v>
                </c:pt>
              </c:strCache>
            </c:strRef>
          </c:cat>
          <c:val>
            <c:numRef>
              <c:f>'[ETH.xls]tables for graphs'!$H$44:$H$52</c:f>
              <c:numCache>
                <c:formatCode>0.000</c:formatCode>
                <c:ptCount val="9"/>
                <c:pt idx="0">
                  <c:v>-0.14139999999999997</c:v>
                </c:pt>
                <c:pt idx="1">
                  <c:v>-2.6068000000000002</c:v>
                </c:pt>
                <c:pt idx="2">
                  <c:v>-5.7125999999999992</c:v>
                </c:pt>
                <c:pt idx="3">
                  <c:v>-5.0550800000000002</c:v>
                </c:pt>
                <c:pt idx="4">
                  <c:v>-3.4695199999999993</c:v>
                </c:pt>
                <c:pt idx="5">
                  <c:v>-6.0343999999999998</c:v>
                </c:pt>
                <c:pt idx="6">
                  <c:v>-5.9096399999999996</c:v>
                </c:pt>
                <c:pt idx="7">
                  <c:v>-8.3857199999999992</c:v>
                </c:pt>
              </c:numCache>
            </c:numRef>
          </c:val>
          <c:smooth val="0"/>
        </c:ser>
        <c:ser>
          <c:idx val="4"/>
          <c:order val="2"/>
          <c:tx>
            <c:strRef>
              <c:f>'[ETH.xls]tables for graphs'!$I$43</c:f>
              <c:strCache>
                <c:ptCount val="1"/>
                <c:pt idx="0">
                  <c:v>ci2 (10%)</c:v>
                </c:pt>
              </c:strCache>
            </c:strRef>
          </c:tx>
          <c:spPr>
            <a:ln w="25400">
              <a:solidFill>
                <a:srgbClr val="000000"/>
              </a:solidFill>
              <a:prstDash val="sysDot"/>
            </a:ln>
          </c:spPr>
          <c:marker>
            <c:symbol val="none"/>
          </c:marker>
          <c:dPt>
            <c:idx val="6"/>
            <c:bubble3D val="0"/>
            <c:spPr>
              <a:ln w="25400">
                <a:solidFill>
                  <a:prstClr val="black"/>
                </a:solidFill>
                <a:prstDash val="sysDot"/>
              </a:ln>
            </c:spPr>
          </c:dPt>
          <c:cat>
            <c:strRef>
              <c:f>'[ETH.xls]tables for graphs'!$F$44:$F$52</c:f>
              <c:strCache>
                <c:ptCount val="9"/>
                <c:pt idx="0">
                  <c:v>0-4</c:v>
                </c:pt>
                <c:pt idx="1">
                  <c:v>5-8</c:v>
                </c:pt>
                <c:pt idx="2">
                  <c:v>9-12</c:v>
                </c:pt>
                <c:pt idx="3">
                  <c:v>13-16</c:v>
                </c:pt>
                <c:pt idx="4">
                  <c:v>17-20</c:v>
                </c:pt>
                <c:pt idx="5">
                  <c:v>21-24</c:v>
                </c:pt>
                <c:pt idx="6">
                  <c:v>25-28</c:v>
                </c:pt>
                <c:pt idx="7">
                  <c:v>29-32</c:v>
                </c:pt>
                <c:pt idx="8">
                  <c:v>33-38</c:v>
                </c:pt>
              </c:strCache>
            </c:strRef>
          </c:cat>
          <c:val>
            <c:numRef>
              <c:f>'[ETH.xls]tables for graphs'!$I$44:$I$52</c:f>
              <c:numCache>
                <c:formatCode>0.000</c:formatCode>
                <c:ptCount val="9"/>
                <c:pt idx="0">
                  <c:v>8.247399999999999</c:v>
                </c:pt>
                <c:pt idx="1">
                  <c:v>6.9188000000000009</c:v>
                </c:pt>
                <c:pt idx="2">
                  <c:v>5.1065999999999994</c:v>
                </c:pt>
                <c:pt idx="3">
                  <c:v>4.4430800000000001</c:v>
                </c:pt>
                <c:pt idx="4">
                  <c:v>6.4755199999999995</c:v>
                </c:pt>
                <c:pt idx="5">
                  <c:v>3.3344</c:v>
                </c:pt>
                <c:pt idx="6">
                  <c:v>3.8276400000000002</c:v>
                </c:pt>
                <c:pt idx="7">
                  <c:v>1.0497199999999998</c:v>
                </c:pt>
              </c:numCache>
            </c:numRef>
          </c:val>
          <c:smooth val="0"/>
        </c:ser>
        <c:dLbls>
          <c:showLegendKey val="0"/>
          <c:showVal val="0"/>
          <c:showCatName val="0"/>
          <c:showSerName val="0"/>
          <c:showPercent val="0"/>
          <c:showBubbleSize val="0"/>
        </c:dLbls>
        <c:marker val="1"/>
        <c:smooth val="0"/>
        <c:axId val="34851840"/>
        <c:axId val="34861824"/>
      </c:lineChart>
      <c:catAx>
        <c:axId val="34851840"/>
        <c:scaling>
          <c:orientation val="maxMin"/>
        </c:scaling>
        <c:delete val="0"/>
        <c:axPos val="b"/>
        <c:numFmt formatCode="General" sourceLinked="1"/>
        <c:majorTickMark val="none"/>
        <c:minorTickMark val="none"/>
        <c:tickLblPos val="low"/>
        <c:spPr>
          <a:ln w="25400">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34861824"/>
        <c:crosses val="autoZero"/>
        <c:auto val="1"/>
        <c:lblAlgn val="ctr"/>
        <c:lblOffset val="100"/>
        <c:tickLblSkip val="1"/>
        <c:tickMarkSkip val="1"/>
        <c:noMultiLvlLbl val="0"/>
      </c:catAx>
      <c:valAx>
        <c:axId val="34861824"/>
        <c:scaling>
          <c:orientation val="minMax"/>
          <c:max val="15"/>
          <c:min val="-15"/>
        </c:scaling>
        <c:delete val="0"/>
        <c:axPos val="r"/>
        <c:majorGridlines>
          <c:spPr>
            <a:ln w="3175">
              <a:solidFill>
                <a:srgbClr val="000000"/>
              </a:solidFill>
              <a:prstDash val="solid"/>
            </a:ln>
          </c:spPr>
        </c:majorGridlines>
        <c:numFmt formatCode="0.00" sourceLinked="1"/>
        <c:majorTickMark val="none"/>
        <c:minorTickMark val="none"/>
        <c:tickLblPos val="nextTo"/>
        <c:spPr>
          <a:ln w="25400">
            <a:noFill/>
          </a:ln>
        </c:spPr>
        <c:txPr>
          <a:bodyPr rot="0" vert="horz"/>
          <a:lstStyle/>
          <a:p>
            <a:pPr>
              <a:defRPr sz="900" b="1" i="0" u="none" strike="noStrike" baseline="0">
                <a:solidFill>
                  <a:srgbClr val="000000"/>
                </a:solidFill>
                <a:latin typeface="Arial"/>
                <a:ea typeface="Arial"/>
                <a:cs typeface="Arial"/>
              </a:defRPr>
            </a:pPr>
            <a:endParaRPr lang="en-US"/>
          </a:p>
        </c:txPr>
        <c:crossAx val="34851840"/>
        <c:crosses val="autoZero"/>
        <c:crossBetween val="midCat"/>
        <c:majorUnit val="5"/>
      </c:valAx>
      <c:spPr>
        <a:solidFill>
          <a:srgbClr val="FFFFFF"/>
        </a:solidFill>
        <a:ln w="12700">
          <a:solidFill>
            <a:srgbClr val="000000"/>
          </a:solidFill>
          <a:prstDash val="solid"/>
        </a:ln>
      </c:spPr>
    </c:plotArea>
    <c:plotVisOnly val="1"/>
    <c:dispBlanksAs val="gap"/>
    <c:showDLblsOverMax val="0"/>
  </c:chart>
  <c:spPr>
    <a:noFill/>
    <a:ln w="3175">
      <a:noFill/>
      <a:prstDash val="solid"/>
    </a:ln>
  </c:spPr>
  <c:txPr>
    <a:bodyPr/>
    <a:lstStyle/>
    <a:p>
      <a:pPr>
        <a:defRPr sz="8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0.23815</cdr:x>
      <cdr:y>0.87392</cdr:y>
    </cdr:from>
    <cdr:to>
      <cdr:x>0.79659</cdr:x>
      <cdr:y>0.93098</cdr:y>
    </cdr:to>
    <cdr:sp macro="" textlink="">
      <cdr:nvSpPr>
        <cdr:cNvPr id="41986" name="Text Box 2"/>
        <cdr:cNvSpPr txBox="1">
          <a:spLocks xmlns:a="http://schemas.openxmlformats.org/drawingml/2006/main" noChangeArrowheads="1"/>
        </cdr:cNvSpPr>
      </cdr:nvSpPr>
      <cdr:spPr bwMode="auto">
        <a:xfrm xmlns:a="http://schemas.openxmlformats.org/drawingml/2006/main">
          <a:off x="1432269" y="3666911"/>
          <a:ext cx="3435005" cy="2464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marL="0" marR="0" indent="0" defTabSz="914400" rtl="0" eaLnBrk="1" fontAlgn="auto" latinLnBrk="0" hangingPunct="1">
            <a:lnSpc>
              <a:spcPts val="1100"/>
            </a:lnSpc>
            <a:spcBef>
              <a:spcPts val="0"/>
            </a:spcBef>
            <a:spcAft>
              <a:spcPts val="0"/>
            </a:spcAft>
            <a:buClrTx/>
            <a:buSzTx/>
            <a:buFontTx/>
            <a:buNone/>
            <a:tabLst/>
            <a:defRPr/>
          </a:pPr>
          <a:r>
            <a:rPr lang="en-US" sz="1100" b="1" i="0">
              <a:latin typeface="+mn-lt"/>
              <a:ea typeface="+mn-ea"/>
              <a:cs typeface="+mn-cs"/>
            </a:rPr>
            <a:t>Weeks of gestation at immigration (33-38 omitted)</a:t>
          </a:r>
        </a:p>
        <a:p xmlns:a="http://schemas.openxmlformats.org/drawingml/2006/main">
          <a:pPr marL="0" marR="0" indent="0" defTabSz="914400" rtl="0" eaLnBrk="1" fontAlgn="auto" latinLnBrk="0" hangingPunct="1">
            <a:lnSpc>
              <a:spcPts val="1100"/>
            </a:lnSpc>
            <a:spcBef>
              <a:spcPts val="0"/>
            </a:spcBef>
            <a:spcAft>
              <a:spcPts val="0"/>
            </a:spcAft>
            <a:buClrTx/>
            <a:buSzTx/>
            <a:buFontTx/>
            <a:buNone/>
            <a:tabLst/>
            <a:defRPr/>
          </a:pPr>
          <a:endParaRPr lang="en-US" sz="1100" b="1" i="0">
            <a:latin typeface="+mn-lt"/>
            <a:ea typeface="+mn-ea"/>
            <a:cs typeface="+mn-cs"/>
          </a:endParaRPr>
        </a:p>
        <a:p xmlns:a="http://schemas.openxmlformats.org/drawingml/2006/main">
          <a:pPr rtl="0">
            <a:lnSpc>
              <a:spcPts val="1100"/>
            </a:lnSpc>
          </a:pPr>
          <a:endParaRPr lang="en-US" sz="1100" b="1" i="0">
            <a:latin typeface="+mn-lt"/>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97364"/>
          </a:xfrm>
          <a:prstGeom prst="rect">
            <a:avLst/>
          </a:prstGeom>
        </p:spPr>
        <p:txBody>
          <a:bodyPr vert="horz" lIns="91440" tIns="45720" rIns="91440" bIns="45720" rtlCol="1"/>
          <a:lstStyle>
            <a:lvl1pPr algn="r" rtl="1" fontAlgn="auto">
              <a:spcBef>
                <a:spcPts val="0"/>
              </a:spcBef>
              <a:spcAft>
                <a:spcPts val="0"/>
              </a:spcAft>
              <a:defRPr sz="1200">
                <a:latin typeface="+mn-lt"/>
                <a:ea typeface="+mn-ea"/>
                <a:cs typeface="+mn-cs"/>
              </a:defRPr>
            </a:lvl1pPr>
          </a:lstStyle>
          <a:p>
            <a:pPr>
              <a:defRPr/>
            </a:pPr>
            <a:endParaRPr lang="he-IL"/>
          </a:p>
        </p:txBody>
      </p:sp>
      <p:sp>
        <p:nvSpPr>
          <p:cNvPr id="3" name="Date Placeholder 2"/>
          <p:cNvSpPr>
            <a:spLocks noGrp="1"/>
          </p:cNvSpPr>
          <p:nvPr>
            <p:ph type="dt" idx="1"/>
          </p:nvPr>
        </p:nvSpPr>
        <p:spPr>
          <a:xfrm>
            <a:off x="1588" y="0"/>
            <a:ext cx="2971800" cy="497364"/>
          </a:xfrm>
          <a:prstGeom prst="rect">
            <a:avLst/>
          </a:prstGeom>
        </p:spPr>
        <p:txBody>
          <a:bodyPr vert="horz" lIns="91440" tIns="45720" rIns="91440" bIns="45720" rtlCol="1"/>
          <a:lstStyle>
            <a:lvl1pPr algn="l" rtl="1" fontAlgn="auto">
              <a:spcBef>
                <a:spcPts val="0"/>
              </a:spcBef>
              <a:spcAft>
                <a:spcPts val="0"/>
              </a:spcAft>
              <a:defRPr sz="1200">
                <a:latin typeface="+mn-lt"/>
                <a:ea typeface="+mn-ea"/>
                <a:cs typeface="+mn-cs"/>
              </a:defRPr>
            </a:lvl1pPr>
          </a:lstStyle>
          <a:p>
            <a:pPr>
              <a:defRPr/>
            </a:pPr>
            <a:fld id="{2FE73BCE-4F1D-4FD3-B8FF-290738C5A870}" type="datetimeFigureOut">
              <a:rPr lang="he-IL"/>
              <a:pPr>
                <a:defRPr/>
              </a:pPr>
              <a:t>כ"ז/כסלו/תשע"ה</a:t>
            </a:fld>
            <a:endParaRPr lang="he-IL"/>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724956"/>
            <a:ext cx="5486400" cy="4476274"/>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9448185"/>
            <a:ext cx="2971800" cy="497364"/>
          </a:xfrm>
          <a:prstGeom prst="rect">
            <a:avLst/>
          </a:prstGeom>
        </p:spPr>
        <p:txBody>
          <a:bodyPr vert="horz" lIns="91440" tIns="45720" rIns="91440" bIns="45720" rtlCol="1" anchor="b"/>
          <a:lstStyle>
            <a:lvl1pPr algn="r" rtl="1" fontAlgn="auto">
              <a:spcBef>
                <a:spcPts val="0"/>
              </a:spcBef>
              <a:spcAft>
                <a:spcPts val="0"/>
              </a:spcAft>
              <a:defRPr sz="1200">
                <a:latin typeface="+mn-lt"/>
                <a:ea typeface="+mn-ea"/>
                <a:cs typeface="+mn-cs"/>
              </a:defRPr>
            </a:lvl1pPr>
          </a:lstStyle>
          <a:p>
            <a:pPr>
              <a:defRPr/>
            </a:pPr>
            <a:endParaRPr lang="he-IL"/>
          </a:p>
        </p:txBody>
      </p:sp>
      <p:sp>
        <p:nvSpPr>
          <p:cNvPr id="7" name="Slide Number Placeholder 6"/>
          <p:cNvSpPr>
            <a:spLocks noGrp="1"/>
          </p:cNvSpPr>
          <p:nvPr>
            <p:ph type="sldNum" sz="quarter" idx="5"/>
          </p:nvPr>
        </p:nvSpPr>
        <p:spPr>
          <a:xfrm>
            <a:off x="1588" y="9448185"/>
            <a:ext cx="2971800" cy="497364"/>
          </a:xfrm>
          <a:prstGeom prst="rect">
            <a:avLst/>
          </a:prstGeom>
        </p:spPr>
        <p:txBody>
          <a:bodyPr vert="horz" lIns="91440" tIns="45720" rIns="91440" bIns="45720" rtlCol="1" anchor="b"/>
          <a:lstStyle>
            <a:lvl1pPr algn="l" rtl="1" fontAlgn="auto">
              <a:spcBef>
                <a:spcPts val="0"/>
              </a:spcBef>
              <a:spcAft>
                <a:spcPts val="0"/>
              </a:spcAft>
              <a:defRPr sz="1200">
                <a:latin typeface="+mn-lt"/>
                <a:ea typeface="+mn-ea"/>
                <a:cs typeface="+mn-cs"/>
              </a:defRPr>
            </a:lvl1pPr>
          </a:lstStyle>
          <a:p>
            <a:pPr>
              <a:defRPr/>
            </a:pPr>
            <a:fld id="{49AA19FF-7A8C-4C13-9E3E-46758A71F383}" type="slidenum">
              <a:rPr lang="he-IL"/>
              <a:pPr>
                <a:defRPr/>
              </a:pPr>
              <a:t>‹#›</a:t>
            </a:fld>
            <a:endParaRPr lang="he-IL"/>
          </a:p>
        </p:txBody>
      </p:sp>
    </p:spTree>
    <p:extLst>
      <p:ext uri="{BB962C8B-B14F-4D97-AF65-F5344CB8AC3E}">
        <p14:creationId xmlns:p14="http://schemas.microsoft.com/office/powerpoint/2010/main" val="26838334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5B909-CDC8-4DBB-AE13-9F0177EE2224}" type="slidenum">
              <a:rPr lang="ar-SA">
                <a:ea typeface="Levenim MT"/>
              </a:rPr>
              <a:pPr fontAlgn="base">
                <a:spcBef>
                  <a:spcPct val="0"/>
                </a:spcBef>
                <a:spcAft>
                  <a:spcPct val="0"/>
                </a:spcAft>
                <a:defRPr/>
              </a:pPr>
              <a:t>3</a:t>
            </a:fld>
            <a:endParaRPr lang="he-IL">
              <a:ea typeface="Levenim MT"/>
            </a:endParaRPr>
          </a:p>
        </p:txBody>
      </p:sp>
    </p:spTree>
    <p:extLst>
      <p:ext uri="{BB962C8B-B14F-4D97-AF65-F5344CB8AC3E}">
        <p14:creationId xmlns:p14="http://schemas.microsoft.com/office/powerpoint/2010/main" val="220241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171450" indent="-171450" algn="l" rtl="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7BAB5BF8-93D2-432B-8DFF-FB2DAA31C02B}" type="slidenum">
              <a:rPr lang="he-IL" smtClean="0"/>
              <a:pPr/>
              <a:t>20</a:t>
            </a:fld>
            <a:endParaRPr lang="he-IL"/>
          </a:p>
        </p:txBody>
      </p:sp>
    </p:spTree>
    <p:extLst>
      <p:ext uri="{BB962C8B-B14F-4D97-AF65-F5344CB8AC3E}">
        <p14:creationId xmlns:p14="http://schemas.microsoft.com/office/powerpoint/2010/main" val="2833204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171450" indent="-171450" algn="l" rtl="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7BAB5BF8-93D2-432B-8DFF-FB2DAA31C02B}" type="slidenum">
              <a:rPr lang="he-IL" smtClean="0"/>
              <a:pPr/>
              <a:t>21</a:t>
            </a:fld>
            <a:endParaRPr lang="he-IL"/>
          </a:p>
        </p:txBody>
      </p:sp>
    </p:spTree>
    <p:extLst>
      <p:ext uri="{BB962C8B-B14F-4D97-AF65-F5344CB8AC3E}">
        <p14:creationId xmlns:p14="http://schemas.microsoft.com/office/powerpoint/2010/main" val="283320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gn="l" rtl="0">
              <a:buFont typeface="Arial" pitchFamily="34" charset="0"/>
              <a:buNone/>
            </a:pPr>
            <a:endParaRPr lang="he-IL" dirty="0"/>
          </a:p>
        </p:txBody>
      </p:sp>
      <p:sp>
        <p:nvSpPr>
          <p:cNvPr id="4" name="מציין מיקום של מספר שקופית 3"/>
          <p:cNvSpPr>
            <a:spLocks noGrp="1"/>
          </p:cNvSpPr>
          <p:nvPr>
            <p:ph type="sldNum" sz="quarter" idx="10"/>
          </p:nvPr>
        </p:nvSpPr>
        <p:spPr/>
        <p:txBody>
          <a:bodyPr/>
          <a:lstStyle/>
          <a:p>
            <a:fld id="{7BAB5BF8-93D2-432B-8DFF-FB2DAA31C02B}" type="slidenum">
              <a:rPr lang="he-IL" smtClean="0"/>
              <a:pPr/>
              <a:t>27</a:t>
            </a:fld>
            <a:endParaRPr lang="he-IL"/>
          </a:p>
        </p:txBody>
      </p:sp>
    </p:spTree>
    <p:extLst>
      <p:ext uri="{BB962C8B-B14F-4D97-AF65-F5344CB8AC3E}">
        <p14:creationId xmlns:p14="http://schemas.microsoft.com/office/powerpoint/2010/main" val="33761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AA19FF-7A8C-4C13-9E3E-46758A71F383}" type="slidenum">
              <a:rPr lang="he-IL" smtClean="0"/>
              <a:pPr>
                <a:defRPr/>
              </a:pPr>
              <a:t>32</a:t>
            </a:fld>
            <a:endParaRPr lang="he-IL"/>
          </a:p>
        </p:txBody>
      </p:sp>
    </p:spTree>
    <p:extLst>
      <p:ext uri="{BB962C8B-B14F-4D97-AF65-F5344CB8AC3E}">
        <p14:creationId xmlns:p14="http://schemas.microsoft.com/office/powerpoint/2010/main" val="187176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AA19FF-7A8C-4C13-9E3E-46758A71F383}" type="slidenum">
              <a:rPr lang="he-IL" smtClean="0"/>
              <a:pPr>
                <a:defRPr/>
              </a:pPr>
              <a:t>43</a:t>
            </a:fld>
            <a:endParaRPr lang="he-IL"/>
          </a:p>
        </p:txBody>
      </p:sp>
    </p:spTree>
    <p:extLst>
      <p:ext uri="{BB962C8B-B14F-4D97-AF65-F5344CB8AC3E}">
        <p14:creationId xmlns:p14="http://schemas.microsoft.com/office/powerpoint/2010/main" val="138384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AA19FF-7A8C-4C13-9E3E-46758A71F383}" type="slidenum">
              <a:rPr lang="he-IL" smtClean="0"/>
              <a:pPr>
                <a:defRPr/>
              </a:pPr>
              <a:t>44</a:t>
            </a:fld>
            <a:endParaRPr lang="he-IL"/>
          </a:p>
        </p:txBody>
      </p:sp>
    </p:spTree>
    <p:extLst>
      <p:ext uri="{BB962C8B-B14F-4D97-AF65-F5344CB8AC3E}">
        <p14:creationId xmlns:p14="http://schemas.microsoft.com/office/powerpoint/2010/main" val="1383842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AA19FF-7A8C-4C13-9E3E-46758A71F383}" type="slidenum">
              <a:rPr lang="he-IL" smtClean="0">
                <a:solidFill>
                  <a:prstClr val="black"/>
                </a:solidFill>
              </a:rPr>
              <a:pPr>
                <a:defRPr/>
              </a:pPr>
              <a:t>47</a:t>
            </a:fld>
            <a:endParaRPr lang="he-IL">
              <a:solidFill>
                <a:prstClr val="black"/>
              </a:solidFill>
            </a:endParaRPr>
          </a:p>
        </p:txBody>
      </p:sp>
    </p:spTree>
    <p:extLst>
      <p:ext uri="{BB962C8B-B14F-4D97-AF65-F5344CB8AC3E}">
        <p14:creationId xmlns:p14="http://schemas.microsoft.com/office/powerpoint/2010/main" val="301703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AA19FF-7A8C-4C13-9E3E-46758A71F383}" type="slidenum">
              <a:rPr lang="he-IL" smtClean="0"/>
              <a:pPr>
                <a:defRPr/>
              </a:pPr>
              <a:t>54</a:t>
            </a:fld>
            <a:endParaRPr lang="he-IL"/>
          </a:p>
        </p:txBody>
      </p:sp>
    </p:spTree>
    <p:extLst>
      <p:ext uri="{BB962C8B-B14F-4D97-AF65-F5344CB8AC3E}">
        <p14:creationId xmlns:p14="http://schemas.microsoft.com/office/powerpoint/2010/main" val="4124938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40962" name="מציין מיקום של הערות 2"/>
          <p:cNvSpPr>
            <a:spLocks noGrp="1"/>
          </p:cNvSpPr>
          <p:nvPr>
            <p:ph type="body" idx="1"/>
          </p:nvPr>
        </p:nvSpPr>
        <p:spPr bwMode="auto">
          <a:noFill/>
        </p:spPr>
        <p:txBody>
          <a:bodyPr/>
          <a:lstStyle/>
          <a:p>
            <a:pPr algn="l" rtl="0" eaLnBrk="1" hangingPunct="1">
              <a:spcBef>
                <a:spcPct val="0"/>
              </a:spcBef>
              <a:buFontTx/>
              <a:buChar char="•"/>
            </a:pPr>
            <a:endParaRPr lang="ar-SA" dirty="0" smtClean="0"/>
          </a:p>
        </p:txBody>
      </p:sp>
      <p:sp>
        <p:nvSpPr>
          <p:cNvPr id="37891"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EE6E9-D1D9-4938-A733-B60D43ED5FE4}" type="slidenum">
              <a:rPr lang="ar-SA">
                <a:ea typeface="Levenim MT"/>
              </a:rPr>
              <a:pPr fontAlgn="base">
                <a:spcBef>
                  <a:spcPct val="0"/>
                </a:spcBef>
                <a:spcAft>
                  <a:spcPct val="0"/>
                </a:spcAft>
                <a:defRPr/>
              </a:pPr>
              <a:t>55</a:t>
            </a:fld>
            <a:endParaRPr lang="he-IL">
              <a:ea typeface="Levenim MT"/>
            </a:endParaRPr>
          </a:p>
        </p:txBody>
      </p:sp>
    </p:spTree>
    <p:extLst>
      <p:ext uri="{BB962C8B-B14F-4D97-AF65-F5344CB8AC3E}">
        <p14:creationId xmlns:p14="http://schemas.microsoft.com/office/powerpoint/2010/main" val="2315945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49AA19FF-7A8C-4C13-9E3E-46758A71F383}" type="slidenum">
              <a:rPr lang="he-IL" smtClean="0"/>
              <a:pPr>
                <a:defRPr/>
              </a:pPr>
              <a:t>56</a:t>
            </a:fld>
            <a:endParaRPr lang="he-IL"/>
          </a:p>
        </p:txBody>
      </p:sp>
    </p:spTree>
    <p:extLst>
      <p:ext uri="{BB962C8B-B14F-4D97-AF65-F5344CB8AC3E}">
        <p14:creationId xmlns:p14="http://schemas.microsoft.com/office/powerpoint/2010/main" val="163581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5B909-CDC8-4DBB-AE13-9F0177EE2224}" type="slidenum">
              <a:rPr lang="ar-SA">
                <a:ea typeface="Levenim MT"/>
              </a:rPr>
              <a:pPr fontAlgn="base">
                <a:spcBef>
                  <a:spcPct val="0"/>
                </a:spcBef>
                <a:spcAft>
                  <a:spcPct val="0"/>
                </a:spcAft>
                <a:defRPr/>
              </a:pPr>
              <a:t>4</a:t>
            </a:fld>
            <a:endParaRPr lang="he-IL">
              <a:ea typeface="Levenim MT"/>
            </a:endParaRPr>
          </a:p>
        </p:txBody>
      </p:sp>
    </p:spTree>
    <p:extLst>
      <p:ext uri="{BB962C8B-B14F-4D97-AF65-F5344CB8AC3E}">
        <p14:creationId xmlns:p14="http://schemas.microsoft.com/office/powerpoint/2010/main" val="2202415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AA19FF-7A8C-4C13-9E3E-46758A71F383}" type="slidenum">
              <a:rPr lang="he-IL" smtClean="0">
                <a:solidFill>
                  <a:prstClr val="black"/>
                </a:solidFill>
              </a:rPr>
              <a:pPr>
                <a:defRPr/>
              </a:pPr>
              <a:t>60</a:t>
            </a:fld>
            <a:endParaRPr lang="he-IL">
              <a:solidFill>
                <a:prstClr val="black"/>
              </a:solidFill>
            </a:endParaRPr>
          </a:p>
        </p:txBody>
      </p:sp>
    </p:spTree>
    <p:extLst>
      <p:ext uri="{BB962C8B-B14F-4D97-AF65-F5344CB8AC3E}">
        <p14:creationId xmlns:p14="http://schemas.microsoft.com/office/powerpoint/2010/main" val="280619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5B909-CDC8-4DBB-AE13-9F0177EE2224}" type="slidenum">
              <a:rPr lang="ar-SA">
                <a:ea typeface="Levenim MT"/>
              </a:rPr>
              <a:pPr fontAlgn="base">
                <a:spcBef>
                  <a:spcPct val="0"/>
                </a:spcBef>
                <a:spcAft>
                  <a:spcPct val="0"/>
                </a:spcAft>
                <a:defRPr/>
              </a:pPr>
              <a:t>5</a:t>
            </a:fld>
            <a:endParaRPr lang="he-IL">
              <a:ea typeface="Levenim MT"/>
            </a:endParaRPr>
          </a:p>
        </p:txBody>
      </p:sp>
    </p:spTree>
    <p:extLst>
      <p:ext uri="{BB962C8B-B14F-4D97-AF65-F5344CB8AC3E}">
        <p14:creationId xmlns:p14="http://schemas.microsoft.com/office/powerpoint/2010/main" val="412555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5B909-CDC8-4DBB-AE13-9F0177EE2224}" type="slidenum">
              <a:rPr lang="ar-SA">
                <a:ea typeface="Levenim MT"/>
              </a:rPr>
              <a:pPr fontAlgn="base">
                <a:spcBef>
                  <a:spcPct val="0"/>
                </a:spcBef>
                <a:spcAft>
                  <a:spcPct val="0"/>
                </a:spcAft>
                <a:defRPr/>
              </a:pPr>
              <a:t>6</a:t>
            </a:fld>
            <a:endParaRPr lang="he-IL">
              <a:ea typeface="Levenim MT"/>
            </a:endParaRPr>
          </a:p>
        </p:txBody>
      </p:sp>
    </p:spTree>
    <p:extLst>
      <p:ext uri="{BB962C8B-B14F-4D97-AF65-F5344CB8AC3E}">
        <p14:creationId xmlns:p14="http://schemas.microsoft.com/office/powerpoint/2010/main" val="306125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7BAB5BF8-93D2-432B-8DFF-FB2DAA31C02B}" type="slidenum">
              <a:rPr lang="he-IL" smtClean="0"/>
              <a:pPr/>
              <a:t>8</a:t>
            </a:fld>
            <a:endParaRPr lang="he-IL"/>
          </a:p>
        </p:txBody>
      </p:sp>
    </p:spTree>
    <p:extLst>
      <p:ext uri="{BB962C8B-B14F-4D97-AF65-F5344CB8AC3E}">
        <p14:creationId xmlns:p14="http://schemas.microsoft.com/office/powerpoint/2010/main" val="120541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7BAB5BF8-93D2-432B-8DFF-FB2DAA31C02B}" type="slidenum">
              <a:rPr lang="he-IL" smtClean="0"/>
              <a:pPr/>
              <a:t>9</a:t>
            </a:fld>
            <a:endParaRPr lang="he-IL"/>
          </a:p>
        </p:txBody>
      </p:sp>
    </p:spTree>
    <p:extLst>
      <p:ext uri="{BB962C8B-B14F-4D97-AF65-F5344CB8AC3E}">
        <p14:creationId xmlns:p14="http://schemas.microsoft.com/office/powerpoint/2010/main" val="385110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lgn="l" rtl="0" eaLnBrk="1" hangingPunct="1">
              <a:spcBef>
                <a:spcPct val="0"/>
              </a:spcBef>
            </a:pPr>
            <a:endParaRPr lang="ar-SA"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83324D-35B3-411B-9307-15D619E3211E}" type="slidenum">
              <a:rPr lang="ar-SA">
                <a:ea typeface="Levenim MT"/>
              </a:rPr>
              <a:pPr fontAlgn="base">
                <a:spcBef>
                  <a:spcPct val="0"/>
                </a:spcBef>
                <a:spcAft>
                  <a:spcPct val="0"/>
                </a:spcAft>
                <a:defRPr/>
              </a:pPr>
              <a:t>16</a:t>
            </a:fld>
            <a:endParaRPr lang="he-IL">
              <a:ea typeface="Levenim MT"/>
            </a:endParaRPr>
          </a:p>
        </p:txBody>
      </p:sp>
    </p:spTree>
    <p:extLst>
      <p:ext uri="{BB962C8B-B14F-4D97-AF65-F5344CB8AC3E}">
        <p14:creationId xmlns:p14="http://schemas.microsoft.com/office/powerpoint/2010/main" val="31471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lgn="l" rtl="0" eaLnBrk="1" hangingPunct="1">
              <a:spcBef>
                <a:spcPct val="0"/>
              </a:spcBef>
            </a:pPr>
            <a:endParaRPr lang="en-US" smtClean="0">
              <a:cs typeface="Arial"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9D5CB-1B8E-4680-B50E-88910F885A8C}" type="slidenum">
              <a:rPr lang="ar-SA">
                <a:ea typeface="Levenim MT"/>
              </a:rPr>
              <a:pPr fontAlgn="base">
                <a:spcBef>
                  <a:spcPct val="0"/>
                </a:spcBef>
                <a:spcAft>
                  <a:spcPct val="0"/>
                </a:spcAft>
                <a:defRPr/>
              </a:pPr>
              <a:t>18</a:t>
            </a:fld>
            <a:endParaRPr lang="he-IL">
              <a:ea typeface="Levenim MT"/>
            </a:endParaRPr>
          </a:p>
        </p:txBody>
      </p:sp>
    </p:spTree>
    <p:extLst>
      <p:ext uri="{BB962C8B-B14F-4D97-AF65-F5344CB8AC3E}">
        <p14:creationId xmlns:p14="http://schemas.microsoft.com/office/powerpoint/2010/main" val="417447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lgn="l" rtl="0" eaLnBrk="1" hangingPunct="1">
              <a:spcBef>
                <a:spcPct val="0"/>
              </a:spcBef>
            </a:pPr>
            <a:endParaRPr lang="en-US" smtClean="0">
              <a:cs typeface="Arial"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9D5CB-1B8E-4680-B50E-88910F885A8C}" type="slidenum">
              <a:rPr lang="ar-SA">
                <a:ea typeface="Levenim MT"/>
              </a:rPr>
              <a:pPr fontAlgn="base">
                <a:spcBef>
                  <a:spcPct val="0"/>
                </a:spcBef>
                <a:spcAft>
                  <a:spcPct val="0"/>
                </a:spcAft>
                <a:defRPr/>
              </a:pPr>
              <a:t>19</a:t>
            </a:fld>
            <a:endParaRPr lang="he-IL">
              <a:ea typeface="Levenim MT"/>
            </a:endParaRPr>
          </a:p>
        </p:txBody>
      </p:sp>
    </p:spTree>
    <p:extLst>
      <p:ext uri="{BB962C8B-B14F-4D97-AF65-F5344CB8AC3E}">
        <p14:creationId xmlns:p14="http://schemas.microsoft.com/office/powerpoint/2010/main" val="358366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6" name="Footer Placeholder 5"/>
          <p:cNvSpPr>
            <a:spLocks noGrp="1"/>
          </p:cNvSpPr>
          <p:nvPr>
            <p:ph type="ftr" sz="quarter" idx="11"/>
          </p:nvPr>
        </p:nvSpPr>
        <p:spPr/>
        <p:txBody>
          <a:bodyPr/>
          <a:lstStyle/>
          <a:p>
            <a:pPr>
              <a:defRPr/>
            </a:pPr>
            <a:endParaRPr lang="he-IL"/>
          </a:p>
        </p:txBody>
      </p:sp>
      <p:sp>
        <p:nvSpPr>
          <p:cNvPr id="7" name="Slide Number Placeholder 6"/>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8" name="Footer Placeholder 7"/>
          <p:cNvSpPr>
            <a:spLocks noGrp="1"/>
          </p:cNvSpPr>
          <p:nvPr>
            <p:ph type="ftr" sz="quarter" idx="11"/>
          </p:nvPr>
        </p:nvSpPr>
        <p:spPr/>
        <p:txBody>
          <a:bodyPr/>
          <a:lstStyle/>
          <a:p>
            <a:pPr>
              <a:defRPr/>
            </a:pPr>
            <a:endParaRPr lang="he-IL"/>
          </a:p>
        </p:txBody>
      </p:sp>
      <p:sp>
        <p:nvSpPr>
          <p:cNvPr id="9" name="Slide Number Placeholder 8"/>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4" name="Footer Placeholder 3"/>
          <p:cNvSpPr>
            <a:spLocks noGrp="1"/>
          </p:cNvSpPr>
          <p:nvPr>
            <p:ph type="ftr" sz="quarter" idx="11"/>
          </p:nvPr>
        </p:nvSpPr>
        <p:spPr/>
        <p:txBody>
          <a:bodyPr/>
          <a:lstStyle/>
          <a:p>
            <a:pPr>
              <a:defRPr/>
            </a:pPr>
            <a:endParaRPr lang="he-IL"/>
          </a:p>
        </p:txBody>
      </p:sp>
      <p:sp>
        <p:nvSpPr>
          <p:cNvPr id="5" name="Slide Number Placeholder 4"/>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3" name="Footer Placeholder 2"/>
          <p:cNvSpPr>
            <a:spLocks noGrp="1"/>
          </p:cNvSpPr>
          <p:nvPr>
            <p:ph type="ftr" sz="quarter" idx="11"/>
          </p:nvPr>
        </p:nvSpPr>
        <p:spPr/>
        <p:txBody>
          <a:bodyPr/>
          <a:lstStyle/>
          <a:p>
            <a:pPr>
              <a:defRPr/>
            </a:pPr>
            <a:endParaRPr lang="he-IL"/>
          </a:p>
        </p:txBody>
      </p:sp>
      <p:sp>
        <p:nvSpPr>
          <p:cNvPr id="4" name="Slide Number Placeholder 3"/>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6" name="Footer Placeholder 5"/>
          <p:cNvSpPr>
            <a:spLocks noGrp="1"/>
          </p:cNvSpPr>
          <p:nvPr>
            <p:ph type="ftr" sz="quarter" idx="11"/>
          </p:nvPr>
        </p:nvSpPr>
        <p:spPr/>
        <p:txBody>
          <a:bodyPr/>
          <a:lstStyle/>
          <a:p>
            <a:pPr>
              <a:defRPr/>
            </a:pPr>
            <a:endParaRPr lang="he-IL"/>
          </a:p>
        </p:txBody>
      </p:sp>
      <p:sp>
        <p:nvSpPr>
          <p:cNvPr id="7" name="Slide Number Placeholder 6"/>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pPr>
              <a:defRPr/>
            </a:pPr>
            <a:fld id="{BD010F2C-A1F3-4116-8489-7D5A8AF24254}" type="datetimeFigureOut">
              <a:rPr lang="he-IL" smtClean="0"/>
              <a:pPr>
                <a:defRPr/>
              </a:pPr>
              <a:t>כ"ז/כסלו/תשע"ה</a:t>
            </a:fld>
            <a:endParaRPr lang="he-IL"/>
          </a:p>
        </p:txBody>
      </p:sp>
      <p:sp>
        <p:nvSpPr>
          <p:cNvPr id="6" name="Footer Placeholder 5"/>
          <p:cNvSpPr>
            <a:spLocks noGrp="1"/>
          </p:cNvSpPr>
          <p:nvPr>
            <p:ph type="ftr" sz="quarter" idx="11"/>
          </p:nvPr>
        </p:nvSpPr>
        <p:spPr/>
        <p:txBody>
          <a:bodyPr/>
          <a:lstStyle/>
          <a:p>
            <a:pPr>
              <a:defRPr/>
            </a:pPr>
            <a:endParaRPr lang="he-IL"/>
          </a:p>
        </p:txBody>
      </p:sp>
      <p:sp>
        <p:nvSpPr>
          <p:cNvPr id="7" name="Slide Number Placeholder 6"/>
          <p:cNvSpPr>
            <a:spLocks noGrp="1"/>
          </p:cNvSpPr>
          <p:nvPr>
            <p:ph type="sldNum" sz="quarter" idx="12"/>
          </p:nvPr>
        </p:nvSpPr>
        <p:spPr/>
        <p:txBody>
          <a:bodyPr/>
          <a:lstStyle/>
          <a:p>
            <a:pPr>
              <a:defRPr/>
            </a:pPr>
            <a:fld id="{DE9002F3-A68F-4DAD-9A5B-D2F8F3CB301B}" type="slidenum">
              <a:rPr lang="he-IL" smtClean="0"/>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BD010F2C-A1F3-4116-8489-7D5A8AF24254}" type="datetimeFigureOut">
              <a:rPr lang="he-IL" smtClean="0"/>
              <a:pPr>
                <a:defRPr/>
              </a:pPr>
              <a:t>כ"ז/כסלו/תשע"ה</a:t>
            </a:fld>
            <a:endParaRPr lang="he-IL"/>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he-IL"/>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DE9002F3-A68F-4DAD-9A5B-D2F8F3CB301B}" type="slidenum">
              <a:rPr lang="he-IL" smtClean="0"/>
              <a:pPr>
                <a:defRPr/>
              </a:pPr>
              <a:t>‹#›</a:t>
            </a:fld>
            <a:endParaRPr lang="he-IL"/>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package" Target="../embeddings/Microsoft_Excel_Worksheet4.xlsx"/></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Spinal_co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n.wikipedia.org/wiki/Brain"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package" Target="../embeddings/Microsoft_Excel_Worksheet12.xls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package" Target="../embeddings/Microsoft_Excel_Worksheet16.xlsx"/></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ubmed/1557282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package" Target="../embeddings/Microsoft_Excel_Worksheet18.xlsx"/></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744024"/>
            <a:ext cx="8640960" cy="120802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900" spc="-100" dirty="0">
                <a:solidFill>
                  <a:srgbClr val="002060"/>
                </a:solidFill>
                <a:latin typeface="+mj-lt"/>
                <a:ea typeface="+mj-ea"/>
                <a:cs typeface="+mn-cs"/>
              </a:rPr>
              <a:t>Out of Africa: Human Capital Consequences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900" spc="-100" dirty="0">
                <a:solidFill>
                  <a:srgbClr val="002060"/>
                </a:solidFill>
                <a:latin typeface="+mj-lt"/>
                <a:ea typeface="+mj-ea"/>
                <a:cs typeface="+mn-cs"/>
              </a:rPr>
              <a:t>of In Utero Conditions</a:t>
            </a:r>
            <a:endParaRPr lang="en-GB" sz="2900" spc="-100" dirty="0">
              <a:solidFill>
                <a:srgbClr val="002060"/>
              </a:solidFill>
              <a:latin typeface="+mj-lt"/>
              <a:ea typeface="+mj-ea"/>
              <a:cs typeface="+mn-cs"/>
            </a:endParaRPr>
          </a:p>
        </p:txBody>
      </p:sp>
      <p:sp>
        <p:nvSpPr>
          <p:cNvPr id="4" name="Rectangle 3"/>
          <p:cNvSpPr/>
          <p:nvPr/>
        </p:nvSpPr>
        <p:spPr>
          <a:xfrm>
            <a:off x="1043608" y="2132856"/>
            <a:ext cx="6912768" cy="4302716"/>
          </a:xfrm>
          <a:prstGeom prst="rect">
            <a:avLst/>
          </a:prstGeom>
        </p:spPr>
        <p:txBody>
          <a:bodyPr wrap="square">
            <a:spAutoFit/>
          </a:bodyPr>
          <a:lstStyle/>
          <a:p>
            <a:pPr lvl="0" algn="ctr" fontAlgn="auto">
              <a:spcBef>
                <a:spcPct val="20000"/>
              </a:spcBef>
              <a:spcAft>
                <a:spcPts val="0"/>
              </a:spcAft>
              <a:buClr>
                <a:srgbClr val="93A299"/>
              </a:buClr>
              <a:buSzPct val="85000"/>
            </a:pPr>
            <a:r>
              <a:rPr lang="en-US" sz="2400" spc="-100" dirty="0">
                <a:solidFill>
                  <a:srgbClr val="002060"/>
                </a:solidFill>
                <a:latin typeface="+mj-lt"/>
                <a:ea typeface="+mj-ea"/>
                <a:cs typeface="+mn-cs"/>
              </a:rPr>
              <a:t>Victor </a:t>
            </a:r>
            <a:r>
              <a:rPr lang="en-US" sz="2400" spc="-100" dirty="0" smtClean="0">
                <a:solidFill>
                  <a:srgbClr val="002060"/>
                </a:solidFill>
                <a:latin typeface="+mj-lt"/>
                <a:ea typeface="+mj-ea"/>
                <a:cs typeface="+mn-cs"/>
              </a:rPr>
              <a:t>Lavy </a:t>
            </a:r>
          </a:p>
          <a:p>
            <a:pPr lvl="0" algn="ctr" fontAlgn="auto">
              <a:spcBef>
                <a:spcPct val="20000"/>
              </a:spcBef>
              <a:spcAft>
                <a:spcPts val="0"/>
              </a:spcAft>
              <a:buClr>
                <a:srgbClr val="93A299"/>
              </a:buClr>
              <a:buSzPct val="85000"/>
            </a:pPr>
            <a:r>
              <a:rPr lang="en-US" sz="2000" spc="-100" dirty="0" smtClean="0">
                <a:solidFill>
                  <a:srgbClr val="002060"/>
                </a:solidFill>
                <a:latin typeface="+mj-lt"/>
                <a:ea typeface="+mj-ea"/>
                <a:cs typeface="+mn-cs"/>
              </a:rPr>
              <a:t>University </a:t>
            </a:r>
            <a:r>
              <a:rPr lang="en-US" sz="2000" spc="-100" dirty="0">
                <a:solidFill>
                  <a:srgbClr val="002060"/>
                </a:solidFill>
                <a:latin typeface="+mj-lt"/>
                <a:ea typeface="+mj-ea"/>
                <a:cs typeface="+mn-cs"/>
              </a:rPr>
              <a:t>of Warwick and </a:t>
            </a:r>
            <a:r>
              <a:rPr lang="en-US" sz="2000" spc="-100" dirty="0" smtClean="0">
                <a:solidFill>
                  <a:srgbClr val="002060"/>
                </a:solidFill>
                <a:latin typeface="+mj-lt"/>
                <a:ea typeface="+mj-ea"/>
                <a:cs typeface="+mn-cs"/>
              </a:rPr>
              <a:t>Hebrew University </a:t>
            </a:r>
            <a:endParaRPr lang="en-US" sz="2000" spc="-100" dirty="0">
              <a:solidFill>
                <a:srgbClr val="002060"/>
              </a:solidFill>
              <a:latin typeface="+mj-lt"/>
              <a:ea typeface="+mj-ea"/>
              <a:cs typeface="+mn-cs"/>
            </a:endParaRPr>
          </a:p>
          <a:p>
            <a:pPr lvl="0" algn="ctr" fontAlgn="auto">
              <a:spcBef>
                <a:spcPct val="20000"/>
              </a:spcBef>
              <a:spcAft>
                <a:spcPts val="0"/>
              </a:spcAft>
              <a:buClr>
                <a:srgbClr val="93A299"/>
              </a:buClr>
              <a:buSzPct val="85000"/>
            </a:pPr>
            <a:endParaRPr lang="en-US" sz="2400" spc="-100" dirty="0" smtClean="0">
              <a:solidFill>
                <a:srgbClr val="002060"/>
              </a:solidFill>
              <a:latin typeface="+mj-lt"/>
              <a:ea typeface="+mj-ea"/>
              <a:cs typeface="+mn-cs"/>
            </a:endParaRPr>
          </a:p>
          <a:p>
            <a:pPr lvl="0" algn="ctr" fontAlgn="auto">
              <a:spcBef>
                <a:spcPct val="20000"/>
              </a:spcBef>
              <a:spcAft>
                <a:spcPts val="0"/>
              </a:spcAft>
              <a:buClr>
                <a:srgbClr val="93A299"/>
              </a:buClr>
              <a:buSzPct val="85000"/>
            </a:pPr>
            <a:r>
              <a:rPr lang="en-US" sz="2400" spc="-100" dirty="0" smtClean="0">
                <a:solidFill>
                  <a:srgbClr val="002060"/>
                </a:solidFill>
                <a:latin typeface="+mj-lt"/>
                <a:ea typeface="+mj-ea"/>
                <a:cs typeface="+mn-cs"/>
              </a:rPr>
              <a:t>Analia Schlosser</a:t>
            </a:r>
          </a:p>
          <a:p>
            <a:pPr lvl="0" algn="ctr" fontAlgn="auto">
              <a:spcBef>
                <a:spcPct val="20000"/>
              </a:spcBef>
              <a:spcAft>
                <a:spcPts val="0"/>
              </a:spcAft>
              <a:buClr>
                <a:srgbClr val="93A299"/>
              </a:buClr>
              <a:buSzPct val="85000"/>
            </a:pPr>
            <a:r>
              <a:rPr lang="en-US" sz="2000" spc="-100" dirty="0">
                <a:solidFill>
                  <a:srgbClr val="002060"/>
                </a:solidFill>
                <a:latin typeface="+mj-lt"/>
                <a:ea typeface="+mj-ea"/>
                <a:cs typeface="+mn-cs"/>
              </a:rPr>
              <a:t>Tel Aviv University</a:t>
            </a:r>
          </a:p>
          <a:p>
            <a:pPr lvl="0" algn="ctr" fontAlgn="auto">
              <a:spcBef>
                <a:spcPct val="20000"/>
              </a:spcBef>
              <a:spcAft>
                <a:spcPts val="0"/>
              </a:spcAft>
              <a:buClr>
                <a:srgbClr val="93A299"/>
              </a:buClr>
              <a:buSzPct val="85000"/>
            </a:pPr>
            <a:endParaRPr lang="en-US" sz="2400" spc="-100" dirty="0" smtClean="0">
              <a:solidFill>
                <a:srgbClr val="002060"/>
              </a:solidFill>
              <a:latin typeface="+mj-lt"/>
              <a:ea typeface="+mj-ea"/>
              <a:cs typeface="+mn-cs"/>
            </a:endParaRPr>
          </a:p>
          <a:p>
            <a:pPr lvl="0" algn="ctr" fontAlgn="auto">
              <a:spcBef>
                <a:spcPct val="20000"/>
              </a:spcBef>
              <a:spcAft>
                <a:spcPts val="0"/>
              </a:spcAft>
              <a:buClr>
                <a:srgbClr val="93A299"/>
              </a:buClr>
              <a:buSzPct val="85000"/>
            </a:pPr>
            <a:r>
              <a:rPr lang="en-US" sz="2400" spc="-100" dirty="0" smtClean="0">
                <a:solidFill>
                  <a:srgbClr val="002060"/>
                </a:solidFill>
                <a:latin typeface="+mj-lt"/>
                <a:ea typeface="+mj-ea"/>
                <a:cs typeface="+mn-cs"/>
              </a:rPr>
              <a:t>Adi </a:t>
            </a:r>
            <a:r>
              <a:rPr lang="en-US" sz="2400" spc="-100" dirty="0" err="1" smtClean="0">
                <a:solidFill>
                  <a:srgbClr val="002060"/>
                </a:solidFill>
                <a:latin typeface="+mj-lt"/>
                <a:ea typeface="+mj-ea"/>
                <a:cs typeface="+mn-cs"/>
              </a:rPr>
              <a:t>Shany</a:t>
            </a:r>
            <a:endParaRPr lang="en-US" sz="2400" spc="-100" dirty="0" smtClean="0">
              <a:solidFill>
                <a:srgbClr val="002060"/>
              </a:solidFill>
              <a:latin typeface="+mj-lt"/>
              <a:ea typeface="+mj-ea"/>
              <a:cs typeface="+mn-cs"/>
            </a:endParaRPr>
          </a:p>
          <a:p>
            <a:pPr lvl="0" algn="ctr" fontAlgn="auto">
              <a:spcBef>
                <a:spcPct val="20000"/>
              </a:spcBef>
              <a:spcAft>
                <a:spcPts val="0"/>
              </a:spcAft>
              <a:buClr>
                <a:srgbClr val="93A299"/>
              </a:buClr>
              <a:buSzPct val="85000"/>
            </a:pPr>
            <a:r>
              <a:rPr lang="en-US" sz="2000" spc="-100" dirty="0">
                <a:solidFill>
                  <a:srgbClr val="002060"/>
                </a:solidFill>
                <a:latin typeface="+mj-lt"/>
                <a:ea typeface="+mj-ea"/>
                <a:cs typeface="+mn-cs"/>
              </a:rPr>
              <a:t>Hebrew University</a:t>
            </a:r>
          </a:p>
          <a:p>
            <a:pPr lvl="0" algn="ctr" fontAlgn="auto">
              <a:spcBef>
                <a:spcPct val="20000"/>
              </a:spcBef>
              <a:spcAft>
                <a:spcPts val="0"/>
              </a:spcAft>
              <a:buClr>
                <a:srgbClr val="93A299"/>
              </a:buClr>
              <a:buSzPct val="85000"/>
            </a:pPr>
            <a:endParaRPr lang="en-US" sz="2400" spc="-100" dirty="0">
              <a:solidFill>
                <a:srgbClr val="002060"/>
              </a:solidFill>
              <a:latin typeface="+mj-lt"/>
              <a:ea typeface="+mj-ea"/>
              <a:cs typeface="+mn-cs"/>
            </a:endParaRPr>
          </a:p>
          <a:p>
            <a:pPr lvl="0" algn="ctr" fontAlgn="auto">
              <a:spcBef>
                <a:spcPct val="20000"/>
              </a:spcBef>
              <a:spcAft>
                <a:spcPts val="0"/>
              </a:spcAft>
              <a:buClr>
                <a:srgbClr val="93A299"/>
              </a:buClr>
              <a:buSzPct val="85000"/>
            </a:pPr>
            <a:r>
              <a:rPr lang="en-US" sz="2400" spc="-100" dirty="0">
                <a:solidFill>
                  <a:srgbClr val="002060"/>
                </a:solidFill>
                <a:latin typeface="+mj-lt"/>
                <a:ea typeface="+mj-ea"/>
                <a:cs typeface="+mn-cs"/>
              </a:rPr>
              <a:t>November 2014</a:t>
            </a:r>
          </a:p>
        </p:txBody>
      </p:sp>
    </p:spTree>
    <p:extLst>
      <p:ext uri="{BB962C8B-B14F-4D97-AF65-F5344CB8AC3E}">
        <p14:creationId xmlns:p14="http://schemas.microsoft.com/office/powerpoint/2010/main" val="3728096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fontScale="90000"/>
          </a:bodyPr>
          <a:lstStyle/>
          <a:p>
            <a:pPr algn="ctr"/>
            <a:r>
              <a:rPr lang="en-US" sz="3600" b="1" dirty="0" smtClean="0">
                <a:solidFill>
                  <a:srgbClr val="002060"/>
                </a:solidFill>
                <a:cs typeface="Times New Roman" pitchFamily="18" charset="0"/>
              </a:rPr>
              <a:t/>
            </a:r>
            <a:br>
              <a:rPr lang="en-US" sz="3600" b="1" dirty="0" smtClean="0">
                <a:solidFill>
                  <a:srgbClr val="002060"/>
                </a:solidFill>
                <a:cs typeface="Times New Roman" pitchFamily="18" charset="0"/>
              </a:rPr>
            </a:br>
            <a:r>
              <a:rPr lang="en-US" sz="3100" b="1" dirty="0" smtClean="0">
                <a:solidFill>
                  <a:srgbClr val="002060"/>
                </a:solidFill>
                <a:cs typeface="Times New Roman" pitchFamily="18" charset="0"/>
              </a:rPr>
              <a:t>Literature</a:t>
            </a:r>
            <a:r>
              <a:rPr lang="en-US" b="1" dirty="0">
                <a:solidFill>
                  <a:srgbClr val="002060"/>
                </a:solidFill>
                <a:cs typeface="Times New Roman" pitchFamily="18" charset="0"/>
              </a:rPr>
              <a:t/>
            </a:r>
            <a:br>
              <a:rPr lang="en-US" b="1" dirty="0">
                <a:solidFill>
                  <a:srgbClr val="002060"/>
                </a:solidFill>
                <a:cs typeface="Times New Roman" pitchFamily="18" charset="0"/>
              </a:rPr>
            </a:br>
            <a:endParaRPr lang="en-GB" dirty="0"/>
          </a:p>
        </p:txBody>
      </p:sp>
      <p:sp>
        <p:nvSpPr>
          <p:cNvPr id="3" name="Content Placeholder 2"/>
          <p:cNvSpPr>
            <a:spLocks noGrp="1"/>
          </p:cNvSpPr>
          <p:nvPr>
            <p:ph idx="1"/>
          </p:nvPr>
        </p:nvSpPr>
        <p:spPr>
          <a:xfrm>
            <a:off x="467544" y="1268760"/>
            <a:ext cx="8229600" cy="4876800"/>
          </a:xfrm>
        </p:spPr>
        <p:txBody>
          <a:bodyPr>
            <a:normAutofit fontScale="55000" lnSpcReduction="20000"/>
          </a:bodyPr>
          <a:lstStyle/>
          <a:p>
            <a:pPr algn="l" rtl="0">
              <a:buClr>
                <a:srgbClr val="002060"/>
              </a:buClr>
            </a:pPr>
            <a:r>
              <a:rPr lang="en-US" sz="4000" b="1" dirty="0" smtClean="0">
                <a:solidFill>
                  <a:srgbClr val="002060"/>
                </a:solidFill>
                <a:cs typeface="Times New Roman" pitchFamily="18" charset="0"/>
              </a:rPr>
              <a:t>Economic</a:t>
            </a:r>
          </a:p>
          <a:p>
            <a:pPr marL="0" indent="0" algn="l" rtl="0">
              <a:buClr>
                <a:srgbClr val="002060"/>
              </a:buClr>
              <a:buNone/>
            </a:pPr>
            <a:endParaRPr lang="en-GB" sz="3600" dirty="0"/>
          </a:p>
          <a:p>
            <a:pPr lvl="1" algn="l" rtl="0">
              <a:buClr>
                <a:srgbClr val="002060"/>
              </a:buClr>
            </a:pPr>
            <a:r>
              <a:rPr lang="en-GB" sz="4000" dirty="0"/>
              <a:t>Field et al "Iodine Deficiency and Schooling Attainment in Tanzania." AEJ Applied (2009</a:t>
            </a:r>
            <a:r>
              <a:rPr lang="en-GB" sz="4000" dirty="0" smtClean="0"/>
              <a:t>).</a:t>
            </a:r>
          </a:p>
          <a:p>
            <a:pPr lvl="1" algn="l" rtl="0">
              <a:buClr>
                <a:srgbClr val="002060"/>
              </a:buClr>
            </a:pPr>
            <a:endParaRPr lang="en-GB" sz="3300" dirty="0"/>
          </a:p>
          <a:p>
            <a:pPr marL="274320" lvl="1" indent="0" algn="l" rtl="0">
              <a:lnSpc>
                <a:spcPct val="170000"/>
              </a:lnSpc>
              <a:buClr>
                <a:srgbClr val="002060"/>
              </a:buClr>
              <a:buNone/>
            </a:pPr>
            <a:r>
              <a:rPr lang="en-GB" sz="3600" dirty="0"/>
              <a:t>“Our findings suggest a large effect of in utero iodine on cognition and human capital: treated children attain an estimated 0.35-0.56 years of additional schooling relative to siblings and older and younger peers. Furthermore, the effect appears to be substantially larger for girls, consistent with laboratory evidence indicating greater cognitive sensitivity of female </a:t>
            </a:r>
            <a:r>
              <a:rPr lang="en-GB" sz="3600" dirty="0" err="1"/>
              <a:t>fetuses</a:t>
            </a:r>
            <a:r>
              <a:rPr lang="en-GB" sz="3600" dirty="0"/>
              <a:t> to maternal thyroid deprivation.”</a:t>
            </a:r>
          </a:p>
        </p:txBody>
      </p:sp>
    </p:spTree>
    <p:extLst>
      <p:ext uri="{BB962C8B-B14F-4D97-AF65-F5344CB8AC3E}">
        <p14:creationId xmlns:p14="http://schemas.microsoft.com/office/powerpoint/2010/main" val="508511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rmAutofit/>
          </a:bodyPr>
          <a:lstStyle/>
          <a:p>
            <a:r>
              <a:rPr lang="en-US" sz="2800" dirty="0" smtClean="0">
                <a:solidFill>
                  <a:srgbClr val="002060"/>
                </a:solidFill>
              </a:rPr>
              <a:t>In This Research Projec</a:t>
            </a:r>
            <a:r>
              <a:rPr lang="en-US" sz="2800" dirty="0">
                <a:solidFill>
                  <a:srgbClr val="002060"/>
                </a:solidFill>
              </a:rPr>
              <a:t>t</a:t>
            </a:r>
            <a:endParaRPr lang="he-IL" sz="2800" dirty="0">
              <a:solidFill>
                <a:srgbClr val="002060"/>
              </a:solidFill>
            </a:endParaRPr>
          </a:p>
        </p:txBody>
      </p:sp>
      <p:sp>
        <p:nvSpPr>
          <p:cNvPr id="3" name="מציין מיקום תוכן 2"/>
          <p:cNvSpPr>
            <a:spLocks noGrp="1"/>
          </p:cNvSpPr>
          <p:nvPr>
            <p:ph idx="1"/>
          </p:nvPr>
        </p:nvSpPr>
        <p:spPr>
          <a:xfrm>
            <a:off x="323528" y="1268760"/>
            <a:ext cx="8363272" cy="5208240"/>
          </a:xfrm>
        </p:spPr>
        <p:txBody>
          <a:bodyPr>
            <a:normAutofit lnSpcReduction="10000"/>
          </a:bodyPr>
          <a:lstStyle/>
          <a:p>
            <a:pPr marL="0" indent="0" algn="l" rtl="0">
              <a:buNone/>
            </a:pPr>
            <a:r>
              <a:rPr lang="en-US" sz="2200" b="1" dirty="0" smtClean="0"/>
              <a:t>We use the immigration </a:t>
            </a:r>
            <a:r>
              <a:rPr lang="en-US" sz="2200" b="1" dirty="0"/>
              <a:t>from a </a:t>
            </a:r>
            <a:r>
              <a:rPr lang="en-US" sz="2200" b="1" dirty="0" smtClean="0"/>
              <a:t>poor </a:t>
            </a:r>
            <a:r>
              <a:rPr lang="en-US" sz="2200" b="1" dirty="0"/>
              <a:t>African country (Ethiopia) to a </a:t>
            </a:r>
            <a:r>
              <a:rPr lang="en-US" sz="2200" b="1" dirty="0" smtClean="0"/>
              <a:t>developed economy </a:t>
            </a:r>
            <a:r>
              <a:rPr lang="en-US" sz="2200" b="1" dirty="0"/>
              <a:t>(Israel</a:t>
            </a:r>
            <a:r>
              <a:rPr lang="en-US" sz="2200" b="1" dirty="0" smtClean="0"/>
              <a:t>) in May 1991:</a:t>
            </a:r>
            <a:endParaRPr lang="en-US" sz="2200" b="1" dirty="0"/>
          </a:p>
          <a:p>
            <a:pPr marL="0" indent="0" algn="l" rtl="0">
              <a:buNone/>
            </a:pPr>
            <a:endParaRPr lang="en-US" sz="2200" b="1" dirty="0" smtClean="0"/>
          </a:p>
          <a:p>
            <a:pPr algn="l" rtl="0">
              <a:buClr>
                <a:srgbClr val="002060"/>
              </a:buClr>
            </a:pPr>
            <a:r>
              <a:rPr lang="en-US" sz="2000" b="1" dirty="0" smtClean="0"/>
              <a:t>Quasi-experimental variation</a:t>
            </a:r>
          </a:p>
          <a:p>
            <a:pPr lvl="1" algn="l" rtl="0">
              <a:buClr>
                <a:srgbClr val="002060"/>
              </a:buClr>
            </a:pPr>
            <a:r>
              <a:rPr lang="en-US" sz="1800" dirty="0"/>
              <a:t>Immigration was unexpected, in a short time and not self selected</a:t>
            </a:r>
          </a:p>
          <a:p>
            <a:pPr lvl="1" algn="l" rtl="0">
              <a:buClr>
                <a:srgbClr val="002060"/>
              </a:buClr>
            </a:pPr>
            <a:r>
              <a:rPr lang="en-US" sz="1800" dirty="0" smtClean="0"/>
              <a:t>Random </a:t>
            </a:r>
            <a:r>
              <a:rPr lang="en-US" sz="1800" dirty="0"/>
              <a:t>variation in the timing of pregnancy and </a:t>
            </a:r>
            <a:r>
              <a:rPr lang="en-US" sz="1800" dirty="0" smtClean="0"/>
              <a:t>birth</a:t>
            </a:r>
          </a:p>
          <a:p>
            <a:pPr marL="0" lvl="1" indent="0" algn="l" rtl="0">
              <a:spcAft>
                <a:spcPts val="600"/>
              </a:spcAft>
              <a:buNone/>
            </a:pPr>
            <a:endParaRPr lang="en-US" b="1" dirty="0" smtClean="0"/>
          </a:p>
          <a:p>
            <a:pPr marL="182880" lvl="1" algn="l" rtl="0">
              <a:spcAft>
                <a:spcPts val="600"/>
              </a:spcAft>
              <a:buClr>
                <a:srgbClr val="002060"/>
              </a:buClr>
            </a:pPr>
            <a:r>
              <a:rPr lang="en-US" b="1" dirty="0" smtClean="0"/>
              <a:t>Different </a:t>
            </a:r>
            <a:r>
              <a:rPr lang="en-US" b="1" dirty="0"/>
              <a:t>environmental conditions during </a:t>
            </a:r>
            <a:r>
              <a:rPr lang="en-US" b="1" dirty="0" smtClean="0"/>
              <a:t>pregnancy</a:t>
            </a:r>
          </a:p>
          <a:p>
            <a:pPr marL="457200" lvl="2" algn="l" rtl="0">
              <a:spcAft>
                <a:spcPts val="600"/>
              </a:spcAft>
              <a:buClr>
                <a:srgbClr val="002060"/>
              </a:buClr>
            </a:pPr>
            <a:r>
              <a:rPr lang="en-US" dirty="0" smtClean="0">
                <a:cs typeface="Levenim MT"/>
              </a:rPr>
              <a:t>Pregnant </a:t>
            </a:r>
            <a:r>
              <a:rPr lang="en-US" dirty="0">
                <a:cs typeface="Levenim MT"/>
              </a:rPr>
              <a:t>women experienced different environmental conditions </a:t>
            </a:r>
            <a:r>
              <a:rPr lang="en-US" dirty="0" smtClean="0">
                <a:cs typeface="Levenim MT"/>
              </a:rPr>
              <a:t>because of immigration, especially in terms of micronutrient deficiencies.</a:t>
            </a:r>
            <a:endParaRPr lang="en-US" dirty="0">
              <a:cs typeface="Levenim MT"/>
            </a:endParaRPr>
          </a:p>
          <a:p>
            <a:pPr algn="l" rtl="0">
              <a:spcAft>
                <a:spcPts val="600"/>
              </a:spcAft>
            </a:pPr>
            <a:endParaRPr lang="en-US" sz="1800" b="1" dirty="0" smtClean="0"/>
          </a:p>
          <a:p>
            <a:pPr algn="l" rtl="0">
              <a:spcAft>
                <a:spcPts val="600"/>
              </a:spcAft>
              <a:buClr>
                <a:srgbClr val="002060"/>
              </a:buClr>
            </a:pPr>
            <a:r>
              <a:rPr lang="en-US" sz="2000" b="1" dirty="0" smtClean="0"/>
              <a:t>Natural Regression discontinuity Design</a:t>
            </a:r>
          </a:p>
          <a:p>
            <a:pPr lvl="1" algn="l" rtl="0">
              <a:spcAft>
                <a:spcPts val="600"/>
              </a:spcAft>
              <a:buClr>
                <a:srgbClr val="002060"/>
              </a:buClr>
            </a:pPr>
            <a:r>
              <a:rPr lang="en-US" sz="1800" dirty="0" smtClean="0"/>
              <a:t>Comparing cognitive and high school achievements of children who faced </a:t>
            </a:r>
            <a:r>
              <a:rPr lang="en-US" sz="1800" dirty="0"/>
              <a:t>dramatic differences in prenatal conditions in utero based on </a:t>
            </a:r>
            <a:r>
              <a:rPr lang="en-US" sz="1800" dirty="0" smtClean="0"/>
              <a:t>their gestational </a:t>
            </a:r>
            <a:r>
              <a:rPr lang="en-US" sz="1800" dirty="0"/>
              <a:t>age upon arrival to Israel in May 1991. </a:t>
            </a:r>
            <a:endParaRPr lang="en-US" sz="1800" dirty="0" smtClean="0"/>
          </a:p>
          <a:p>
            <a:pPr algn="l" rtl="0"/>
            <a:endParaRPr lang="he-IL" dirty="0"/>
          </a:p>
        </p:txBody>
      </p:sp>
    </p:spTree>
    <p:extLst>
      <p:ext uri="{BB962C8B-B14F-4D97-AF65-F5344CB8AC3E}">
        <p14:creationId xmlns:p14="http://schemas.microsoft.com/office/powerpoint/2010/main" val="3437103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735360"/>
          </a:xfrm>
        </p:spPr>
        <p:txBody>
          <a:bodyPr>
            <a:normAutofit/>
          </a:bodyPr>
          <a:lstStyle/>
          <a:p>
            <a:pPr rtl="0"/>
            <a:r>
              <a:rPr lang="en-US" sz="3200" dirty="0" smtClean="0">
                <a:solidFill>
                  <a:srgbClr val="002060"/>
                </a:solidFill>
              </a:rPr>
              <a:t>Unique in this Study</a:t>
            </a:r>
            <a:endParaRPr lang="en-US" sz="3200" dirty="0">
              <a:solidFill>
                <a:srgbClr val="002060"/>
              </a:solidFill>
            </a:endParaRPr>
          </a:p>
        </p:txBody>
      </p:sp>
      <p:sp>
        <p:nvSpPr>
          <p:cNvPr id="3" name="מציין מיקום תוכן 2"/>
          <p:cNvSpPr>
            <a:spLocks noGrp="1"/>
          </p:cNvSpPr>
          <p:nvPr>
            <p:ph idx="1"/>
          </p:nvPr>
        </p:nvSpPr>
        <p:spPr>
          <a:xfrm>
            <a:off x="395536" y="1700808"/>
            <a:ext cx="8496944" cy="4876800"/>
          </a:xfrm>
        </p:spPr>
        <p:txBody>
          <a:bodyPr>
            <a:noAutofit/>
          </a:bodyPr>
          <a:lstStyle/>
          <a:p>
            <a:pPr lvl="1" algn="l" rtl="0">
              <a:buClr>
                <a:srgbClr val="002060"/>
              </a:buClr>
            </a:pPr>
            <a:r>
              <a:rPr lang="en-US" sz="2400" dirty="0"/>
              <a:t>Using </a:t>
            </a:r>
            <a:r>
              <a:rPr lang="en-US" sz="2400" dirty="0" smtClean="0"/>
              <a:t>unique </a:t>
            </a:r>
            <a:r>
              <a:rPr lang="en-US" sz="2400" dirty="0"/>
              <a:t>identification based on </a:t>
            </a:r>
            <a:r>
              <a:rPr lang="en-US" sz="2400" dirty="0" smtClean="0"/>
              <a:t>a </a:t>
            </a:r>
            <a:r>
              <a:rPr lang="en-US" sz="2400" b="1" dirty="0" smtClean="0"/>
              <a:t>positive </a:t>
            </a:r>
            <a:r>
              <a:rPr lang="en-US" sz="2400" b="1" dirty="0"/>
              <a:t>event </a:t>
            </a:r>
            <a:r>
              <a:rPr lang="en-US" sz="2400" dirty="0"/>
              <a:t>of environmental differences caused by </a:t>
            </a:r>
            <a:r>
              <a:rPr lang="en-US" sz="2400" dirty="0" smtClean="0"/>
              <a:t>immigration.</a:t>
            </a:r>
          </a:p>
          <a:p>
            <a:pPr lvl="1" algn="l" rtl="0">
              <a:buClr>
                <a:srgbClr val="002060"/>
              </a:buClr>
            </a:pPr>
            <a:endParaRPr lang="en-US" sz="2400" dirty="0"/>
          </a:p>
          <a:p>
            <a:pPr lvl="1" algn="l" rtl="0">
              <a:buClr>
                <a:srgbClr val="002060"/>
              </a:buClr>
            </a:pPr>
            <a:r>
              <a:rPr lang="en-US" sz="2400" dirty="0" smtClean="0"/>
              <a:t>Investigating </a:t>
            </a:r>
            <a:r>
              <a:rPr lang="en-US" sz="2400" dirty="0"/>
              <a:t>the effects of environmental conditions in utero in </a:t>
            </a:r>
            <a:r>
              <a:rPr lang="en-US" sz="2400" b="1" dirty="0"/>
              <a:t>different stages of pregnancy </a:t>
            </a:r>
            <a:r>
              <a:rPr lang="en-US" sz="2400" dirty="0"/>
              <a:t>on cognitive </a:t>
            </a:r>
            <a:r>
              <a:rPr lang="en-US" sz="2400" dirty="0" smtClean="0"/>
              <a:t>outcomes.</a:t>
            </a:r>
          </a:p>
          <a:p>
            <a:pPr lvl="1" algn="l" rtl="0">
              <a:buClr>
                <a:srgbClr val="002060"/>
              </a:buClr>
            </a:pPr>
            <a:endParaRPr lang="en-US" sz="2400" dirty="0"/>
          </a:p>
          <a:p>
            <a:pPr lvl="1" algn="l" rtl="0">
              <a:buClr>
                <a:srgbClr val="002060"/>
              </a:buClr>
            </a:pPr>
            <a:r>
              <a:rPr lang="en-US" sz="2400" dirty="0" smtClean="0"/>
              <a:t>Policy </a:t>
            </a:r>
            <a:r>
              <a:rPr lang="en-US" sz="2400" dirty="0"/>
              <a:t>implications for developed and developing countries</a:t>
            </a:r>
            <a:r>
              <a:rPr lang="en-US" sz="2400" dirty="0" smtClean="0"/>
              <a:t>.</a:t>
            </a:r>
          </a:p>
          <a:p>
            <a:pPr marL="274320" lvl="1" indent="0" algn="l" rtl="0">
              <a:buClr>
                <a:srgbClr val="002060"/>
              </a:buClr>
              <a:buNone/>
            </a:pPr>
            <a:endParaRPr lang="en-US" sz="2400" dirty="0"/>
          </a:p>
          <a:p>
            <a:pPr lvl="1" algn="l" rtl="0">
              <a:buClr>
                <a:srgbClr val="002060"/>
              </a:buClr>
            </a:pPr>
            <a:r>
              <a:rPr lang="en-US" sz="2400" dirty="0"/>
              <a:t>Understanding of intergenerational effects of immigration</a:t>
            </a:r>
          </a:p>
          <a:p>
            <a:pPr marL="274320" lvl="1" indent="0" algn="l" rtl="0">
              <a:buClr>
                <a:srgbClr val="002060"/>
              </a:buClr>
              <a:buNone/>
            </a:pPr>
            <a:endParaRPr lang="en-US" sz="2400" dirty="0"/>
          </a:p>
          <a:p>
            <a:pPr lvl="1" algn="l" rtl="0"/>
            <a:endParaRPr lang="en-US" sz="2400" dirty="0"/>
          </a:p>
          <a:p>
            <a:pPr marL="0" indent="0" algn="l" rtl="0">
              <a:buNone/>
            </a:pPr>
            <a:endParaRPr lang="he-IL" dirty="0"/>
          </a:p>
        </p:txBody>
      </p:sp>
    </p:spTree>
    <p:extLst>
      <p:ext uri="{BB962C8B-B14F-4D97-AF65-F5344CB8AC3E}">
        <p14:creationId xmlns:p14="http://schemas.microsoft.com/office/powerpoint/2010/main" val="382322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348880"/>
            <a:ext cx="57816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229600" cy="807368"/>
          </a:xfrm>
        </p:spPr>
        <p:txBody>
          <a:bodyPr>
            <a:normAutofit/>
          </a:bodyPr>
          <a:lstStyle/>
          <a:p>
            <a:r>
              <a:rPr lang="en-US" sz="3200" dirty="0" smtClean="0">
                <a:solidFill>
                  <a:srgbClr val="002060"/>
                </a:solidFill>
              </a:rPr>
              <a:t>The immigration from Ethiopia to Israel</a:t>
            </a:r>
            <a:r>
              <a:rPr lang="en-US" sz="3200"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endParaRPr lang="he-IL" sz="3200" dirty="0">
              <a:solidFill>
                <a:srgbClr val="002060"/>
              </a:solidFill>
            </a:endParaRPr>
          </a:p>
        </p:txBody>
      </p:sp>
      <p:sp>
        <p:nvSpPr>
          <p:cNvPr id="3" name="Content Placeholder 2"/>
          <p:cNvSpPr>
            <a:spLocks noGrp="1"/>
          </p:cNvSpPr>
          <p:nvPr>
            <p:ph idx="1"/>
          </p:nvPr>
        </p:nvSpPr>
        <p:spPr/>
        <p:txBody>
          <a:bodyPr/>
          <a:lstStyle/>
          <a:p>
            <a:pPr marL="182880" lvl="1" algn="l" rtl="0">
              <a:buClr>
                <a:srgbClr val="002060"/>
              </a:buClr>
            </a:pPr>
            <a:r>
              <a:rPr lang="en-US" dirty="0">
                <a:cs typeface="Times New Roman" pitchFamily="18" charset="0"/>
              </a:rPr>
              <a:t>In 1975 the Ethiopian Jews </a:t>
            </a:r>
            <a:r>
              <a:rPr lang="en-US" dirty="0" smtClean="0">
                <a:cs typeface="Times New Roman" pitchFamily="18" charset="0"/>
              </a:rPr>
              <a:t>were recognized </a:t>
            </a:r>
            <a:r>
              <a:rPr lang="en-US" dirty="0">
                <a:cs typeface="Times New Roman" pitchFamily="18" charset="0"/>
              </a:rPr>
              <a:t>as Jewish by the state of Israel and </a:t>
            </a:r>
            <a:r>
              <a:rPr lang="en-US" dirty="0" smtClean="0">
                <a:cs typeface="Times New Roman" pitchFamily="18" charset="0"/>
              </a:rPr>
              <a:t>allowed to immigrate </a:t>
            </a:r>
            <a:r>
              <a:rPr lang="en-US" dirty="0">
                <a:cs typeface="Times New Roman" pitchFamily="18" charset="0"/>
              </a:rPr>
              <a:t>to Israel under the Law of </a:t>
            </a:r>
            <a:r>
              <a:rPr lang="en-US" dirty="0" smtClean="0">
                <a:cs typeface="Times New Roman" pitchFamily="18" charset="0"/>
              </a:rPr>
              <a:t>Return.</a:t>
            </a:r>
            <a:endParaRPr lang="en-US" dirty="0">
              <a:cs typeface="Times New Roman" pitchFamily="18" charset="0"/>
            </a:endParaRPr>
          </a:p>
          <a:p>
            <a:pPr marL="0" indent="0" algn="l" rtl="0">
              <a:buNone/>
            </a:pPr>
            <a:endParaRPr lang="he-IL" dirty="0"/>
          </a:p>
        </p:txBody>
      </p:sp>
    </p:spTree>
    <p:extLst>
      <p:ext uri="{BB962C8B-B14F-4D97-AF65-F5344CB8AC3E}">
        <p14:creationId xmlns:p14="http://schemas.microsoft.com/office/powerpoint/2010/main" val="2431157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348880"/>
            <a:ext cx="57816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solidFill>
                  <a:srgbClr val="002060"/>
                </a:solidFill>
              </a:rPr>
              <a:t>The immigration from Ethiopia to Israel</a:t>
            </a:r>
            <a:r>
              <a:rPr lang="en-US" sz="3200"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endParaRPr lang="he-IL" sz="3200" dirty="0">
              <a:solidFill>
                <a:srgbClr val="002060"/>
              </a:solidFill>
            </a:endParaRPr>
          </a:p>
        </p:txBody>
      </p:sp>
      <p:sp>
        <p:nvSpPr>
          <p:cNvPr id="3" name="Content Placeholder 2"/>
          <p:cNvSpPr>
            <a:spLocks noGrp="1"/>
          </p:cNvSpPr>
          <p:nvPr>
            <p:ph idx="1"/>
          </p:nvPr>
        </p:nvSpPr>
        <p:spPr/>
        <p:txBody>
          <a:bodyPr/>
          <a:lstStyle/>
          <a:p>
            <a:pPr marL="182880" lvl="1" algn="l" rtl="0">
              <a:buClr>
                <a:srgbClr val="002060"/>
              </a:buClr>
            </a:pPr>
            <a:r>
              <a:rPr lang="en-US" dirty="0">
                <a:cs typeface="Times New Roman" pitchFamily="18" charset="0"/>
              </a:rPr>
              <a:t>“Operation Moses”  - 6,000 immigrant airlifted from Sudan secretly between end of 1984 and 1985.</a:t>
            </a:r>
          </a:p>
          <a:p>
            <a:pPr marL="0" indent="0" algn="l" rtl="0">
              <a:buNone/>
            </a:pPr>
            <a:endParaRPr lang="he-IL" dirty="0"/>
          </a:p>
        </p:txBody>
      </p:sp>
      <p:sp>
        <p:nvSpPr>
          <p:cNvPr id="5" name="Oval 6"/>
          <p:cNvSpPr/>
          <p:nvPr/>
        </p:nvSpPr>
        <p:spPr>
          <a:xfrm>
            <a:off x="3718421" y="3645024"/>
            <a:ext cx="792088" cy="25922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68791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348880"/>
            <a:ext cx="57816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48680"/>
            <a:ext cx="8229600" cy="807368"/>
          </a:xfrm>
        </p:spPr>
        <p:txBody>
          <a:bodyPr>
            <a:normAutofit/>
          </a:bodyPr>
          <a:lstStyle/>
          <a:p>
            <a:r>
              <a:rPr lang="en-US" sz="3200" dirty="0" smtClean="0">
                <a:solidFill>
                  <a:srgbClr val="002060"/>
                </a:solidFill>
              </a:rPr>
              <a:t>The immigration from Ethiopia to Israel</a:t>
            </a:r>
            <a:r>
              <a:rPr lang="en-US" sz="3200"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endParaRPr lang="he-IL" sz="3200" dirty="0">
              <a:solidFill>
                <a:srgbClr val="002060"/>
              </a:solidFill>
            </a:endParaRPr>
          </a:p>
        </p:txBody>
      </p:sp>
      <p:sp>
        <p:nvSpPr>
          <p:cNvPr id="3" name="Content Placeholder 2"/>
          <p:cNvSpPr>
            <a:spLocks noGrp="1"/>
          </p:cNvSpPr>
          <p:nvPr>
            <p:ph idx="1"/>
          </p:nvPr>
        </p:nvSpPr>
        <p:spPr/>
        <p:txBody>
          <a:bodyPr/>
          <a:lstStyle/>
          <a:p>
            <a:pPr algn="l" rtl="0">
              <a:buClr>
                <a:srgbClr val="002060"/>
              </a:buClr>
            </a:pPr>
            <a:r>
              <a:rPr lang="en-US" sz="2000" dirty="0"/>
              <a:t>"Operation Solomon" - On May 24th 1991 the Israeli </a:t>
            </a:r>
            <a:r>
              <a:rPr lang="en-US" sz="2000" dirty="0" smtClean="0"/>
              <a:t>government brought </a:t>
            </a:r>
            <a:r>
              <a:rPr lang="en-US" sz="2000" dirty="0"/>
              <a:t>to Israel more than 14,000 Ethiopians Jews within 36 hours</a:t>
            </a:r>
            <a:r>
              <a:rPr lang="en-US" dirty="0" smtClean="0"/>
              <a:t>.</a:t>
            </a:r>
            <a:endParaRPr lang="en-US" dirty="0">
              <a:cs typeface="Times New Roman" pitchFamily="18" charset="0"/>
            </a:endParaRPr>
          </a:p>
          <a:p>
            <a:pPr marL="0" indent="0" algn="l" rtl="0">
              <a:buNone/>
            </a:pPr>
            <a:endParaRPr lang="he-IL" dirty="0"/>
          </a:p>
        </p:txBody>
      </p:sp>
      <p:sp>
        <p:nvSpPr>
          <p:cNvPr id="5" name="Oval 6"/>
          <p:cNvSpPr/>
          <p:nvPr/>
        </p:nvSpPr>
        <p:spPr>
          <a:xfrm>
            <a:off x="4427984" y="2351911"/>
            <a:ext cx="792088" cy="34563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9700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כותרת 1"/>
          <p:cNvSpPr>
            <a:spLocks noGrp="1"/>
          </p:cNvSpPr>
          <p:nvPr>
            <p:ph type="title"/>
          </p:nvPr>
        </p:nvSpPr>
        <p:spPr/>
        <p:txBody>
          <a:bodyPr>
            <a:normAutofit/>
          </a:bodyPr>
          <a:lstStyle/>
          <a:p>
            <a:pPr eaLnBrk="1" hangingPunct="1"/>
            <a:r>
              <a:rPr lang="en-US" sz="3200" dirty="0" smtClean="0">
                <a:solidFill>
                  <a:srgbClr val="002060"/>
                </a:solidFill>
                <a:cs typeface="Levenim MT"/>
              </a:rPr>
              <a:t>“Operation Solomon” – May 24</a:t>
            </a:r>
            <a:r>
              <a:rPr lang="en-US" sz="3200" baseline="30000" dirty="0" smtClean="0">
                <a:solidFill>
                  <a:srgbClr val="002060"/>
                </a:solidFill>
                <a:cs typeface="Levenim MT"/>
              </a:rPr>
              <a:t>th</a:t>
            </a:r>
            <a:r>
              <a:rPr lang="en-US" sz="3200" dirty="0" smtClean="0">
                <a:solidFill>
                  <a:srgbClr val="002060"/>
                </a:solidFill>
                <a:cs typeface="Levenim MT"/>
              </a:rPr>
              <a:t> 1991</a:t>
            </a:r>
            <a:endParaRPr lang="he-IL" sz="3200" dirty="0" smtClean="0">
              <a:solidFill>
                <a:srgbClr val="002060"/>
              </a:solidFill>
            </a:endParaRPr>
          </a:p>
        </p:txBody>
      </p:sp>
      <p:pic>
        <p:nvPicPr>
          <p:cNvPr id="21507" name="Content Placeholder 3" descr="Flickr_-_Government_Press_Office_(GPO)_-_LINE_OF_ETHIOPIAN_IMMIGRANTS_STREAMING_OUT_OF_THE_HERCULES.jpg"/>
          <p:cNvPicPr>
            <a:picLocks noChangeAspect="1"/>
          </p:cNvPicPr>
          <p:nvPr/>
        </p:nvPicPr>
        <p:blipFill>
          <a:blip r:embed="rId3" cstate="print"/>
          <a:srcRect/>
          <a:stretch>
            <a:fillRect/>
          </a:stretch>
        </p:blipFill>
        <p:spPr bwMode="auto">
          <a:xfrm>
            <a:off x="5508104" y="1866900"/>
            <a:ext cx="3153296" cy="4729944"/>
          </a:xfrm>
          <a:prstGeom prst="rect">
            <a:avLst/>
          </a:prstGeom>
          <a:noFill/>
          <a:ln w="9525">
            <a:noFill/>
            <a:miter lim="800000"/>
            <a:headEnd/>
            <a:tailEnd/>
          </a:ln>
        </p:spPr>
      </p:pic>
      <p:pic>
        <p:nvPicPr>
          <p:cNvPr id="21508" name="Picture 4" descr="D205-103_wa.jpg"/>
          <p:cNvPicPr>
            <a:picLocks noChangeAspect="1"/>
          </p:cNvPicPr>
          <p:nvPr/>
        </p:nvPicPr>
        <p:blipFill>
          <a:blip r:embed="rId4" cstate="print"/>
          <a:srcRect/>
          <a:stretch>
            <a:fillRect/>
          </a:stretch>
        </p:blipFill>
        <p:spPr bwMode="auto">
          <a:xfrm>
            <a:off x="478779" y="2492896"/>
            <a:ext cx="4669285"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04664"/>
            <a:ext cx="8229600" cy="735360"/>
          </a:xfrm>
        </p:spPr>
        <p:txBody>
          <a:bodyPr>
            <a:normAutofit/>
          </a:bodyPr>
          <a:lstStyle/>
          <a:p>
            <a:pPr rtl="0"/>
            <a:r>
              <a:rPr lang="en-US" sz="2800" dirty="0" smtClean="0">
                <a:solidFill>
                  <a:srgbClr val="002060"/>
                </a:solidFill>
              </a:rPr>
              <a:t>Why is it </a:t>
            </a:r>
            <a:r>
              <a:rPr lang="en-US" sz="2800" dirty="0">
                <a:solidFill>
                  <a:srgbClr val="002060"/>
                </a:solidFill>
              </a:rPr>
              <a:t> </a:t>
            </a:r>
            <a:r>
              <a:rPr lang="en-US" sz="2800" dirty="0" smtClean="0">
                <a:solidFill>
                  <a:srgbClr val="002060"/>
                </a:solidFill>
              </a:rPr>
              <a:t>Natural Experiment?</a:t>
            </a:r>
            <a:endParaRPr lang="he-IL" sz="2800" dirty="0">
              <a:solidFill>
                <a:srgbClr val="002060"/>
              </a:solidFill>
            </a:endParaRPr>
          </a:p>
        </p:txBody>
      </p:sp>
      <p:sp>
        <p:nvSpPr>
          <p:cNvPr id="3" name="Content Placeholder 2"/>
          <p:cNvSpPr>
            <a:spLocks noGrp="1"/>
          </p:cNvSpPr>
          <p:nvPr>
            <p:ph idx="1"/>
          </p:nvPr>
        </p:nvSpPr>
        <p:spPr>
          <a:xfrm>
            <a:off x="612648" y="1268760"/>
            <a:ext cx="8153400" cy="5256584"/>
          </a:xfrm>
        </p:spPr>
        <p:txBody>
          <a:bodyPr>
            <a:normAutofit lnSpcReduction="10000"/>
          </a:bodyPr>
          <a:lstStyle/>
          <a:p>
            <a:pPr lvl="1" algn="l" rtl="0">
              <a:spcAft>
                <a:spcPts val="600"/>
              </a:spcAft>
              <a:buClr>
                <a:srgbClr val="002060"/>
              </a:buClr>
            </a:pPr>
            <a:r>
              <a:rPr lang="en-US" sz="2400" u="sng" dirty="0" smtClean="0"/>
              <a:t>Unexpected </a:t>
            </a:r>
          </a:p>
          <a:p>
            <a:pPr lvl="2" algn="l" rtl="0">
              <a:spcAft>
                <a:spcPts val="600"/>
              </a:spcAft>
              <a:buClr>
                <a:srgbClr val="002060"/>
              </a:buClr>
            </a:pPr>
            <a:r>
              <a:rPr lang="en-US" dirty="0" smtClean="0"/>
              <a:t>Organized </a:t>
            </a:r>
            <a:r>
              <a:rPr lang="en-US" dirty="0"/>
              <a:t>by the </a:t>
            </a:r>
            <a:r>
              <a:rPr lang="en-US" dirty="0">
                <a:cs typeface="Times New Roman" pitchFamily="18" charset="0"/>
              </a:rPr>
              <a:t>Israeli government as a rescue </a:t>
            </a:r>
            <a:r>
              <a:rPr lang="en-US" dirty="0" smtClean="0">
                <a:cs typeface="Times New Roman" pitchFamily="18" charset="0"/>
              </a:rPr>
              <a:t>operation following u</a:t>
            </a:r>
            <a:r>
              <a:rPr lang="en-US" dirty="0" smtClean="0"/>
              <a:t>nstable </a:t>
            </a:r>
            <a:r>
              <a:rPr lang="en-US" dirty="0"/>
              <a:t>political situation in Ethiopia </a:t>
            </a:r>
            <a:endParaRPr lang="en-US" dirty="0" smtClean="0">
              <a:cs typeface="Times New Roman" pitchFamily="18" charset="0"/>
            </a:endParaRPr>
          </a:p>
          <a:p>
            <a:pPr lvl="1" algn="l" rtl="0">
              <a:spcAft>
                <a:spcPts val="600"/>
              </a:spcAft>
              <a:buClr>
                <a:srgbClr val="002060"/>
              </a:buClr>
            </a:pPr>
            <a:r>
              <a:rPr lang="en-US" sz="2400" u="sng" dirty="0" smtClean="0"/>
              <a:t>Completed in short </a:t>
            </a:r>
            <a:r>
              <a:rPr lang="en-US" sz="2400" u="sng" dirty="0"/>
              <a:t>time </a:t>
            </a:r>
            <a:endParaRPr lang="en-US" sz="2400" u="sng" dirty="0" smtClean="0"/>
          </a:p>
          <a:p>
            <a:pPr lvl="2" algn="l" rtl="0">
              <a:spcAft>
                <a:spcPts val="600"/>
              </a:spcAft>
              <a:buClr>
                <a:srgbClr val="002060"/>
              </a:buClr>
            </a:pPr>
            <a:r>
              <a:rPr lang="en-US" dirty="0" smtClean="0"/>
              <a:t>Airlift by </a:t>
            </a:r>
            <a:r>
              <a:rPr lang="en-US" dirty="0"/>
              <a:t>Israeli aircrafts </a:t>
            </a:r>
            <a:r>
              <a:rPr lang="en-US" dirty="0" smtClean="0"/>
              <a:t>within </a:t>
            </a:r>
            <a:r>
              <a:rPr lang="en-US" dirty="0"/>
              <a:t>36 hours </a:t>
            </a:r>
            <a:endParaRPr lang="en-US" dirty="0" smtClean="0"/>
          </a:p>
          <a:p>
            <a:pPr lvl="1" algn="l" rtl="0">
              <a:spcAft>
                <a:spcPts val="600"/>
              </a:spcAft>
              <a:buClr>
                <a:srgbClr val="002060"/>
              </a:buClr>
            </a:pPr>
            <a:r>
              <a:rPr lang="en-US" sz="2400" u="sng" dirty="0" smtClean="0"/>
              <a:t>Not self selected</a:t>
            </a:r>
          </a:p>
          <a:p>
            <a:pPr lvl="2" algn="l" rtl="0">
              <a:spcAft>
                <a:spcPts val="600"/>
              </a:spcAft>
              <a:buClr>
                <a:srgbClr val="002060"/>
              </a:buClr>
            </a:pPr>
            <a:r>
              <a:rPr lang="en-US" dirty="0" smtClean="0"/>
              <a:t> Included </a:t>
            </a:r>
            <a:r>
              <a:rPr lang="en-US" dirty="0"/>
              <a:t>almost all the Jews </a:t>
            </a:r>
            <a:r>
              <a:rPr lang="en-US" dirty="0" smtClean="0"/>
              <a:t>living in Ethiopia</a:t>
            </a:r>
          </a:p>
          <a:p>
            <a:pPr algn="l" rtl="0"/>
            <a:endParaRPr lang="en-US" dirty="0" smtClean="0"/>
          </a:p>
          <a:p>
            <a:pPr marL="0" lvl="0" indent="0" algn="l" rtl="0" fontAlgn="base">
              <a:spcBef>
                <a:spcPct val="0"/>
              </a:spcBef>
              <a:spcAft>
                <a:spcPts val="600"/>
              </a:spcAft>
              <a:buClrTx/>
              <a:buSzTx/>
              <a:buNone/>
            </a:pPr>
            <a:r>
              <a:rPr lang="en-US" u="sng" dirty="0">
                <a:solidFill>
                  <a:srgbClr val="292934"/>
                </a:solidFill>
                <a:latin typeface="Arial" charset="0"/>
                <a:cs typeface="Levenim MT"/>
              </a:rPr>
              <a:t>The quasi-experimental variation properties:</a:t>
            </a:r>
            <a:endParaRPr lang="en-US" u="sng" dirty="0">
              <a:solidFill>
                <a:srgbClr val="292934"/>
              </a:solidFill>
              <a:cs typeface="Levenim MT"/>
            </a:endParaRPr>
          </a:p>
          <a:p>
            <a:pPr marL="285750" lvl="0" indent="-285750" algn="l" rtl="0" fontAlgn="base">
              <a:spcBef>
                <a:spcPct val="0"/>
              </a:spcBef>
              <a:spcAft>
                <a:spcPts val="600"/>
              </a:spcAft>
              <a:buClr>
                <a:srgbClr val="002060"/>
              </a:buClr>
              <a:buSzTx/>
              <a:buFont typeface="Wingdings" pitchFamily="2" charset="2"/>
              <a:buChar char="ü"/>
            </a:pPr>
            <a:r>
              <a:rPr lang="en-US" dirty="0">
                <a:solidFill>
                  <a:srgbClr val="292934"/>
                </a:solidFill>
                <a:cs typeface="Levenim MT"/>
              </a:rPr>
              <a:t>The timing of immigration uncorrelated  with the timing of the pregnancy and birth </a:t>
            </a:r>
            <a:endParaRPr lang="en-US" dirty="0" smtClean="0">
              <a:solidFill>
                <a:srgbClr val="292934"/>
              </a:solidFill>
              <a:cs typeface="Levenim MT"/>
            </a:endParaRPr>
          </a:p>
          <a:p>
            <a:pPr marL="285750" lvl="0" indent="-285750" algn="l" rtl="0" fontAlgn="base">
              <a:spcBef>
                <a:spcPct val="0"/>
              </a:spcBef>
              <a:spcAft>
                <a:spcPts val="600"/>
              </a:spcAft>
              <a:buClr>
                <a:srgbClr val="002060"/>
              </a:buClr>
              <a:buSzTx/>
              <a:buFont typeface="Wingdings" pitchFamily="2" charset="2"/>
              <a:buChar char="ü"/>
            </a:pPr>
            <a:r>
              <a:rPr lang="en-US" dirty="0" smtClean="0">
                <a:solidFill>
                  <a:srgbClr val="292934"/>
                </a:solidFill>
                <a:cs typeface="Levenim MT"/>
              </a:rPr>
              <a:t>The </a:t>
            </a:r>
            <a:r>
              <a:rPr lang="en-US" dirty="0">
                <a:solidFill>
                  <a:srgbClr val="292934"/>
                </a:solidFill>
                <a:cs typeface="Levenim MT"/>
              </a:rPr>
              <a:t>decision to immigrate uncorrelated with unobserved factors like family background </a:t>
            </a:r>
            <a:endParaRPr lang="he-IL" dirty="0">
              <a:solidFill>
                <a:srgbClr val="292934"/>
              </a:solidFill>
              <a:cs typeface="Levenim MT"/>
            </a:endParaRPr>
          </a:p>
          <a:p>
            <a:pPr algn="l" rtl="0"/>
            <a:endParaRPr lang="en-US" dirty="0" smtClean="0"/>
          </a:p>
          <a:p>
            <a:pPr algn="l" rtl="0"/>
            <a:endParaRPr lang="en-US" dirty="0" smtClean="0"/>
          </a:p>
        </p:txBody>
      </p:sp>
    </p:spTree>
    <p:extLst>
      <p:ext uri="{BB962C8B-B14F-4D97-AF65-F5344CB8AC3E}">
        <p14:creationId xmlns:p14="http://schemas.microsoft.com/office/powerpoint/2010/main" val="160224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rtl="0"/>
            <a:r>
              <a:rPr lang="en-US" sz="3200" dirty="0">
                <a:solidFill>
                  <a:srgbClr val="002060"/>
                </a:solidFill>
                <a:cs typeface="Levenim MT"/>
              </a:rPr>
              <a:t>Analysis Sample </a:t>
            </a:r>
            <a:endParaRPr lang="he-IL" sz="3200" dirty="0" smtClean="0">
              <a:solidFill>
                <a:srgbClr val="002060"/>
              </a:solidFill>
            </a:endParaRPr>
          </a:p>
        </p:txBody>
      </p:sp>
      <p:sp>
        <p:nvSpPr>
          <p:cNvPr id="25602" name="Content Placeholder 2"/>
          <p:cNvSpPr>
            <a:spLocks noGrp="1"/>
          </p:cNvSpPr>
          <p:nvPr>
            <p:ph idx="1"/>
          </p:nvPr>
        </p:nvSpPr>
        <p:spPr/>
        <p:txBody>
          <a:bodyPr/>
          <a:lstStyle/>
          <a:p>
            <a:pPr marL="0" indent="0" algn="l" rtl="0">
              <a:lnSpc>
                <a:spcPct val="150000"/>
              </a:lnSpc>
              <a:buNone/>
            </a:pPr>
            <a:r>
              <a:rPr lang="en-US" sz="2200" b="1" dirty="0">
                <a:cs typeface="Levenim MT"/>
              </a:rPr>
              <a:t>Students </a:t>
            </a:r>
            <a:r>
              <a:rPr lang="en-US" sz="2200" b="1" dirty="0" smtClean="0">
                <a:cs typeface="Levenim MT"/>
              </a:rPr>
              <a:t>born </a:t>
            </a:r>
            <a:r>
              <a:rPr lang="en-US" sz="2200" b="1" dirty="0">
                <a:cs typeface="Levenim MT"/>
              </a:rPr>
              <a:t>in Israel between June 1991 and February 1992 to mothers who immigrated to Israel </a:t>
            </a:r>
            <a:r>
              <a:rPr lang="en-US" sz="2200" b="1" dirty="0" smtClean="0">
                <a:cs typeface="Levenim MT"/>
              </a:rPr>
              <a:t>in </a:t>
            </a:r>
            <a:r>
              <a:rPr lang="en-US" sz="2200" b="1" dirty="0">
                <a:cs typeface="Levenim MT"/>
              </a:rPr>
              <a:t>"Operation Solomon</a:t>
            </a:r>
            <a:r>
              <a:rPr lang="en-US" sz="2200" b="1" dirty="0" smtClean="0">
                <a:cs typeface="Levenim MT"/>
              </a:rPr>
              <a:t>“:</a:t>
            </a:r>
          </a:p>
          <a:p>
            <a:pPr marL="0" indent="0" algn="l" rtl="0">
              <a:buNone/>
            </a:pPr>
            <a:endParaRPr lang="en-US" sz="2200" b="1" dirty="0" smtClean="0">
              <a:cs typeface="Levenim MT"/>
            </a:endParaRPr>
          </a:p>
          <a:p>
            <a:pPr lvl="1" algn="l" rtl="0">
              <a:buClr>
                <a:srgbClr val="002060"/>
              </a:buClr>
            </a:pPr>
            <a:r>
              <a:rPr lang="en-US" sz="1900" dirty="0" smtClean="0">
                <a:cs typeface="Levenim MT"/>
              </a:rPr>
              <a:t>Their </a:t>
            </a:r>
            <a:r>
              <a:rPr lang="en-US" sz="1900" dirty="0">
                <a:cs typeface="Levenim MT"/>
              </a:rPr>
              <a:t>pregnancy incepted in Ethiopia but </a:t>
            </a:r>
            <a:r>
              <a:rPr lang="en-US" sz="1900" dirty="0" smtClean="0">
                <a:cs typeface="Levenim MT"/>
              </a:rPr>
              <a:t>they were </a:t>
            </a:r>
            <a:r>
              <a:rPr lang="en-US" sz="1900" dirty="0">
                <a:cs typeface="Levenim MT"/>
              </a:rPr>
              <a:t>born in </a:t>
            </a:r>
            <a:r>
              <a:rPr lang="en-US" sz="1900" dirty="0" smtClean="0">
                <a:cs typeface="Levenim MT"/>
              </a:rPr>
              <a:t>Israel</a:t>
            </a:r>
          </a:p>
          <a:p>
            <a:pPr lvl="1" algn="l" rtl="0">
              <a:buClr>
                <a:srgbClr val="002060"/>
              </a:buClr>
            </a:pPr>
            <a:endParaRPr lang="en-US" sz="1900" dirty="0">
              <a:cs typeface="Levenim MT"/>
            </a:endParaRPr>
          </a:p>
          <a:p>
            <a:pPr lvl="1" algn="l" rtl="0">
              <a:buClr>
                <a:srgbClr val="002060"/>
              </a:buClr>
            </a:pPr>
            <a:r>
              <a:rPr lang="en-US" sz="1900" dirty="0" smtClean="0">
                <a:cs typeface="Levenim MT"/>
              </a:rPr>
              <a:t>Experienced </a:t>
            </a:r>
            <a:r>
              <a:rPr lang="en-US" sz="1900" dirty="0">
                <a:cs typeface="Levenim MT"/>
              </a:rPr>
              <a:t>the same conditions at birth and at later </a:t>
            </a:r>
            <a:r>
              <a:rPr lang="en-US" sz="1900" dirty="0" smtClean="0">
                <a:cs typeface="Levenim MT"/>
              </a:rPr>
              <a:t>life</a:t>
            </a:r>
          </a:p>
          <a:p>
            <a:pPr lvl="1" algn="l" rtl="0">
              <a:buClr>
                <a:srgbClr val="002060"/>
              </a:buClr>
            </a:pPr>
            <a:endParaRPr lang="en-US" sz="1900" dirty="0">
              <a:cs typeface="Levenim MT"/>
            </a:endParaRPr>
          </a:p>
          <a:p>
            <a:pPr lvl="1" algn="l" rtl="0">
              <a:buClr>
                <a:srgbClr val="002060"/>
              </a:buClr>
            </a:pPr>
            <a:r>
              <a:rPr lang="en-US" sz="1900" dirty="0" smtClean="0">
                <a:cs typeface="Levenim MT"/>
              </a:rPr>
              <a:t>Faced </a:t>
            </a:r>
            <a:r>
              <a:rPr lang="en-US" sz="1900" dirty="0">
                <a:cs typeface="Levenim MT"/>
              </a:rPr>
              <a:t>dramatic differences in prenatal conditions in utero based on their gestational age upon arrival to Israel in May </a:t>
            </a:r>
            <a:r>
              <a:rPr lang="en-US" sz="1900" dirty="0" smtClean="0">
                <a:cs typeface="Levenim MT"/>
              </a:rPr>
              <a:t>1991</a:t>
            </a:r>
            <a:endParaRPr lang="en-US" sz="1900" dirty="0">
              <a:cs typeface="Levenim MT"/>
            </a:endParaRPr>
          </a:p>
          <a:p>
            <a:pPr marL="0" indent="0" algn="l" rtl="0">
              <a:buNone/>
            </a:pPr>
            <a:endParaRPr lang="en-US" dirty="0"/>
          </a:p>
          <a:p>
            <a:pPr algn="l" rtl="0" eaLnBrk="1" hangingPunct="1"/>
            <a:endParaRPr lang="ar-SA" dirty="0" smtClean="0">
              <a:cs typeface="Levenim MT"/>
            </a:endParaRPr>
          </a:p>
        </p:txBody>
      </p:sp>
    </p:spTree>
    <p:extLst>
      <p:ext uri="{BB962C8B-B14F-4D97-AF65-F5344CB8AC3E}">
        <p14:creationId xmlns:p14="http://schemas.microsoft.com/office/powerpoint/2010/main" val="3169370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533400"/>
            <a:ext cx="8229600" cy="735360"/>
          </a:xfrm>
        </p:spPr>
        <p:txBody>
          <a:bodyPr>
            <a:normAutofit/>
          </a:bodyPr>
          <a:lstStyle/>
          <a:p>
            <a:pPr rtl="0"/>
            <a:r>
              <a:rPr lang="en-US" sz="3200" dirty="0">
                <a:solidFill>
                  <a:srgbClr val="002060"/>
                </a:solidFill>
                <a:cs typeface="Levenim MT"/>
              </a:rPr>
              <a:t>Analysis Sample </a:t>
            </a:r>
            <a:endParaRPr lang="he-IL" sz="3200" dirty="0" smtClean="0">
              <a:solidFill>
                <a:srgbClr val="002060"/>
              </a:solidFill>
            </a:endParaRPr>
          </a:p>
        </p:txBody>
      </p:sp>
      <p:sp>
        <p:nvSpPr>
          <p:cNvPr id="25602" name="Content Placeholder 2"/>
          <p:cNvSpPr>
            <a:spLocks noGrp="1"/>
          </p:cNvSpPr>
          <p:nvPr>
            <p:ph idx="1"/>
          </p:nvPr>
        </p:nvSpPr>
        <p:spPr/>
        <p:txBody>
          <a:bodyPr/>
          <a:lstStyle/>
          <a:p>
            <a:pPr marL="0" indent="0" algn="l" rtl="0">
              <a:buNone/>
            </a:pPr>
            <a:r>
              <a:rPr lang="en-US" sz="2200" dirty="0"/>
              <a:t>The birth distribution </a:t>
            </a:r>
            <a:r>
              <a:rPr lang="en-US" sz="2200" dirty="0" smtClean="0"/>
              <a:t>of all </a:t>
            </a:r>
            <a:r>
              <a:rPr lang="en-US" sz="2200" dirty="0"/>
              <a:t>the "Operation Solomon" </a:t>
            </a:r>
            <a:r>
              <a:rPr lang="en-US" sz="2200" dirty="0" smtClean="0"/>
              <a:t>offspring</a:t>
            </a:r>
            <a:r>
              <a:rPr lang="en-US" sz="2200" dirty="0"/>
              <a:t>:</a:t>
            </a:r>
          </a:p>
          <a:p>
            <a:pPr marL="0" indent="0" algn="l" rtl="0">
              <a:buNone/>
            </a:pPr>
            <a:endParaRPr lang="en-US" dirty="0"/>
          </a:p>
          <a:p>
            <a:pPr algn="l" rtl="0" eaLnBrk="1" hangingPunct="1"/>
            <a:endParaRPr lang="ar-SA" dirty="0" smtClean="0">
              <a:cs typeface="Levenim M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204864"/>
            <a:ext cx="55149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98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967335"/>
            <a:ext cx="8568952" cy="1384995"/>
          </a:xfrm>
          <a:prstGeom prst="rect">
            <a:avLst/>
          </a:prstGeom>
        </p:spPr>
        <p:txBody>
          <a:bodyPr wrap="square">
            <a:spAutoFit/>
          </a:bodyPr>
          <a:lstStyle/>
          <a:p>
            <a:pPr algn="ctr"/>
            <a:r>
              <a:rPr lang="en-US" sz="2800" dirty="0" smtClean="0">
                <a:solidFill>
                  <a:srgbClr val="002060"/>
                </a:solidFill>
              </a:rPr>
              <a:t>Some Salient </a:t>
            </a:r>
            <a:r>
              <a:rPr lang="en-US" sz="2800" dirty="0">
                <a:solidFill>
                  <a:srgbClr val="002060"/>
                </a:solidFill>
              </a:rPr>
              <a:t>Facts About Micronutrient D</a:t>
            </a:r>
            <a:r>
              <a:rPr lang="en-US" sz="2800" dirty="0" smtClean="0">
                <a:solidFill>
                  <a:srgbClr val="002060"/>
                </a:solidFill>
              </a:rPr>
              <a:t>eficiencies</a:t>
            </a:r>
          </a:p>
          <a:p>
            <a:pPr algn="ctr"/>
            <a:endParaRPr lang="en-US" sz="2800" dirty="0">
              <a:solidFill>
                <a:srgbClr val="002060"/>
              </a:solidFill>
            </a:endParaRPr>
          </a:p>
          <a:p>
            <a:pPr algn="ctr"/>
            <a:r>
              <a:rPr lang="en-US" sz="2800" dirty="0" smtClean="0">
                <a:solidFill>
                  <a:srgbClr val="002060"/>
                </a:solidFill>
              </a:rPr>
              <a:t>During </a:t>
            </a:r>
            <a:r>
              <a:rPr lang="en-US" sz="2800" dirty="0">
                <a:solidFill>
                  <a:srgbClr val="002060"/>
                </a:solidFill>
              </a:rPr>
              <a:t>Pregnancy in Developing Countries</a:t>
            </a:r>
            <a:endParaRPr lang="en-GB" sz="2800" dirty="0"/>
          </a:p>
        </p:txBody>
      </p:sp>
    </p:spTree>
    <p:extLst>
      <p:ext uri="{BB962C8B-B14F-4D97-AF65-F5344CB8AC3E}">
        <p14:creationId xmlns:p14="http://schemas.microsoft.com/office/powerpoint/2010/main" val="343980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noAutofit/>
          </a:bodyPr>
          <a:lstStyle/>
          <a:p>
            <a:pPr marL="0" indent="0" rtl="0">
              <a:defRPr/>
            </a:pPr>
            <a:r>
              <a:rPr lang="en-US" sz="2800" dirty="0">
                <a:solidFill>
                  <a:srgbClr val="002060"/>
                </a:solidFill>
                <a:cs typeface="Times New Roman" pitchFamily="18" charset="0"/>
              </a:rPr>
              <a:t>Large environmental differences between Ethiopia and Israel that may have </a:t>
            </a:r>
            <a:r>
              <a:rPr lang="en-US" sz="2800" dirty="0" smtClean="0">
                <a:solidFill>
                  <a:srgbClr val="002060"/>
                </a:solidFill>
                <a:cs typeface="Times New Roman" pitchFamily="18" charset="0"/>
              </a:rPr>
              <a:t>affected </a:t>
            </a:r>
            <a:r>
              <a:rPr lang="en-US" sz="2800" dirty="0">
                <a:solidFill>
                  <a:srgbClr val="002060"/>
                </a:solidFill>
                <a:cs typeface="Times New Roman" pitchFamily="18" charset="0"/>
              </a:rPr>
              <a:t>pregnant mothers </a:t>
            </a:r>
          </a:p>
        </p:txBody>
      </p:sp>
      <p:sp>
        <p:nvSpPr>
          <p:cNvPr id="3" name="Content Placeholder 2"/>
          <p:cNvSpPr>
            <a:spLocks noGrp="1"/>
          </p:cNvSpPr>
          <p:nvPr>
            <p:ph idx="1"/>
          </p:nvPr>
        </p:nvSpPr>
        <p:spPr>
          <a:xfrm>
            <a:off x="395536" y="1268760"/>
            <a:ext cx="8370512" cy="5184576"/>
          </a:xfrm>
        </p:spPr>
        <p:txBody>
          <a:bodyPr>
            <a:normAutofit/>
          </a:bodyPr>
          <a:lstStyle/>
          <a:p>
            <a:pPr marL="457200" lvl="2" algn="l" rtl="0">
              <a:buClr>
                <a:srgbClr val="002060"/>
              </a:buClr>
              <a:defRPr/>
            </a:pPr>
            <a:r>
              <a:rPr lang="en-US" sz="1900" dirty="0" smtClean="0">
                <a:cs typeface="Times New Roman" pitchFamily="18" charset="0"/>
              </a:rPr>
              <a:t>Micro Nutrient Supplements:</a:t>
            </a:r>
          </a:p>
          <a:p>
            <a:pPr marL="731520" lvl="3" algn="l" rtl="0">
              <a:buClr>
                <a:srgbClr val="002060"/>
              </a:buClr>
              <a:defRPr/>
            </a:pPr>
            <a:r>
              <a:rPr lang="en-US" sz="1800" dirty="0" smtClean="0">
                <a:cs typeface="Times New Roman" pitchFamily="18" charset="0"/>
              </a:rPr>
              <a:t>Ethiopia: No vitamins consumption (less then 1% of pregnant women age 15-49 took iron supplements for 90+ days – DHS 2011).</a:t>
            </a:r>
          </a:p>
          <a:p>
            <a:pPr marL="731520" lvl="3" algn="l" rtl="0">
              <a:buClr>
                <a:srgbClr val="002060"/>
              </a:buClr>
              <a:defRPr/>
            </a:pPr>
            <a:r>
              <a:rPr lang="en-US" sz="1800" dirty="0" smtClean="0">
                <a:cs typeface="Times New Roman" pitchFamily="18" charset="0"/>
              </a:rPr>
              <a:t>Israel</a:t>
            </a:r>
            <a:r>
              <a:rPr lang="en-US" sz="1800" dirty="0">
                <a:cs typeface="Times New Roman" pitchFamily="18" charset="0"/>
              </a:rPr>
              <a:t>: </a:t>
            </a:r>
            <a:r>
              <a:rPr lang="en-US" sz="1800" dirty="0" smtClean="0">
                <a:cs typeface="Times New Roman" pitchFamily="18" charset="0"/>
              </a:rPr>
              <a:t>use of </a:t>
            </a:r>
            <a:r>
              <a:rPr lang="en-US" sz="1800" dirty="0">
                <a:cs typeface="Times New Roman" pitchFamily="18" charset="0"/>
              </a:rPr>
              <a:t>vitamins during </a:t>
            </a:r>
            <a:r>
              <a:rPr lang="en-US" sz="1800" dirty="0" smtClean="0">
                <a:cs typeface="Times New Roman" pitchFamily="18" charset="0"/>
              </a:rPr>
              <a:t>pregnancy, mainly iron and </a:t>
            </a:r>
            <a:r>
              <a:rPr lang="en-US" sz="1800" dirty="0" err="1" smtClean="0">
                <a:cs typeface="Times New Roman" pitchFamily="18" charset="0"/>
              </a:rPr>
              <a:t>Folid</a:t>
            </a:r>
            <a:r>
              <a:rPr lang="en-US" sz="1800" dirty="0" smtClean="0">
                <a:cs typeface="Times New Roman" pitchFamily="18" charset="0"/>
              </a:rPr>
              <a:t> Acid (</a:t>
            </a:r>
            <a:r>
              <a:rPr lang="en-US" sz="1800" dirty="0" err="1" smtClean="0">
                <a:cs typeface="Times New Roman" pitchFamily="18" charset="0"/>
              </a:rPr>
              <a:t>Granot</a:t>
            </a:r>
            <a:r>
              <a:rPr lang="en-US" sz="1800" dirty="0" smtClean="0">
                <a:cs typeface="Times New Roman" pitchFamily="18" charset="0"/>
              </a:rPr>
              <a:t> et al. (1996)).</a:t>
            </a:r>
          </a:p>
          <a:p>
            <a:pPr marL="731520" lvl="3" algn="l" rtl="0">
              <a:buClr>
                <a:srgbClr val="002060"/>
              </a:buClr>
              <a:defRPr/>
            </a:pPr>
            <a:r>
              <a:rPr lang="en-US" sz="1700" dirty="0" smtClean="0">
                <a:cs typeface="Times New Roman" pitchFamily="18" charset="0"/>
              </a:rPr>
              <a:t>Iodine</a:t>
            </a:r>
            <a:r>
              <a:rPr lang="en-US" sz="1700" dirty="0" smtClean="0">
                <a:cs typeface="Times New Roman" pitchFamily="18" charset="0"/>
              </a:rPr>
              <a:t>: </a:t>
            </a:r>
            <a:r>
              <a:rPr lang="en-US" sz="1800" dirty="0" smtClean="0">
                <a:cs typeface="Times New Roman" pitchFamily="18" charset="0"/>
              </a:rPr>
              <a:t>Ethiopia </a:t>
            </a:r>
            <a:r>
              <a:rPr lang="en-US" sz="1800" dirty="0" smtClean="0">
                <a:cs typeface="Times New Roman" pitchFamily="18" charset="0"/>
              </a:rPr>
              <a:t>remains severely iodine deficient. Children </a:t>
            </a:r>
            <a:r>
              <a:rPr lang="en-US" sz="1800" dirty="0">
                <a:cs typeface="Times New Roman" pitchFamily="18" charset="0"/>
              </a:rPr>
              <a:t>in Northern Ethiopia are Iodine Deficient (</a:t>
            </a:r>
            <a:r>
              <a:rPr lang="en-US" sz="1800" dirty="0" err="1">
                <a:cs typeface="Times New Roman" pitchFamily="18" charset="0"/>
              </a:rPr>
              <a:t>Girma</a:t>
            </a:r>
            <a:r>
              <a:rPr lang="en-US" sz="1800" dirty="0">
                <a:cs typeface="Times New Roman" pitchFamily="18" charset="0"/>
              </a:rPr>
              <a:t> et al. 2014</a:t>
            </a:r>
            <a:r>
              <a:rPr lang="en-US" sz="1800" dirty="0" smtClean="0">
                <a:cs typeface="Times New Roman" pitchFamily="18" charset="0"/>
              </a:rPr>
              <a:t>). Iodine level in Israel is adequate</a:t>
            </a:r>
            <a:r>
              <a:rPr lang="en-US" sz="1800" dirty="0" smtClean="0">
                <a:cs typeface="Times New Roman" pitchFamily="18" charset="0"/>
              </a:rPr>
              <a:t>.</a:t>
            </a:r>
          </a:p>
          <a:p>
            <a:pPr marL="548640" lvl="3" indent="0" algn="l" rtl="0">
              <a:buClr>
                <a:srgbClr val="002060"/>
              </a:buClr>
              <a:buNone/>
              <a:defRPr/>
            </a:pPr>
            <a:endParaRPr lang="en-US" sz="1800" dirty="0" smtClean="0">
              <a:cs typeface="Times New Roman" pitchFamily="18" charset="0"/>
            </a:endParaRPr>
          </a:p>
          <a:p>
            <a:pPr marL="457200" lvl="2" algn="l" rtl="0">
              <a:buClr>
                <a:srgbClr val="002060"/>
              </a:buClr>
              <a:defRPr/>
            </a:pPr>
            <a:r>
              <a:rPr lang="en-US" sz="1900" dirty="0" smtClean="0">
                <a:cs typeface="Times New Roman" pitchFamily="18" charset="0"/>
              </a:rPr>
              <a:t>Health Care and Pregnancy Monitoring:</a:t>
            </a:r>
          </a:p>
          <a:p>
            <a:pPr marL="731520" lvl="3" algn="l" rtl="0">
              <a:buClr>
                <a:srgbClr val="002060"/>
              </a:buClr>
              <a:defRPr/>
            </a:pPr>
            <a:r>
              <a:rPr lang="en-US" sz="1800" dirty="0" smtClean="0">
                <a:cs typeface="Times New Roman" pitchFamily="18" charset="0"/>
              </a:rPr>
              <a:t>Ethiopia</a:t>
            </a:r>
            <a:r>
              <a:rPr lang="en-US" sz="1800" dirty="0">
                <a:cs typeface="Times New Roman" pitchFamily="18" charset="0"/>
              </a:rPr>
              <a:t>: </a:t>
            </a:r>
            <a:r>
              <a:rPr lang="en-US" sz="1800" dirty="0" smtClean="0">
                <a:cs typeface="Times New Roman" pitchFamily="18" charset="0"/>
              </a:rPr>
              <a:t>Little </a:t>
            </a:r>
            <a:r>
              <a:rPr lang="en-US" sz="1800" dirty="0">
                <a:cs typeface="Times New Roman" pitchFamily="18" charset="0"/>
              </a:rPr>
              <a:t>or no medical care during pregnancy</a:t>
            </a:r>
            <a:r>
              <a:rPr lang="en-US" sz="1800" dirty="0" smtClean="0">
                <a:cs typeface="Times New Roman" pitchFamily="18" charset="0"/>
              </a:rPr>
              <a:t>. </a:t>
            </a:r>
            <a:r>
              <a:rPr lang="en-US" sz="1800" dirty="0">
                <a:cs typeface="Times New Roman" pitchFamily="18" charset="0"/>
              </a:rPr>
              <a:t>In Israel: </a:t>
            </a:r>
            <a:r>
              <a:rPr lang="en-US" sz="1800" dirty="0" smtClean="0">
                <a:cs typeface="Times New Roman" pitchFamily="18" charset="0"/>
              </a:rPr>
              <a:t>modern health care and medicine</a:t>
            </a:r>
            <a:r>
              <a:rPr lang="en-US" sz="1800" dirty="0">
                <a:cs typeface="Times New Roman" pitchFamily="18" charset="0"/>
              </a:rPr>
              <a:t>, regular </a:t>
            </a:r>
            <a:r>
              <a:rPr lang="en-US" sz="1800" dirty="0" smtClean="0">
                <a:cs typeface="Times New Roman" pitchFamily="18" charset="0"/>
              </a:rPr>
              <a:t>monitoring.</a:t>
            </a:r>
          </a:p>
          <a:p>
            <a:pPr marL="548640" lvl="3" indent="0" algn="l" rtl="0">
              <a:buClr>
                <a:srgbClr val="002060"/>
              </a:buClr>
              <a:buNone/>
              <a:defRPr/>
            </a:pPr>
            <a:endParaRPr lang="en-US" sz="1700" dirty="0" smtClean="0">
              <a:cs typeface="Times New Roman" pitchFamily="18" charset="0"/>
            </a:endParaRPr>
          </a:p>
          <a:p>
            <a:pPr lvl="1" algn="l" rtl="0">
              <a:buClr>
                <a:srgbClr val="002060"/>
              </a:buClr>
            </a:pPr>
            <a:r>
              <a:rPr lang="en-US" sz="1900" dirty="0">
                <a:cs typeface="Times New Roman" pitchFamily="18" charset="0"/>
              </a:rPr>
              <a:t>Leaving Conditions and </a:t>
            </a:r>
            <a:r>
              <a:rPr lang="en-US" sz="1900" dirty="0" smtClean="0">
                <a:cs typeface="Times New Roman" pitchFamily="18" charset="0"/>
              </a:rPr>
              <a:t>Nutrition</a:t>
            </a:r>
          </a:p>
          <a:p>
            <a:pPr lvl="2" algn="l" rtl="0">
              <a:buClr>
                <a:srgbClr val="002060"/>
              </a:buClr>
            </a:pPr>
            <a:r>
              <a:rPr lang="en-US" sz="1700" dirty="0" smtClean="0">
                <a:cs typeface="Times New Roman" pitchFamily="18" charset="0"/>
              </a:rPr>
              <a:t>Income per capita in Israel 60 times higher, nutritional level and quality in Israel better than in Ethiopia</a:t>
            </a:r>
            <a:r>
              <a:rPr lang="en-US" sz="1700" dirty="0" smtClean="0">
                <a:cs typeface="Times New Roman" pitchFamily="18" charset="0"/>
              </a:rPr>
              <a:t>. Probably not much difference in short term. </a:t>
            </a:r>
            <a:endParaRPr lang="en-US" sz="1700" dirty="0">
              <a:cs typeface="Times New Roman" pitchFamily="18" charset="0"/>
            </a:endParaRPr>
          </a:p>
          <a:p>
            <a:pPr algn="l" rtl="0"/>
            <a:endParaRPr lang="he-IL" dirty="0"/>
          </a:p>
        </p:txBody>
      </p:sp>
    </p:spTree>
    <p:extLst>
      <p:ext uri="{BB962C8B-B14F-4D97-AF65-F5344CB8AC3E}">
        <p14:creationId xmlns:p14="http://schemas.microsoft.com/office/powerpoint/2010/main" val="1294479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5360"/>
          </a:xfrm>
        </p:spPr>
        <p:txBody>
          <a:bodyPr>
            <a:normAutofit/>
          </a:bodyPr>
          <a:lstStyle/>
          <a:p>
            <a:r>
              <a:rPr lang="en-US" sz="3200" dirty="0" smtClean="0">
                <a:solidFill>
                  <a:srgbClr val="002060"/>
                </a:solidFill>
              </a:rPr>
              <a:t>Environmental Differences</a:t>
            </a:r>
            <a:endParaRPr lang="he-IL" sz="3200" dirty="0">
              <a:solidFill>
                <a:srgbClr val="002060"/>
              </a:solidFill>
            </a:endParaRPr>
          </a:p>
        </p:txBody>
      </p:sp>
      <p:sp>
        <p:nvSpPr>
          <p:cNvPr id="3" name="Content Placeholder 2"/>
          <p:cNvSpPr>
            <a:spLocks noGrp="1"/>
          </p:cNvSpPr>
          <p:nvPr>
            <p:ph idx="1"/>
          </p:nvPr>
        </p:nvSpPr>
        <p:spPr>
          <a:xfrm>
            <a:off x="612648" y="1600200"/>
            <a:ext cx="8153400" cy="4853136"/>
          </a:xfrm>
        </p:spPr>
        <p:txBody>
          <a:bodyPr>
            <a:normAutofit/>
          </a:bodyPr>
          <a:lstStyle/>
          <a:p>
            <a:pPr marL="514350" indent="-514350" algn="l" rtl="0">
              <a:buNone/>
              <a:defRPr/>
            </a:pPr>
            <a:endParaRPr lang="en-US" sz="2000" dirty="0" smtClean="0">
              <a:cs typeface="Times New Roman" pitchFamily="18" charset="0"/>
            </a:endParaRPr>
          </a:p>
          <a:p>
            <a:pPr algn="l" rtl="0"/>
            <a:endParaRPr lang="he-IL" dirty="0"/>
          </a:p>
        </p:txBody>
      </p:sp>
      <p:graphicFrame>
        <p:nvGraphicFramePr>
          <p:cNvPr id="4" name="Table 3"/>
          <p:cNvGraphicFramePr>
            <a:graphicFrameLocks noGrp="1"/>
          </p:cNvGraphicFramePr>
          <p:nvPr>
            <p:extLst>
              <p:ext uri="{D42A27DB-BD31-4B8C-83A1-F6EECF244321}">
                <p14:modId xmlns:p14="http://schemas.microsoft.com/office/powerpoint/2010/main" val="354901092"/>
              </p:ext>
            </p:extLst>
          </p:nvPr>
        </p:nvGraphicFramePr>
        <p:xfrm>
          <a:off x="467544" y="1412776"/>
          <a:ext cx="8280920" cy="4896545"/>
        </p:xfrm>
        <a:graphic>
          <a:graphicData uri="http://schemas.openxmlformats.org/drawingml/2006/table">
            <a:tbl>
              <a:tblPr rtl="1" firstRow="1" bandRow="1">
                <a:tableStyleId>{5C22544A-7EE6-4342-B048-85BDC9FD1C3A}</a:tableStyleId>
              </a:tblPr>
              <a:tblGrid>
                <a:gridCol w="2475234"/>
                <a:gridCol w="1665226"/>
                <a:gridCol w="1416033"/>
                <a:gridCol w="2724427"/>
              </a:tblGrid>
              <a:tr h="732410">
                <a:tc>
                  <a:txBody>
                    <a:bodyPr/>
                    <a:lstStyle/>
                    <a:p>
                      <a:pPr algn="ctr" rtl="0"/>
                      <a:r>
                        <a:rPr lang="en-US" dirty="0" smtClean="0"/>
                        <a:t>Source</a:t>
                      </a:r>
                      <a:endParaRPr lang="he-IL" dirty="0"/>
                    </a:p>
                  </a:txBody>
                  <a:tcPr/>
                </a:tc>
                <a:tc>
                  <a:txBody>
                    <a:bodyPr/>
                    <a:lstStyle/>
                    <a:p>
                      <a:pPr algn="ctr" rtl="0"/>
                      <a:r>
                        <a:rPr lang="en-US" dirty="0" smtClean="0"/>
                        <a:t>Ethiopia</a:t>
                      </a:r>
                      <a:endParaRPr lang="he-IL" dirty="0"/>
                    </a:p>
                  </a:txBody>
                  <a:tcPr/>
                </a:tc>
                <a:tc>
                  <a:txBody>
                    <a:bodyPr/>
                    <a:lstStyle/>
                    <a:p>
                      <a:pPr algn="ctr" rtl="0"/>
                      <a:r>
                        <a:rPr lang="en-US" dirty="0" smtClean="0"/>
                        <a:t>Israel</a:t>
                      </a:r>
                      <a:endParaRPr lang="he-IL" dirty="0"/>
                    </a:p>
                  </a:txBody>
                  <a:tcPr/>
                </a:tc>
                <a:tc>
                  <a:txBody>
                    <a:bodyPr/>
                    <a:lstStyle/>
                    <a:p>
                      <a:pPr algn="l" rtl="0"/>
                      <a:r>
                        <a:rPr lang="en-US" dirty="0" smtClean="0"/>
                        <a:t>Indicator</a:t>
                      </a:r>
                      <a:endParaRPr lang="he-IL" dirty="0"/>
                    </a:p>
                  </a:txBody>
                  <a:tcPr/>
                </a:tc>
              </a:tr>
              <a:tr h="865893">
                <a:tc>
                  <a:txBody>
                    <a:bodyPr/>
                    <a:lstStyle/>
                    <a:p>
                      <a:pPr algn="l" rtl="0"/>
                      <a:r>
                        <a:rPr lang="en-US" sz="1400" dirty="0" smtClean="0"/>
                        <a:t>Israel (CBS 1993)</a:t>
                      </a:r>
                    </a:p>
                    <a:p>
                      <a:pPr algn="l" rtl="0"/>
                      <a:r>
                        <a:rPr lang="en-US" sz="1400" dirty="0" smtClean="0"/>
                        <a:t>Ethiopia</a:t>
                      </a:r>
                      <a:r>
                        <a:rPr lang="en-US" sz="1400" baseline="0" dirty="0" smtClean="0"/>
                        <a:t> (IFPRI 1993)</a:t>
                      </a:r>
                      <a:endParaRPr lang="he-IL" sz="1400" dirty="0"/>
                    </a:p>
                  </a:txBody>
                  <a:tcPr/>
                </a:tc>
                <a:tc>
                  <a:txBody>
                    <a:bodyPr/>
                    <a:lstStyle/>
                    <a:p>
                      <a:pPr algn="ctr" rtl="0"/>
                      <a:r>
                        <a:rPr lang="en-US" dirty="0" smtClean="0"/>
                        <a:t>1,516</a:t>
                      </a:r>
                    </a:p>
                  </a:txBody>
                  <a:tcPr/>
                </a:tc>
                <a:tc>
                  <a:txBody>
                    <a:bodyPr/>
                    <a:lstStyle/>
                    <a:p>
                      <a:pPr algn="ctr" rtl="1"/>
                      <a:r>
                        <a:rPr lang="en-US" dirty="0" smtClean="0"/>
                        <a:t>3,089</a:t>
                      </a:r>
                    </a:p>
                  </a:txBody>
                  <a:tcPr/>
                </a:tc>
                <a:tc>
                  <a:txBody>
                    <a:bodyPr/>
                    <a:lstStyle/>
                    <a:p>
                      <a:pPr algn="l" rtl="0"/>
                      <a:r>
                        <a:rPr lang="en-US" sz="1600" b="0" i="0" kern="1200" dirty="0" smtClean="0">
                          <a:solidFill>
                            <a:schemeClr val="dk1"/>
                          </a:solidFill>
                          <a:latin typeface="+mn-lt"/>
                          <a:ea typeface="+mn-ea"/>
                          <a:cs typeface="+mn-cs"/>
                        </a:rPr>
                        <a:t>Calorie Supply Per Capita</a:t>
                      </a:r>
                      <a:endParaRPr lang="he-IL" sz="1600" dirty="0"/>
                    </a:p>
                  </a:txBody>
                  <a:tcPr/>
                </a:tc>
              </a:tr>
              <a:tr h="803392">
                <a:tc>
                  <a:txBody>
                    <a:bodyPr/>
                    <a:lstStyle/>
                    <a:p>
                      <a:pPr algn="l" rtl="0"/>
                      <a:r>
                        <a:rPr lang="en-US" sz="1400" dirty="0" smtClean="0"/>
                        <a:t>The world bank (1990/1) </a:t>
                      </a:r>
                      <a:endParaRPr lang="he-IL" sz="1400" dirty="0"/>
                    </a:p>
                  </a:txBody>
                  <a:tcPr/>
                </a:tc>
                <a:tc>
                  <a:txBody>
                    <a:bodyPr/>
                    <a:lstStyle/>
                    <a:p>
                      <a:pPr algn="ctr" rtl="0"/>
                      <a:r>
                        <a:rPr lang="en-US" dirty="0" smtClean="0"/>
                        <a:t>120</a:t>
                      </a:r>
                    </a:p>
                  </a:txBody>
                  <a:tcPr/>
                </a:tc>
                <a:tc>
                  <a:txBody>
                    <a:bodyPr/>
                    <a:lstStyle/>
                    <a:p>
                      <a:pPr algn="ctr" rtl="0"/>
                      <a:r>
                        <a:rPr lang="en-US" dirty="0" smtClean="0"/>
                        <a:t>10</a:t>
                      </a:r>
                    </a:p>
                  </a:txBody>
                  <a:tcPr/>
                </a:tc>
                <a:tc>
                  <a:txBody>
                    <a:bodyPr/>
                    <a:lstStyle/>
                    <a:p>
                      <a:pPr algn="l" rtl="0" fontAlgn="base"/>
                      <a:r>
                        <a:rPr lang="en-US" sz="1600" b="0" i="0" kern="1200" dirty="0" smtClean="0">
                          <a:solidFill>
                            <a:schemeClr val="dk1"/>
                          </a:solidFill>
                          <a:latin typeface="+mn-lt"/>
                          <a:ea typeface="+mn-ea"/>
                          <a:cs typeface="+mn-cs"/>
                        </a:rPr>
                        <a:t>Mortality rate, infant       (per 1,000 live births)</a:t>
                      </a:r>
                      <a:endParaRPr lang="en-US" sz="1600" b="0" i="0" kern="1200" dirty="0">
                        <a:solidFill>
                          <a:schemeClr val="dk1"/>
                        </a:solidFill>
                        <a:latin typeface="+mn-lt"/>
                        <a:ea typeface="+mn-ea"/>
                        <a:cs typeface="+mn-cs"/>
                      </a:endParaRPr>
                    </a:p>
                  </a:txBody>
                  <a:tcPr/>
                </a:tc>
              </a:tr>
              <a:tr h="888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world bank (1990/1)</a:t>
                      </a:r>
                      <a:endParaRPr lang="he-IL" sz="1400" dirty="0" smtClean="0"/>
                    </a:p>
                  </a:txBody>
                  <a:tcPr/>
                </a:tc>
                <a:tc>
                  <a:txBody>
                    <a:bodyPr/>
                    <a:lstStyle/>
                    <a:p>
                      <a:pPr algn="ctr" rtl="1"/>
                      <a:r>
                        <a:rPr lang="he-IL" dirty="0" smtClean="0"/>
                        <a:t>202</a:t>
                      </a:r>
                      <a:endParaRPr lang="he-IL" dirty="0"/>
                    </a:p>
                  </a:txBody>
                  <a:tcPr/>
                </a:tc>
                <a:tc>
                  <a:txBody>
                    <a:bodyPr/>
                    <a:lstStyle/>
                    <a:p>
                      <a:pPr algn="ctr" rtl="1"/>
                      <a:r>
                        <a:rPr lang="he-IL" dirty="0" smtClean="0"/>
                        <a:t>12</a:t>
                      </a:r>
                      <a:endParaRPr lang="he-I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latin typeface="+mn-lt"/>
                          <a:ea typeface="+mn-ea"/>
                          <a:cs typeface="+mn-cs"/>
                        </a:rPr>
                        <a:t>Mortality rate, under-5   (per 1,000 live births)</a:t>
                      </a:r>
                    </a:p>
                  </a:txBody>
                  <a:tcPr/>
                </a:tc>
              </a:tr>
              <a:tr h="803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world bank (2000/1) </a:t>
                      </a:r>
                      <a:endParaRPr lang="he-IL" sz="1400" dirty="0" smtClean="0"/>
                    </a:p>
                  </a:txBody>
                  <a:tcPr/>
                </a:tc>
                <a:tc>
                  <a:txBody>
                    <a:bodyPr/>
                    <a:lstStyle/>
                    <a:p>
                      <a:pPr algn="ctr" rtl="0"/>
                      <a:r>
                        <a:rPr lang="en-US" dirty="0" smtClean="0"/>
                        <a:t>15</a:t>
                      </a:r>
                    </a:p>
                  </a:txBody>
                  <a:tcPr/>
                </a:tc>
                <a:tc>
                  <a:txBody>
                    <a:bodyPr/>
                    <a:lstStyle/>
                    <a:p>
                      <a:pPr algn="ctr" rtl="0"/>
                      <a:r>
                        <a:rPr lang="en-US" dirty="0" smtClean="0"/>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latin typeface="+mn-lt"/>
                          <a:ea typeface="+mn-ea"/>
                          <a:cs typeface="+mn-cs"/>
                        </a:rPr>
                        <a:t>Low</a:t>
                      </a:r>
                      <a:r>
                        <a:rPr lang="en-US" sz="1600" b="0" i="0" kern="1200" baseline="0" dirty="0" smtClean="0">
                          <a:solidFill>
                            <a:schemeClr val="dk1"/>
                          </a:solidFill>
                          <a:latin typeface="+mn-lt"/>
                          <a:ea typeface="+mn-ea"/>
                          <a:cs typeface="+mn-cs"/>
                        </a:rPr>
                        <a:t> </a:t>
                      </a:r>
                      <a:r>
                        <a:rPr lang="en-US" sz="1600" b="0" i="0" kern="1200" dirty="0" smtClean="0">
                          <a:solidFill>
                            <a:schemeClr val="dk1"/>
                          </a:solidFill>
                          <a:latin typeface="+mn-lt"/>
                          <a:ea typeface="+mn-ea"/>
                          <a:cs typeface="+mn-cs"/>
                        </a:rPr>
                        <a:t>birth-weight babies  (% of births)</a:t>
                      </a:r>
                    </a:p>
                  </a:txBody>
                  <a:tcPr/>
                </a:tc>
              </a:tr>
              <a:tr h="803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world bank (2000) </a:t>
                      </a:r>
                      <a:endParaRPr lang="he-IL" sz="1400" dirty="0" smtClean="0"/>
                    </a:p>
                  </a:txBody>
                  <a:tcPr/>
                </a:tc>
                <a:tc>
                  <a:txBody>
                    <a:bodyPr/>
                    <a:lstStyle/>
                    <a:p>
                      <a:pPr algn="ctr" rtl="0"/>
                      <a:r>
                        <a:rPr lang="en-US" dirty="0" smtClean="0"/>
                        <a:t>27</a:t>
                      </a:r>
                      <a:endParaRPr lang="he-IL" dirty="0"/>
                    </a:p>
                  </a:txBody>
                  <a:tcPr/>
                </a:tc>
                <a:tc>
                  <a:txBody>
                    <a:bodyPr/>
                    <a:lstStyle/>
                    <a:p>
                      <a:pPr algn="ctr"/>
                      <a:r>
                        <a:rPr lang="en-GB" dirty="0" smtClean="0"/>
                        <a:t>100</a:t>
                      </a:r>
                      <a:endParaRPr lang="he-I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latin typeface="+mn-lt"/>
                          <a:ea typeface="+mn-ea"/>
                          <a:cs typeface="+mn-cs"/>
                        </a:rPr>
                        <a:t>Pregnant women receiving prenatal care (%)</a:t>
                      </a:r>
                    </a:p>
                  </a:txBody>
                  <a:tcPr/>
                </a:tc>
              </a:tr>
            </a:tbl>
          </a:graphicData>
        </a:graphic>
      </p:graphicFrame>
    </p:spTree>
    <p:extLst>
      <p:ext uri="{BB962C8B-B14F-4D97-AF65-F5344CB8AC3E}">
        <p14:creationId xmlns:p14="http://schemas.microsoft.com/office/powerpoint/2010/main" val="1294479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533400"/>
            <a:ext cx="8229600" cy="519336"/>
          </a:xfrm>
        </p:spPr>
        <p:txBody>
          <a:bodyPr>
            <a:normAutofit fontScale="90000"/>
          </a:bodyPr>
          <a:lstStyle/>
          <a:p>
            <a:pPr eaLnBrk="1" hangingPunct="1"/>
            <a:r>
              <a:rPr lang="en-US" sz="3200" dirty="0" smtClean="0">
                <a:solidFill>
                  <a:srgbClr val="002060"/>
                </a:solidFill>
                <a:cs typeface="Levenim MT"/>
              </a:rPr>
              <a:t>Data</a:t>
            </a:r>
            <a:endParaRPr lang="he-IL" sz="3200" dirty="0" smtClean="0">
              <a:solidFill>
                <a:srgbClr val="002060"/>
              </a:solidFill>
            </a:endParaRPr>
          </a:p>
        </p:txBody>
      </p:sp>
      <p:sp>
        <p:nvSpPr>
          <p:cNvPr id="3" name="Content Placeholder 2"/>
          <p:cNvSpPr>
            <a:spLocks noGrp="1"/>
          </p:cNvSpPr>
          <p:nvPr>
            <p:ph idx="1"/>
          </p:nvPr>
        </p:nvSpPr>
        <p:spPr>
          <a:xfrm>
            <a:off x="467544" y="1196752"/>
            <a:ext cx="8153400" cy="5328592"/>
          </a:xfrm>
        </p:spPr>
        <p:txBody>
          <a:bodyPr>
            <a:normAutofit/>
          </a:bodyPr>
          <a:lstStyle/>
          <a:p>
            <a:pPr marL="0" indent="0" algn="l" rtl="0" eaLnBrk="1" hangingPunct="1">
              <a:lnSpc>
                <a:spcPct val="90000"/>
              </a:lnSpc>
              <a:spcBef>
                <a:spcPts val="600"/>
              </a:spcBef>
              <a:spcAft>
                <a:spcPts val="600"/>
              </a:spcAft>
              <a:buNone/>
            </a:pPr>
            <a:r>
              <a:rPr lang="en-US" sz="2200" b="1" dirty="0" smtClean="0">
                <a:cs typeface="Levenim MT"/>
              </a:rPr>
              <a:t>Israeli Ministry of Education Database 2007-2011:</a:t>
            </a:r>
          </a:p>
          <a:p>
            <a:pPr algn="l" rtl="0">
              <a:lnSpc>
                <a:spcPct val="90000"/>
              </a:lnSpc>
              <a:spcBef>
                <a:spcPts val="600"/>
              </a:spcBef>
              <a:spcAft>
                <a:spcPts val="600"/>
              </a:spcAft>
            </a:pPr>
            <a:r>
              <a:rPr lang="en-US" sz="2200" u="sng" dirty="0" smtClean="0">
                <a:cs typeface="Levenim MT"/>
              </a:rPr>
              <a:t>Students administrative records</a:t>
            </a:r>
          </a:p>
          <a:p>
            <a:pPr lvl="1" algn="l" rtl="0">
              <a:lnSpc>
                <a:spcPct val="90000"/>
              </a:lnSpc>
              <a:spcBef>
                <a:spcPts val="600"/>
              </a:spcBef>
              <a:spcAft>
                <a:spcPts val="600"/>
              </a:spcAft>
            </a:pPr>
            <a:r>
              <a:rPr lang="en-US" sz="1900" dirty="0" smtClean="0">
                <a:cs typeface="Levenim MT"/>
              </a:rPr>
              <a:t>Birth </a:t>
            </a:r>
            <a:r>
              <a:rPr lang="en-US" sz="1900" dirty="0">
                <a:cs typeface="Levenim MT"/>
              </a:rPr>
              <a:t>date, </a:t>
            </a:r>
            <a:r>
              <a:rPr lang="en-US" sz="1900" dirty="0" smtClean="0">
                <a:cs typeface="Levenim MT"/>
              </a:rPr>
              <a:t>Own and parental country of origin</a:t>
            </a:r>
            <a:r>
              <a:rPr lang="en-US" sz="1900" dirty="0">
                <a:cs typeface="Levenim MT"/>
              </a:rPr>
              <a:t>, Immigration </a:t>
            </a:r>
            <a:r>
              <a:rPr lang="en-US" sz="1900" dirty="0" smtClean="0">
                <a:cs typeface="Levenim MT"/>
              </a:rPr>
              <a:t>date. </a:t>
            </a:r>
          </a:p>
          <a:p>
            <a:pPr lvl="1" algn="l" rtl="0">
              <a:lnSpc>
                <a:spcPct val="90000"/>
              </a:lnSpc>
              <a:spcBef>
                <a:spcPts val="600"/>
              </a:spcBef>
              <a:spcAft>
                <a:spcPts val="600"/>
              </a:spcAft>
            </a:pPr>
            <a:r>
              <a:rPr lang="en-US" sz="1900" dirty="0" smtClean="0">
                <a:cs typeface="Levenim MT"/>
              </a:rPr>
              <a:t>Family </a:t>
            </a:r>
            <a:r>
              <a:rPr lang="en-US" sz="1900" dirty="0">
                <a:cs typeface="Levenim MT"/>
              </a:rPr>
              <a:t>characteristics – parents schooling, </a:t>
            </a:r>
            <a:r>
              <a:rPr lang="en-US" sz="1900" dirty="0" smtClean="0">
                <a:cs typeface="Levenim MT"/>
              </a:rPr>
              <a:t>number of siblings</a:t>
            </a:r>
            <a:r>
              <a:rPr lang="en-US" sz="1900" dirty="0">
                <a:cs typeface="Levenim MT"/>
              </a:rPr>
              <a:t>.</a:t>
            </a:r>
          </a:p>
          <a:p>
            <a:pPr algn="l" rtl="0">
              <a:lnSpc>
                <a:spcPct val="90000"/>
              </a:lnSpc>
              <a:spcBef>
                <a:spcPts val="600"/>
              </a:spcBef>
              <a:spcAft>
                <a:spcPts val="600"/>
              </a:spcAft>
            </a:pPr>
            <a:endParaRPr lang="en-US" sz="2200" u="sng" dirty="0" smtClean="0">
              <a:cs typeface="Levenim MT"/>
            </a:endParaRPr>
          </a:p>
          <a:p>
            <a:pPr marL="182880" lvl="1" algn="l" rtl="0">
              <a:lnSpc>
                <a:spcPct val="90000"/>
              </a:lnSpc>
              <a:spcBef>
                <a:spcPts val="600"/>
              </a:spcBef>
              <a:spcAft>
                <a:spcPts val="600"/>
              </a:spcAft>
            </a:pPr>
            <a:r>
              <a:rPr lang="en-US" sz="2200" u="sng" dirty="0">
                <a:cs typeface="Levenim MT"/>
              </a:rPr>
              <a:t>High School </a:t>
            </a:r>
            <a:r>
              <a:rPr lang="en-US" sz="2200" u="sng" dirty="0" smtClean="0">
                <a:cs typeface="Levenim MT"/>
              </a:rPr>
              <a:t>data</a:t>
            </a:r>
          </a:p>
          <a:p>
            <a:pPr marL="457200" lvl="2" algn="l" rtl="0">
              <a:lnSpc>
                <a:spcPct val="90000"/>
              </a:lnSpc>
              <a:spcBef>
                <a:spcPts val="600"/>
              </a:spcBef>
              <a:spcAft>
                <a:spcPts val="600"/>
              </a:spcAft>
            </a:pPr>
            <a:r>
              <a:rPr lang="en-US" sz="1900" dirty="0" smtClean="0">
                <a:cs typeface="Levenim MT"/>
              </a:rPr>
              <a:t>Completion of 12</a:t>
            </a:r>
            <a:r>
              <a:rPr lang="en-US" sz="1900" baseline="30000" dirty="0" smtClean="0">
                <a:cs typeface="Levenim MT"/>
              </a:rPr>
              <a:t>th</a:t>
            </a:r>
            <a:r>
              <a:rPr lang="en-US" sz="1900" dirty="0" smtClean="0">
                <a:cs typeface="Levenim MT"/>
              </a:rPr>
              <a:t> grade.</a:t>
            </a:r>
          </a:p>
          <a:p>
            <a:pPr marL="457200" lvl="2" algn="l" rtl="0">
              <a:lnSpc>
                <a:spcPct val="90000"/>
              </a:lnSpc>
              <a:spcBef>
                <a:spcPts val="600"/>
              </a:spcBef>
              <a:spcAft>
                <a:spcPts val="600"/>
              </a:spcAft>
            </a:pPr>
            <a:r>
              <a:rPr lang="en-US" sz="1900" dirty="0" smtClean="0">
                <a:cs typeface="Levenim MT"/>
              </a:rPr>
              <a:t>Obtaining matriculation certificate by age 18.</a:t>
            </a:r>
          </a:p>
          <a:p>
            <a:pPr marL="731520" lvl="3" algn="l" rtl="0">
              <a:lnSpc>
                <a:spcPct val="90000"/>
              </a:lnSpc>
              <a:spcBef>
                <a:spcPts val="600"/>
              </a:spcBef>
              <a:spcAft>
                <a:spcPts val="600"/>
              </a:spcAft>
            </a:pPr>
            <a:r>
              <a:rPr lang="en-US" sz="1900" dirty="0" smtClean="0">
                <a:cs typeface="Levenim MT"/>
              </a:rPr>
              <a:t>matriculation certificate is required for admission for academic post secondary schooling and for some jobs.</a:t>
            </a:r>
          </a:p>
          <a:p>
            <a:pPr marL="457200" lvl="2" algn="l" rtl="0">
              <a:lnSpc>
                <a:spcPct val="90000"/>
              </a:lnSpc>
              <a:spcBef>
                <a:spcPts val="600"/>
              </a:spcBef>
              <a:spcAft>
                <a:spcPts val="600"/>
              </a:spcAft>
            </a:pPr>
            <a:r>
              <a:rPr lang="en-US" sz="1900" dirty="0" smtClean="0">
                <a:cs typeface="Levenim MT"/>
              </a:rPr>
              <a:t>Credit units of matriculation exams.</a:t>
            </a:r>
          </a:p>
          <a:p>
            <a:pPr marL="731520" lvl="3" algn="l" rtl="0">
              <a:lnSpc>
                <a:spcPct val="90000"/>
              </a:lnSpc>
              <a:spcBef>
                <a:spcPts val="600"/>
              </a:spcBef>
              <a:spcAft>
                <a:spcPts val="600"/>
              </a:spcAft>
            </a:pPr>
            <a:r>
              <a:rPr lang="en-US" sz="1900" dirty="0" smtClean="0">
                <a:cs typeface="Levenim MT"/>
              </a:rPr>
              <a:t>Measure the quality of the matriculation program.</a:t>
            </a:r>
          </a:p>
          <a:p>
            <a:pPr marL="731520" lvl="3" algn="l" rtl="0">
              <a:lnSpc>
                <a:spcPct val="90000"/>
              </a:lnSpc>
              <a:spcBef>
                <a:spcPts val="600"/>
              </a:spcBef>
              <a:spcAft>
                <a:spcPts val="600"/>
              </a:spcAft>
            </a:pPr>
            <a:r>
              <a:rPr lang="en-US" sz="1900" dirty="0" smtClean="0">
                <a:cs typeface="Levenim MT"/>
              </a:rPr>
              <a:t>Units in English and math, measures of </a:t>
            </a:r>
            <a:r>
              <a:rPr lang="en-US" sz="1900" dirty="0" err="1" smtClean="0">
                <a:cs typeface="Levenim MT"/>
              </a:rPr>
              <a:t>inetability</a:t>
            </a:r>
            <a:endParaRPr lang="en-US" sz="1900" dirty="0" smtClean="0">
              <a:cs typeface="Levenim M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67544" y="764704"/>
            <a:ext cx="8229600" cy="519336"/>
          </a:xfrm>
        </p:spPr>
        <p:txBody>
          <a:bodyPr>
            <a:normAutofit fontScale="90000"/>
          </a:bodyPr>
          <a:lstStyle/>
          <a:p>
            <a:r>
              <a:rPr lang="en-US" sz="3600" dirty="0" smtClean="0">
                <a:solidFill>
                  <a:srgbClr val="002060"/>
                </a:solidFill>
              </a:rPr>
              <a:t>Background </a:t>
            </a:r>
            <a:r>
              <a:rPr lang="en-US" sz="3600" dirty="0">
                <a:solidFill>
                  <a:srgbClr val="002060"/>
                </a:solidFill>
              </a:rPr>
              <a:t>Characteristics </a:t>
            </a:r>
            <a:r>
              <a:rPr lang="en-US" sz="3600" dirty="0" smtClean="0">
                <a:solidFill>
                  <a:srgbClr val="002060"/>
                </a:solidFill>
              </a:rPr>
              <a:t>by </a:t>
            </a:r>
            <a:r>
              <a:rPr lang="en-US" sz="3600" dirty="0" err="1" smtClean="0">
                <a:solidFill>
                  <a:srgbClr val="002060"/>
                </a:solidFill>
              </a:rPr>
              <a:t>Treatmetment</a:t>
            </a:r>
            <a:endParaRPr lang="he-IL" sz="3600" dirty="0">
              <a:solidFill>
                <a:srgbClr val="0020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08354643"/>
              </p:ext>
            </p:extLst>
          </p:nvPr>
        </p:nvGraphicFramePr>
        <p:xfrm>
          <a:off x="684213" y="1790700"/>
          <a:ext cx="7312025" cy="4786313"/>
        </p:xfrm>
        <a:graphic>
          <a:graphicData uri="http://schemas.openxmlformats.org/presentationml/2006/ole">
            <mc:AlternateContent xmlns:mc="http://schemas.openxmlformats.org/markup-compatibility/2006">
              <mc:Choice xmlns:v="urn:schemas-microsoft-com:vml" Requires="v">
                <p:oleObj spid="_x0000_s28719" name="Worksheet" r:id="rId3" imgW="6155160" imgH="3582570" progId="Excel.Sheet.12">
                  <p:embed/>
                </p:oleObj>
              </mc:Choice>
              <mc:Fallback>
                <p:oleObj name="Worksheet" r:id="rId3" imgW="6155160" imgH="3582570" progId="Excel.Sheet.12">
                  <p:embed/>
                  <p:pic>
                    <p:nvPicPr>
                      <p:cNvPr id="0" name=""/>
                      <p:cNvPicPr/>
                      <p:nvPr/>
                    </p:nvPicPr>
                    <p:blipFill>
                      <a:blip r:embed="rId4"/>
                      <a:stretch>
                        <a:fillRect/>
                      </a:stretch>
                    </p:blipFill>
                    <p:spPr>
                      <a:xfrm>
                        <a:off x="684213" y="1790700"/>
                        <a:ext cx="7312025" cy="4786313"/>
                      </a:xfrm>
                      <a:prstGeom prst="rect">
                        <a:avLst/>
                      </a:prstGeom>
                    </p:spPr>
                  </p:pic>
                </p:oleObj>
              </mc:Fallback>
            </mc:AlternateContent>
          </a:graphicData>
        </a:graphic>
      </p:graphicFrame>
    </p:spTree>
    <p:extLst>
      <p:ext uri="{BB962C8B-B14F-4D97-AF65-F5344CB8AC3E}">
        <p14:creationId xmlns:p14="http://schemas.microsoft.com/office/powerpoint/2010/main" val="1135581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735360"/>
          </a:xfrm>
        </p:spPr>
        <p:txBody>
          <a:bodyPr>
            <a:normAutofit/>
          </a:bodyPr>
          <a:lstStyle/>
          <a:p>
            <a:r>
              <a:rPr lang="en-US" sz="3200" dirty="0">
                <a:solidFill>
                  <a:srgbClr val="002060"/>
                </a:solidFill>
                <a:cs typeface="Times New Roman" pitchFamily="18" charset="0"/>
              </a:rPr>
              <a:t>Definition of Treatment </a:t>
            </a:r>
            <a:endParaRPr lang="he-IL" sz="3200" dirty="0">
              <a:solidFill>
                <a:srgbClr val="002060"/>
              </a:solidFill>
            </a:endParaRPr>
          </a:p>
        </p:txBody>
      </p:sp>
      <p:sp>
        <p:nvSpPr>
          <p:cNvPr id="3" name="מציין מיקום תוכן 2"/>
          <p:cNvSpPr>
            <a:spLocks noGrp="1"/>
          </p:cNvSpPr>
          <p:nvPr>
            <p:ph idx="1"/>
          </p:nvPr>
        </p:nvSpPr>
        <p:spPr>
          <a:xfrm>
            <a:off x="323528" y="2480122"/>
            <a:ext cx="8399276" cy="4876800"/>
          </a:xfrm>
        </p:spPr>
        <p:txBody>
          <a:bodyPr>
            <a:normAutofit/>
          </a:bodyPr>
          <a:lstStyle/>
          <a:p>
            <a:pPr marL="457200" indent="-457200" algn="l" rtl="0">
              <a:buClr>
                <a:srgbClr val="002060"/>
              </a:buClr>
              <a:buFont typeface="+mj-lt"/>
              <a:buAutoNum type="arabicPeriod"/>
            </a:pPr>
            <a:r>
              <a:rPr lang="en-US" sz="2200" dirty="0" smtClean="0"/>
              <a:t>Treatment Definition </a:t>
            </a:r>
            <a:r>
              <a:rPr lang="en-US" sz="2200" dirty="0"/>
              <a:t>by Trimester</a:t>
            </a:r>
          </a:p>
          <a:p>
            <a:pPr lvl="2" algn="l" rtl="0">
              <a:buClr>
                <a:srgbClr val="002060"/>
              </a:buClr>
            </a:pPr>
            <a:r>
              <a:rPr lang="en-US" dirty="0"/>
              <a:t>First </a:t>
            </a:r>
            <a:r>
              <a:rPr lang="en-US" dirty="0" smtClean="0"/>
              <a:t>trimester </a:t>
            </a:r>
            <a:r>
              <a:rPr lang="en-US" dirty="0"/>
              <a:t>constitute the most critical time for negative effects </a:t>
            </a:r>
            <a:r>
              <a:rPr lang="en-US" dirty="0" smtClean="0"/>
              <a:t>of deficiencies in micro nutrients and iodine. Evidence from effect of famine on </a:t>
            </a:r>
            <a:r>
              <a:rPr lang="en-US" dirty="0"/>
              <a:t>cognitive abilities later in life (</a:t>
            </a:r>
            <a:r>
              <a:rPr lang="da-DK" dirty="0"/>
              <a:t>Von Hinke Kessler Scholder et al. (2014), Neugebauer et al. (1999), Rooij et al. (2010)).</a:t>
            </a:r>
            <a:endParaRPr lang="en-US" dirty="0"/>
          </a:p>
          <a:p>
            <a:pPr marL="457200" indent="-457200" algn="l" rtl="0">
              <a:buClr>
                <a:srgbClr val="002060"/>
              </a:buClr>
              <a:buFont typeface="+mj-lt"/>
              <a:buAutoNum type="arabicPeriod"/>
            </a:pPr>
            <a:r>
              <a:rPr lang="en-US" sz="2200" dirty="0" smtClean="0"/>
              <a:t>Treatment Definition </a:t>
            </a:r>
            <a:r>
              <a:rPr lang="en-US" sz="2200" dirty="0"/>
              <a:t>by the critical period for fetus </a:t>
            </a:r>
            <a:r>
              <a:rPr lang="en-US" sz="2200" dirty="0" smtClean="0"/>
              <a:t>brain Development:</a:t>
            </a:r>
          </a:p>
          <a:p>
            <a:pPr lvl="2" algn="l" rtl="0">
              <a:buClr>
                <a:srgbClr val="002060"/>
              </a:buClr>
            </a:pPr>
            <a:r>
              <a:rPr lang="en-US" dirty="0" smtClean="0"/>
              <a:t>Week 8 to week 25 is viewed as the critical period of pregnancy for fetus brain and cognitive development (</a:t>
            </a:r>
            <a:r>
              <a:rPr lang="en-US" dirty="0" err="1" smtClean="0"/>
              <a:t>Nowakowski</a:t>
            </a:r>
            <a:r>
              <a:rPr lang="en-US" dirty="0" smtClean="0"/>
              <a:t> and Hayes (2008), </a:t>
            </a:r>
            <a:r>
              <a:rPr lang="en-US" dirty="0" err="1" smtClean="0"/>
              <a:t>Loganovskaja</a:t>
            </a:r>
            <a:r>
              <a:rPr lang="en-US" dirty="0" smtClean="0"/>
              <a:t> and </a:t>
            </a:r>
            <a:r>
              <a:rPr lang="en-US" dirty="0" err="1" smtClean="0"/>
              <a:t>Loganovsky</a:t>
            </a:r>
            <a:r>
              <a:rPr lang="en-US" dirty="0" smtClean="0"/>
              <a:t> (1999</a:t>
            </a:r>
            <a:r>
              <a:rPr lang="en-US" dirty="0"/>
              <a:t>). E.X. </a:t>
            </a:r>
            <a:r>
              <a:rPr lang="en-GB" sz="1800" dirty="0" smtClean="0"/>
              <a:t>damage </a:t>
            </a:r>
            <a:r>
              <a:rPr lang="en-GB" sz="1800" dirty="0"/>
              <a:t>caused by radiation to human </a:t>
            </a:r>
            <a:r>
              <a:rPr lang="en-GB" sz="1800" dirty="0" err="1" smtClean="0"/>
              <a:t>fetus</a:t>
            </a:r>
            <a:r>
              <a:rPr lang="en-GB" sz="1800" dirty="0" smtClean="0"/>
              <a:t> in this period can </a:t>
            </a:r>
            <a:r>
              <a:rPr lang="en-GB" sz="1800" dirty="0"/>
              <a:t>result </a:t>
            </a:r>
            <a:r>
              <a:rPr lang="en-GB" sz="1800" dirty="0" smtClean="0"/>
              <a:t>in cognitive </a:t>
            </a:r>
            <a:r>
              <a:rPr lang="en-GB" sz="1800" dirty="0"/>
              <a:t>deficits that still manifest 16-18 years after </a:t>
            </a:r>
            <a:r>
              <a:rPr lang="en-GB" sz="1800" dirty="0" smtClean="0"/>
              <a:t>birth it </a:t>
            </a:r>
            <a:r>
              <a:rPr lang="en-GB" sz="1800" dirty="0"/>
              <a:t>is the major neuron genetic period of the developing human </a:t>
            </a:r>
            <a:r>
              <a:rPr lang="en-GB" sz="1800" dirty="0" smtClean="0"/>
              <a:t>neocortex.</a:t>
            </a:r>
          </a:p>
          <a:p>
            <a:pPr marL="548640" lvl="2" indent="0" algn="l" rtl="0">
              <a:buNone/>
            </a:pPr>
            <a:endParaRPr lang="en-US" dirty="0" smtClean="0"/>
          </a:p>
        </p:txBody>
      </p:sp>
      <p:sp>
        <p:nvSpPr>
          <p:cNvPr id="5" name="TextBox 4"/>
          <p:cNvSpPr txBox="1"/>
          <p:nvPr/>
        </p:nvSpPr>
        <p:spPr>
          <a:xfrm>
            <a:off x="611560" y="1556792"/>
            <a:ext cx="7992888" cy="923330"/>
          </a:xfrm>
          <a:prstGeom prst="rect">
            <a:avLst/>
          </a:prstGeom>
          <a:noFill/>
        </p:spPr>
        <p:txBody>
          <a:bodyPr wrap="square" rtlCol="1">
            <a:spAutoFit/>
          </a:bodyPr>
          <a:lstStyle/>
          <a:p>
            <a:r>
              <a:rPr lang="en-US" b="1" u="sng" dirty="0" smtClean="0"/>
              <a:t>The </a:t>
            </a:r>
            <a:r>
              <a:rPr lang="en-US" b="1" u="sng" dirty="0"/>
              <a:t>key </a:t>
            </a:r>
            <a:r>
              <a:rPr lang="en-US" b="1" u="sng" dirty="0" smtClean="0"/>
              <a:t>variable: </a:t>
            </a:r>
          </a:p>
          <a:p>
            <a:r>
              <a:rPr lang="en-US" b="1" dirty="0" smtClean="0"/>
              <a:t>The </a:t>
            </a:r>
            <a:r>
              <a:rPr lang="en-US" b="1" dirty="0"/>
              <a:t>gestational age of the student at immigration (</a:t>
            </a:r>
            <a:r>
              <a:rPr lang="en-US" b="1" dirty="0" smtClean="0"/>
              <a:t>measured </a:t>
            </a:r>
            <a:r>
              <a:rPr lang="en-US" b="1" dirty="0"/>
              <a:t>by weeks</a:t>
            </a:r>
            <a:r>
              <a:rPr lang="en-US" b="1" dirty="0" smtClean="0"/>
              <a:t>)</a:t>
            </a:r>
            <a:endParaRPr lang="en-US" b="1" dirty="0"/>
          </a:p>
          <a:p>
            <a:endParaRPr lang="he-IL" dirty="0"/>
          </a:p>
        </p:txBody>
      </p:sp>
    </p:spTree>
    <p:extLst>
      <p:ext uri="{BB962C8B-B14F-4D97-AF65-F5344CB8AC3E}">
        <p14:creationId xmlns:p14="http://schemas.microsoft.com/office/powerpoint/2010/main" val="62109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735360"/>
          </a:xfrm>
        </p:spPr>
        <p:txBody>
          <a:bodyPr>
            <a:normAutofit/>
          </a:bodyPr>
          <a:lstStyle/>
          <a:p>
            <a:r>
              <a:rPr lang="en-US" sz="3200" dirty="0" smtClean="0">
                <a:solidFill>
                  <a:srgbClr val="002060"/>
                </a:solidFill>
              </a:rPr>
              <a:t>Balancing Tests</a:t>
            </a:r>
            <a:endParaRPr lang="he-IL" sz="3200" dirty="0">
              <a:solidFill>
                <a:srgbClr val="002060"/>
              </a:solidFill>
            </a:endParaRPr>
          </a:p>
        </p:txBody>
      </p:sp>
      <p:sp>
        <p:nvSpPr>
          <p:cNvPr id="3" name="מציין מיקום תוכן 2"/>
          <p:cNvSpPr>
            <a:spLocks noGrp="1"/>
          </p:cNvSpPr>
          <p:nvPr>
            <p:ph idx="1"/>
          </p:nvPr>
        </p:nvSpPr>
        <p:spPr>
          <a:xfrm>
            <a:off x="457200" y="1340768"/>
            <a:ext cx="8229600" cy="5136232"/>
          </a:xfrm>
        </p:spPr>
        <p:txBody>
          <a:bodyPr/>
          <a:lstStyle/>
          <a:p>
            <a:pPr marL="0" indent="0" algn="l" rtl="0">
              <a:buNone/>
            </a:pPr>
            <a:r>
              <a:rPr lang="en-US" sz="2000" dirty="0"/>
              <a:t>Testing the correlation between </a:t>
            </a:r>
            <a:r>
              <a:rPr lang="en-US" sz="2000" dirty="0" smtClean="0"/>
              <a:t>observable </a:t>
            </a:r>
            <a:r>
              <a:rPr lang="en-US" sz="2000" dirty="0"/>
              <a:t>characteristics and </a:t>
            </a:r>
            <a:r>
              <a:rPr lang="en-US" sz="2000" dirty="0" smtClean="0"/>
              <a:t>timing </a:t>
            </a:r>
            <a:r>
              <a:rPr lang="en-US" sz="2000" dirty="0"/>
              <a:t>of pregnancy </a:t>
            </a:r>
            <a:r>
              <a:rPr lang="en-US" sz="2000" dirty="0" smtClean="0"/>
              <a:t>based treatment definition </a:t>
            </a:r>
            <a:r>
              <a:rPr lang="en-US" sz="2000" b="1" dirty="0"/>
              <a:t>by </a:t>
            </a:r>
            <a:r>
              <a:rPr lang="en-US" sz="2000" b="1" dirty="0" smtClean="0"/>
              <a:t>Trimesters</a:t>
            </a:r>
            <a:r>
              <a:rPr lang="en-US" sz="2000" dirty="0" smtClean="0"/>
              <a:t>:</a:t>
            </a:r>
            <a:endParaRPr lang="en-US" sz="2000" dirty="0"/>
          </a:p>
          <a:p>
            <a:pPr algn="l" rtl="0"/>
            <a:endParaRPr lang="he-IL" dirty="0"/>
          </a:p>
        </p:txBody>
      </p:sp>
      <p:sp>
        <p:nvSpPr>
          <p:cNvPr id="7" name="Rectangle 6"/>
          <p:cNvSpPr/>
          <p:nvPr/>
        </p:nvSpPr>
        <p:spPr>
          <a:xfrm>
            <a:off x="1979712" y="6165304"/>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19"/>
          <p:cNvPicPr>
            <a:picLocks noChangeAspect="1"/>
          </p:cNvPicPr>
          <p:nvPr/>
        </p:nvPicPr>
        <p:blipFill>
          <a:blip r:embed="rId2"/>
          <a:stretch>
            <a:fillRect/>
          </a:stretch>
        </p:blipFill>
        <p:spPr>
          <a:xfrm>
            <a:off x="190604" y="2399082"/>
            <a:ext cx="8701876" cy="2726500"/>
          </a:xfrm>
          <a:prstGeom prst="rect">
            <a:avLst/>
          </a:prstGeom>
        </p:spPr>
      </p:pic>
    </p:spTree>
    <p:extLst>
      <p:ext uri="{BB962C8B-B14F-4D97-AF65-F5344CB8AC3E}">
        <p14:creationId xmlns:p14="http://schemas.microsoft.com/office/powerpoint/2010/main" val="1383564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67544" y="764704"/>
            <a:ext cx="8229600" cy="519336"/>
          </a:xfrm>
        </p:spPr>
        <p:txBody>
          <a:bodyPr>
            <a:normAutofit fontScale="90000"/>
          </a:bodyPr>
          <a:lstStyle/>
          <a:p>
            <a:pPr algn="ctr"/>
            <a:r>
              <a:rPr lang="en-US" sz="3600" dirty="0" smtClean="0">
                <a:solidFill>
                  <a:srgbClr val="002060"/>
                </a:solidFill>
              </a:rPr>
              <a:t>Mean Outcomes by </a:t>
            </a:r>
            <a:r>
              <a:rPr lang="en-US" sz="3600" dirty="0">
                <a:solidFill>
                  <a:srgbClr val="002060"/>
                </a:solidFill>
              </a:rPr>
              <a:t>Treatment </a:t>
            </a:r>
            <a:endParaRPr lang="he-IL" sz="3600" dirty="0">
              <a:solidFill>
                <a:srgbClr val="0020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7411297"/>
              </p:ext>
            </p:extLst>
          </p:nvPr>
        </p:nvGraphicFramePr>
        <p:xfrm>
          <a:off x="1116013" y="1412875"/>
          <a:ext cx="7937500" cy="5989638"/>
        </p:xfrm>
        <a:graphic>
          <a:graphicData uri="http://schemas.openxmlformats.org/presentationml/2006/ole">
            <mc:AlternateContent xmlns:mc="http://schemas.openxmlformats.org/markup-compatibility/2006">
              <mc:Choice xmlns:v="urn:schemas-microsoft-com:vml" Requires="v">
                <p:oleObj spid="_x0000_s29743" name="Worksheet" r:id="rId3" imgW="6578213" imgH="4415104" progId="Excel.Sheet.12">
                  <p:embed/>
                </p:oleObj>
              </mc:Choice>
              <mc:Fallback>
                <p:oleObj name="Worksheet" r:id="rId3" imgW="6578213" imgH="4415104" progId="Excel.Sheet.12">
                  <p:embed/>
                  <p:pic>
                    <p:nvPicPr>
                      <p:cNvPr id="0" name=""/>
                      <p:cNvPicPr/>
                      <p:nvPr/>
                    </p:nvPicPr>
                    <p:blipFill>
                      <a:blip r:embed="rId4"/>
                      <a:stretch>
                        <a:fillRect/>
                      </a:stretch>
                    </p:blipFill>
                    <p:spPr>
                      <a:xfrm>
                        <a:off x="1116013" y="1412875"/>
                        <a:ext cx="7937500" cy="5989638"/>
                      </a:xfrm>
                      <a:prstGeom prst="rect">
                        <a:avLst/>
                      </a:prstGeom>
                    </p:spPr>
                  </p:pic>
                </p:oleObj>
              </mc:Fallback>
            </mc:AlternateContent>
          </a:graphicData>
        </a:graphic>
      </p:graphicFrame>
    </p:spTree>
    <p:extLst>
      <p:ext uri="{BB962C8B-B14F-4D97-AF65-F5344CB8AC3E}">
        <p14:creationId xmlns:p14="http://schemas.microsoft.com/office/powerpoint/2010/main" val="3530175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176"/>
            <a:ext cx="8229600" cy="990600"/>
          </a:xfrm>
        </p:spPr>
        <p:txBody>
          <a:bodyPr>
            <a:normAutofit/>
          </a:bodyPr>
          <a:lstStyle/>
          <a:p>
            <a:r>
              <a:rPr lang="en-US" sz="3200" dirty="0">
                <a:solidFill>
                  <a:srgbClr val="002060"/>
                </a:solidFill>
              </a:rPr>
              <a:t>The Baseline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2648" y="1340768"/>
                <a:ext cx="8207824" cy="4755232"/>
              </a:xfrm>
            </p:spPr>
            <p:txBody>
              <a:bodyPr>
                <a:normAutofit fontScale="92500" lnSpcReduction="20000"/>
              </a:bodyPr>
              <a:lstStyle/>
              <a:p>
                <a:pPr algn="l" rtl="0">
                  <a:spcAft>
                    <a:spcPts val="600"/>
                  </a:spcAft>
                </a:pPr>
                <a:r>
                  <a:rPr lang="en-US" sz="2200" dirty="0" smtClean="0">
                    <a:cs typeface="Times New Roman" pitchFamily="18" charset="0"/>
                  </a:rPr>
                  <a:t>Treatment </a:t>
                </a:r>
                <a:r>
                  <a:rPr lang="en-US" sz="2200" dirty="0">
                    <a:cs typeface="Times New Roman" pitchFamily="18" charset="0"/>
                  </a:rPr>
                  <a:t>definition by </a:t>
                </a:r>
                <a:r>
                  <a:rPr lang="en-US" sz="2200" dirty="0" smtClean="0">
                    <a:cs typeface="Times New Roman" pitchFamily="18" charset="0"/>
                  </a:rPr>
                  <a:t>trimesters:</a:t>
                </a:r>
                <a:endParaRPr lang="en-US" sz="2200" dirty="0">
                  <a:cs typeface="Times New Roman" pitchFamily="18" charset="0"/>
                </a:endParaRPr>
              </a:p>
              <a:p>
                <a:pPr marL="0" indent="0" algn="l" rtl="0">
                  <a:spcAft>
                    <a:spcPts val="600"/>
                  </a:spcAft>
                  <a:buNone/>
                </a:pPr>
                <a:r>
                  <a:rPr lang="en-US" sz="2000" b="0" dirty="0" smtClean="0">
                    <a:cs typeface="Times New Roman" pitchFamily="18" charset="0"/>
                  </a:rPr>
                  <a:t>  (1) </a:t>
                </a:r>
                <a14:m>
                  <m:oMath xmlns:m="http://schemas.openxmlformats.org/officeDocument/2006/math">
                    <m:sSub>
                      <m:sSubPr>
                        <m:ctrlPr>
                          <a:rPr lang="en-US" sz="2000" b="0" i="1" dirty="0" smtClean="0">
                            <a:latin typeface="Cambria Math"/>
                            <a:cs typeface="Times New Roman" pitchFamily="18" charset="0"/>
                          </a:rPr>
                        </m:ctrlPr>
                      </m:sSubPr>
                      <m:e>
                        <m:r>
                          <a:rPr lang="en-US" sz="2000" b="0" i="1" dirty="0" smtClean="0">
                            <a:latin typeface="Cambria Math"/>
                            <a:cs typeface="Times New Roman" pitchFamily="18" charset="0"/>
                          </a:rPr>
                          <m:t>𝑌</m:t>
                        </m:r>
                      </m:e>
                      <m:sub>
                        <m:r>
                          <a:rPr lang="en-US" sz="2000" b="0" i="1" dirty="0" smtClean="0">
                            <a:latin typeface="Cambria Math"/>
                            <a:cs typeface="Times New Roman" pitchFamily="18" charset="0"/>
                          </a:rPr>
                          <m:t>𝑖</m:t>
                        </m:r>
                      </m:sub>
                    </m:sSub>
                    <m:r>
                      <a:rPr lang="en-US" sz="2000" b="0" i="1" dirty="0" smtClean="0">
                        <a:latin typeface="Cambria Math"/>
                        <a:cs typeface="Times New Roman" pitchFamily="18" charset="0"/>
                      </a:rPr>
                      <m:t>=</m:t>
                    </m:r>
                    <m:sSub>
                      <m:sSubPr>
                        <m:ctrlPr>
                          <a:rPr lang="en-US" sz="2000" b="0" i="1" dirty="0" smtClean="0">
                            <a:latin typeface="Cambria Math"/>
                            <a:cs typeface="Times New Roman" pitchFamily="18" charset="0"/>
                          </a:rPr>
                        </m:ctrlPr>
                      </m:sSubPr>
                      <m:e>
                        <m:sSub>
                          <m:sSubPr>
                            <m:ctrlPr>
                              <a:rPr lang="en-US" sz="2000" b="0" i="1" dirty="0" smtClean="0">
                                <a:latin typeface="Cambria Math"/>
                                <a:ea typeface="Cambria Math"/>
                                <a:cs typeface="Times New Roman" pitchFamily="18" charset="0"/>
                              </a:rPr>
                            </m:ctrlPr>
                          </m:sSubPr>
                          <m:e>
                            <m:r>
                              <a:rPr lang="en-US" sz="2000" i="1" dirty="0">
                                <a:latin typeface="Cambria Math"/>
                                <a:ea typeface="Cambria Math"/>
                                <a:cs typeface="Times New Roman" pitchFamily="18" charset="0"/>
                              </a:rPr>
                              <m:t>𝛽</m:t>
                            </m:r>
                          </m:e>
                          <m:sub>
                            <m:r>
                              <a:rPr lang="en-US" sz="2000" b="0" i="1" dirty="0" smtClean="0">
                                <a:latin typeface="Cambria Math"/>
                                <a:ea typeface="Cambria Math"/>
                                <a:cs typeface="Times New Roman" pitchFamily="18" charset="0"/>
                              </a:rPr>
                              <m:t>0</m:t>
                            </m:r>
                          </m:sub>
                        </m:sSub>
                        <m:r>
                          <a:rPr lang="en-US" sz="2000" b="0" i="1" dirty="0" smtClean="0">
                            <a:latin typeface="Cambria Math"/>
                            <a:ea typeface="Cambria Math"/>
                            <a:cs typeface="Times New Roman" pitchFamily="18" charset="0"/>
                          </a:rPr>
                          <m:t>+</m:t>
                        </m:r>
                        <m:sSub>
                          <m:sSubPr>
                            <m:ctrlPr>
                              <a:rPr lang="en-US" sz="2000" i="1" dirty="0">
                                <a:latin typeface="Cambria Math"/>
                                <a:ea typeface="Cambria Math"/>
                                <a:cs typeface="Times New Roman" pitchFamily="18" charset="0"/>
                              </a:rPr>
                            </m:ctrlPr>
                          </m:sSubPr>
                          <m:e>
                            <m:r>
                              <a:rPr lang="en-US" sz="2000" i="1" dirty="0">
                                <a:latin typeface="Cambria Math"/>
                                <a:ea typeface="Cambria Math"/>
                                <a:cs typeface="Times New Roman" pitchFamily="18" charset="0"/>
                              </a:rPr>
                              <m:t>𝛽</m:t>
                            </m:r>
                          </m:e>
                          <m:sub>
                            <m:r>
                              <a:rPr lang="en-US" sz="2000" i="1" dirty="0">
                                <a:latin typeface="Cambria Math"/>
                                <a:ea typeface="Cambria Math"/>
                                <a:cs typeface="Times New Roman" pitchFamily="18" charset="0"/>
                              </a:rPr>
                              <m:t>1</m:t>
                            </m:r>
                          </m:sub>
                        </m:sSub>
                        <m:r>
                          <a:rPr lang="en-US" sz="2000" b="0" i="1" dirty="0" smtClean="0">
                            <a:latin typeface="Cambria Math"/>
                            <a:ea typeface="Cambria Math"/>
                            <a:cs typeface="Times New Roman" pitchFamily="18" charset="0"/>
                          </a:rPr>
                          <m:t>𝐹𝑖𝑟𝑠𝑡</m:t>
                        </m:r>
                        <m:r>
                          <a:rPr lang="en-US" sz="2000" b="0" i="1" dirty="0" smtClean="0">
                            <a:latin typeface="Cambria Math"/>
                            <a:ea typeface="Cambria Math"/>
                            <a:cs typeface="Times New Roman" pitchFamily="18" charset="0"/>
                          </a:rPr>
                          <m:t>_</m:t>
                        </m:r>
                        <m:r>
                          <a:rPr lang="en-US" sz="2000" b="0" i="1" dirty="0" smtClean="0">
                            <a:latin typeface="Cambria Math"/>
                            <a:ea typeface="Cambria Math"/>
                            <a:cs typeface="Times New Roman" pitchFamily="18" charset="0"/>
                          </a:rPr>
                          <m:t>𝑡𝑟𝑖𝑚𝑒𝑠𝑡𝑒𝑟</m:t>
                        </m:r>
                      </m:e>
                      <m:sub>
                        <m:r>
                          <a:rPr lang="en-US" sz="2000" b="0" i="1" dirty="0" smtClean="0">
                            <a:latin typeface="Cambria Math"/>
                            <a:cs typeface="Times New Roman" pitchFamily="18" charset="0"/>
                          </a:rPr>
                          <m:t>𝑖</m:t>
                        </m:r>
                      </m:sub>
                    </m:sSub>
                    <m:sSub>
                      <m:sSubPr>
                        <m:ctrlPr>
                          <a:rPr lang="en-US" sz="2000" i="1" dirty="0">
                            <a:latin typeface="Cambria Math"/>
                            <a:cs typeface="Times New Roman" pitchFamily="18" charset="0"/>
                          </a:rPr>
                        </m:ctrlPr>
                      </m:sSubPr>
                      <m:e>
                        <m:r>
                          <a:rPr lang="en-US" sz="2000" i="1" dirty="0">
                            <a:latin typeface="Cambria Math"/>
                            <a:ea typeface="Cambria Math"/>
                            <a:cs typeface="Times New Roman" pitchFamily="18" charset="0"/>
                          </a:rPr>
                          <m:t>+</m:t>
                        </m:r>
                        <m:sSub>
                          <m:sSubPr>
                            <m:ctrlPr>
                              <a:rPr lang="en-US" sz="2000" i="1" dirty="0">
                                <a:latin typeface="Cambria Math"/>
                                <a:ea typeface="Cambria Math"/>
                                <a:cs typeface="Times New Roman" pitchFamily="18" charset="0"/>
                              </a:rPr>
                            </m:ctrlPr>
                          </m:sSubPr>
                          <m:e>
                            <m:r>
                              <a:rPr lang="en-US" sz="2000" i="1" dirty="0">
                                <a:latin typeface="Cambria Math"/>
                                <a:ea typeface="Cambria Math"/>
                                <a:cs typeface="Times New Roman" pitchFamily="18" charset="0"/>
                              </a:rPr>
                              <m:t>𝛽</m:t>
                            </m:r>
                          </m:e>
                          <m:sub>
                            <m:r>
                              <a:rPr lang="en-US" sz="2000" b="0" i="1" dirty="0" smtClean="0">
                                <a:latin typeface="Cambria Math"/>
                                <a:ea typeface="Cambria Math"/>
                                <a:cs typeface="Times New Roman" pitchFamily="18" charset="0"/>
                              </a:rPr>
                              <m:t>2</m:t>
                            </m:r>
                          </m:sub>
                        </m:sSub>
                        <m:r>
                          <a:rPr lang="en-US" sz="2000" b="0" i="1" dirty="0" smtClean="0">
                            <a:latin typeface="Cambria Math"/>
                            <a:ea typeface="Cambria Math"/>
                            <a:cs typeface="Times New Roman" pitchFamily="18" charset="0"/>
                          </a:rPr>
                          <m:t>𝑆𝑒𝑐𝑜𝑛𝑑</m:t>
                        </m:r>
                        <m:r>
                          <a:rPr lang="en-US" sz="2000" b="0" i="1" dirty="0" smtClean="0">
                            <a:latin typeface="Cambria Math"/>
                            <a:ea typeface="Cambria Math"/>
                            <a:cs typeface="Times New Roman" pitchFamily="18" charset="0"/>
                          </a:rPr>
                          <m:t>_</m:t>
                        </m:r>
                        <m:r>
                          <a:rPr lang="en-US" sz="2000" b="0" i="1" dirty="0" smtClean="0">
                            <a:latin typeface="Cambria Math"/>
                            <a:ea typeface="Cambria Math"/>
                            <a:cs typeface="Times New Roman" pitchFamily="18" charset="0"/>
                          </a:rPr>
                          <m:t>𝑡𝑟𝑖𝑚𝑠𝑡𝑒𝑟</m:t>
                        </m:r>
                      </m:e>
                      <m:sub>
                        <m:r>
                          <a:rPr lang="en-US" sz="2000" i="1" dirty="0">
                            <a:latin typeface="Cambria Math"/>
                            <a:cs typeface="Times New Roman" pitchFamily="18" charset="0"/>
                          </a:rPr>
                          <m:t>𝑖</m:t>
                        </m:r>
                      </m:sub>
                    </m:sSub>
                    <m:r>
                      <a:rPr lang="en-US" sz="2000" b="0" i="1" dirty="0" smtClean="0">
                        <a:latin typeface="Cambria Math"/>
                        <a:cs typeface="Times New Roman" pitchFamily="18" charset="0"/>
                      </a:rPr>
                      <m:t>+</m:t>
                    </m:r>
                    <m:r>
                      <a:rPr lang="en-US" sz="2000" b="0" i="1" dirty="0" smtClean="0">
                        <a:latin typeface="Cambria Math"/>
                        <a:ea typeface="Cambria Math"/>
                        <a:cs typeface="Times New Roman" pitchFamily="18" charset="0"/>
                      </a:rPr>
                      <m:t>𝛾</m:t>
                    </m:r>
                    <m:sSub>
                      <m:sSubPr>
                        <m:ctrlPr>
                          <a:rPr lang="en-US" sz="2000" b="0" i="1" dirty="0" smtClean="0">
                            <a:latin typeface="Cambria Math"/>
                            <a:ea typeface="Cambria Math"/>
                            <a:cs typeface="Times New Roman" pitchFamily="18" charset="0"/>
                          </a:rPr>
                        </m:ctrlPr>
                      </m:sSubPr>
                      <m:e>
                        <m:r>
                          <a:rPr lang="en-US" sz="2000" b="0" i="1" dirty="0" smtClean="0">
                            <a:latin typeface="Cambria Math"/>
                            <a:ea typeface="Cambria Math"/>
                            <a:cs typeface="Times New Roman" pitchFamily="18" charset="0"/>
                          </a:rPr>
                          <m:t>𝑋</m:t>
                        </m:r>
                      </m:e>
                      <m:sub>
                        <m:r>
                          <a:rPr lang="en-US" sz="2000" b="0" i="1" dirty="0" smtClean="0">
                            <a:latin typeface="Cambria Math"/>
                            <a:ea typeface="Cambria Math"/>
                            <a:cs typeface="Times New Roman" pitchFamily="18" charset="0"/>
                          </a:rPr>
                          <m:t>𝑖</m:t>
                        </m:r>
                      </m:sub>
                    </m:sSub>
                    <m:r>
                      <a:rPr lang="en-US" sz="2000" b="0" i="1" dirty="0" smtClean="0">
                        <a:latin typeface="Cambria Math"/>
                        <a:ea typeface="Cambria Math"/>
                        <a:cs typeface="Times New Roman" pitchFamily="18" charset="0"/>
                      </a:rPr>
                      <m:t>+</m:t>
                    </m:r>
                    <m:sSub>
                      <m:sSubPr>
                        <m:ctrlPr>
                          <a:rPr lang="en-US" sz="2000" b="0" i="1" dirty="0" smtClean="0">
                            <a:latin typeface="Cambria Math"/>
                            <a:ea typeface="Cambria Math"/>
                            <a:cs typeface="Times New Roman" pitchFamily="18" charset="0"/>
                          </a:rPr>
                        </m:ctrlPr>
                      </m:sSubPr>
                      <m:e>
                        <m:r>
                          <a:rPr lang="en-US" sz="2000" b="0" i="1" dirty="0" smtClean="0">
                            <a:latin typeface="Cambria Math"/>
                            <a:ea typeface="Cambria Math"/>
                            <a:cs typeface="Times New Roman" pitchFamily="18" charset="0"/>
                          </a:rPr>
                          <m:t>𝑢</m:t>
                        </m:r>
                      </m:e>
                      <m:sub>
                        <m:r>
                          <a:rPr lang="en-US" sz="2000" b="0" i="1" dirty="0" smtClean="0">
                            <a:latin typeface="Cambria Math"/>
                            <a:ea typeface="Cambria Math"/>
                            <a:cs typeface="Times New Roman" pitchFamily="18" charset="0"/>
                          </a:rPr>
                          <m:t>𝑖</m:t>
                        </m:r>
                      </m:sub>
                    </m:sSub>
                  </m:oMath>
                </a14:m>
                <a:endParaRPr lang="en-US" sz="2000" b="0" dirty="0" smtClean="0">
                  <a:ea typeface="Cambria Math"/>
                  <a:cs typeface="Times New Roman" pitchFamily="18" charset="0"/>
                </a:endParaRPr>
              </a:p>
              <a:p>
                <a:pPr lvl="2" algn="l" rtl="0">
                  <a:spcBef>
                    <a:spcPts val="1200"/>
                  </a:spcBef>
                  <a:spcAft>
                    <a:spcPts val="600"/>
                  </a:spcAft>
                </a:pP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𝑌</m:t>
                        </m:r>
                      </m:e>
                      <m:sub>
                        <m:r>
                          <a:rPr lang="en-US" i="1">
                            <a:latin typeface="Cambria Math"/>
                            <a:cs typeface="Times New Roman" pitchFamily="18" charset="0"/>
                          </a:rPr>
                          <m:t>𝑖</m:t>
                        </m:r>
                      </m:sub>
                    </m:sSub>
                  </m:oMath>
                </a14:m>
                <a:r>
                  <a:rPr lang="en-US" dirty="0">
                    <a:cs typeface="Times New Roman" pitchFamily="18" charset="0"/>
                  </a:rPr>
                  <a:t> - Student </a:t>
                </a:r>
                <a14:m>
                  <m:oMath xmlns:m="http://schemas.openxmlformats.org/officeDocument/2006/math">
                    <m:r>
                      <a:rPr lang="en-US" i="1" dirty="0">
                        <a:latin typeface="Cambria Math"/>
                        <a:cs typeface="Times New Roman" pitchFamily="18" charset="0"/>
                      </a:rPr>
                      <m:t>𝑖</m:t>
                    </m:r>
                  </m:oMath>
                </a14:m>
                <a:r>
                  <a:rPr lang="en-US" dirty="0">
                    <a:cs typeface="Times New Roman" pitchFamily="18" charset="0"/>
                  </a:rPr>
                  <a:t> school outcome</a:t>
                </a:r>
              </a:p>
              <a:p>
                <a:pPr lvl="2" algn="l" rtl="0">
                  <a:spcAft>
                    <a:spcPts val="600"/>
                  </a:spcAft>
                </a:pPr>
                <a14:m>
                  <m:oMath xmlns:m="http://schemas.openxmlformats.org/officeDocument/2006/math">
                    <m:sSub>
                      <m:sSubPr>
                        <m:ctrlPr>
                          <a:rPr lang="en-US" i="1" dirty="0">
                            <a:latin typeface="Cambria Math"/>
                            <a:ea typeface="Cambria Math"/>
                            <a:cs typeface="Times New Roman" pitchFamily="18" charset="0"/>
                          </a:rPr>
                        </m:ctrlPr>
                      </m:sSubPr>
                      <m:e>
                        <m:r>
                          <a:rPr lang="en-US" i="1" dirty="0">
                            <a:latin typeface="Cambria Math"/>
                            <a:ea typeface="Cambria Math"/>
                            <a:cs typeface="Times New Roman" pitchFamily="18" charset="0"/>
                          </a:rPr>
                          <m:t>𝑋</m:t>
                        </m:r>
                      </m:e>
                      <m:sub>
                        <m:r>
                          <a:rPr lang="en-US" i="1" dirty="0">
                            <a:latin typeface="Cambria Math"/>
                            <a:ea typeface="Cambria Math"/>
                            <a:cs typeface="Times New Roman" pitchFamily="18" charset="0"/>
                          </a:rPr>
                          <m:t>𝑖</m:t>
                        </m:r>
                      </m:sub>
                    </m:sSub>
                  </m:oMath>
                </a14:m>
                <a:r>
                  <a:rPr lang="en-US" dirty="0">
                    <a:cs typeface="Times New Roman" pitchFamily="18" charset="0"/>
                  </a:rPr>
                  <a:t> - Vector of student </a:t>
                </a:r>
                <a14:m>
                  <m:oMath xmlns:m="http://schemas.openxmlformats.org/officeDocument/2006/math">
                    <m:r>
                      <a:rPr lang="en-US" i="1" dirty="0">
                        <a:latin typeface="Cambria Math"/>
                        <a:cs typeface="Times New Roman" pitchFamily="18" charset="0"/>
                      </a:rPr>
                      <m:t>𝑖</m:t>
                    </m:r>
                    <m:r>
                      <a:rPr lang="en-US" i="1" dirty="0">
                        <a:latin typeface="Cambria Math"/>
                        <a:cs typeface="Times New Roman" pitchFamily="18" charset="0"/>
                      </a:rPr>
                      <m:t> </m:t>
                    </m:r>
                  </m:oMath>
                </a14:m>
                <a:r>
                  <a:rPr lang="en-US" dirty="0">
                    <a:cs typeface="Times New Roman" pitchFamily="18" charset="0"/>
                  </a:rPr>
                  <a:t> characteristic </a:t>
                </a:r>
              </a:p>
              <a:p>
                <a:pPr lvl="2" algn="l" rtl="0">
                  <a:spcAft>
                    <a:spcPts val="600"/>
                  </a:spcAft>
                </a:pPr>
                <a:r>
                  <a:rPr lang="en-US" dirty="0">
                    <a:cs typeface="Times New Roman" pitchFamily="18" charset="0"/>
                  </a:rPr>
                  <a:t>The omitted category is </a:t>
                </a:r>
                <a:r>
                  <a:rPr lang="en-US" dirty="0" smtClean="0">
                    <a:cs typeface="Times New Roman" pitchFamily="18" charset="0"/>
                  </a:rPr>
                  <a:t>Third trimester</a:t>
                </a:r>
                <a:endParaRPr lang="en-US" dirty="0">
                  <a:cs typeface="Times New Roman" pitchFamily="18" charset="0"/>
                </a:endParaRPr>
              </a:p>
              <a:p>
                <a:pPr marL="0" indent="0" algn="l" rtl="0">
                  <a:spcAft>
                    <a:spcPts val="600"/>
                  </a:spcAft>
                  <a:buNone/>
                </a:pPr>
                <a:endParaRPr lang="en-US" sz="2000" dirty="0" smtClean="0"/>
              </a:p>
              <a:p>
                <a:pPr algn="l" rtl="0">
                  <a:spcAft>
                    <a:spcPts val="600"/>
                  </a:spcAft>
                </a:pPr>
                <a:r>
                  <a:rPr lang="en-US" sz="2200" dirty="0">
                    <a:cs typeface="Times New Roman" pitchFamily="18" charset="0"/>
                  </a:rPr>
                  <a:t>Treatment definition by weeks:</a:t>
                </a:r>
              </a:p>
              <a:p>
                <a:pPr marL="0" indent="0" algn="l" rtl="0">
                  <a:spcAft>
                    <a:spcPts val="600"/>
                  </a:spcAft>
                  <a:buNone/>
                </a:pPr>
                <a:r>
                  <a:rPr lang="en-US" sz="2000" dirty="0">
                    <a:cs typeface="Times New Roman" pitchFamily="18" charset="0"/>
                  </a:rPr>
                  <a:t>  (1) </a:t>
                </a:r>
                <a14:m>
                  <m:oMath xmlns:m="http://schemas.openxmlformats.org/officeDocument/2006/math">
                    <m:sSub>
                      <m:sSubPr>
                        <m:ctrlPr>
                          <a:rPr lang="en-US" sz="2000" i="1" dirty="0">
                            <a:latin typeface="Cambria Math"/>
                            <a:cs typeface="Times New Roman" pitchFamily="18" charset="0"/>
                          </a:rPr>
                        </m:ctrlPr>
                      </m:sSubPr>
                      <m:e>
                        <m:r>
                          <a:rPr lang="en-US" sz="2000" i="1" dirty="0">
                            <a:latin typeface="Cambria Math"/>
                            <a:cs typeface="Times New Roman" pitchFamily="18" charset="0"/>
                          </a:rPr>
                          <m:t>𝑌</m:t>
                        </m:r>
                      </m:e>
                      <m:sub>
                        <m:r>
                          <a:rPr lang="en-US" sz="2000" i="1" dirty="0">
                            <a:latin typeface="Cambria Math"/>
                            <a:cs typeface="Times New Roman" pitchFamily="18" charset="0"/>
                          </a:rPr>
                          <m:t>𝑖</m:t>
                        </m:r>
                      </m:sub>
                    </m:sSub>
                    <m:r>
                      <a:rPr lang="en-US" sz="2000" i="1" dirty="0">
                        <a:latin typeface="Cambria Math"/>
                        <a:cs typeface="Times New Roman" pitchFamily="18" charset="0"/>
                      </a:rPr>
                      <m:t>=</m:t>
                    </m:r>
                    <m:sSub>
                      <m:sSubPr>
                        <m:ctrlPr>
                          <a:rPr lang="en-US" sz="2000" i="1" dirty="0">
                            <a:latin typeface="Cambria Math"/>
                            <a:cs typeface="Times New Roman" pitchFamily="18" charset="0"/>
                          </a:rPr>
                        </m:ctrlPr>
                      </m:sSubPr>
                      <m:e>
                        <m:sSub>
                          <m:sSubPr>
                            <m:ctrlPr>
                              <a:rPr lang="en-US" sz="2000" i="1" dirty="0">
                                <a:latin typeface="Cambria Math"/>
                                <a:ea typeface="Cambria Math"/>
                                <a:cs typeface="Times New Roman" pitchFamily="18" charset="0"/>
                              </a:rPr>
                            </m:ctrlPr>
                          </m:sSubPr>
                          <m:e>
                            <m:r>
                              <a:rPr lang="en-US" sz="2000" i="1" dirty="0">
                                <a:latin typeface="Cambria Math"/>
                                <a:ea typeface="Cambria Math"/>
                                <a:cs typeface="Times New Roman" pitchFamily="18" charset="0"/>
                              </a:rPr>
                              <m:t>𝛽</m:t>
                            </m:r>
                          </m:e>
                          <m:sub>
                            <m:r>
                              <a:rPr lang="en-US" sz="2000" i="1" dirty="0">
                                <a:latin typeface="Cambria Math"/>
                                <a:ea typeface="Cambria Math"/>
                                <a:cs typeface="Times New Roman" pitchFamily="18" charset="0"/>
                              </a:rPr>
                              <m:t>0</m:t>
                            </m:r>
                          </m:sub>
                        </m:sSub>
                        <m:r>
                          <a:rPr lang="en-US" sz="2000" i="1" dirty="0">
                            <a:latin typeface="Cambria Math"/>
                            <a:ea typeface="Cambria Math"/>
                            <a:cs typeface="Times New Roman" pitchFamily="18" charset="0"/>
                          </a:rPr>
                          <m:t>+</m:t>
                        </m:r>
                        <m:sSub>
                          <m:sSubPr>
                            <m:ctrlPr>
                              <a:rPr lang="en-US" sz="2000" i="1" dirty="0">
                                <a:latin typeface="Cambria Math"/>
                                <a:ea typeface="Cambria Math"/>
                                <a:cs typeface="Times New Roman" pitchFamily="18" charset="0"/>
                              </a:rPr>
                            </m:ctrlPr>
                          </m:sSubPr>
                          <m:e>
                            <m:r>
                              <a:rPr lang="en-US" sz="2000" i="1" dirty="0">
                                <a:latin typeface="Cambria Math"/>
                                <a:ea typeface="Cambria Math"/>
                                <a:cs typeface="Times New Roman" pitchFamily="18" charset="0"/>
                              </a:rPr>
                              <m:t>𝛽</m:t>
                            </m:r>
                          </m:e>
                          <m:sub>
                            <m:r>
                              <a:rPr lang="en-US" sz="2000" i="1" dirty="0">
                                <a:latin typeface="Cambria Math"/>
                                <a:ea typeface="Cambria Math"/>
                                <a:cs typeface="Times New Roman" pitchFamily="18" charset="0"/>
                              </a:rPr>
                              <m:t>1</m:t>
                            </m:r>
                          </m:sub>
                        </m:sSub>
                        <m:r>
                          <a:rPr lang="en-US" sz="2000" i="1" dirty="0">
                            <a:latin typeface="Cambria Math"/>
                            <a:ea typeface="Cambria Math"/>
                            <a:cs typeface="Times New Roman" pitchFamily="18" charset="0"/>
                          </a:rPr>
                          <m:t>𝑊𝑒𝑒𝑘</m:t>
                        </m:r>
                        <m:r>
                          <a:rPr lang="en-US" sz="2000" i="1" dirty="0">
                            <a:latin typeface="Cambria Math"/>
                            <a:ea typeface="Cambria Math"/>
                            <a:cs typeface="Times New Roman" pitchFamily="18" charset="0"/>
                          </a:rPr>
                          <m:t> (</m:t>
                        </m:r>
                        <m:r>
                          <a:rPr lang="en-US" sz="2000" i="1" dirty="0">
                            <a:latin typeface="Cambria Math"/>
                            <a:ea typeface="Cambria Math"/>
                            <a:cs typeface="Times New Roman" pitchFamily="18" charset="0"/>
                          </a:rPr>
                          <m:t>1</m:t>
                        </m:r>
                        <m:r>
                          <a:rPr lang="en-US" sz="2000" i="1" dirty="0">
                            <a:latin typeface="Cambria Math"/>
                            <a:ea typeface="Cambria Math"/>
                            <a:cs typeface="Times New Roman" pitchFamily="18" charset="0"/>
                          </a:rPr>
                          <m:t>−</m:t>
                        </m:r>
                        <m:r>
                          <a:rPr lang="en-US" sz="2000" i="1" dirty="0">
                            <a:latin typeface="Cambria Math"/>
                            <a:ea typeface="Cambria Math"/>
                            <a:cs typeface="Times New Roman" pitchFamily="18" charset="0"/>
                          </a:rPr>
                          <m:t>7</m:t>
                        </m:r>
                        <m:r>
                          <a:rPr lang="en-US" sz="2000" i="1" dirty="0">
                            <a:latin typeface="Cambria Math"/>
                            <a:ea typeface="Cambria Math"/>
                            <a:cs typeface="Times New Roman" pitchFamily="18" charset="0"/>
                          </a:rPr>
                          <m:t>)</m:t>
                        </m:r>
                      </m:e>
                      <m:sub>
                        <m:r>
                          <a:rPr lang="en-US" sz="2000" i="1" dirty="0">
                            <a:latin typeface="Cambria Math"/>
                            <a:cs typeface="Times New Roman" pitchFamily="18" charset="0"/>
                          </a:rPr>
                          <m:t>𝑖</m:t>
                        </m:r>
                      </m:sub>
                    </m:sSub>
                    <m:sSub>
                      <m:sSubPr>
                        <m:ctrlPr>
                          <a:rPr lang="en-US" sz="2000" i="1" dirty="0">
                            <a:latin typeface="Cambria Math"/>
                            <a:cs typeface="Times New Roman" pitchFamily="18" charset="0"/>
                          </a:rPr>
                        </m:ctrlPr>
                      </m:sSubPr>
                      <m:e>
                        <m:r>
                          <a:rPr lang="en-US" sz="2000" i="1" dirty="0">
                            <a:latin typeface="Cambria Math"/>
                            <a:ea typeface="Cambria Math"/>
                            <a:cs typeface="Times New Roman" pitchFamily="18" charset="0"/>
                          </a:rPr>
                          <m:t>+</m:t>
                        </m:r>
                        <m:sSub>
                          <m:sSubPr>
                            <m:ctrlPr>
                              <a:rPr lang="en-US" sz="2000" i="1" dirty="0">
                                <a:latin typeface="Cambria Math"/>
                                <a:ea typeface="Cambria Math"/>
                                <a:cs typeface="Times New Roman" pitchFamily="18" charset="0"/>
                              </a:rPr>
                            </m:ctrlPr>
                          </m:sSubPr>
                          <m:e>
                            <m:r>
                              <a:rPr lang="en-US" sz="2000" i="1" dirty="0">
                                <a:latin typeface="Cambria Math"/>
                                <a:ea typeface="Cambria Math"/>
                                <a:cs typeface="Times New Roman" pitchFamily="18" charset="0"/>
                              </a:rPr>
                              <m:t>𝛽</m:t>
                            </m:r>
                          </m:e>
                          <m:sub>
                            <m:r>
                              <a:rPr lang="en-US" sz="2000" i="1" dirty="0">
                                <a:latin typeface="Cambria Math"/>
                                <a:ea typeface="Cambria Math"/>
                                <a:cs typeface="Times New Roman" pitchFamily="18" charset="0"/>
                              </a:rPr>
                              <m:t>2</m:t>
                            </m:r>
                          </m:sub>
                        </m:sSub>
                        <m:r>
                          <a:rPr lang="en-US" sz="2000" i="1" dirty="0">
                            <a:latin typeface="Cambria Math"/>
                            <a:ea typeface="Cambria Math"/>
                            <a:cs typeface="Times New Roman" pitchFamily="18" charset="0"/>
                          </a:rPr>
                          <m:t>𝑊𝑒𝑒𝑘</m:t>
                        </m:r>
                        <m:r>
                          <a:rPr lang="en-US" sz="2000" i="1" dirty="0">
                            <a:latin typeface="Cambria Math"/>
                            <a:ea typeface="Cambria Math"/>
                            <a:cs typeface="Times New Roman" pitchFamily="18" charset="0"/>
                          </a:rPr>
                          <m:t>(</m:t>
                        </m:r>
                        <m:r>
                          <a:rPr lang="en-US" sz="2000" i="1" dirty="0">
                            <a:latin typeface="Cambria Math"/>
                            <a:ea typeface="Cambria Math"/>
                            <a:cs typeface="Times New Roman" pitchFamily="18" charset="0"/>
                          </a:rPr>
                          <m:t>8</m:t>
                        </m:r>
                        <m:r>
                          <a:rPr lang="en-US" sz="2000" i="1" dirty="0">
                            <a:latin typeface="Cambria Math"/>
                            <a:ea typeface="Cambria Math"/>
                            <a:cs typeface="Times New Roman" pitchFamily="18" charset="0"/>
                          </a:rPr>
                          <m:t>−</m:t>
                        </m:r>
                        <m:r>
                          <a:rPr lang="en-US" sz="2000" i="1" dirty="0">
                            <a:latin typeface="Cambria Math"/>
                            <a:ea typeface="Cambria Math"/>
                            <a:cs typeface="Times New Roman" pitchFamily="18" charset="0"/>
                          </a:rPr>
                          <m:t>24</m:t>
                        </m:r>
                        <m:r>
                          <a:rPr lang="en-US" sz="2000" i="1" dirty="0">
                            <a:latin typeface="Cambria Math"/>
                            <a:ea typeface="Cambria Math"/>
                            <a:cs typeface="Times New Roman" pitchFamily="18" charset="0"/>
                          </a:rPr>
                          <m:t>)</m:t>
                        </m:r>
                      </m:e>
                      <m:sub>
                        <m:r>
                          <a:rPr lang="en-US" sz="2000" i="1" dirty="0">
                            <a:latin typeface="Cambria Math"/>
                            <a:cs typeface="Times New Roman" pitchFamily="18" charset="0"/>
                          </a:rPr>
                          <m:t>𝑖</m:t>
                        </m:r>
                      </m:sub>
                    </m:sSub>
                    <m:r>
                      <a:rPr lang="en-US" sz="2000" i="1" dirty="0">
                        <a:latin typeface="Cambria Math"/>
                        <a:cs typeface="Times New Roman" pitchFamily="18" charset="0"/>
                      </a:rPr>
                      <m:t>+</m:t>
                    </m:r>
                    <m:r>
                      <a:rPr lang="en-US" sz="2000" i="1" dirty="0">
                        <a:latin typeface="Cambria Math"/>
                        <a:ea typeface="Cambria Math"/>
                        <a:cs typeface="Times New Roman" pitchFamily="18" charset="0"/>
                      </a:rPr>
                      <m:t>𝛾</m:t>
                    </m:r>
                    <m:sSub>
                      <m:sSubPr>
                        <m:ctrlPr>
                          <a:rPr lang="en-US" sz="2000" i="1" dirty="0">
                            <a:latin typeface="Cambria Math"/>
                            <a:ea typeface="Cambria Math"/>
                            <a:cs typeface="Times New Roman" pitchFamily="18" charset="0"/>
                          </a:rPr>
                        </m:ctrlPr>
                      </m:sSubPr>
                      <m:e>
                        <m:r>
                          <a:rPr lang="en-US" sz="2000" i="1" dirty="0">
                            <a:latin typeface="Cambria Math"/>
                            <a:ea typeface="Cambria Math"/>
                            <a:cs typeface="Times New Roman" pitchFamily="18" charset="0"/>
                          </a:rPr>
                          <m:t>𝑋</m:t>
                        </m:r>
                      </m:e>
                      <m:sub>
                        <m:r>
                          <a:rPr lang="en-US" sz="2000" i="1" dirty="0">
                            <a:latin typeface="Cambria Math"/>
                            <a:ea typeface="Cambria Math"/>
                            <a:cs typeface="Times New Roman" pitchFamily="18" charset="0"/>
                          </a:rPr>
                          <m:t>𝑖</m:t>
                        </m:r>
                      </m:sub>
                    </m:sSub>
                    <m:r>
                      <a:rPr lang="en-US" sz="2000" i="1" dirty="0">
                        <a:latin typeface="Cambria Math"/>
                        <a:ea typeface="Cambria Math"/>
                        <a:cs typeface="Times New Roman" pitchFamily="18" charset="0"/>
                      </a:rPr>
                      <m:t>+</m:t>
                    </m:r>
                    <m:sSub>
                      <m:sSubPr>
                        <m:ctrlPr>
                          <a:rPr lang="en-US" sz="2000" i="1" dirty="0">
                            <a:latin typeface="Cambria Math"/>
                            <a:ea typeface="Cambria Math"/>
                            <a:cs typeface="Times New Roman" pitchFamily="18" charset="0"/>
                          </a:rPr>
                        </m:ctrlPr>
                      </m:sSubPr>
                      <m:e>
                        <m:r>
                          <a:rPr lang="en-US" sz="2000" i="1" dirty="0">
                            <a:latin typeface="Cambria Math"/>
                            <a:ea typeface="Cambria Math"/>
                            <a:cs typeface="Times New Roman" pitchFamily="18" charset="0"/>
                          </a:rPr>
                          <m:t>𝑢</m:t>
                        </m:r>
                      </m:e>
                      <m:sub>
                        <m:r>
                          <a:rPr lang="en-US" sz="2000" i="1" dirty="0">
                            <a:latin typeface="Cambria Math"/>
                            <a:ea typeface="Cambria Math"/>
                            <a:cs typeface="Times New Roman" pitchFamily="18" charset="0"/>
                          </a:rPr>
                          <m:t>𝑖</m:t>
                        </m:r>
                      </m:sub>
                    </m:sSub>
                  </m:oMath>
                </a14:m>
                <a:endParaRPr lang="en-US" sz="2000" dirty="0">
                  <a:cs typeface="Times New Roman" pitchFamily="18" charset="0"/>
                </a:endParaRPr>
              </a:p>
              <a:p>
                <a:pPr marL="0" indent="0" algn="l" rtl="0">
                  <a:spcAft>
                    <a:spcPts val="600"/>
                  </a:spcAft>
                  <a:buNone/>
                </a:pPr>
                <a:endParaRPr lang="en-US" sz="2000" dirty="0"/>
              </a:p>
              <a:p>
                <a:pPr marL="0" indent="0" algn="l" rtl="0">
                  <a:spcAft>
                    <a:spcPts val="600"/>
                  </a:spcAft>
                  <a:buNone/>
                </a:pPr>
                <a:r>
                  <a:rPr lang="en-US" sz="2000" dirty="0" smtClean="0"/>
                  <a:t>We </a:t>
                </a:r>
                <a:r>
                  <a:rPr lang="en-US" sz="2000" b="0" dirty="0" smtClean="0"/>
                  <a:t>expect that </a:t>
                </a:r>
                <a14:m>
                  <m:oMath xmlns:m="http://schemas.openxmlformats.org/officeDocument/2006/math">
                    <m:sSub>
                      <m:sSubPr>
                        <m:ctrlPr>
                          <a:rPr lang="en-US" sz="2000" b="0" i="1" smtClean="0">
                            <a:latin typeface="Cambria Math"/>
                          </a:rPr>
                        </m:ctrlPr>
                      </m:sSubPr>
                      <m:e>
                        <m:r>
                          <a:rPr lang="en-US" sz="2000" b="0" i="1" smtClean="0">
                            <a:latin typeface="Cambria Math"/>
                            <a:ea typeface="Cambria Math"/>
                          </a:rPr>
                          <m:t>𝛽</m:t>
                        </m:r>
                      </m:e>
                      <m:sub>
                        <m:r>
                          <a:rPr lang="en-US" sz="2000" b="0" i="1" smtClean="0">
                            <a:latin typeface="Cambria Math"/>
                          </a:rPr>
                          <m:t>1</m:t>
                        </m:r>
                      </m:sub>
                    </m:sSub>
                    <m:r>
                      <a:rPr lang="en-US" sz="2000" b="0" i="1" smtClean="0">
                        <a:latin typeface="Cambria Math"/>
                      </a:rPr>
                      <m:t>&gt;</m:t>
                    </m:r>
                    <m:sSub>
                      <m:sSubPr>
                        <m:ctrlPr>
                          <a:rPr lang="en-US" sz="2000" i="1">
                            <a:latin typeface="Cambria Math"/>
                          </a:rPr>
                        </m:ctrlPr>
                      </m:sSubPr>
                      <m:e>
                        <m:r>
                          <a:rPr lang="en-US" sz="2000" i="1">
                            <a:latin typeface="Cambria Math"/>
                            <a:ea typeface="Cambria Math"/>
                          </a:rPr>
                          <m:t>𝛽</m:t>
                        </m:r>
                      </m:e>
                      <m:sub>
                        <m:r>
                          <a:rPr lang="en-US" sz="2000" b="0" i="1" smtClean="0">
                            <a:latin typeface="Cambria Math"/>
                          </a:rPr>
                          <m:t>2</m:t>
                        </m:r>
                      </m:sub>
                    </m:sSub>
                    <m:r>
                      <a:rPr lang="en-US" sz="2000" i="1">
                        <a:latin typeface="Cambria Math"/>
                      </a:rPr>
                      <m:t>&gt;</m:t>
                    </m:r>
                    <m:r>
                      <a:rPr lang="en-US" sz="2000" b="0" i="1" smtClean="0">
                        <a:latin typeface="Cambria Math"/>
                      </a:rPr>
                      <m:t>0</m:t>
                    </m:r>
                  </m:oMath>
                </a14:m>
                <a:endParaRPr lang="en-US" sz="2000" b="0" dirty="0" smtClean="0"/>
              </a:p>
              <a:p>
                <a:pPr lvl="1" algn="l" rtl="0"/>
                <a:r>
                  <a:rPr lang="en-US" sz="2000" b="0" dirty="0" smtClean="0"/>
                  <a:t>Shortcomings:</a:t>
                </a:r>
                <a:endParaRPr lang="en-US" dirty="0"/>
              </a:p>
              <a:p>
                <a:pPr lvl="2" algn="l" rtl="0"/>
                <a:r>
                  <a:rPr lang="en-US" dirty="0"/>
                  <a:t>Not include cohort and month of birth </a:t>
                </a:r>
                <a:r>
                  <a:rPr lang="en-US" dirty="0" smtClean="0"/>
                  <a:t>effects</a:t>
                </a:r>
                <a:r>
                  <a:rPr lang="en-US" dirty="0"/>
                  <a:t>.</a:t>
                </a:r>
              </a:p>
              <a:p>
                <a:pPr lvl="2" algn="l" rtl="0"/>
                <a:r>
                  <a:rPr lang="en-US" dirty="0" smtClean="0"/>
                  <a:t>Estimates </a:t>
                </a:r>
                <a:r>
                  <a:rPr lang="en-US" dirty="0"/>
                  <a:t>may be confounded by unobserved cohort </a:t>
                </a:r>
                <a:r>
                  <a:rPr lang="en-US" dirty="0" smtClean="0"/>
                  <a:t>effects or substantial </a:t>
                </a:r>
                <a:r>
                  <a:rPr lang="en-US" dirty="0"/>
                  <a:t>seasonality in school performance by month of birth</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2648" y="1340768"/>
                <a:ext cx="8207824" cy="4755232"/>
              </a:xfrm>
              <a:blipFill rotWithShape="1">
                <a:blip r:embed="rId3"/>
                <a:stretch>
                  <a:fillRect l="-743" t="-1795" b="-1538"/>
                </a:stretch>
              </a:blipFill>
            </p:spPr>
            <p:txBody>
              <a:bodyPr/>
              <a:lstStyle/>
              <a:p>
                <a:r>
                  <a:rPr lang="en-GB">
                    <a:noFill/>
                  </a:rPr>
                  <a:t> </a:t>
                </a:r>
              </a:p>
            </p:txBody>
          </p:sp>
        </mc:Fallback>
      </mc:AlternateContent>
    </p:spTree>
    <p:extLst>
      <p:ext uri="{BB962C8B-B14F-4D97-AF65-F5344CB8AC3E}">
        <p14:creationId xmlns:p14="http://schemas.microsoft.com/office/powerpoint/2010/main" val="2681034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735360"/>
          </a:xfrm>
        </p:spPr>
        <p:txBody>
          <a:bodyPr>
            <a:noAutofit/>
          </a:bodyPr>
          <a:lstStyle/>
          <a:p>
            <a:r>
              <a:rPr lang="en-US" sz="3200" dirty="0">
                <a:solidFill>
                  <a:srgbClr val="002060"/>
                </a:solidFill>
              </a:rPr>
              <a:t>Controlling for Cohort </a:t>
            </a:r>
            <a:r>
              <a:rPr lang="en-US" sz="3200" dirty="0" smtClean="0">
                <a:solidFill>
                  <a:srgbClr val="002060"/>
                </a:solidFill>
              </a:rPr>
              <a:t>and </a:t>
            </a:r>
            <a:r>
              <a:rPr lang="en-US" sz="3200" dirty="0">
                <a:solidFill>
                  <a:srgbClr val="002060"/>
                </a:solidFill>
              </a:rPr>
              <a:t>Month of Birth </a:t>
            </a:r>
            <a:r>
              <a:rPr lang="en-US" sz="3200" dirty="0" smtClean="0">
                <a:solidFill>
                  <a:srgbClr val="002060"/>
                </a:solidFill>
              </a:rPr>
              <a:t>Effects</a:t>
            </a:r>
            <a:endParaRPr lang="he-IL" sz="3200" dirty="0">
              <a:solidFill>
                <a:srgbClr val="002060"/>
              </a:solidFill>
            </a:endParaRPr>
          </a:p>
        </p:txBody>
      </p:sp>
      <p:sp>
        <p:nvSpPr>
          <p:cNvPr id="3" name="מציין מיקום תוכן 2"/>
          <p:cNvSpPr>
            <a:spLocks noGrp="1"/>
          </p:cNvSpPr>
          <p:nvPr>
            <p:ph idx="1"/>
          </p:nvPr>
        </p:nvSpPr>
        <p:spPr/>
        <p:txBody>
          <a:bodyPr>
            <a:normAutofit/>
          </a:bodyPr>
          <a:lstStyle/>
          <a:p>
            <a:pPr marL="0" indent="0" algn="l" rtl="0">
              <a:buNone/>
            </a:pPr>
            <a:r>
              <a:rPr lang="en-US" sz="2200" dirty="0" smtClean="0"/>
              <a:t>(1)	</a:t>
            </a:r>
            <a:r>
              <a:rPr lang="en-US" sz="2000" dirty="0" smtClean="0"/>
              <a:t>Adding a respective older cohort: </a:t>
            </a:r>
          </a:p>
          <a:p>
            <a:pPr marL="0" indent="0" algn="l" rtl="0">
              <a:buNone/>
            </a:pPr>
            <a:r>
              <a:rPr lang="en-US" sz="2200" dirty="0"/>
              <a:t>	</a:t>
            </a:r>
            <a:endParaRPr lang="en-US" sz="2200" dirty="0" smtClean="0"/>
          </a:p>
          <a:p>
            <a:pPr marL="0" indent="0" algn="l" rtl="0">
              <a:buNone/>
            </a:pPr>
            <a:endParaRPr lang="en-US" sz="2200" dirty="0"/>
          </a:p>
          <a:p>
            <a:pPr marL="0" indent="0" algn="l" rtl="0">
              <a:buNone/>
            </a:pPr>
            <a:endParaRPr lang="en-US" sz="2200" dirty="0"/>
          </a:p>
          <a:p>
            <a:pPr marL="0" indent="0" algn="l" rtl="0">
              <a:buNone/>
            </a:pPr>
            <a:endParaRPr lang="en-US" sz="2200" dirty="0"/>
          </a:p>
          <a:p>
            <a:pPr marL="0" indent="0" algn="l" rtl="0">
              <a:lnSpc>
                <a:spcPct val="170000"/>
              </a:lnSpc>
              <a:buNone/>
            </a:pPr>
            <a:r>
              <a:rPr lang="en-US" sz="2200" dirty="0" smtClean="0"/>
              <a:t>(2) 	</a:t>
            </a:r>
            <a:r>
              <a:rPr lang="en-US" sz="2000" dirty="0" smtClean="0"/>
              <a:t>Adding two </a:t>
            </a:r>
            <a:r>
              <a:rPr lang="en-US" sz="2000" b="1" dirty="0" smtClean="0"/>
              <a:t>comparison groups </a:t>
            </a:r>
            <a:r>
              <a:rPr lang="en-US" sz="2000" dirty="0" smtClean="0"/>
              <a:t>for the two cohorts:</a:t>
            </a:r>
          </a:p>
          <a:p>
            <a:pPr marL="0" indent="0" algn="l" rtl="0">
              <a:lnSpc>
                <a:spcPct val="170000"/>
              </a:lnSpc>
              <a:buNone/>
            </a:pPr>
            <a:r>
              <a:rPr lang="en-US" sz="2200" b="1" dirty="0" smtClean="0"/>
              <a:t>	</a:t>
            </a:r>
            <a:endParaRPr lang="en-US" sz="1800" dirty="0"/>
          </a:p>
          <a:p>
            <a:pPr marL="0" indent="0" algn="l" rtl="0">
              <a:buNone/>
            </a:pPr>
            <a:endParaRPr lang="en-US" dirty="0" smtClean="0"/>
          </a:p>
          <a:p>
            <a:pPr marL="0" indent="0" algn="l" rtl="0">
              <a:buNone/>
            </a:pPr>
            <a:endParaRPr lang="en-US" dirty="0" smtClean="0"/>
          </a:p>
          <a:p>
            <a:pPr marL="0" indent="0" algn="l" rtl="0">
              <a:buNone/>
            </a:pPr>
            <a:endParaRPr lang="en-US" dirty="0"/>
          </a:p>
          <a:p>
            <a:pPr marL="457200" indent="-457200" algn="l" rtl="0">
              <a:buFont typeface="+mj-lt"/>
              <a:buAutoNum type="arabicPeriod"/>
            </a:pP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736903034"/>
              </p:ext>
            </p:extLst>
          </p:nvPr>
        </p:nvGraphicFramePr>
        <p:xfrm>
          <a:off x="755576" y="2780928"/>
          <a:ext cx="8064896" cy="741680"/>
        </p:xfrm>
        <a:graphic>
          <a:graphicData uri="http://schemas.openxmlformats.org/drawingml/2006/table">
            <a:tbl>
              <a:tblPr rtl="1" firstRow="1" bandRow="1">
                <a:tableStyleId>{2D5ABB26-0587-4C30-8999-92F81FD0307C}</a:tableStyleId>
              </a:tblPr>
              <a:tblGrid>
                <a:gridCol w="4032872"/>
                <a:gridCol w="4032024"/>
              </a:tblGrid>
              <a:tr h="370840">
                <a:tc>
                  <a:txBody>
                    <a:bodyPr/>
                    <a:lstStyle/>
                    <a:p>
                      <a:pPr algn="l" rtl="0"/>
                      <a:r>
                        <a:rPr lang="en-US" b="1" u="sng" dirty="0" smtClean="0"/>
                        <a:t>“Before Treatment” – Pre cohort</a:t>
                      </a:r>
                      <a:endParaRPr lang="he-IL" b="1" u="sng" dirty="0"/>
                    </a:p>
                  </a:txBody>
                  <a:tcPr/>
                </a:tc>
                <a:tc>
                  <a:txBody>
                    <a:bodyPr/>
                    <a:lstStyle/>
                    <a:p>
                      <a:pPr algn="l" rtl="0"/>
                      <a:r>
                        <a:rPr lang="en-US" b="1" u="sng" dirty="0" smtClean="0"/>
                        <a:t>“Post Treatment” – Primary</a:t>
                      </a:r>
                      <a:r>
                        <a:rPr lang="en-US" b="1" u="sng" baseline="0" dirty="0" smtClean="0"/>
                        <a:t> sample</a:t>
                      </a:r>
                      <a:endParaRPr lang="he-IL" b="1" u="sng"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June 1990 to February 1991 cohort</a:t>
                      </a:r>
                      <a:endParaRPr lang="he-IL" dirty="0" smtClean="0"/>
                    </a:p>
                  </a:txBody>
                  <a:tcPr/>
                </a:tc>
                <a:tc>
                  <a:txBody>
                    <a:bodyPr/>
                    <a:lstStyle/>
                    <a:p>
                      <a:pPr algn="l" rtl="0"/>
                      <a:r>
                        <a:rPr lang="en-US" dirty="0" smtClean="0"/>
                        <a:t>June 1991 to February 1992 cohort</a:t>
                      </a:r>
                      <a:endParaRPr lang="he-IL" dirty="0"/>
                    </a:p>
                  </a:txBody>
                  <a:tcPr/>
                </a:tc>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128449923"/>
              </p:ext>
            </p:extLst>
          </p:nvPr>
        </p:nvGraphicFramePr>
        <p:xfrm>
          <a:off x="467544" y="4437112"/>
          <a:ext cx="8280920" cy="2218928"/>
        </p:xfrm>
        <a:graphic>
          <a:graphicData uri="http://schemas.openxmlformats.org/drawingml/2006/table">
            <a:tbl>
              <a:tblPr rtl="1" firstRow="1" bandRow="1">
                <a:tableStyleId>{2D5ABB26-0587-4C30-8999-92F81FD0307C}</a:tableStyleId>
              </a:tblPr>
              <a:tblGrid>
                <a:gridCol w="2550694"/>
                <a:gridCol w="1802899"/>
                <a:gridCol w="2846984"/>
                <a:gridCol w="1080343"/>
              </a:tblGrid>
              <a:tr h="1152128">
                <a:tc>
                  <a:txBody>
                    <a:bodyPr/>
                    <a:lstStyle/>
                    <a:p>
                      <a:pPr algn="l" rtl="0"/>
                      <a:r>
                        <a:rPr lang="en-US" sz="1600" u="none" strike="noStrike" kern="1200" baseline="0" dirty="0" smtClean="0"/>
                        <a:t>Control for cohort effects and seasonality in the timing of birth in</a:t>
                      </a:r>
                    </a:p>
                    <a:p>
                      <a:pPr algn="l" rtl="0"/>
                      <a:r>
                        <a:rPr lang="en-US" sz="1600" u="none" strike="noStrike" kern="1200" baseline="0" dirty="0" smtClean="0"/>
                        <a:t>Israel.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Conception and birth </a:t>
                      </a:r>
                      <a:r>
                        <a:rPr lang="en-US" sz="1600" dirty="0" smtClean="0"/>
                        <a:t>In Israel</a:t>
                      </a:r>
                      <a:endParaRPr lang="he-IL"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Second-generation immigrants from "Operation Moses“(parents immigrated before 1989)</a:t>
                      </a:r>
                      <a:endParaRPr lang="en-US" sz="1600" b="0" i="0" u="none" strike="noStrike" kern="1200" baseline="0" dirty="0" smtClean="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600" b="1" dirty="0" smtClean="0"/>
                        <a:t>Group A</a:t>
                      </a:r>
                      <a:endParaRPr lang="he-IL" sz="1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6886">
                <a:tc>
                  <a:txBody>
                    <a:bodyPr/>
                    <a:lstStyle/>
                    <a:p>
                      <a:pPr algn="l" rtl="0"/>
                      <a:r>
                        <a:rPr lang="en-US" sz="1600" u="none" strike="noStrike" kern="1200" baseline="0" dirty="0" smtClean="0"/>
                        <a:t>Control for cohort effects and seasonality in the timing of conception in</a:t>
                      </a:r>
                    </a:p>
                    <a:p>
                      <a:pPr algn="l" rtl="0"/>
                      <a:r>
                        <a:rPr lang="en-US" sz="1600" u="none" strike="noStrike" kern="1200" baseline="0" dirty="0" smtClean="0"/>
                        <a:t>Ethiopia.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Conception and birth </a:t>
                      </a:r>
                      <a:r>
                        <a:rPr lang="en-US" sz="1600" dirty="0" smtClean="0"/>
                        <a:t>In Ethiopia</a:t>
                      </a:r>
                      <a:endParaRPr lang="he-IL"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Ethiopian born students who immigrated between 1992 and 2000</a:t>
                      </a:r>
                    </a:p>
                    <a:p>
                      <a:pPr rtl="1"/>
                      <a:endParaRPr lang="he-IL"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600" b="1" dirty="0" smtClean="0"/>
                        <a:t>Group B</a:t>
                      </a:r>
                      <a:endParaRPr lang="he-IL" sz="1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827584" y="2014409"/>
            <a:ext cx="7920880" cy="923330"/>
          </a:xfrm>
          <a:prstGeom prst="rect">
            <a:avLst/>
          </a:prstGeom>
          <a:noFill/>
        </p:spPr>
        <p:txBody>
          <a:bodyPr wrap="square" rtlCol="1">
            <a:spAutoFit/>
          </a:bodyPr>
          <a:lstStyle/>
          <a:p>
            <a:r>
              <a:rPr lang="en-US" dirty="0"/>
              <a:t>Students born in Ethiopia between June 1990 and February 1991 and</a:t>
            </a:r>
          </a:p>
          <a:p>
            <a:r>
              <a:rPr lang="en-US" dirty="0"/>
              <a:t>immigrated to Israel on "Operation Solomon":</a:t>
            </a:r>
          </a:p>
          <a:p>
            <a:endParaRPr lang="he-IL" dirty="0"/>
          </a:p>
        </p:txBody>
      </p:sp>
    </p:spTree>
    <p:extLst>
      <p:ext uri="{BB962C8B-B14F-4D97-AF65-F5344CB8AC3E}">
        <p14:creationId xmlns:p14="http://schemas.microsoft.com/office/powerpoint/2010/main" val="572249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rmAutofit/>
          </a:bodyPr>
          <a:lstStyle/>
          <a:p>
            <a:r>
              <a:rPr lang="en-US" sz="3200" dirty="0">
                <a:solidFill>
                  <a:srgbClr val="002060"/>
                </a:solidFill>
              </a:rPr>
              <a:t>Controlling for Cohort and Month of Birth Effects</a:t>
            </a:r>
            <a:endParaRPr lang="he-IL" sz="3200" dirty="0">
              <a:solidFill>
                <a:srgbClr val="002060"/>
              </a:solidFill>
            </a:endParaRP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457200" y="1268760"/>
                <a:ext cx="8229600" cy="5208240"/>
              </a:xfrm>
            </p:spPr>
            <p:txBody>
              <a:bodyPr>
                <a:normAutofit/>
              </a:bodyPr>
              <a:lstStyle/>
              <a:p>
                <a:pPr algn="l" rtl="0">
                  <a:spcAft>
                    <a:spcPts val="600"/>
                  </a:spcAft>
                </a:pPr>
                <a:r>
                  <a:rPr lang="en-US" sz="2200" dirty="0" smtClean="0">
                    <a:cs typeface="Times New Roman" pitchFamily="18" charset="0"/>
                  </a:rPr>
                  <a:t>Treatment definition by weeks:</a:t>
                </a:r>
              </a:p>
              <a:p>
                <a:pPr algn="l" rtl="0">
                  <a:spcAft>
                    <a:spcPts val="600"/>
                  </a:spcAft>
                </a:pPr>
                <a:endParaRPr lang="en-US" sz="2200" dirty="0" smtClean="0">
                  <a:cs typeface="Times New Roman" pitchFamily="18" charset="0"/>
                </a:endParaRPr>
              </a:p>
              <a:p>
                <a:pPr marL="0" indent="0" algn="ctr" rtl="0">
                  <a:spcAft>
                    <a:spcPts val="600"/>
                  </a:spcAft>
                  <a:buNone/>
                </a:pPr>
                <a:r>
                  <a:rPr lang="en-US" sz="2200" dirty="0">
                    <a:cs typeface="Times New Roman" pitchFamily="18" charset="0"/>
                  </a:rPr>
                  <a:t>  </a:t>
                </a:r>
                <a:r>
                  <a:rPr lang="en-US" sz="2200" dirty="0" smtClean="0">
                    <a:cs typeface="Times New Roman" pitchFamily="18" charset="0"/>
                  </a:rPr>
                  <a:t>(2) </a:t>
                </a:r>
                <a14:m>
                  <m:oMath xmlns:m="http://schemas.openxmlformats.org/officeDocument/2006/math">
                    <m:sSub>
                      <m:sSubPr>
                        <m:ctrlPr>
                          <a:rPr lang="en-US" sz="2200" i="1" dirty="0">
                            <a:latin typeface="Cambria Math"/>
                            <a:cs typeface="Times New Roman" pitchFamily="18" charset="0"/>
                          </a:rPr>
                        </m:ctrlPr>
                      </m:sSubPr>
                      <m:e>
                        <m:r>
                          <a:rPr lang="en-US" sz="2200" i="1" dirty="0">
                            <a:latin typeface="Cambria Math"/>
                            <a:cs typeface="Times New Roman" pitchFamily="18" charset="0"/>
                          </a:rPr>
                          <m:t>𝑌</m:t>
                        </m:r>
                      </m:e>
                      <m:sub>
                        <m:r>
                          <a:rPr lang="en-US" sz="2200" i="1" dirty="0">
                            <a:latin typeface="Cambria Math"/>
                            <a:cs typeface="Times New Roman" pitchFamily="18" charset="0"/>
                          </a:rPr>
                          <m:t>𝑖</m:t>
                        </m:r>
                      </m:sub>
                    </m:sSub>
                    <m:r>
                      <a:rPr lang="en-US" sz="2200" i="1" dirty="0">
                        <a:latin typeface="Cambria Math"/>
                        <a:cs typeface="Times New Roman" pitchFamily="18" charset="0"/>
                      </a:rPr>
                      <m:t>=</m:t>
                    </m:r>
                    <m:sSub>
                      <m:sSubPr>
                        <m:ctrlPr>
                          <a:rPr lang="en-US" sz="2200" i="1" dirty="0">
                            <a:latin typeface="Cambria Math"/>
                            <a:cs typeface="Times New Roman" pitchFamily="18" charset="0"/>
                          </a:rPr>
                        </m:ctrlPr>
                      </m:sSubPr>
                      <m:e>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𝛽</m:t>
                            </m:r>
                          </m:e>
                          <m:sub>
                            <m:r>
                              <a:rPr lang="en-US" sz="2200" i="1" dirty="0">
                                <a:latin typeface="Cambria Math"/>
                                <a:ea typeface="Cambria Math"/>
                                <a:cs typeface="Times New Roman" pitchFamily="18" charset="0"/>
                              </a:rPr>
                              <m:t>0</m:t>
                            </m:r>
                          </m:sub>
                        </m:sSub>
                        <m:r>
                          <a:rPr lang="en-US" sz="2200" i="1" dirty="0">
                            <a:latin typeface="Cambria Math"/>
                            <a:ea typeface="Cambria Math"/>
                            <a:cs typeface="Times New Roman" pitchFamily="18" charset="0"/>
                          </a:rPr>
                          <m:t>+</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𝛽</m:t>
                            </m:r>
                          </m:e>
                          <m:sub>
                            <m:r>
                              <a:rPr lang="en-US" sz="2200" i="1" dirty="0">
                                <a:latin typeface="Cambria Math"/>
                                <a:ea typeface="Cambria Math"/>
                                <a:cs typeface="Times New Roman" pitchFamily="18" charset="0"/>
                              </a:rPr>
                              <m:t>1</m:t>
                            </m:r>
                          </m:sub>
                        </m:sSub>
                        <m:r>
                          <a:rPr lang="en-US" sz="2200" i="1" dirty="0">
                            <a:latin typeface="Cambria Math"/>
                            <a:ea typeface="Cambria Math"/>
                            <a:cs typeface="Times New Roman" pitchFamily="18" charset="0"/>
                          </a:rPr>
                          <m:t>𝑊𝑒𝑒𝑘</m:t>
                        </m:r>
                        <m:r>
                          <a:rPr lang="en-US" sz="2200" i="1" dirty="0">
                            <a:latin typeface="Cambria Math"/>
                            <a:ea typeface="Cambria Math"/>
                            <a:cs typeface="Times New Roman" pitchFamily="18" charset="0"/>
                          </a:rPr>
                          <m:t> (</m:t>
                        </m:r>
                        <m:r>
                          <a:rPr lang="en-US" sz="2200" i="1" dirty="0">
                            <a:latin typeface="Cambria Math"/>
                            <a:ea typeface="Cambria Math"/>
                            <a:cs typeface="Times New Roman" pitchFamily="18" charset="0"/>
                          </a:rPr>
                          <m:t>1</m:t>
                        </m:r>
                        <m:r>
                          <a:rPr lang="en-US" sz="2200" i="1" dirty="0">
                            <a:latin typeface="Cambria Math"/>
                            <a:ea typeface="Cambria Math"/>
                            <a:cs typeface="Times New Roman" pitchFamily="18" charset="0"/>
                          </a:rPr>
                          <m:t>−</m:t>
                        </m:r>
                        <m:r>
                          <a:rPr lang="en-US" sz="2200" i="1" dirty="0">
                            <a:latin typeface="Cambria Math"/>
                            <a:ea typeface="Cambria Math"/>
                            <a:cs typeface="Times New Roman" pitchFamily="18" charset="0"/>
                          </a:rPr>
                          <m:t>7</m:t>
                        </m:r>
                        <m:r>
                          <a:rPr lang="en-US" sz="2200" i="1" dirty="0">
                            <a:latin typeface="Cambria Math"/>
                            <a:ea typeface="Cambria Math"/>
                            <a:cs typeface="Times New Roman" pitchFamily="18" charset="0"/>
                          </a:rPr>
                          <m:t>)</m:t>
                        </m:r>
                      </m:e>
                      <m:sub>
                        <m:r>
                          <a:rPr lang="en-US" sz="2200" i="1" dirty="0">
                            <a:latin typeface="Cambria Math"/>
                            <a:cs typeface="Times New Roman" pitchFamily="18" charset="0"/>
                          </a:rPr>
                          <m:t>𝑖</m:t>
                        </m:r>
                      </m:sub>
                    </m:sSub>
                    <m:sSub>
                      <m:sSubPr>
                        <m:ctrlPr>
                          <a:rPr lang="en-US" sz="2200" i="1" dirty="0">
                            <a:latin typeface="Cambria Math"/>
                            <a:cs typeface="Times New Roman" pitchFamily="18" charset="0"/>
                          </a:rPr>
                        </m:ctrlPr>
                      </m:sSubPr>
                      <m:e>
                        <m:r>
                          <a:rPr lang="en-US" sz="2200" i="1" dirty="0">
                            <a:latin typeface="Cambria Math"/>
                            <a:ea typeface="Cambria Math"/>
                            <a:cs typeface="Times New Roman" pitchFamily="18" charset="0"/>
                          </a:rPr>
                          <m:t>+</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𝛽</m:t>
                            </m:r>
                          </m:e>
                          <m:sub>
                            <m:r>
                              <a:rPr lang="en-US" sz="2200" i="1" dirty="0">
                                <a:latin typeface="Cambria Math"/>
                                <a:ea typeface="Cambria Math"/>
                                <a:cs typeface="Times New Roman" pitchFamily="18" charset="0"/>
                              </a:rPr>
                              <m:t>2</m:t>
                            </m:r>
                          </m:sub>
                        </m:sSub>
                        <m:r>
                          <a:rPr lang="en-US" sz="2200" i="1" dirty="0">
                            <a:latin typeface="Cambria Math"/>
                            <a:ea typeface="Cambria Math"/>
                            <a:cs typeface="Times New Roman" pitchFamily="18" charset="0"/>
                          </a:rPr>
                          <m:t>𝑊𝑒𝑒𝑘</m:t>
                        </m:r>
                        <m:r>
                          <a:rPr lang="en-US" sz="2200" i="1" dirty="0">
                            <a:latin typeface="Cambria Math"/>
                            <a:ea typeface="Cambria Math"/>
                            <a:cs typeface="Times New Roman" pitchFamily="18" charset="0"/>
                          </a:rPr>
                          <m:t>(</m:t>
                        </m:r>
                        <m:r>
                          <a:rPr lang="en-US" sz="2200" i="1" dirty="0">
                            <a:latin typeface="Cambria Math"/>
                            <a:ea typeface="Cambria Math"/>
                            <a:cs typeface="Times New Roman" pitchFamily="18" charset="0"/>
                          </a:rPr>
                          <m:t>8</m:t>
                        </m:r>
                        <m:r>
                          <a:rPr lang="en-US" sz="2200" i="1" dirty="0">
                            <a:latin typeface="Cambria Math"/>
                            <a:ea typeface="Cambria Math"/>
                            <a:cs typeface="Times New Roman" pitchFamily="18" charset="0"/>
                          </a:rPr>
                          <m:t>−</m:t>
                        </m:r>
                        <m:r>
                          <a:rPr lang="en-US" sz="2200" i="1" dirty="0">
                            <a:latin typeface="Cambria Math"/>
                            <a:ea typeface="Cambria Math"/>
                            <a:cs typeface="Times New Roman" pitchFamily="18" charset="0"/>
                          </a:rPr>
                          <m:t>24</m:t>
                        </m:r>
                        <m:r>
                          <a:rPr lang="en-US" sz="2200" i="1" dirty="0">
                            <a:latin typeface="Cambria Math"/>
                            <a:ea typeface="Cambria Math"/>
                            <a:cs typeface="Times New Roman" pitchFamily="18" charset="0"/>
                          </a:rPr>
                          <m:t>)</m:t>
                        </m:r>
                      </m:e>
                      <m:sub>
                        <m:r>
                          <a:rPr lang="en-US" sz="2200" i="1" dirty="0">
                            <a:latin typeface="Cambria Math"/>
                            <a:cs typeface="Times New Roman" pitchFamily="18" charset="0"/>
                          </a:rPr>
                          <m:t>𝑖</m:t>
                        </m:r>
                      </m:sub>
                    </m:sSub>
                    <m:r>
                      <a:rPr lang="en-US" sz="2200" i="1" dirty="0">
                        <a:latin typeface="Cambria Math"/>
                        <a:cs typeface="Times New Roman" pitchFamily="18" charset="0"/>
                      </a:rPr>
                      <m:t>+</m:t>
                    </m:r>
                    <m:r>
                      <a:rPr lang="en-US" sz="2200" i="1" dirty="0">
                        <a:latin typeface="Cambria Math"/>
                        <a:ea typeface="Cambria Math"/>
                        <a:cs typeface="Times New Roman" pitchFamily="18" charset="0"/>
                      </a:rPr>
                      <m:t>𝛾</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𝑋</m:t>
                        </m:r>
                      </m:e>
                      <m:sub>
                        <m:r>
                          <a:rPr lang="en-US" sz="2200" i="1" dirty="0">
                            <a:latin typeface="Cambria Math"/>
                            <a:ea typeface="Cambria Math"/>
                            <a:cs typeface="Times New Roman" pitchFamily="18" charset="0"/>
                          </a:rPr>
                          <m:t>𝑖</m:t>
                        </m:r>
                      </m:sub>
                    </m:sSub>
                    <m:r>
                      <a:rPr lang="en-US" sz="2200" i="1" dirty="0">
                        <a:latin typeface="Cambria Math"/>
                        <a:ea typeface="Cambria Math"/>
                        <a:cs typeface="Times New Roman" pitchFamily="18" charset="0"/>
                      </a:rPr>
                      <m:t>+</m:t>
                    </m:r>
                    <m:r>
                      <a:rPr lang="en-US" sz="2200" i="1" dirty="0" smtClean="0">
                        <a:latin typeface="Cambria Math"/>
                        <a:ea typeface="Cambria Math"/>
                        <a:cs typeface="Times New Roman" pitchFamily="18" charset="0"/>
                      </a:rPr>
                      <m:t>𝜆</m:t>
                    </m:r>
                    <m:sSub>
                      <m:sSubPr>
                        <m:ctrlPr>
                          <a:rPr lang="en-US" sz="2200" i="1" dirty="0" smtClean="0">
                            <a:latin typeface="Cambria Math"/>
                            <a:ea typeface="Cambria Math"/>
                            <a:cs typeface="Times New Roman" pitchFamily="18" charset="0"/>
                          </a:rPr>
                        </m:ctrlPr>
                      </m:sSubPr>
                      <m:e>
                        <m:r>
                          <a:rPr lang="en-US" sz="2200" b="0" i="1" dirty="0" smtClean="0">
                            <a:latin typeface="Cambria Math"/>
                            <a:ea typeface="Cambria Math"/>
                            <a:cs typeface="Times New Roman" pitchFamily="18" charset="0"/>
                          </a:rPr>
                          <m:t>𝑀𝑂𝐵</m:t>
                        </m:r>
                      </m:e>
                      <m:sub>
                        <m:r>
                          <a:rPr lang="en-US" sz="2200" b="0" i="1" dirty="0" smtClean="0">
                            <a:latin typeface="Cambria Math"/>
                            <a:ea typeface="Cambria Math"/>
                            <a:cs typeface="Times New Roman" pitchFamily="18" charset="0"/>
                          </a:rPr>
                          <m:t>𝑖</m:t>
                        </m:r>
                      </m:sub>
                    </m:sSub>
                    <m:r>
                      <a:rPr lang="en-US" sz="2200" b="0" i="1" dirty="0" smtClean="0">
                        <a:latin typeface="Cambria Math"/>
                        <a:ea typeface="Cambria Math"/>
                        <a:cs typeface="Times New Roman" pitchFamily="18" charset="0"/>
                      </a:rPr>
                      <m:t>+</m:t>
                    </m:r>
                    <m:sSub>
                      <m:sSubPr>
                        <m:ctrlPr>
                          <a:rPr lang="en-US" sz="2200" b="0" i="1" dirty="0" smtClean="0">
                            <a:latin typeface="Cambria Math"/>
                            <a:ea typeface="Cambria Math"/>
                            <a:cs typeface="Times New Roman" pitchFamily="18" charset="0"/>
                          </a:rPr>
                        </m:ctrlPr>
                      </m:sSubPr>
                      <m:e>
                        <m:r>
                          <a:rPr lang="en-US" sz="2200" b="0" i="1" dirty="0" smtClean="0">
                            <a:latin typeface="Cambria Math"/>
                            <a:ea typeface="Cambria Math"/>
                            <a:cs typeface="Times New Roman" pitchFamily="18" charset="0"/>
                          </a:rPr>
                          <m:t>𝛼</m:t>
                        </m:r>
                      </m:e>
                      <m:sub>
                        <m:r>
                          <a:rPr lang="en-US" sz="2200" b="0" i="1" dirty="0" smtClean="0">
                            <a:latin typeface="Cambria Math"/>
                            <a:ea typeface="Cambria Math"/>
                            <a:cs typeface="Times New Roman" pitchFamily="18" charset="0"/>
                          </a:rPr>
                          <m:t>1</m:t>
                        </m:r>
                      </m:sub>
                    </m:sSub>
                    <m:sSub>
                      <m:sSubPr>
                        <m:ctrlPr>
                          <a:rPr lang="en-US" sz="2200" b="0" i="1" dirty="0" smtClean="0">
                            <a:latin typeface="Cambria Math"/>
                            <a:ea typeface="Cambria Math"/>
                            <a:cs typeface="Times New Roman" pitchFamily="18" charset="0"/>
                          </a:rPr>
                        </m:ctrlPr>
                      </m:sSubPr>
                      <m:e>
                        <m:r>
                          <a:rPr lang="en-US" sz="2200" i="1" dirty="0">
                            <a:latin typeface="Cambria Math"/>
                            <a:ea typeface="Cambria Math"/>
                            <a:cs typeface="Times New Roman" pitchFamily="18" charset="0"/>
                          </a:rPr>
                          <m:t>𝑃𝑟𝑒𝐶𝑜</m:t>
                        </m:r>
                        <m:r>
                          <a:rPr lang="en-US" sz="2200" i="1" dirty="0">
                            <a:latin typeface="Cambria Math"/>
                            <a:ea typeface="Cambria Math"/>
                            <a:cs typeface="Times New Roman" pitchFamily="18" charset="0"/>
                          </a:rPr>
                          <m:t>h</m:t>
                        </m:r>
                        <m:r>
                          <a:rPr lang="en-US" sz="2200" i="1" dirty="0">
                            <a:latin typeface="Cambria Math"/>
                            <a:ea typeface="Cambria Math"/>
                            <a:cs typeface="Times New Roman" pitchFamily="18" charset="0"/>
                          </a:rPr>
                          <m:t>𝑜𝑟𝑡</m:t>
                        </m:r>
                      </m:e>
                      <m:sub>
                        <m:r>
                          <a:rPr lang="en-US" sz="2200" b="0" i="1" dirty="0" smtClean="0">
                            <a:latin typeface="Cambria Math"/>
                            <a:ea typeface="Cambria Math"/>
                            <a:cs typeface="Times New Roman" pitchFamily="18" charset="0"/>
                          </a:rPr>
                          <m:t>𝑖</m:t>
                        </m:r>
                      </m:sub>
                    </m:sSub>
                    <m:r>
                      <a:rPr lang="en-US" sz="2200" b="0" i="1" dirty="0" smtClean="0">
                        <a:latin typeface="Cambria Math"/>
                        <a:ea typeface="Cambria Math"/>
                        <a:cs typeface="Times New Roman" pitchFamily="18" charset="0"/>
                      </a:rPr>
                      <m:t>+</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𝛼</m:t>
                        </m:r>
                      </m:e>
                      <m:sub>
                        <m:r>
                          <a:rPr lang="en-US" sz="2200" b="0" i="1" dirty="0" smtClean="0">
                            <a:latin typeface="Cambria Math"/>
                            <a:ea typeface="Cambria Math"/>
                            <a:cs typeface="Times New Roman" pitchFamily="18" charset="0"/>
                          </a:rPr>
                          <m:t>2</m:t>
                        </m:r>
                      </m:sub>
                    </m:sSub>
                    <m:r>
                      <a:rPr lang="en-US" sz="2200" b="0" i="1" dirty="0" smtClean="0">
                        <a:latin typeface="Cambria Math"/>
                        <a:ea typeface="Cambria Math"/>
                        <a:cs typeface="Times New Roman" pitchFamily="18" charset="0"/>
                      </a:rPr>
                      <m:t>𝐸𝑇𝐻</m:t>
                    </m:r>
                    <m:r>
                      <a:rPr lang="en-US" sz="2200" b="0" i="1" dirty="0" smtClean="0">
                        <a:latin typeface="Cambria Math"/>
                        <a:ea typeface="Cambria Math"/>
                        <a:cs typeface="Times New Roman" pitchFamily="18" charset="0"/>
                      </a:rPr>
                      <m:t>∗</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𝑃𝑟𝑒𝐶𝑜</m:t>
                        </m:r>
                        <m:r>
                          <a:rPr lang="en-US" sz="2200" i="1" dirty="0">
                            <a:latin typeface="Cambria Math"/>
                            <a:ea typeface="Cambria Math"/>
                            <a:cs typeface="Times New Roman" pitchFamily="18" charset="0"/>
                          </a:rPr>
                          <m:t>h</m:t>
                        </m:r>
                        <m:r>
                          <a:rPr lang="en-US" sz="2200" i="1" dirty="0">
                            <a:latin typeface="Cambria Math"/>
                            <a:ea typeface="Cambria Math"/>
                            <a:cs typeface="Times New Roman" pitchFamily="18" charset="0"/>
                          </a:rPr>
                          <m:t>𝑜𝑟𝑡</m:t>
                        </m:r>
                      </m:e>
                      <m:sub>
                        <m:r>
                          <a:rPr lang="en-US" sz="2200" i="1" dirty="0">
                            <a:latin typeface="Cambria Math"/>
                            <a:ea typeface="Cambria Math"/>
                            <a:cs typeface="Times New Roman" pitchFamily="18" charset="0"/>
                          </a:rPr>
                          <m:t>𝑖</m:t>
                        </m:r>
                      </m:sub>
                    </m:sSub>
                    <m:r>
                      <a:rPr lang="en-US" sz="2200" b="0" i="1" dirty="0" smtClean="0">
                        <a:latin typeface="Cambria Math"/>
                        <a:ea typeface="Cambria Math"/>
                        <a:cs typeface="Times New Roman" pitchFamily="18" charset="0"/>
                      </a:rPr>
                      <m:t>+</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𝛼</m:t>
                        </m:r>
                      </m:e>
                      <m:sub>
                        <m:r>
                          <a:rPr lang="en-US" sz="2200" b="0" i="1" dirty="0" smtClean="0">
                            <a:latin typeface="Cambria Math"/>
                            <a:ea typeface="Cambria Math"/>
                            <a:cs typeface="Times New Roman" pitchFamily="18" charset="0"/>
                          </a:rPr>
                          <m:t>3</m:t>
                        </m:r>
                      </m:sub>
                    </m:sSub>
                    <m:sSub>
                      <m:sSubPr>
                        <m:ctrlPr>
                          <a:rPr lang="en-US" sz="2200" i="1" dirty="0">
                            <a:latin typeface="Cambria Math"/>
                            <a:ea typeface="Cambria Math"/>
                            <a:cs typeface="Times New Roman" pitchFamily="18" charset="0"/>
                          </a:rPr>
                        </m:ctrlPr>
                      </m:sSubPr>
                      <m:e>
                        <m:r>
                          <a:rPr lang="en-US" sz="2200" b="0" i="1" dirty="0" smtClean="0">
                            <a:latin typeface="Cambria Math"/>
                            <a:ea typeface="Cambria Math"/>
                            <a:cs typeface="Times New Roman" pitchFamily="18" charset="0"/>
                          </a:rPr>
                          <m:t>𝐺𝑟𝑜𝑢𝑝𝐴</m:t>
                        </m:r>
                      </m:e>
                      <m:sub>
                        <m:r>
                          <a:rPr lang="en-US" sz="2200" i="1" dirty="0">
                            <a:latin typeface="Cambria Math"/>
                            <a:ea typeface="Cambria Math"/>
                            <a:cs typeface="Times New Roman" pitchFamily="18" charset="0"/>
                          </a:rPr>
                          <m:t>𝑖</m:t>
                        </m:r>
                      </m:sub>
                    </m:sSub>
                    <m:r>
                      <a:rPr lang="en-US" sz="2200" b="0" i="1" dirty="0" smtClean="0">
                        <a:latin typeface="Cambria Math"/>
                        <a:ea typeface="Cambria Math"/>
                        <a:cs typeface="Times New Roman" pitchFamily="18" charset="0"/>
                      </a:rPr>
                      <m:t>+</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𝛼</m:t>
                        </m:r>
                      </m:e>
                      <m:sub>
                        <m:r>
                          <a:rPr lang="en-US" sz="2200" b="0" i="1" dirty="0" smtClean="0">
                            <a:latin typeface="Cambria Math"/>
                            <a:ea typeface="Cambria Math"/>
                            <a:cs typeface="Times New Roman" pitchFamily="18" charset="0"/>
                          </a:rPr>
                          <m:t>4</m:t>
                        </m:r>
                      </m:sub>
                    </m:sSub>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𝐺𝑟𝑜𝑢𝑝</m:t>
                        </m:r>
                        <m:r>
                          <a:rPr lang="en-US" sz="2200" b="0" i="1" dirty="0" smtClean="0">
                            <a:latin typeface="Cambria Math"/>
                            <a:ea typeface="Cambria Math"/>
                            <a:cs typeface="Times New Roman" pitchFamily="18" charset="0"/>
                          </a:rPr>
                          <m:t>𝐵</m:t>
                        </m:r>
                      </m:e>
                      <m:sub>
                        <m:r>
                          <a:rPr lang="en-US" sz="2200" i="1" dirty="0">
                            <a:latin typeface="Cambria Math"/>
                            <a:ea typeface="Cambria Math"/>
                            <a:cs typeface="Times New Roman" pitchFamily="18" charset="0"/>
                          </a:rPr>
                          <m:t>𝑖</m:t>
                        </m:r>
                      </m:sub>
                    </m:sSub>
                    <m:r>
                      <a:rPr lang="en-US" sz="2200" b="0" i="1" dirty="0" smtClean="0">
                        <a:latin typeface="Cambria Math"/>
                        <a:ea typeface="Cambria Math"/>
                        <a:cs typeface="Times New Roman" pitchFamily="18" charset="0"/>
                      </a:rPr>
                      <m:t>+</m:t>
                    </m:r>
                    <m:sSub>
                      <m:sSubPr>
                        <m:ctrlPr>
                          <a:rPr lang="en-US" sz="2200" i="1" dirty="0">
                            <a:latin typeface="Cambria Math"/>
                            <a:ea typeface="Cambria Math"/>
                            <a:cs typeface="Times New Roman" pitchFamily="18" charset="0"/>
                          </a:rPr>
                        </m:ctrlPr>
                      </m:sSubPr>
                      <m:e>
                        <m:r>
                          <a:rPr lang="en-US" sz="2200" i="1" dirty="0">
                            <a:latin typeface="Cambria Math"/>
                            <a:ea typeface="Cambria Math"/>
                            <a:cs typeface="Times New Roman" pitchFamily="18" charset="0"/>
                          </a:rPr>
                          <m:t>𝑢</m:t>
                        </m:r>
                      </m:e>
                      <m:sub>
                        <m:r>
                          <a:rPr lang="en-US" sz="2200" i="1" dirty="0">
                            <a:latin typeface="Cambria Math"/>
                            <a:ea typeface="Cambria Math"/>
                            <a:cs typeface="Times New Roman" pitchFamily="18" charset="0"/>
                          </a:rPr>
                          <m:t>𝑖</m:t>
                        </m:r>
                      </m:sub>
                    </m:sSub>
                  </m:oMath>
                </a14:m>
                <a:endParaRPr lang="en-US" sz="2200" i="1" dirty="0" smtClean="0">
                  <a:latin typeface="Cambria Math"/>
                  <a:ea typeface="Cambria Math"/>
                  <a:cs typeface="Times New Roman" pitchFamily="18" charset="0"/>
                </a:endParaRPr>
              </a:p>
              <a:p>
                <a:pPr marL="0" indent="0" algn="ctr" rtl="0">
                  <a:spcAft>
                    <a:spcPts val="600"/>
                  </a:spcAft>
                  <a:buNone/>
                </a:pPr>
                <a:endParaRPr lang="en-US" sz="2200" i="1" dirty="0" smtClean="0">
                  <a:latin typeface="Cambria Math"/>
                  <a:ea typeface="Cambria Math"/>
                  <a:cs typeface="Times New Roman" pitchFamily="18" charset="0"/>
                </a:endParaRPr>
              </a:p>
              <a:p>
                <a:pPr lvl="1" algn="l" rtl="0">
                  <a:spcAft>
                    <a:spcPts val="600"/>
                  </a:spcAft>
                </a:pPr>
                <a14:m>
                  <m:oMath xmlns:m="http://schemas.openxmlformats.org/officeDocument/2006/math">
                    <m:r>
                      <a:rPr lang="en-US" b="0" i="1" smtClean="0">
                        <a:latin typeface="Cambria Math"/>
                        <a:cs typeface="Times New Roman" pitchFamily="18" charset="0"/>
                      </a:rPr>
                      <m:t>𝑀𝑂𝐵</m:t>
                    </m:r>
                    <m:r>
                      <a:rPr lang="en-US" i="1" smtClean="0">
                        <a:latin typeface="Cambria Math"/>
                        <a:cs typeface="Times New Roman" pitchFamily="18" charset="0"/>
                      </a:rPr>
                      <m:t>𝑖</m:t>
                    </m:r>
                  </m:oMath>
                </a14:m>
                <a:r>
                  <a:rPr lang="en-US" dirty="0" smtClean="0">
                    <a:cs typeface="Times New Roman" pitchFamily="18" charset="0"/>
                  </a:rPr>
                  <a:t> - Month of birth fixed effects</a:t>
                </a:r>
              </a:p>
              <a:p>
                <a:pPr lvl="1" algn="l" rtl="0">
                  <a:spcAft>
                    <a:spcPts val="600"/>
                  </a:spcAft>
                </a:pP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𝑃𝑟𝑒𝐶𝑜</m:t>
                        </m:r>
                        <m:r>
                          <a:rPr lang="en-US" b="0" i="1" smtClean="0">
                            <a:latin typeface="Cambria Math"/>
                            <a:cs typeface="Times New Roman" pitchFamily="18" charset="0"/>
                          </a:rPr>
                          <m:t>h</m:t>
                        </m:r>
                        <m:r>
                          <a:rPr lang="en-US" b="0" i="1" smtClean="0">
                            <a:latin typeface="Cambria Math"/>
                            <a:cs typeface="Times New Roman" pitchFamily="18" charset="0"/>
                          </a:rPr>
                          <m:t>𝑜𝑟𝑡</m:t>
                        </m:r>
                      </m:e>
                      <m:sub>
                        <m:r>
                          <a:rPr lang="en-US" b="0" i="1" smtClean="0">
                            <a:latin typeface="Cambria Math"/>
                            <a:cs typeface="Times New Roman" pitchFamily="18" charset="0"/>
                          </a:rPr>
                          <m:t>𝑖</m:t>
                        </m:r>
                      </m:sub>
                    </m:sSub>
                  </m:oMath>
                </a14:m>
                <a:r>
                  <a:rPr lang="en-US" dirty="0" smtClean="0">
                    <a:cs typeface="Times New Roman" pitchFamily="18" charset="0"/>
                  </a:rPr>
                  <a:t> - Students born between June 1990 and February 1991 </a:t>
                </a:r>
              </a:p>
              <a:p>
                <a:pPr lvl="1" algn="l" rtl="0">
                  <a:spcAft>
                    <a:spcPts val="600"/>
                  </a:spcAft>
                </a:pP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𝐸𝑇𝐻</m:t>
                        </m:r>
                      </m:e>
                      <m:sub>
                        <m:r>
                          <a:rPr lang="en-US" b="0" i="1" smtClean="0">
                            <a:latin typeface="Cambria Math"/>
                            <a:cs typeface="Times New Roman" pitchFamily="18" charset="0"/>
                          </a:rPr>
                          <m:t>𝑖</m:t>
                        </m:r>
                      </m:sub>
                    </m:sSub>
                  </m:oMath>
                </a14:m>
                <a:r>
                  <a:rPr lang="en-US" dirty="0" smtClean="0">
                    <a:cs typeface="Times New Roman" pitchFamily="18" charset="0"/>
                  </a:rPr>
                  <a:t> - Students born in Ethiopia</a:t>
                </a:r>
              </a:p>
              <a:p>
                <a:pPr lvl="1" algn="l" rtl="0">
                  <a:spcAft>
                    <a:spcPts val="600"/>
                  </a:spcAft>
                </a:pP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𝐺𝑟𝑜𝑢𝑝</m:t>
                        </m:r>
                        <m:r>
                          <a:rPr lang="en-US" b="0" i="1" smtClean="0">
                            <a:latin typeface="Cambria Math"/>
                            <a:cs typeface="Times New Roman" pitchFamily="18" charset="0"/>
                          </a:rPr>
                          <m:t> </m:t>
                        </m:r>
                        <m:r>
                          <a:rPr lang="en-US" b="0" i="1" smtClean="0">
                            <a:latin typeface="Cambria Math"/>
                            <a:cs typeface="Times New Roman" pitchFamily="18" charset="0"/>
                          </a:rPr>
                          <m:t>𝐴</m:t>
                        </m:r>
                      </m:e>
                      <m:sub>
                        <m:r>
                          <a:rPr lang="en-US" b="0" i="1" smtClean="0">
                            <a:latin typeface="Cambria Math"/>
                            <a:cs typeface="Times New Roman" pitchFamily="18" charset="0"/>
                          </a:rPr>
                          <m:t>𝑖</m:t>
                        </m:r>
                      </m:sub>
                    </m:sSub>
                    <m:r>
                      <a:rPr lang="en-US" b="0" i="1" smtClean="0">
                        <a:latin typeface="Cambria Math"/>
                        <a:cs typeface="Times New Roman" pitchFamily="18" charset="0"/>
                      </a:rPr>
                      <m:t> </m:t>
                    </m:r>
                  </m:oMath>
                </a14:m>
                <a:r>
                  <a:rPr lang="en-US" dirty="0" smtClean="0">
                    <a:cs typeface="Times New Roman" pitchFamily="18" charset="0"/>
                  </a:rPr>
                  <a:t>- </a:t>
                </a:r>
                <a:r>
                  <a:rPr lang="en-US" dirty="0">
                    <a:cs typeface="Times New Roman" pitchFamily="18" charset="0"/>
                  </a:rPr>
                  <a:t>S</a:t>
                </a:r>
                <a:r>
                  <a:rPr lang="en-US" dirty="0" smtClean="0">
                    <a:cs typeface="Times New Roman" pitchFamily="18" charset="0"/>
                  </a:rPr>
                  <a:t>tudents </a:t>
                </a:r>
                <a:r>
                  <a:rPr lang="en-US" dirty="0">
                    <a:cs typeface="Times New Roman" pitchFamily="18" charset="0"/>
                  </a:rPr>
                  <a:t>born </a:t>
                </a:r>
                <a:r>
                  <a:rPr lang="en-US" dirty="0" smtClean="0">
                    <a:cs typeface="Times New Roman" pitchFamily="18" charset="0"/>
                  </a:rPr>
                  <a:t>in Israel to “Operation Moses” immigrants</a:t>
                </a:r>
              </a:p>
              <a:p>
                <a:pPr lvl="1" algn="l" rtl="0">
                  <a:spcAft>
                    <a:spcPts val="600"/>
                  </a:spcAft>
                </a:pP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𝐺𝑟𝑜𝑢𝑝</m:t>
                        </m:r>
                        <m:r>
                          <a:rPr lang="en-US" i="1">
                            <a:latin typeface="Cambria Math"/>
                            <a:cs typeface="Times New Roman" pitchFamily="18" charset="0"/>
                          </a:rPr>
                          <m:t> </m:t>
                        </m:r>
                        <m:r>
                          <a:rPr lang="en-US" b="0" i="1" smtClean="0">
                            <a:latin typeface="Cambria Math"/>
                            <a:cs typeface="Times New Roman" pitchFamily="18" charset="0"/>
                          </a:rPr>
                          <m:t>𝐵</m:t>
                        </m:r>
                      </m:e>
                      <m:sub>
                        <m:r>
                          <a:rPr lang="en-US" i="1">
                            <a:latin typeface="Cambria Math"/>
                            <a:cs typeface="Times New Roman" pitchFamily="18" charset="0"/>
                          </a:rPr>
                          <m:t>𝑖</m:t>
                        </m:r>
                      </m:sub>
                    </m:sSub>
                    <m:r>
                      <a:rPr lang="en-US" i="1">
                        <a:latin typeface="Cambria Math"/>
                        <a:cs typeface="Times New Roman" pitchFamily="18" charset="0"/>
                      </a:rPr>
                      <m:t> </m:t>
                    </m:r>
                  </m:oMath>
                </a14:m>
                <a:r>
                  <a:rPr lang="en-US" dirty="0" smtClean="0">
                    <a:cs typeface="Times New Roman" pitchFamily="18" charset="0"/>
                  </a:rPr>
                  <a:t>- Students </a:t>
                </a:r>
                <a:r>
                  <a:rPr lang="en-US" dirty="0">
                    <a:cs typeface="Times New Roman" pitchFamily="18" charset="0"/>
                  </a:rPr>
                  <a:t>born </a:t>
                </a:r>
                <a:r>
                  <a:rPr lang="en-US" dirty="0" smtClean="0">
                    <a:cs typeface="Times New Roman" pitchFamily="18" charset="0"/>
                  </a:rPr>
                  <a:t>Ethiopia and immigrated after 1991</a:t>
                </a:r>
                <a:endParaRPr lang="en-US" dirty="0">
                  <a:cs typeface="Times New Roman" pitchFamily="18" charset="0"/>
                </a:endParaRPr>
              </a:p>
              <a:p>
                <a:pPr lvl="2" algn="l" rtl="0">
                  <a:spcBef>
                    <a:spcPts val="1200"/>
                  </a:spcBef>
                  <a:spcAft>
                    <a:spcPts val="600"/>
                  </a:spcAft>
                </a:pPr>
                <a:endParaRPr lang="en-US" dirty="0">
                  <a:cs typeface="Times New Roman" pitchFamily="18" charset="0"/>
                </a:endParaRPr>
              </a:p>
              <a:p>
                <a:pPr marL="0" indent="0" algn="l" rtl="0">
                  <a:spcAft>
                    <a:spcPts val="600"/>
                  </a:spcAft>
                  <a:buNone/>
                </a:pPr>
                <a:endParaRPr lang="en-US" dirty="0" smtClean="0"/>
              </a:p>
              <a:p>
                <a:pPr marL="0" indent="0" algn="ctr" rtl="0">
                  <a:spcAft>
                    <a:spcPts val="600"/>
                  </a:spcAft>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457200" y="1268760"/>
                <a:ext cx="8229600" cy="5208240"/>
              </a:xfrm>
              <a:blipFill rotWithShape="1">
                <a:blip r:embed="rId2"/>
                <a:stretch>
                  <a:fillRect l="-444" t="-585" r="-1333"/>
                </a:stretch>
              </a:blipFill>
            </p:spPr>
            <p:txBody>
              <a:bodyPr/>
              <a:lstStyle/>
              <a:p>
                <a:r>
                  <a:rPr lang="en-GB">
                    <a:noFill/>
                  </a:rPr>
                  <a:t> </a:t>
                </a:r>
              </a:p>
            </p:txBody>
          </p:sp>
        </mc:Fallback>
      </mc:AlternateContent>
    </p:spTree>
    <p:extLst>
      <p:ext uri="{BB962C8B-B14F-4D97-AF65-F5344CB8AC3E}">
        <p14:creationId xmlns:p14="http://schemas.microsoft.com/office/powerpoint/2010/main" val="485029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33400"/>
            <a:ext cx="8568952" cy="735360"/>
          </a:xfrm>
        </p:spPr>
        <p:txBody>
          <a:bodyPr>
            <a:noAutofit/>
          </a:bodyPr>
          <a:lstStyle/>
          <a:p>
            <a:pPr>
              <a:defRPr/>
            </a:pPr>
            <a:r>
              <a:rPr lang="en-GB" sz="2800" dirty="0" smtClean="0">
                <a:solidFill>
                  <a:srgbClr val="002060"/>
                </a:solidFill>
                <a:cs typeface="+mn-cs"/>
              </a:rPr>
              <a:t>Iron Deficiency </a:t>
            </a:r>
            <a:endParaRPr lang="he-IL" sz="2800" dirty="0">
              <a:solidFill>
                <a:srgbClr val="002060"/>
              </a:solidFill>
              <a:cs typeface="+mn-cs"/>
            </a:endParaRPr>
          </a:p>
        </p:txBody>
      </p:sp>
      <p:sp>
        <p:nvSpPr>
          <p:cNvPr id="2" name="Content Placeholder 1"/>
          <p:cNvSpPr>
            <a:spLocks noGrp="1"/>
          </p:cNvSpPr>
          <p:nvPr>
            <p:ph idx="1"/>
          </p:nvPr>
        </p:nvSpPr>
        <p:spPr>
          <a:xfrm>
            <a:off x="179512" y="1484784"/>
            <a:ext cx="8856984" cy="5328592"/>
          </a:xfrm>
        </p:spPr>
        <p:txBody>
          <a:bodyPr>
            <a:normAutofit fontScale="25000" lnSpcReduction="20000"/>
          </a:bodyPr>
          <a:lstStyle/>
          <a:p>
            <a:pPr algn="l" rtl="0">
              <a:lnSpc>
                <a:spcPct val="120000"/>
              </a:lnSpc>
              <a:buClr>
                <a:srgbClr val="002060"/>
              </a:buClr>
              <a:defRPr/>
            </a:pPr>
            <a:r>
              <a:rPr lang="en-US" sz="9600" dirty="0" smtClean="0"/>
              <a:t>Half of pregnant women in developing countries </a:t>
            </a:r>
            <a:r>
              <a:rPr lang="en-US" sz="9600" dirty="0"/>
              <a:t>are anemic </a:t>
            </a:r>
            <a:r>
              <a:rPr lang="en-US" sz="9600" dirty="0" smtClean="0"/>
              <a:t>(WHO 2014).</a:t>
            </a:r>
          </a:p>
          <a:p>
            <a:pPr algn="l" rtl="0">
              <a:lnSpc>
                <a:spcPct val="120000"/>
              </a:lnSpc>
              <a:buClr>
                <a:srgbClr val="002060"/>
              </a:buClr>
              <a:defRPr/>
            </a:pPr>
            <a:endParaRPr lang="en-US" sz="9600" dirty="0"/>
          </a:p>
          <a:p>
            <a:pPr algn="l" rtl="0">
              <a:lnSpc>
                <a:spcPct val="120000"/>
              </a:lnSpc>
              <a:buClr>
                <a:srgbClr val="002060"/>
              </a:buClr>
              <a:defRPr/>
            </a:pPr>
            <a:r>
              <a:rPr lang="en-US" sz="9600" dirty="0" smtClean="0"/>
              <a:t>More than half of this anemia burden is due to Iron deficiency, the rest partly due to deficiency of folic acid, vitamin B12, vitamin A, and due to parasitic infections. </a:t>
            </a:r>
          </a:p>
          <a:p>
            <a:pPr algn="l" rtl="0">
              <a:lnSpc>
                <a:spcPct val="120000"/>
              </a:lnSpc>
              <a:buClr>
                <a:srgbClr val="002060"/>
              </a:buClr>
              <a:defRPr/>
            </a:pPr>
            <a:endParaRPr lang="en-US" sz="9600" dirty="0"/>
          </a:p>
          <a:p>
            <a:pPr algn="l" rtl="0">
              <a:lnSpc>
                <a:spcPct val="120000"/>
              </a:lnSpc>
              <a:buClr>
                <a:srgbClr val="002060"/>
              </a:buClr>
              <a:defRPr/>
            </a:pPr>
            <a:r>
              <a:rPr lang="en-US" sz="9600" dirty="0" smtClean="0"/>
              <a:t>Health </a:t>
            </a:r>
            <a:r>
              <a:rPr lang="en-US" sz="9600" dirty="0"/>
              <a:t>consequences include poor </a:t>
            </a:r>
            <a:r>
              <a:rPr lang="en-US" sz="9600" dirty="0" smtClean="0"/>
              <a:t>pregnancy </a:t>
            </a:r>
            <a:r>
              <a:rPr lang="en-US" sz="9600" dirty="0"/>
              <a:t>outcome, </a:t>
            </a:r>
            <a:r>
              <a:rPr lang="en-US" sz="9600" dirty="0" smtClean="0"/>
              <a:t>in particular impaired physical, brain and cognitive  development. </a:t>
            </a:r>
          </a:p>
          <a:p>
            <a:pPr algn="l" rtl="0">
              <a:lnSpc>
                <a:spcPct val="120000"/>
              </a:lnSpc>
              <a:buClr>
                <a:srgbClr val="002060"/>
              </a:buClr>
              <a:defRPr/>
            </a:pPr>
            <a:endParaRPr lang="en-US" sz="9600" dirty="0"/>
          </a:p>
          <a:p>
            <a:pPr algn="l" rtl="0">
              <a:lnSpc>
                <a:spcPct val="120000"/>
              </a:lnSpc>
              <a:buClr>
                <a:srgbClr val="002060"/>
              </a:buClr>
              <a:defRPr/>
            </a:pPr>
            <a:r>
              <a:rPr lang="en-US" sz="9600" dirty="0" smtClean="0"/>
              <a:t>If iron supplementation starts after the first trimester of pregnancy it will not help prevent these poor birth outcomes. </a:t>
            </a:r>
            <a:endParaRPr lang="en-US" sz="96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4944"/>
            <a:ext cx="8229600" cy="990600"/>
          </a:xfrm>
        </p:spPr>
        <p:txBody>
          <a:bodyPr>
            <a:normAutofit/>
          </a:bodyPr>
          <a:lstStyle/>
          <a:p>
            <a:pPr algn="ctr" rtl="0"/>
            <a:r>
              <a:rPr lang="en-US" sz="3200" dirty="0" smtClean="0">
                <a:solidFill>
                  <a:srgbClr val="7030A0"/>
                </a:solidFill>
              </a:rPr>
              <a:t>Effect on Schooling Attainment</a:t>
            </a:r>
            <a:endParaRPr lang="en-US" sz="3200" dirty="0">
              <a:solidFill>
                <a:srgbClr val="7030A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63358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529208" y="548680"/>
            <a:ext cx="8229600" cy="519336"/>
          </a:xfrm>
        </p:spPr>
        <p:txBody>
          <a:bodyPr>
            <a:noAutofit/>
          </a:bodyPr>
          <a:lstStyle/>
          <a:p>
            <a:pPr algn="ctr"/>
            <a:r>
              <a:rPr lang="en-US" sz="2800" dirty="0" smtClean="0">
                <a:solidFill>
                  <a:srgbClr val="002060"/>
                </a:solidFill>
              </a:rPr>
              <a:t>Effect on Repetition and Matriculation OLS Baseline</a:t>
            </a:r>
            <a:endParaRPr lang="he-IL" sz="2800" dirty="0">
              <a:solidFill>
                <a:srgbClr val="0020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92396771"/>
              </p:ext>
            </p:extLst>
          </p:nvPr>
        </p:nvGraphicFramePr>
        <p:xfrm>
          <a:off x="960589" y="1256483"/>
          <a:ext cx="7595140" cy="4980829"/>
        </p:xfrm>
        <a:graphic>
          <a:graphicData uri="http://schemas.openxmlformats.org/presentationml/2006/ole">
            <mc:AlternateContent xmlns:mc="http://schemas.openxmlformats.org/markup-compatibility/2006">
              <mc:Choice xmlns:v="urn:schemas-microsoft-com:vml" Requires="v">
                <p:oleObj spid="_x0000_s6298" name="Worksheet" r:id="rId3" imgW="5281768" imgH="3084480" progId="Excel.Sheet.12">
                  <p:embed/>
                </p:oleObj>
              </mc:Choice>
              <mc:Fallback>
                <p:oleObj name="Worksheet" r:id="rId3" imgW="5281768" imgH="3084480" progId="Excel.Sheet.12">
                  <p:embed/>
                  <p:pic>
                    <p:nvPicPr>
                      <p:cNvPr id="0" name=""/>
                      <p:cNvPicPr/>
                      <p:nvPr/>
                    </p:nvPicPr>
                    <p:blipFill>
                      <a:blip r:embed="rId4"/>
                      <a:stretch>
                        <a:fillRect/>
                      </a:stretch>
                    </p:blipFill>
                    <p:spPr>
                      <a:xfrm>
                        <a:off x="960589" y="1256483"/>
                        <a:ext cx="7595140" cy="4980829"/>
                      </a:xfrm>
                      <a:prstGeom prst="rect">
                        <a:avLst/>
                      </a:prstGeom>
                    </p:spPr>
                  </p:pic>
                </p:oleObj>
              </mc:Fallback>
            </mc:AlternateContent>
          </a:graphicData>
        </a:graphic>
      </p:graphicFrame>
    </p:spTree>
    <p:extLst>
      <p:ext uri="{BB962C8B-B14F-4D97-AF65-F5344CB8AC3E}">
        <p14:creationId xmlns:p14="http://schemas.microsoft.com/office/powerpoint/2010/main" val="1546896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57200" y="677416"/>
            <a:ext cx="8229600" cy="519336"/>
          </a:xfrm>
        </p:spPr>
        <p:txBody>
          <a:bodyPr>
            <a:noAutofit/>
          </a:bodyPr>
          <a:lstStyle/>
          <a:p>
            <a:pPr algn="ctr"/>
            <a:r>
              <a:rPr lang="en-US" sz="2800" dirty="0">
                <a:solidFill>
                  <a:srgbClr val="002060"/>
                </a:solidFill>
              </a:rPr>
              <a:t>Effect on </a:t>
            </a:r>
            <a:r>
              <a:rPr lang="en-US" sz="2800" dirty="0" smtClean="0">
                <a:solidFill>
                  <a:srgbClr val="002060"/>
                </a:solidFill>
              </a:rPr>
              <a:t>Repetition </a:t>
            </a:r>
            <a:r>
              <a:rPr lang="en-US" sz="2800" dirty="0">
                <a:solidFill>
                  <a:srgbClr val="002060"/>
                </a:solidFill>
              </a:rPr>
              <a:t>and Matriculation Two </a:t>
            </a:r>
            <a:r>
              <a:rPr lang="en-US" sz="2800" dirty="0" smtClean="0">
                <a:solidFill>
                  <a:srgbClr val="002060"/>
                </a:solidFill>
              </a:rPr>
              <a:t>Years Cohorts Sample</a:t>
            </a:r>
            <a:endParaRPr lang="he-IL" sz="2800" dirty="0">
              <a:solidFill>
                <a:srgbClr val="0020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87672323"/>
              </p:ext>
            </p:extLst>
          </p:nvPr>
        </p:nvGraphicFramePr>
        <p:xfrm>
          <a:off x="683568" y="1628800"/>
          <a:ext cx="7632848" cy="4680520"/>
        </p:xfrm>
        <a:graphic>
          <a:graphicData uri="http://schemas.openxmlformats.org/presentationml/2006/ole">
            <mc:AlternateContent xmlns:mc="http://schemas.openxmlformats.org/markup-compatibility/2006">
              <mc:Choice xmlns:v="urn:schemas-microsoft-com:vml" Requires="v">
                <p:oleObj spid="_x0000_s7322" name="Worksheet" r:id="rId4" imgW="5295315" imgH="3227620" progId="Excel.Sheet.12">
                  <p:embed/>
                </p:oleObj>
              </mc:Choice>
              <mc:Fallback>
                <p:oleObj name="Worksheet" r:id="rId4" imgW="5295315" imgH="3227620" progId="Excel.Sheet.12">
                  <p:embed/>
                  <p:pic>
                    <p:nvPicPr>
                      <p:cNvPr id="0" name=""/>
                      <p:cNvPicPr/>
                      <p:nvPr/>
                    </p:nvPicPr>
                    <p:blipFill>
                      <a:blip r:embed="rId5"/>
                      <a:stretch>
                        <a:fillRect/>
                      </a:stretch>
                    </p:blipFill>
                    <p:spPr>
                      <a:xfrm>
                        <a:off x="683568" y="1628800"/>
                        <a:ext cx="7632848" cy="4680520"/>
                      </a:xfrm>
                      <a:prstGeom prst="rect">
                        <a:avLst/>
                      </a:prstGeom>
                    </p:spPr>
                  </p:pic>
                </p:oleObj>
              </mc:Fallback>
            </mc:AlternateContent>
          </a:graphicData>
        </a:graphic>
      </p:graphicFrame>
    </p:spTree>
    <p:extLst>
      <p:ext uri="{BB962C8B-B14F-4D97-AF65-F5344CB8AC3E}">
        <p14:creationId xmlns:p14="http://schemas.microsoft.com/office/powerpoint/2010/main" val="711275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Autofit/>
          </a:bodyPr>
          <a:lstStyle/>
          <a:p>
            <a:pPr algn="ctr" rtl="0"/>
            <a:r>
              <a:rPr lang="en-US" sz="2800" dirty="0" smtClean="0">
                <a:solidFill>
                  <a:srgbClr val="002060"/>
                </a:solidFill>
              </a:rPr>
              <a:t>Effect on </a:t>
            </a:r>
            <a:r>
              <a:rPr lang="en-US" sz="2800" dirty="0" smtClean="0">
                <a:solidFill>
                  <a:srgbClr val="002060"/>
                </a:solidFill>
                <a:cs typeface="Levenim MT"/>
              </a:rPr>
              <a:t>Quality of the Matriculation Program </a:t>
            </a:r>
            <a:br>
              <a:rPr lang="en-US" sz="2800" dirty="0" smtClean="0">
                <a:solidFill>
                  <a:srgbClr val="002060"/>
                </a:solidFill>
                <a:cs typeface="Levenim MT"/>
              </a:rPr>
            </a:br>
            <a:r>
              <a:rPr lang="en-US" sz="2800" dirty="0" smtClean="0">
                <a:solidFill>
                  <a:srgbClr val="002060"/>
                </a:solidFill>
                <a:cs typeface="Levenim MT"/>
              </a:rPr>
              <a:t>OLS Baseline</a:t>
            </a:r>
            <a:endParaRPr lang="he-IL" sz="2800" dirty="0">
              <a:solidFill>
                <a:srgbClr val="002060"/>
              </a:solidFill>
            </a:endParaRPr>
          </a:p>
        </p:txBody>
      </p:sp>
      <p:graphicFrame>
        <p:nvGraphicFramePr>
          <p:cNvPr id="4" name="Object 3"/>
          <p:cNvGraphicFramePr>
            <a:graphicFrameLocks noChangeAspect="1"/>
          </p:cNvGraphicFramePr>
          <p:nvPr>
            <p:extLst/>
          </p:nvPr>
        </p:nvGraphicFramePr>
        <p:xfrm>
          <a:off x="467544" y="1556792"/>
          <a:ext cx="8267700" cy="4638675"/>
        </p:xfrm>
        <a:graphic>
          <a:graphicData uri="http://schemas.openxmlformats.org/presentationml/2006/ole">
            <mc:AlternateContent xmlns:mc="http://schemas.openxmlformats.org/markup-compatibility/2006">
              <mc:Choice xmlns:v="urn:schemas-microsoft-com:vml" Requires="v">
                <p:oleObj spid="_x0000_s8345" name="גליון עבודה" r:id="rId3" imgW="8267689" imgH="3095550" progId="Excel.Sheet.12">
                  <p:embed/>
                </p:oleObj>
              </mc:Choice>
              <mc:Fallback>
                <p:oleObj name="גליון עבודה" r:id="rId3" imgW="8267689" imgH="3095550" progId="Excel.Sheet.12">
                  <p:embed/>
                  <p:pic>
                    <p:nvPicPr>
                      <p:cNvPr id="0" name=""/>
                      <p:cNvPicPr/>
                      <p:nvPr/>
                    </p:nvPicPr>
                    <p:blipFill>
                      <a:blip r:embed="rId4"/>
                      <a:stretch>
                        <a:fillRect/>
                      </a:stretch>
                    </p:blipFill>
                    <p:spPr>
                      <a:xfrm>
                        <a:off x="467544" y="1556792"/>
                        <a:ext cx="8267700" cy="4638675"/>
                      </a:xfrm>
                      <a:prstGeom prst="rect">
                        <a:avLst/>
                      </a:prstGeom>
                    </p:spPr>
                  </p:pic>
                </p:oleObj>
              </mc:Fallback>
            </mc:AlternateContent>
          </a:graphicData>
        </a:graphic>
      </p:graphicFrame>
    </p:spTree>
    <p:extLst>
      <p:ext uri="{BB962C8B-B14F-4D97-AF65-F5344CB8AC3E}">
        <p14:creationId xmlns:p14="http://schemas.microsoft.com/office/powerpoint/2010/main" val="825436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Autofit/>
          </a:bodyPr>
          <a:lstStyle/>
          <a:p>
            <a:pPr algn="ctr" rtl="0"/>
            <a:r>
              <a:rPr lang="en-US" sz="2800" dirty="0" smtClean="0">
                <a:solidFill>
                  <a:srgbClr val="002060"/>
                </a:solidFill>
              </a:rPr>
              <a:t>Effect on </a:t>
            </a:r>
            <a:r>
              <a:rPr lang="en-US" sz="2800" dirty="0" smtClean="0">
                <a:solidFill>
                  <a:srgbClr val="002060"/>
                </a:solidFill>
                <a:cs typeface="Levenim MT"/>
              </a:rPr>
              <a:t>Quality of the Matriculation Program </a:t>
            </a:r>
            <a:br>
              <a:rPr lang="en-US" sz="2800" dirty="0" smtClean="0">
                <a:solidFill>
                  <a:srgbClr val="002060"/>
                </a:solidFill>
                <a:cs typeface="Levenim MT"/>
              </a:rPr>
            </a:br>
            <a:r>
              <a:rPr lang="en-US" sz="2800" dirty="0" smtClean="0">
                <a:solidFill>
                  <a:srgbClr val="002060"/>
                </a:solidFill>
              </a:rPr>
              <a:t>Two </a:t>
            </a:r>
            <a:r>
              <a:rPr lang="en-US" sz="2800" dirty="0">
                <a:solidFill>
                  <a:srgbClr val="002060"/>
                </a:solidFill>
              </a:rPr>
              <a:t>Years Cohorts Sample</a:t>
            </a:r>
            <a:endParaRPr lang="he-IL" sz="2800" dirty="0">
              <a:solidFill>
                <a:srgbClr val="002060"/>
              </a:solidFill>
            </a:endParaRPr>
          </a:p>
        </p:txBody>
      </p:sp>
      <p:graphicFrame>
        <p:nvGraphicFramePr>
          <p:cNvPr id="4" name="Object 3"/>
          <p:cNvGraphicFramePr>
            <a:graphicFrameLocks noChangeAspect="1"/>
          </p:cNvGraphicFramePr>
          <p:nvPr>
            <p:extLst/>
          </p:nvPr>
        </p:nvGraphicFramePr>
        <p:xfrm>
          <a:off x="408756" y="1456184"/>
          <a:ext cx="8267700" cy="4637112"/>
        </p:xfrm>
        <a:graphic>
          <a:graphicData uri="http://schemas.openxmlformats.org/presentationml/2006/ole">
            <mc:AlternateContent xmlns:mc="http://schemas.openxmlformats.org/markup-compatibility/2006">
              <mc:Choice xmlns:v="urn:schemas-microsoft-com:vml" Requires="v">
                <p:oleObj spid="_x0000_s9369" name="גליון עבודה" r:id="rId3" imgW="8267689" imgH="3095550" progId="Excel.Sheet.12">
                  <p:embed/>
                </p:oleObj>
              </mc:Choice>
              <mc:Fallback>
                <p:oleObj name="גליון עבודה" r:id="rId3" imgW="8267689" imgH="3095550" progId="Excel.Sheet.12">
                  <p:embed/>
                  <p:pic>
                    <p:nvPicPr>
                      <p:cNvPr id="0" name=""/>
                      <p:cNvPicPr/>
                      <p:nvPr/>
                    </p:nvPicPr>
                    <p:blipFill>
                      <a:blip r:embed="rId4"/>
                      <a:stretch>
                        <a:fillRect/>
                      </a:stretch>
                    </p:blipFill>
                    <p:spPr>
                      <a:xfrm>
                        <a:off x="408756" y="1456184"/>
                        <a:ext cx="8267700" cy="4637112"/>
                      </a:xfrm>
                      <a:prstGeom prst="rect">
                        <a:avLst/>
                      </a:prstGeom>
                    </p:spPr>
                  </p:pic>
                </p:oleObj>
              </mc:Fallback>
            </mc:AlternateContent>
          </a:graphicData>
        </a:graphic>
      </p:graphicFrame>
    </p:spTree>
    <p:extLst>
      <p:ext uri="{BB962C8B-B14F-4D97-AF65-F5344CB8AC3E}">
        <p14:creationId xmlns:p14="http://schemas.microsoft.com/office/powerpoint/2010/main" val="3319446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pPr marL="0" indent="0" algn="ctr"/>
            <a:r>
              <a:rPr lang="en-GB" dirty="0">
                <a:solidFill>
                  <a:srgbClr val="002060"/>
                </a:solidFill>
              </a:rPr>
              <a:t>Effect Size</a:t>
            </a:r>
          </a:p>
        </p:txBody>
      </p:sp>
      <p:sp>
        <p:nvSpPr>
          <p:cNvPr id="3" name="Content Placeholder 2"/>
          <p:cNvSpPr>
            <a:spLocks noGrp="1"/>
          </p:cNvSpPr>
          <p:nvPr>
            <p:ph idx="1"/>
          </p:nvPr>
        </p:nvSpPr>
        <p:spPr>
          <a:xfrm>
            <a:off x="457200" y="1600200"/>
            <a:ext cx="8435280" cy="4876800"/>
          </a:xfrm>
        </p:spPr>
        <p:txBody>
          <a:bodyPr>
            <a:normAutofit/>
          </a:bodyPr>
          <a:lstStyle/>
          <a:p>
            <a:pPr marL="0" indent="0" algn="l">
              <a:buNone/>
            </a:pPr>
            <a:r>
              <a:rPr lang="en-GB" sz="3200" dirty="0" smtClean="0">
                <a:solidFill>
                  <a:srgbClr val="002060"/>
                </a:solidFill>
              </a:rPr>
              <a:t>Effect on Matriculation diploma is about twice the effect of attending a high quality primary school versus a low quality primary school</a:t>
            </a:r>
          </a:p>
          <a:p>
            <a:pPr marL="0" indent="0" algn="l">
              <a:buNone/>
            </a:pPr>
            <a:endParaRPr lang="en-GB" sz="3200" dirty="0">
              <a:solidFill>
                <a:srgbClr val="002060"/>
              </a:solidFill>
            </a:endParaRPr>
          </a:p>
          <a:p>
            <a:pPr marL="0" indent="0" algn="l">
              <a:buNone/>
            </a:pPr>
            <a:r>
              <a:rPr lang="en-GB" dirty="0" smtClean="0"/>
              <a:t>Gould, Lavy and </a:t>
            </a:r>
            <a:r>
              <a:rPr lang="en-GB" dirty="0" err="1" smtClean="0"/>
              <a:t>Paserman</a:t>
            </a:r>
            <a:r>
              <a:rPr lang="en-GB" dirty="0" smtClean="0"/>
              <a:t>, QJE May 2004:</a:t>
            </a:r>
          </a:p>
          <a:p>
            <a:pPr marL="0" indent="0" algn="l">
              <a:buNone/>
            </a:pPr>
            <a:r>
              <a:rPr lang="en-GB" dirty="0" smtClean="0"/>
              <a:t>“Immigrating </a:t>
            </a:r>
            <a:r>
              <a:rPr lang="en-GB" dirty="0" err="1" smtClean="0"/>
              <a:t>tp</a:t>
            </a:r>
            <a:r>
              <a:rPr lang="en-GB" dirty="0" smtClean="0"/>
              <a:t> Opportunity: Estimating the Effect of School quality Using A Natural Experiment on Ethiopians In Israel” </a:t>
            </a:r>
            <a:endParaRPr lang="en-GB" dirty="0"/>
          </a:p>
          <a:p>
            <a:pPr marL="0" indent="0" algn="l">
              <a:buNone/>
            </a:pPr>
            <a:endParaRPr lang="en-GB" sz="3200" dirty="0">
              <a:solidFill>
                <a:srgbClr val="002060"/>
              </a:solidFill>
            </a:endParaRPr>
          </a:p>
        </p:txBody>
      </p:sp>
    </p:spTree>
    <p:extLst>
      <p:ext uri="{BB962C8B-B14F-4D97-AF65-F5344CB8AC3E}">
        <p14:creationId xmlns:p14="http://schemas.microsoft.com/office/powerpoint/2010/main" val="3088333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rmAutofit/>
          </a:bodyPr>
          <a:lstStyle/>
          <a:p>
            <a:pPr rtl="0"/>
            <a:r>
              <a:rPr lang="en-US" sz="3200" dirty="0" smtClean="0">
                <a:solidFill>
                  <a:srgbClr val="002060"/>
                </a:solidFill>
              </a:rPr>
              <a:t> Additional Results</a:t>
            </a:r>
            <a:endParaRPr lang="en-US" sz="3200" dirty="0">
              <a:solidFill>
                <a:srgbClr val="002060"/>
              </a:solidFill>
            </a:endParaRPr>
          </a:p>
        </p:txBody>
      </p:sp>
      <p:sp>
        <p:nvSpPr>
          <p:cNvPr id="3" name="מציין מיקום תוכן 2"/>
          <p:cNvSpPr>
            <a:spLocks noGrp="1"/>
          </p:cNvSpPr>
          <p:nvPr>
            <p:ph idx="1"/>
          </p:nvPr>
        </p:nvSpPr>
        <p:spPr>
          <a:xfrm>
            <a:off x="457200" y="1268760"/>
            <a:ext cx="8229600" cy="5208240"/>
          </a:xfrm>
        </p:spPr>
        <p:txBody>
          <a:bodyPr>
            <a:normAutofit lnSpcReduction="10000"/>
          </a:bodyPr>
          <a:lstStyle/>
          <a:p>
            <a:pPr algn="l" rtl="0"/>
            <a:r>
              <a:rPr lang="en-US" sz="2200" b="1" dirty="0" smtClean="0"/>
              <a:t>Heterogeneity Effect by Gender:</a:t>
            </a:r>
          </a:p>
          <a:p>
            <a:pPr algn="l" rtl="0"/>
            <a:endParaRPr lang="en-US" sz="1800" dirty="0" smtClean="0"/>
          </a:p>
          <a:p>
            <a:pPr lvl="1" algn="l" rtl="0"/>
            <a:r>
              <a:rPr lang="en-US" sz="1800" dirty="0" smtClean="0"/>
              <a:t>Large </a:t>
            </a:r>
            <a:r>
              <a:rPr lang="en-US" sz="1800" dirty="0"/>
              <a:t>and </a:t>
            </a:r>
            <a:r>
              <a:rPr lang="en-US" sz="1800" dirty="0" smtClean="0"/>
              <a:t>significant effect </a:t>
            </a:r>
            <a:r>
              <a:rPr lang="en-US" sz="1800" dirty="0"/>
              <a:t>for girls.</a:t>
            </a:r>
          </a:p>
          <a:p>
            <a:pPr lvl="1" algn="l" rtl="0"/>
            <a:r>
              <a:rPr lang="en-US" sz="1800" dirty="0"/>
              <a:t>Small and </a:t>
            </a:r>
            <a:r>
              <a:rPr lang="en-US" sz="1800" dirty="0" smtClean="0"/>
              <a:t>insignificant effect </a:t>
            </a:r>
            <a:r>
              <a:rPr lang="en-US" sz="1800" dirty="0"/>
              <a:t>for boys</a:t>
            </a:r>
            <a:r>
              <a:rPr lang="en-US" sz="1800" dirty="0" smtClean="0"/>
              <a:t>.</a:t>
            </a:r>
          </a:p>
          <a:p>
            <a:pPr algn="l" rtl="0">
              <a:buNone/>
            </a:pPr>
            <a:endParaRPr lang="en-US" dirty="0"/>
          </a:p>
          <a:p>
            <a:pPr algn="l" rtl="0"/>
            <a:r>
              <a:rPr lang="en-US" sz="2200" b="1" dirty="0"/>
              <a:t>Heterogeneity </a:t>
            </a:r>
            <a:r>
              <a:rPr lang="en-US" sz="2200" b="1" dirty="0" smtClean="0"/>
              <a:t>Effect </a:t>
            </a:r>
            <a:r>
              <a:rPr lang="en-US" sz="2200" b="1" dirty="0"/>
              <a:t>by Family Education</a:t>
            </a:r>
            <a:r>
              <a:rPr lang="en-US" sz="2200" b="1" dirty="0" smtClean="0"/>
              <a:t>:</a:t>
            </a:r>
          </a:p>
          <a:p>
            <a:pPr algn="l" rtl="0"/>
            <a:endParaRPr lang="en-US" sz="2200" b="1" dirty="0"/>
          </a:p>
          <a:p>
            <a:pPr lvl="1" algn="l" rtl="0"/>
            <a:r>
              <a:rPr lang="en-US" sz="1800" dirty="0"/>
              <a:t>Much larger and </a:t>
            </a:r>
            <a:r>
              <a:rPr lang="en-US" sz="1800" dirty="0" smtClean="0"/>
              <a:t>significant effect </a:t>
            </a:r>
            <a:r>
              <a:rPr lang="en-US" sz="1800" dirty="0"/>
              <a:t>among the "high education" group.</a:t>
            </a:r>
          </a:p>
          <a:p>
            <a:pPr lvl="1" algn="l" rtl="0"/>
            <a:r>
              <a:rPr lang="en-US" sz="1800" dirty="0" smtClean="0"/>
              <a:t>Negligible effect </a:t>
            </a:r>
            <a:r>
              <a:rPr lang="en-US" sz="1800" dirty="0"/>
              <a:t>for the low education group</a:t>
            </a:r>
            <a:r>
              <a:rPr lang="en-US" sz="1800" dirty="0" smtClean="0"/>
              <a:t>.</a:t>
            </a:r>
          </a:p>
          <a:p>
            <a:pPr marL="274320" lvl="1" indent="0" algn="l" rtl="0">
              <a:buNone/>
            </a:pPr>
            <a:endParaRPr lang="en-US" dirty="0" smtClean="0"/>
          </a:p>
          <a:p>
            <a:pPr algn="l" rtl="0"/>
            <a:r>
              <a:rPr lang="en-US" sz="2200" b="1" dirty="0"/>
              <a:t>Robustness Checks</a:t>
            </a:r>
            <a:r>
              <a:rPr lang="en-US" sz="2200" b="1" dirty="0" smtClean="0"/>
              <a:t>:</a:t>
            </a:r>
          </a:p>
          <a:p>
            <a:pPr algn="l" rtl="0"/>
            <a:endParaRPr lang="en-US" sz="2200" b="1" dirty="0"/>
          </a:p>
          <a:p>
            <a:pPr lvl="1" algn="l" rtl="0"/>
            <a:r>
              <a:rPr lang="en-US" sz="1800" dirty="0"/>
              <a:t>Results are similar when dropping from the sample students who </a:t>
            </a:r>
            <a:r>
              <a:rPr lang="en-US" sz="1800" dirty="0" smtClean="0"/>
              <a:t>born in </a:t>
            </a:r>
            <a:r>
              <a:rPr lang="en-US" sz="1800" dirty="0"/>
              <a:t>the last two weeks of February.</a:t>
            </a:r>
          </a:p>
          <a:p>
            <a:pPr lvl="1" algn="l" rtl="0"/>
            <a:r>
              <a:rPr lang="en-US" sz="1800" dirty="0"/>
              <a:t>Placebo test: Estimating equation (2) for the comparison groups only.</a:t>
            </a:r>
          </a:p>
          <a:p>
            <a:pPr algn="l" rtl="0"/>
            <a:endParaRPr lang="en-US" dirty="0"/>
          </a:p>
          <a:p>
            <a:pPr algn="l" rtl="0"/>
            <a:endParaRPr lang="en-US" dirty="0" smtClean="0"/>
          </a:p>
          <a:p>
            <a:pPr algn="l" rtl="0"/>
            <a:endParaRPr lang="en-US" dirty="0"/>
          </a:p>
          <a:p>
            <a:pPr algn="l" rtl="0"/>
            <a:endParaRPr lang="he-IL" dirty="0"/>
          </a:p>
        </p:txBody>
      </p:sp>
    </p:spTree>
    <p:extLst>
      <p:ext uri="{BB962C8B-B14F-4D97-AF65-F5344CB8AC3E}">
        <p14:creationId xmlns:p14="http://schemas.microsoft.com/office/powerpoint/2010/main" val="833234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endParaRPr lang="en-GB" sz="3200" dirty="0" smtClean="0">
              <a:solidFill>
                <a:srgbClr val="002060"/>
              </a:solidFill>
            </a:endParaRPr>
          </a:p>
          <a:p>
            <a:pPr marL="0" indent="0" algn="ctr">
              <a:buNone/>
            </a:pPr>
            <a:endParaRPr lang="en-GB" sz="3200" dirty="0">
              <a:solidFill>
                <a:srgbClr val="002060"/>
              </a:solidFill>
            </a:endParaRPr>
          </a:p>
          <a:p>
            <a:pPr marL="0" indent="0" algn="ctr">
              <a:buNone/>
            </a:pPr>
            <a:endParaRPr lang="en-GB" sz="3200" dirty="0" smtClean="0">
              <a:solidFill>
                <a:srgbClr val="002060"/>
              </a:solidFill>
            </a:endParaRPr>
          </a:p>
          <a:p>
            <a:pPr marL="0" indent="0" algn="ctr">
              <a:buNone/>
            </a:pPr>
            <a:r>
              <a:rPr lang="en-GB" sz="3200" dirty="0" smtClean="0">
                <a:solidFill>
                  <a:srgbClr val="002060"/>
                </a:solidFill>
              </a:rPr>
              <a:t>Effect By Gender</a:t>
            </a:r>
            <a:endParaRPr lang="en-GB" sz="3200" dirty="0">
              <a:solidFill>
                <a:srgbClr val="002060"/>
              </a:solidFill>
            </a:endParaRPr>
          </a:p>
        </p:txBody>
      </p:sp>
    </p:spTree>
    <p:extLst>
      <p:ext uri="{BB962C8B-B14F-4D97-AF65-F5344CB8AC3E}">
        <p14:creationId xmlns:p14="http://schemas.microsoft.com/office/powerpoint/2010/main" val="4242746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57200" y="677416"/>
            <a:ext cx="8229600" cy="519336"/>
          </a:xfrm>
        </p:spPr>
        <p:txBody>
          <a:bodyPr>
            <a:noAutofit/>
          </a:bodyPr>
          <a:lstStyle/>
          <a:p>
            <a:pPr algn="ctr"/>
            <a:r>
              <a:rPr lang="en-US" sz="2800" dirty="0">
                <a:solidFill>
                  <a:srgbClr val="002060"/>
                </a:solidFill>
              </a:rPr>
              <a:t>Effect on </a:t>
            </a:r>
            <a:r>
              <a:rPr lang="en-US" sz="2800" dirty="0" smtClean="0">
                <a:solidFill>
                  <a:srgbClr val="002060"/>
                </a:solidFill>
              </a:rPr>
              <a:t>Repetition </a:t>
            </a:r>
            <a:r>
              <a:rPr lang="en-US" sz="2800" dirty="0">
                <a:solidFill>
                  <a:srgbClr val="002060"/>
                </a:solidFill>
              </a:rPr>
              <a:t>and Matriculation Two Years Cohorts Sample, </a:t>
            </a:r>
            <a:r>
              <a:rPr lang="en-US" sz="2800" dirty="0" smtClean="0">
                <a:solidFill>
                  <a:srgbClr val="002060"/>
                </a:solidFill>
              </a:rPr>
              <a:t>GIRLS</a:t>
            </a:r>
            <a:endParaRPr lang="he-IL" sz="2800" dirty="0">
              <a:solidFill>
                <a:srgbClr val="0020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35739433"/>
              </p:ext>
            </p:extLst>
          </p:nvPr>
        </p:nvGraphicFramePr>
        <p:xfrm>
          <a:off x="1043608" y="1628800"/>
          <a:ext cx="7488832" cy="4680520"/>
        </p:xfrm>
        <a:graphic>
          <a:graphicData uri="http://schemas.openxmlformats.org/presentationml/2006/ole">
            <mc:AlternateContent xmlns:mc="http://schemas.openxmlformats.org/markup-compatibility/2006">
              <mc:Choice xmlns:v="urn:schemas-microsoft-com:vml" Requires="v">
                <p:oleObj spid="_x0000_s10393" name="Worksheet" r:id="rId3" imgW="5281768" imgH="3227620" progId="Excel.Sheet.12">
                  <p:embed/>
                </p:oleObj>
              </mc:Choice>
              <mc:Fallback>
                <p:oleObj name="Worksheet" r:id="rId3" imgW="5281768" imgH="3227620" progId="Excel.Sheet.12">
                  <p:embed/>
                  <p:pic>
                    <p:nvPicPr>
                      <p:cNvPr id="0" name=""/>
                      <p:cNvPicPr/>
                      <p:nvPr/>
                    </p:nvPicPr>
                    <p:blipFill>
                      <a:blip r:embed="rId4"/>
                      <a:stretch>
                        <a:fillRect/>
                      </a:stretch>
                    </p:blipFill>
                    <p:spPr>
                      <a:xfrm>
                        <a:off x="1043608" y="1628800"/>
                        <a:ext cx="7488832" cy="4680520"/>
                      </a:xfrm>
                      <a:prstGeom prst="rect">
                        <a:avLst/>
                      </a:prstGeom>
                    </p:spPr>
                  </p:pic>
                </p:oleObj>
              </mc:Fallback>
            </mc:AlternateContent>
          </a:graphicData>
        </a:graphic>
      </p:graphicFrame>
    </p:spTree>
    <p:extLst>
      <p:ext uri="{BB962C8B-B14F-4D97-AF65-F5344CB8AC3E}">
        <p14:creationId xmlns:p14="http://schemas.microsoft.com/office/powerpoint/2010/main" val="139999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0" y="620688"/>
            <a:ext cx="9144000" cy="519336"/>
          </a:xfrm>
        </p:spPr>
        <p:txBody>
          <a:bodyPr>
            <a:noAutofit/>
          </a:bodyPr>
          <a:lstStyle/>
          <a:p>
            <a:pPr algn="ctr"/>
            <a:r>
              <a:rPr lang="en-US" sz="2800" dirty="0">
                <a:solidFill>
                  <a:srgbClr val="002060"/>
                </a:solidFill>
              </a:rPr>
              <a:t>Effect on </a:t>
            </a:r>
            <a:r>
              <a:rPr lang="en-US" sz="2800" dirty="0" smtClean="0">
                <a:solidFill>
                  <a:srgbClr val="002060"/>
                </a:solidFill>
              </a:rPr>
              <a:t>Repetition </a:t>
            </a:r>
            <a:r>
              <a:rPr lang="en-US" sz="2800" dirty="0">
                <a:solidFill>
                  <a:srgbClr val="002060"/>
                </a:solidFill>
              </a:rPr>
              <a:t>and Matriculation Two Years Cohorts Sample, </a:t>
            </a:r>
            <a:r>
              <a:rPr lang="en-US" sz="2800" dirty="0" smtClean="0">
                <a:solidFill>
                  <a:srgbClr val="002060"/>
                </a:solidFill>
              </a:rPr>
              <a:t>BOYS</a:t>
            </a:r>
            <a:endParaRPr lang="he-IL" sz="2800" dirty="0">
              <a:solidFill>
                <a:srgbClr val="0020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31077289"/>
              </p:ext>
            </p:extLst>
          </p:nvPr>
        </p:nvGraphicFramePr>
        <p:xfrm>
          <a:off x="899592" y="1700808"/>
          <a:ext cx="7416179" cy="4824536"/>
        </p:xfrm>
        <a:graphic>
          <a:graphicData uri="http://schemas.openxmlformats.org/presentationml/2006/ole">
            <mc:AlternateContent xmlns:mc="http://schemas.openxmlformats.org/markup-compatibility/2006">
              <mc:Choice xmlns:v="urn:schemas-microsoft-com:vml" Requires="v">
                <p:oleObj spid="_x0000_s12440" name="Worksheet" r:id="rId3" imgW="5274801" imgH="3227620" progId="Excel.Sheet.12">
                  <p:embed/>
                </p:oleObj>
              </mc:Choice>
              <mc:Fallback>
                <p:oleObj name="Worksheet" r:id="rId3" imgW="5274801" imgH="3227620" progId="Excel.Sheet.12">
                  <p:embed/>
                  <p:pic>
                    <p:nvPicPr>
                      <p:cNvPr id="0" name=""/>
                      <p:cNvPicPr/>
                      <p:nvPr/>
                    </p:nvPicPr>
                    <p:blipFill>
                      <a:blip r:embed="rId4"/>
                      <a:stretch>
                        <a:fillRect/>
                      </a:stretch>
                    </p:blipFill>
                    <p:spPr>
                      <a:xfrm>
                        <a:off x="899592" y="1700808"/>
                        <a:ext cx="7416179" cy="4824536"/>
                      </a:xfrm>
                      <a:prstGeom prst="rect">
                        <a:avLst/>
                      </a:prstGeom>
                    </p:spPr>
                  </p:pic>
                </p:oleObj>
              </mc:Fallback>
            </mc:AlternateContent>
          </a:graphicData>
        </a:graphic>
      </p:graphicFrame>
    </p:spTree>
    <p:extLst>
      <p:ext uri="{BB962C8B-B14F-4D97-AF65-F5344CB8AC3E}">
        <p14:creationId xmlns:p14="http://schemas.microsoft.com/office/powerpoint/2010/main" val="1204019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33400"/>
            <a:ext cx="8568952" cy="735360"/>
          </a:xfrm>
        </p:spPr>
        <p:txBody>
          <a:bodyPr>
            <a:noAutofit/>
          </a:bodyPr>
          <a:lstStyle/>
          <a:p>
            <a:pPr>
              <a:defRPr/>
            </a:pPr>
            <a:r>
              <a:rPr lang="en-GB" sz="2800" dirty="0" smtClean="0">
                <a:solidFill>
                  <a:srgbClr val="002060"/>
                </a:solidFill>
                <a:cs typeface="+mn-cs"/>
              </a:rPr>
              <a:t>Folic Acid Deficiency </a:t>
            </a:r>
            <a:endParaRPr lang="he-IL" sz="2800" dirty="0">
              <a:solidFill>
                <a:srgbClr val="002060"/>
              </a:solidFill>
              <a:cs typeface="+mn-cs"/>
            </a:endParaRPr>
          </a:p>
        </p:txBody>
      </p:sp>
      <p:sp>
        <p:nvSpPr>
          <p:cNvPr id="2" name="Content Placeholder 1"/>
          <p:cNvSpPr>
            <a:spLocks noGrp="1"/>
          </p:cNvSpPr>
          <p:nvPr>
            <p:ph idx="1"/>
          </p:nvPr>
        </p:nvSpPr>
        <p:spPr>
          <a:xfrm>
            <a:off x="287016" y="1196752"/>
            <a:ext cx="8856984" cy="5760640"/>
          </a:xfrm>
        </p:spPr>
        <p:txBody>
          <a:bodyPr>
            <a:normAutofit fontScale="25000" lnSpcReduction="20000"/>
          </a:bodyPr>
          <a:lstStyle/>
          <a:p>
            <a:pPr algn="l" rtl="0">
              <a:lnSpc>
                <a:spcPct val="120000"/>
              </a:lnSpc>
              <a:buClr>
                <a:srgbClr val="002060"/>
              </a:buClr>
              <a:defRPr/>
            </a:pPr>
            <a:r>
              <a:rPr lang="en-GB" sz="8800" dirty="0"/>
              <a:t>Recent review by WHO suggest that deficiencies of folic acid is a public health problem that affect many millions of people throughout the developing world.</a:t>
            </a:r>
          </a:p>
          <a:p>
            <a:pPr marL="0" indent="0" algn="l" rtl="0">
              <a:lnSpc>
                <a:spcPct val="120000"/>
              </a:lnSpc>
              <a:buClr>
                <a:srgbClr val="002060"/>
              </a:buClr>
              <a:buNone/>
              <a:defRPr/>
            </a:pPr>
            <a:endParaRPr lang="en-GB" sz="8800" dirty="0"/>
          </a:p>
          <a:p>
            <a:pPr algn="l" rtl="0">
              <a:lnSpc>
                <a:spcPct val="120000"/>
              </a:lnSpc>
              <a:buClr>
                <a:srgbClr val="002060"/>
              </a:buClr>
              <a:defRPr/>
            </a:pPr>
            <a:r>
              <a:rPr lang="en-GB" sz="8800" dirty="0"/>
              <a:t>Folic acid deficiency in early pregnancy increases  dramatically the chance of a spinal cord problem (Neural Tube Defect) or brain development problems</a:t>
            </a:r>
            <a:r>
              <a:rPr lang="en-GB" sz="8800" dirty="0" smtClean="0"/>
              <a:t>. A </a:t>
            </a:r>
            <a:r>
              <a:rPr lang="en-GB" sz="8800" dirty="0"/>
              <a:t>NTD is an opening in the </a:t>
            </a:r>
            <a:r>
              <a:rPr lang="en-GB" sz="8800" dirty="0">
                <a:hlinkClick r:id="rId3" tooltip="Spinal cord"/>
              </a:rPr>
              <a:t>spinal cord</a:t>
            </a:r>
            <a:r>
              <a:rPr lang="en-GB" sz="8800" dirty="0"/>
              <a:t> or </a:t>
            </a:r>
            <a:r>
              <a:rPr lang="en-GB" sz="8800" dirty="0">
                <a:hlinkClick r:id="rId4" tooltip="Brain"/>
              </a:rPr>
              <a:t>brain</a:t>
            </a:r>
            <a:r>
              <a:rPr lang="en-GB" sz="8800" dirty="0"/>
              <a:t> that occurs very early in gestation.</a:t>
            </a:r>
            <a:r>
              <a:rPr lang="en-US" sz="8800" dirty="0"/>
              <a:t> </a:t>
            </a:r>
          </a:p>
          <a:p>
            <a:pPr marL="0" indent="0" algn="l" rtl="0">
              <a:lnSpc>
                <a:spcPct val="120000"/>
              </a:lnSpc>
              <a:buClr>
                <a:srgbClr val="002060"/>
              </a:buClr>
              <a:buNone/>
              <a:defRPr/>
            </a:pPr>
            <a:endParaRPr lang="en-US" sz="8800" dirty="0"/>
          </a:p>
          <a:p>
            <a:pPr algn="l" rtl="0">
              <a:lnSpc>
                <a:spcPct val="120000"/>
              </a:lnSpc>
              <a:buClr>
                <a:srgbClr val="002060"/>
              </a:buClr>
              <a:defRPr/>
            </a:pPr>
            <a:r>
              <a:rPr lang="en-US" sz="8800" dirty="0" smtClean="0"/>
              <a:t>Therefore F</a:t>
            </a:r>
            <a:r>
              <a:rPr lang="en-GB" sz="700" dirty="0" smtClean="0"/>
              <a:t>E</a:t>
            </a:r>
            <a:r>
              <a:rPr lang="en-GB" sz="8800" dirty="0" smtClean="0"/>
              <a:t>olic acid supplement (folate) is advised for at least the first 12 weeks of pregnancy for all women - even if they are healthy and have a good diet. </a:t>
            </a:r>
            <a:r>
              <a:rPr lang="en-US" sz="8800" dirty="0" smtClean="0"/>
              <a:t>If Folic acid supplementation starts after the first trimester of pregnancy it will not help prevent these poor birth outcomes. </a:t>
            </a:r>
            <a:endParaRPr lang="en-US" sz="8800" b="1" dirty="0" smtClean="0"/>
          </a:p>
          <a:p>
            <a:pPr algn="l" rtl="0">
              <a:lnSpc>
                <a:spcPct val="120000"/>
              </a:lnSpc>
              <a:buClr>
                <a:srgbClr val="002060"/>
              </a:buClr>
              <a:defRPr/>
            </a:pPr>
            <a:endParaRPr lang="en-GB" sz="8800" dirty="0"/>
          </a:p>
          <a:p>
            <a:pPr algn="l" rtl="0">
              <a:lnSpc>
                <a:spcPct val="120000"/>
              </a:lnSpc>
              <a:buClr>
                <a:srgbClr val="002060"/>
              </a:buClr>
              <a:defRPr/>
            </a:pPr>
            <a:endParaRPr lang="en-US" sz="9200" b="1" dirty="0" smtClean="0"/>
          </a:p>
        </p:txBody>
      </p:sp>
    </p:spTree>
    <p:extLst>
      <p:ext uri="{BB962C8B-B14F-4D97-AF65-F5344CB8AC3E}">
        <p14:creationId xmlns:p14="http://schemas.microsoft.com/office/powerpoint/2010/main" val="2118958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Autofit/>
          </a:bodyPr>
          <a:lstStyle/>
          <a:p>
            <a:pPr algn="ctr" rtl="0"/>
            <a:r>
              <a:rPr lang="en-US" sz="2800" dirty="0" smtClean="0">
                <a:solidFill>
                  <a:srgbClr val="002060"/>
                </a:solidFill>
              </a:rPr>
              <a:t>Effect on </a:t>
            </a:r>
            <a:r>
              <a:rPr lang="en-US" sz="2800" dirty="0" smtClean="0">
                <a:solidFill>
                  <a:srgbClr val="002060"/>
                </a:solidFill>
                <a:cs typeface="Levenim MT"/>
              </a:rPr>
              <a:t>Quality of the Matriculation Program</a:t>
            </a:r>
            <a:br>
              <a:rPr lang="en-US" sz="2800" dirty="0" smtClean="0">
                <a:solidFill>
                  <a:srgbClr val="002060"/>
                </a:solidFill>
                <a:cs typeface="Levenim MT"/>
              </a:rPr>
            </a:br>
            <a:r>
              <a:rPr lang="en-US" sz="2800" dirty="0" smtClean="0">
                <a:solidFill>
                  <a:srgbClr val="002060"/>
                </a:solidFill>
                <a:cs typeface="Levenim MT"/>
              </a:rPr>
              <a:t> </a:t>
            </a:r>
            <a:r>
              <a:rPr lang="en-US" sz="2800" dirty="0">
                <a:solidFill>
                  <a:srgbClr val="002060"/>
                </a:solidFill>
              </a:rPr>
              <a:t>Two Years Cohorts </a:t>
            </a:r>
            <a:r>
              <a:rPr lang="en-US" sz="2800" dirty="0" smtClean="0">
                <a:solidFill>
                  <a:srgbClr val="002060"/>
                </a:solidFill>
              </a:rPr>
              <a:t>Sample, GIRLS</a:t>
            </a:r>
            <a:endParaRPr lang="he-IL" sz="2800" dirty="0">
              <a:solidFill>
                <a:srgbClr val="002060"/>
              </a:solidFill>
            </a:endParaRPr>
          </a:p>
        </p:txBody>
      </p:sp>
      <p:graphicFrame>
        <p:nvGraphicFramePr>
          <p:cNvPr id="4" name="Object 3"/>
          <p:cNvGraphicFramePr>
            <a:graphicFrameLocks noChangeAspect="1"/>
          </p:cNvGraphicFramePr>
          <p:nvPr>
            <p:extLst/>
          </p:nvPr>
        </p:nvGraphicFramePr>
        <p:xfrm>
          <a:off x="408756" y="1456184"/>
          <a:ext cx="8267700" cy="4637112"/>
        </p:xfrm>
        <a:graphic>
          <a:graphicData uri="http://schemas.openxmlformats.org/presentationml/2006/ole">
            <mc:AlternateContent xmlns:mc="http://schemas.openxmlformats.org/markup-compatibility/2006">
              <mc:Choice xmlns:v="urn:schemas-microsoft-com:vml" Requires="v">
                <p:oleObj spid="_x0000_s11417" name="גליון עבודה" r:id="rId3" imgW="8267689" imgH="3095550" progId="Excel.Sheet.12">
                  <p:embed/>
                </p:oleObj>
              </mc:Choice>
              <mc:Fallback>
                <p:oleObj name="גליון עבודה" r:id="rId3" imgW="8267689" imgH="3095550" progId="Excel.Sheet.12">
                  <p:embed/>
                  <p:pic>
                    <p:nvPicPr>
                      <p:cNvPr id="0" name=""/>
                      <p:cNvPicPr/>
                      <p:nvPr/>
                    </p:nvPicPr>
                    <p:blipFill>
                      <a:blip r:embed="rId4"/>
                      <a:stretch>
                        <a:fillRect/>
                      </a:stretch>
                    </p:blipFill>
                    <p:spPr>
                      <a:xfrm>
                        <a:off x="408756" y="1456184"/>
                        <a:ext cx="8267700" cy="4637112"/>
                      </a:xfrm>
                      <a:prstGeom prst="rect">
                        <a:avLst/>
                      </a:prstGeom>
                    </p:spPr>
                  </p:pic>
                </p:oleObj>
              </mc:Fallback>
            </mc:AlternateContent>
          </a:graphicData>
        </a:graphic>
      </p:graphicFrame>
    </p:spTree>
    <p:extLst>
      <p:ext uri="{BB962C8B-B14F-4D97-AF65-F5344CB8AC3E}">
        <p14:creationId xmlns:p14="http://schemas.microsoft.com/office/powerpoint/2010/main" val="91465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Autofit/>
          </a:bodyPr>
          <a:lstStyle/>
          <a:p>
            <a:pPr algn="ctr" rtl="0"/>
            <a:r>
              <a:rPr lang="en-US" sz="2800" dirty="0">
                <a:solidFill>
                  <a:srgbClr val="002060"/>
                </a:solidFill>
              </a:rPr>
              <a:t>Effect on </a:t>
            </a:r>
            <a:r>
              <a:rPr lang="en-US" sz="2800" dirty="0">
                <a:solidFill>
                  <a:srgbClr val="002060"/>
                </a:solidFill>
                <a:cs typeface="Levenim MT"/>
              </a:rPr>
              <a:t>Quality of the Matriculation Program </a:t>
            </a:r>
            <a:r>
              <a:rPr lang="en-US" sz="2800" dirty="0" smtClean="0">
                <a:solidFill>
                  <a:srgbClr val="002060"/>
                </a:solidFill>
                <a:cs typeface="Levenim MT"/>
              </a:rPr>
              <a:t/>
            </a:r>
            <a:br>
              <a:rPr lang="en-US" sz="2800" dirty="0" smtClean="0">
                <a:solidFill>
                  <a:srgbClr val="002060"/>
                </a:solidFill>
                <a:cs typeface="Levenim MT"/>
              </a:rPr>
            </a:br>
            <a:r>
              <a:rPr lang="en-US" sz="2800" dirty="0" smtClean="0">
                <a:solidFill>
                  <a:srgbClr val="002060"/>
                </a:solidFill>
              </a:rPr>
              <a:t>Two  </a:t>
            </a:r>
            <a:r>
              <a:rPr lang="en-US" sz="2800" dirty="0">
                <a:solidFill>
                  <a:srgbClr val="002060"/>
                </a:solidFill>
              </a:rPr>
              <a:t>Years Cohorts </a:t>
            </a:r>
            <a:r>
              <a:rPr lang="en-US" sz="2800" dirty="0" smtClean="0">
                <a:solidFill>
                  <a:srgbClr val="002060"/>
                </a:solidFill>
              </a:rPr>
              <a:t>Sample, BOYS</a:t>
            </a:r>
            <a:endParaRPr lang="he-IL" sz="2800" dirty="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34247972"/>
              </p:ext>
            </p:extLst>
          </p:nvPr>
        </p:nvGraphicFramePr>
        <p:xfrm>
          <a:off x="683568" y="1484784"/>
          <a:ext cx="7835652" cy="4637112"/>
        </p:xfrm>
        <a:graphic>
          <a:graphicData uri="http://schemas.openxmlformats.org/presentationml/2006/ole">
            <mc:AlternateContent xmlns:mc="http://schemas.openxmlformats.org/markup-compatibility/2006">
              <mc:Choice xmlns:v="urn:schemas-microsoft-com:vml" Requires="v">
                <p:oleObj spid="_x0000_s13464" name="גליון עבודה" r:id="rId3" imgW="8267689" imgH="3095550" progId="Excel.Sheet.12">
                  <p:embed/>
                </p:oleObj>
              </mc:Choice>
              <mc:Fallback>
                <p:oleObj name="גליון עבודה" r:id="rId3" imgW="8267689" imgH="3095550" progId="Excel.Sheet.12">
                  <p:embed/>
                  <p:pic>
                    <p:nvPicPr>
                      <p:cNvPr id="0" name=""/>
                      <p:cNvPicPr/>
                      <p:nvPr/>
                    </p:nvPicPr>
                    <p:blipFill>
                      <a:blip r:embed="rId4"/>
                      <a:stretch>
                        <a:fillRect/>
                      </a:stretch>
                    </p:blipFill>
                    <p:spPr>
                      <a:xfrm>
                        <a:off x="683568" y="1484784"/>
                        <a:ext cx="7835652" cy="4637112"/>
                      </a:xfrm>
                      <a:prstGeom prst="rect">
                        <a:avLst/>
                      </a:prstGeom>
                    </p:spPr>
                  </p:pic>
                </p:oleObj>
              </mc:Fallback>
            </mc:AlternateContent>
          </a:graphicData>
        </a:graphic>
      </p:graphicFrame>
    </p:spTree>
    <p:extLst>
      <p:ext uri="{BB962C8B-B14F-4D97-AF65-F5344CB8AC3E}">
        <p14:creationId xmlns:p14="http://schemas.microsoft.com/office/powerpoint/2010/main" val="607920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75320"/>
          </a:xfrm>
        </p:spPr>
        <p:txBody>
          <a:bodyPr>
            <a:normAutofit fontScale="90000"/>
          </a:bodyPr>
          <a:lstStyle/>
          <a:p>
            <a:r>
              <a:rPr lang="en-GB" sz="3200" dirty="0" smtClean="0">
                <a:solidFill>
                  <a:srgbClr val="002060"/>
                </a:solidFill>
              </a:rPr>
              <a:t>Why larger effect on girls?</a:t>
            </a:r>
            <a:endParaRPr lang="en-GB" sz="3200" dirty="0">
              <a:solidFill>
                <a:srgbClr val="002060"/>
              </a:solidFill>
            </a:endParaRPr>
          </a:p>
        </p:txBody>
      </p:sp>
      <p:sp>
        <p:nvSpPr>
          <p:cNvPr id="3" name="Content Placeholder 2"/>
          <p:cNvSpPr>
            <a:spLocks noGrp="1"/>
          </p:cNvSpPr>
          <p:nvPr>
            <p:ph idx="1"/>
          </p:nvPr>
        </p:nvSpPr>
        <p:spPr>
          <a:xfrm>
            <a:off x="215516" y="980728"/>
            <a:ext cx="8712968" cy="4876800"/>
          </a:xfrm>
        </p:spPr>
        <p:txBody>
          <a:bodyPr>
            <a:noAutofit/>
          </a:bodyPr>
          <a:lstStyle/>
          <a:p>
            <a:pPr marL="0" indent="0" algn="l" rtl="0">
              <a:lnSpc>
                <a:spcPct val="150000"/>
              </a:lnSpc>
              <a:buNone/>
            </a:pPr>
            <a:r>
              <a:rPr lang="en-GB" sz="2000" dirty="0" smtClean="0"/>
              <a:t>Evidence of </a:t>
            </a:r>
            <a:r>
              <a:rPr lang="en-GB" sz="2000" dirty="0"/>
              <a:t>larger impact for girls is consistent with </a:t>
            </a:r>
            <a:r>
              <a:rPr lang="en-GB" sz="2000" dirty="0" smtClean="0"/>
              <a:t>related </a:t>
            </a:r>
            <a:r>
              <a:rPr lang="en-GB" sz="2000" dirty="0"/>
              <a:t>literature. </a:t>
            </a:r>
            <a:endParaRPr lang="en-GB" sz="2000" dirty="0" smtClean="0"/>
          </a:p>
          <a:p>
            <a:pPr marL="0" indent="0" algn="l" rtl="0">
              <a:lnSpc>
                <a:spcPct val="150000"/>
              </a:lnSpc>
              <a:buNone/>
            </a:pPr>
            <a:r>
              <a:rPr lang="en-GB" sz="2000" dirty="0" smtClean="0"/>
              <a:t>1. Baird et al (</a:t>
            </a:r>
            <a:r>
              <a:rPr lang="en-GB" sz="2000" dirty="0"/>
              <a:t>2011) find that in </a:t>
            </a:r>
            <a:r>
              <a:rPr lang="en-GB" sz="2000" dirty="0" smtClean="0"/>
              <a:t>DC </a:t>
            </a:r>
            <a:r>
              <a:rPr lang="en-GB" sz="2000" dirty="0"/>
              <a:t>girls infant mortality </a:t>
            </a:r>
            <a:r>
              <a:rPr lang="en-GB" sz="2000" dirty="0" smtClean="0"/>
              <a:t>is significantly </a:t>
            </a:r>
            <a:r>
              <a:rPr lang="en-GB" sz="2000" dirty="0"/>
              <a:t>more sensitive to aggregate economic shocks during </a:t>
            </a:r>
            <a:r>
              <a:rPr lang="en-GB" sz="2000" dirty="0" smtClean="0"/>
              <a:t>pregnancy. </a:t>
            </a:r>
          </a:p>
          <a:p>
            <a:pPr marL="0" indent="0" algn="l" rtl="0">
              <a:lnSpc>
                <a:spcPct val="150000"/>
              </a:lnSpc>
              <a:buNone/>
            </a:pPr>
            <a:r>
              <a:rPr lang="en-GB" sz="2000" dirty="0" smtClean="0"/>
              <a:t>2. Field </a:t>
            </a:r>
            <a:r>
              <a:rPr lang="en-GB" sz="2000" dirty="0"/>
              <a:t>et al. (2009) find that delays in resupply of iodine for pregnant women </a:t>
            </a:r>
            <a:r>
              <a:rPr lang="en-GB" sz="2000" dirty="0" smtClean="0"/>
              <a:t>in Tanzania </a:t>
            </a:r>
            <a:r>
              <a:rPr lang="en-GB" sz="2000" dirty="0"/>
              <a:t>has </a:t>
            </a:r>
            <a:r>
              <a:rPr lang="en-GB" sz="2000" dirty="0" smtClean="0"/>
              <a:t>larger </a:t>
            </a:r>
            <a:r>
              <a:rPr lang="en-GB" sz="2000" dirty="0"/>
              <a:t>educational improvements </a:t>
            </a:r>
            <a:r>
              <a:rPr lang="en-GB" sz="2000" dirty="0" smtClean="0"/>
              <a:t>for </a:t>
            </a:r>
            <a:r>
              <a:rPr lang="en-GB" sz="2000" dirty="0"/>
              <a:t>girls.</a:t>
            </a:r>
          </a:p>
          <a:p>
            <a:pPr marL="0" indent="0" algn="l" rtl="0">
              <a:lnSpc>
                <a:spcPct val="150000"/>
              </a:lnSpc>
              <a:buNone/>
            </a:pPr>
            <a:r>
              <a:rPr lang="en-GB" sz="2000" dirty="0" smtClean="0"/>
              <a:t>3. </a:t>
            </a:r>
            <a:r>
              <a:rPr lang="en-GB" sz="2000" dirty="0" err="1" smtClean="0"/>
              <a:t>Oreopoulos</a:t>
            </a:r>
            <a:r>
              <a:rPr lang="en-GB" sz="2000" dirty="0" smtClean="0"/>
              <a:t> </a:t>
            </a:r>
            <a:r>
              <a:rPr lang="en-GB" sz="2000" dirty="0"/>
              <a:t>et al. (2008) show that effects of infant health on reaching </a:t>
            </a:r>
            <a:r>
              <a:rPr lang="en-GB" sz="2000" dirty="0" smtClean="0"/>
              <a:t> grade 12 by </a:t>
            </a:r>
            <a:r>
              <a:rPr lang="en-GB" sz="2000" dirty="0"/>
              <a:t>age 17 appear to </a:t>
            </a:r>
            <a:r>
              <a:rPr lang="en-GB" sz="2000" dirty="0" smtClean="0"/>
              <a:t>be stronger </a:t>
            </a:r>
            <a:r>
              <a:rPr lang="en-GB" sz="2000" dirty="0"/>
              <a:t>for females than males. </a:t>
            </a:r>
            <a:endParaRPr lang="en-GB" sz="2000" dirty="0" smtClean="0"/>
          </a:p>
          <a:p>
            <a:pPr marL="0" indent="0" algn="l" rtl="0">
              <a:lnSpc>
                <a:spcPct val="150000"/>
              </a:lnSpc>
              <a:buNone/>
            </a:pPr>
            <a:r>
              <a:rPr lang="en-GB" sz="2000" dirty="0" smtClean="0"/>
              <a:t>4. </a:t>
            </a:r>
            <a:r>
              <a:rPr lang="en-GB" sz="2000" dirty="0" err="1" smtClean="0"/>
              <a:t>Hoynes</a:t>
            </a:r>
            <a:r>
              <a:rPr lang="en-GB" sz="2000" dirty="0" smtClean="0"/>
              <a:t> </a:t>
            </a:r>
            <a:r>
              <a:rPr lang="en-GB" sz="2000" dirty="0"/>
              <a:t>et al. (2012) find that increasing family resources </a:t>
            </a:r>
            <a:r>
              <a:rPr lang="en-GB" sz="2000" dirty="0" smtClean="0"/>
              <a:t>during early </a:t>
            </a:r>
            <a:r>
              <a:rPr lang="en-GB" sz="2000" dirty="0"/>
              <a:t>childhood improve health at adulthood for both men and women but have positive </a:t>
            </a:r>
            <a:r>
              <a:rPr lang="en-GB" sz="2000" dirty="0" smtClean="0"/>
              <a:t>significant effect </a:t>
            </a:r>
            <a:r>
              <a:rPr lang="en-GB" sz="2000" dirty="0"/>
              <a:t>on economic self-sufficiency only for women. </a:t>
            </a:r>
            <a:endParaRPr lang="en-GB" sz="2000" dirty="0" smtClean="0"/>
          </a:p>
          <a:p>
            <a:pPr marL="0" indent="0" algn="l" rtl="0">
              <a:lnSpc>
                <a:spcPct val="150000"/>
              </a:lnSpc>
              <a:buNone/>
            </a:pPr>
            <a:r>
              <a:rPr lang="en-GB" sz="2000" dirty="0" smtClean="0"/>
              <a:t>5. Gould </a:t>
            </a:r>
            <a:r>
              <a:rPr lang="en-GB" sz="2000" dirty="0"/>
              <a:t>et al. (2011) </a:t>
            </a:r>
            <a:r>
              <a:rPr lang="en-GB" sz="2000" dirty="0" smtClean="0"/>
              <a:t>find </a:t>
            </a:r>
            <a:r>
              <a:rPr lang="en-GB" sz="2000" dirty="0"/>
              <a:t>that early </a:t>
            </a:r>
            <a:r>
              <a:rPr lang="en-GB" sz="2000" dirty="0" smtClean="0"/>
              <a:t>childhood living </a:t>
            </a:r>
            <a:r>
              <a:rPr lang="en-GB" sz="2000" dirty="0"/>
              <a:t>conditions affected only </a:t>
            </a:r>
            <a:r>
              <a:rPr lang="en-GB" sz="2000" dirty="0" smtClean="0"/>
              <a:t>girls </a:t>
            </a:r>
            <a:r>
              <a:rPr lang="en-GB" sz="2000" dirty="0"/>
              <a:t>short </a:t>
            </a:r>
            <a:r>
              <a:rPr lang="en-GB" sz="2000" dirty="0" smtClean="0"/>
              <a:t>and long term </a:t>
            </a:r>
            <a:r>
              <a:rPr lang="en-GB" sz="2000" dirty="0"/>
              <a:t>outcomes </a:t>
            </a:r>
            <a:r>
              <a:rPr lang="en-GB" sz="2000" dirty="0" smtClean="0"/>
              <a:t>(until age sixty).</a:t>
            </a:r>
            <a:endParaRPr lang="en-GB" sz="2000" dirty="0"/>
          </a:p>
        </p:txBody>
      </p:sp>
    </p:spTree>
    <p:extLst>
      <p:ext uri="{BB962C8B-B14F-4D97-AF65-F5344CB8AC3E}">
        <p14:creationId xmlns:p14="http://schemas.microsoft.com/office/powerpoint/2010/main" val="2836344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962"/>
            <a:ext cx="8229600" cy="519336"/>
          </a:xfrm>
        </p:spPr>
        <p:txBody>
          <a:bodyPr>
            <a:normAutofit fontScale="90000"/>
          </a:bodyPr>
          <a:lstStyle/>
          <a:p>
            <a:r>
              <a:rPr lang="en-GB" sz="3200" dirty="0" smtClean="0">
                <a:solidFill>
                  <a:srgbClr val="002060"/>
                </a:solidFill>
              </a:rPr>
              <a:t>Why larger effect on girls?</a:t>
            </a:r>
            <a:endParaRPr lang="en-GB" sz="3200" dirty="0">
              <a:solidFill>
                <a:srgbClr val="002060"/>
              </a:solidFill>
            </a:endParaRPr>
          </a:p>
        </p:txBody>
      </p:sp>
      <p:sp>
        <p:nvSpPr>
          <p:cNvPr id="3" name="Content Placeholder 2"/>
          <p:cNvSpPr>
            <a:spLocks noGrp="1"/>
          </p:cNvSpPr>
          <p:nvPr>
            <p:ph idx="1"/>
          </p:nvPr>
        </p:nvSpPr>
        <p:spPr>
          <a:xfrm>
            <a:off x="457200" y="908720"/>
            <a:ext cx="8424936" cy="4876800"/>
          </a:xfrm>
        </p:spPr>
        <p:txBody>
          <a:bodyPr>
            <a:noAutofit/>
          </a:bodyPr>
          <a:lstStyle/>
          <a:p>
            <a:pPr marL="0" indent="0" algn="l" rtl="0">
              <a:lnSpc>
                <a:spcPct val="150000"/>
              </a:lnSpc>
              <a:buNone/>
            </a:pPr>
            <a:r>
              <a:rPr lang="en-GB" sz="1800" dirty="0" smtClean="0"/>
              <a:t>Other </a:t>
            </a:r>
            <a:r>
              <a:rPr lang="en-GB" sz="1800" dirty="0"/>
              <a:t>studies, suggest that from conception and during pregnancy, males are more vulnerable </a:t>
            </a:r>
            <a:r>
              <a:rPr lang="en-GB" sz="1800" dirty="0" smtClean="0"/>
              <a:t>than females.</a:t>
            </a:r>
          </a:p>
          <a:p>
            <a:pPr marL="0" indent="0" algn="l" rtl="0">
              <a:lnSpc>
                <a:spcPct val="150000"/>
              </a:lnSpc>
              <a:buNone/>
            </a:pPr>
            <a:r>
              <a:rPr lang="en-GB" sz="1800" dirty="0" smtClean="0"/>
              <a:t> 1. </a:t>
            </a:r>
            <a:r>
              <a:rPr lang="en-GB" sz="1800" dirty="0" err="1" smtClean="0"/>
              <a:t>Ravelli</a:t>
            </a:r>
            <a:r>
              <a:rPr lang="en-GB" sz="1800" dirty="0" smtClean="0"/>
              <a:t> </a:t>
            </a:r>
            <a:r>
              <a:rPr lang="en-GB" sz="1800" dirty="0"/>
              <a:t>et al. (1999) show that in the Dutch </a:t>
            </a:r>
            <a:r>
              <a:rPr lang="en-GB" sz="1800" dirty="0" smtClean="0"/>
              <a:t>famine during </a:t>
            </a:r>
            <a:r>
              <a:rPr lang="en-GB" sz="1800" dirty="0"/>
              <a:t>the Second World War the number of </a:t>
            </a:r>
            <a:r>
              <a:rPr lang="en-GB" sz="1800" dirty="0" smtClean="0"/>
              <a:t>boys born </a:t>
            </a:r>
            <a:r>
              <a:rPr lang="en-GB" sz="1800" dirty="0"/>
              <a:t>fell in relation to the number of girls. </a:t>
            </a:r>
            <a:endParaRPr lang="en-GB" sz="1800" dirty="0" smtClean="0"/>
          </a:p>
          <a:p>
            <a:pPr marL="0" indent="0" algn="l" rtl="0">
              <a:lnSpc>
                <a:spcPct val="150000"/>
              </a:lnSpc>
              <a:buNone/>
            </a:pPr>
            <a:endParaRPr lang="en-GB" sz="1800" dirty="0" smtClean="0"/>
          </a:p>
          <a:p>
            <a:pPr marL="0" indent="0" algn="l" rtl="0">
              <a:lnSpc>
                <a:spcPct val="150000"/>
              </a:lnSpc>
              <a:buNone/>
            </a:pPr>
            <a:r>
              <a:rPr lang="en-GB" sz="1800" dirty="0" smtClean="0"/>
              <a:t>2. Eriksson </a:t>
            </a:r>
            <a:r>
              <a:rPr lang="en-GB" sz="1800" dirty="0"/>
              <a:t>et al. (2010) suggests that in the womb boys </a:t>
            </a:r>
            <a:r>
              <a:rPr lang="en-GB" sz="1800" dirty="0" smtClean="0"/>
              <a:t>have a </a:t>
            </a:r>
            <a:r>
              <a:rPr lang="en-GB" sz="1800" dirty="0"/>
              <a:t>more dangerous growth strategy than girls. They grow more rapidly and invest less in placental</a:t>
            </a:r>
          </a:p>
          <a:p>
            <a:pPr marL="0" indent="0" algn="l" rtl="0">
              <a:lnSpc>
                <a:spcPct val="150000"/>
              </a:lnSpc>
              <a:buNone/>
            </a:pPr>
            <a:r>
              <a:rPr lang="en-GB" sz="1800" dirty="0"/>
              <a:t>growth, which puts them at greater risk of becoming undernourished. </a:t>
            </a:r>
            <a:endParaRPr lang="en-GB" sz="1800" dirty="0" smtClean="0"/>
          </a:p>
          <a:p>
            <a:pPr marL="0" indent="0" algn="l" rtl="0">
              <a:lnSpc>
                <a:spcPct val="150000"/>
              </a:lnSpc>
              <a:buNone/>
            </a:pPr>
            <a:endParaRPr lang="en-GB" sz="1800" dirty="0" smtClean="0"/>
          </a:p>
          <a:p>
            <a:pPr marL="0" indent="0" algn="l" rtl="0">
              <a:lnSpc>
                <a:spcPct val="150000"/>
              </a:lnSpc>
              <a:buNone/>
            </a:pPr>
            <a:r>
              <a:rPr lang="en-GB" sz="1800" dirty="0" smtClean="0"/>
              <a:t>3. Kraemer </a:t>
            </a:r>
            <a:r>
              <a:rPr lang="en-GB" sz="1800" dirty="0"/>
              <a:t>(2000) discusses </a:t>
            </a:r>
            <a:r>
              <a:rPr lang="en-GB" sz="1800" dirty="0" smtClean="0"/>
              <a:t>how the </a:t>
            </a:r>
            <a:r>
              <a:rPr lang="en-GB" sz="1800" dirty="0"/>
              <a:t>human male is, on most measures, more vulnerable than the female, a vulnerability that </a:t>
            </a:r>
            <a:r>
              <a:rPr lang="en-GB" sz="1800" dirty="0" smtClean="0"/>
              <a:t>is attributed </a:t>
            </a:r>
            <a:r>
              <a:rPr lang="en-GB" sz="1800" dirty="0"/>
              <a:t>in part to the biological fragility of the male </a:t>
            </a:r>
            <a:r>
              <a:rPr lang="en-GB" sz="1800" dirty="0" err="1"/>
              <a:t>fetus</a:t>
            </a:r>
            <a:r>
              <a:rPr lang="en-GB" sz="1800" dirty="0"/>
              <a:t> and argues that girls are more likely </a:t>
            </a:r>
            <a:r>
              <a:rPr lang="en-GB" sz="1800" dirty="0" smtClean="0"/>
              <a:t>to survive </a:t>
            </a:r>
            <a:r>
              <a:rPr lang="en-GB" sz="1800" dirty="0"/>
              <a:t>adverse in utero health conditions</a:t>
            </a:r>
            <a:r>
              <a:rPr lang="en-GB" sz="1800" dirty="0" smtClean="0"/>
              <a:t>.</a:t>
            </a:r>
            <a:endParaRPr lang="en-GB" sz="1800" dirty="0"/>
          </a:p>
        </p:txBody>
      </p:sp>
    </p:spTree>
    <p:extLst>
      <p:ext uri="{BB962C8B-B14F-4D97-AF65-F5344CB8AC3E}">
        <p14:creationId xmlns:p14="http://schemas.microsoft.com/office/powerpoint/2010/main" val="2401756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5360"/>
          </a:xfrm>
        </p:spPr>
        <p:txBody>
          <a:bodyPr>
            <a:normAutofit/>
          </a:bodyPr>
          <a:lstStyle/>
          <a:p>
            <a:r>
              <a:rPr lang="en-GB" sz="3200" dirty="0" smtClean="0">
                <a:solidFill>
                  <a:srgbClr val="002060"/>
                </a:solidFill>
              </a:rPr>
              <a:t>Why larger effect on girls?</a:t>
            </a:r>
            <a:endParaRPr lang="en-GB" sz="3200" dirty="0">
              <a:solidFill>
                <a:srgbClr val="002060"/>
              </a:solidFill>
            </a:endParaRPr>
          </a:p>
        </p:txBody>
      </p:sp>
      <p:sp>
        <p:nvSpPr>
          <p:cNvPr id="3" name="Content Placeholder 2"/>
          <p:cNvSpPr>
            <a:spLocks noGrp="1"/>
          </p:cNvSpPr>
          <p:nvPr>
            <p:ph idx="1"/>
          </p:nvPr>
        </p:nvSpPr>
        <p:spPr>
          <a:xfrm>
            <a:off x="323528" y="1340768"/>
            <a:ext cx="8568952" cy="4876800"/>
          </a:xfrm>
        </p:spPr>
        <p:txBody>
          <a:bodyPr>
            <a:noAutofit/>
          </a:bodyPr>
          <a:lstStyle/>
          <a:p>
            <a:pPr marL="0" indent="0" algn="l" rtl="0">
              <a:lnSpc>
                <a:spcPct val="150000"/>
              </a:lnSpc>
              <a:buNone/>
            </a:pPr>
            <a:r>
              <a:rPr lang="en-GB" sz="2000" dirty="0" smtClean="0"/>
              <a:t>If </a:t>
            </a:r>
            <a:r>
              <a:rPr lang="en-GB" sz="2000" dirty="0"/>
              <a:t>there are more spontaneous abortions of boys in utero during </a:t>
            </a:r>
            <a:r>
              <a:rPr lang="en-GB" sz="2000" dirty="0" smtClean="0"/>
              <a:t>adverse conditions</a:t>
            </a:r>
            <a:r>
              <a:rPr lang="en-GB" sz="2000" dirty="0"/>
              <a:t>, as suggested </a:t>
            </a:r>
            <a:r>
              <a:rPr lang="en-GB" sz="2000" dirty="0" smtClean="0"/>
              <a:t>in the </a:t>
            </a:r>
            <a:r>
              <a:rPr lang="en-GB" sz="2000" dirty="0"/>
              <a:t>literature, one possible explanation for our findings could then be that better </a:t>
            </a:r>
            <a:r>
              <a:rPr lang="en-GB" sz="2000" dirty="0" smtClean="0"/>
              <a:t>environmental conditions </a:t>
            </a:r>
            <a:r>
              <a:rPr lang="en-GB" sz="2000" dirty="0"/>
              <a:t>early in utero enabled marginal boys to be born. </a:t>
            </a:r>
            <a:endParaRPr lang="en-GB" sz="2000" dirty="0" smtClean="0"/>
          </a:p>
          <a:p>
            <a:pPr marL="0" indent="0" algn="l" rtl="0">
              <a:lnSpc>
                <a:spcPct val="150000"/>
              </a:lnSpc>
              <a:buNone/>
            </a:pPr>
            <a:endParaRPr lang="en-GB" sz="2000" dirty="0"/>
          </a:p>
          <a:p>
            <a:pPr marL="0" indent="0" algn="l" rtl="0">
              <a:lnSpc>
                <a:spcPct val="150000"/>
              </a:lnSpc>
              <a:buNone/>
            </a:pPr>
            <a:r>
              <a:rPr lang="en-GB" sz="2000" dirty="0" smtClean="0"/>
              <a:t>This </a:t>
            </a:r>
            <a:r>
              <a:rPr lang="en-GB" sz="2000" dirty="0"/>
              <a:t>could explain the absence of an effect of early exposure to </a:t>
            </a:r>
            <a:r>
              <a:rPr lang="en-GB" sz="2000" dirty="0" smtClean="0"/>
              <a:t>better environmental </a:t>
            </a:r>
            <a:r>
              <a:rPr lang="en-GB" sz="2000" dirty="0"/>
              <a:t>conditions among boys since we compare between relatively stronger boys born </a:t>
            </a:r>
            <a:r>
              <a:rPr lang="en-GB" sz="2000" dirty="0" smtClean="0"/>
              <a:t>to mothers </a:t>
            </a:r>
            <a:r>
              <a:rPr lang="en-GB" sz="2000" dirty="0"/>
              <a:t>who immigrated during weeks 25+ and marginal boys born to mothers who </a:t>
            </a:r>
            <a:r>
              <a:rPr lang="en-GB" sz="2000" dirty="0" smtClean="0"/>
              <a:t>immigrated during </a:t>
            </a:r>
            <a:r>
              <a:rPr lang="en-GB" sz="2000" dirty="0"/>
              <a:t>weeks 1-7. </a:t>
            </a:r>
            <a:endParaRPr lang="en-GB" sz="2000" dirty="0" smtClean="0"/>
          </a:p>
          <a:p>
            <a:pPr algn="l"/>
            <a:endParaRPr lang="en-GB" sz="1800" dirty="0"/>
          </a:p>
        </p:txBody>
      </p:sp>
    </p:spTree>
    <p:extLst>
      <p:ext uri="{BB962C8B-B14F-4D97-AF65-F5344CB8AC3E}">
        <p14:creationId xmlns:p14="http://schemas.microsoft.com/office/powerpoint/2010/main" val="1700608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rtl="0">
              <a:buNone/>
            </a:pPr>
            <a:endParaRPr lang="en-US" dirty="0" smtClean="0"/>
          </a:p>
          <a:p>
            <a:pPr marL="0" indent="0" algn="ctr" rtl="0">
              <a:buNone/>
            </a:pPr>
            <a:endParaRPr lang="en-US" dirty="0"/>
          </a:p>
          <a:p>
            <a:pPr marL="0" indent="0" algn="ctr" rtl="0">
              <a:buNone/>
            </a:pPr>
            <a:r>
              <a:rPr lang="en-US" sz="3200" dirty="0" smtClean="0">
                <a:solidFill>
                  <a:srgbClr val="002060"/>
                </a:solidFill>
              </a:rPr>
              <a:t>Effect by Parental Education</a:t>
            </a:r>
            <a:endParaRPr lang="en-US" sz="3200" dirty="0">
              <a:solidFill>
                <a:srgbClr val="002060"/>
              </a:solidFill>
            </a:endParaRPr>
          </a:p>
        </p:txBody>
      </p:sp>
    </p:spTree>
    <p:extLst>
      <p:ext uri="{BB962C8B-B14F-4D97-AF65-F5344CB8AC3E}">
        <p14:creationId xmlns:p14="http://schemas.microsoft.com/office/powerpoint/2010/main" val="3717439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395536" y="691651"/>
            <a:ext cx="8568952" cy="519336"/>
          </a:xfrm>
        </p:spPr>
        <p:txBody>
          <a:bodyPr>
            <a:noAutofit/>
          </a:bodyPr>
          <a:lstStyle/>
          <a:p>
            <a:pPr algn="ctr"/>
            <a:r>
              <a:rPr lang="en-US" sz="2400" dirty="0">
                <a:solidFill>
                  <a:srgbClr val="002060"/>
                </a:solidFill>
              </a:rPr>
              <a:t>Effect </a:t>
            </a:r>
            <a:r>
              <a:rPr lang="en-US" sz="2400" dirty="0" smtClean="0">
                <a:solidFill>
                  <a:srgbClr val="002060"/>
                </a:solidFill>
              </a:rPr>
              <a:t>on </a:t>
            </a:r>
            <a:r>
              <a:rPr lang="en-US" sz="2400" dirty="0">
                <a:solidFill>
                  <a:srgbClr val="002060"/>
                </a:solidFill>
              </a:rPr>
              <a:t>Repetition and Matriculation Two Years Cohorts Sample, By Education</a:t>
            </a:r>
            <a:endParaRPr lang="he-IL" sz="2400" dirty="0">
              <a:solidFill>
                <a:srgbClr val="0020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5629351"/>
              </p:ext>
            </p:extLst>
          </p:nvPr>
        </p:nvGraphicFramePr>
        <p:xfrm>
          <a:off x="899592" y="1772816"/>
          <a:ext cx="7488832" cy="4710112"/>
        </p:xfrm>
        <a:graphic>
          <a:graphicData uri="http://schemas.openxmlformats.org/presentationml/2006/ole">
            <mc:AlternateContent xmlns:mc="http://schemas.openxmlformats.org/markup-compatibility/2006">
              <mc:Choice xmlns:v="urn:schemas-microsoft-com:vml" Requires="v">
                <p:oleObj spid="_x0000_s21562" name="Worksheet" r:id="rId3" imgW="5029214" imgH="3528021" progId="Excel.Sheet.12">
                  <p:embed/>
                </p:oleObj>
              </mc:Choice>
              <mc:Fallback>
                <p:oleObj name="Worksheet" r:id="rId3" imgW="5029214" imgH="3528021" progId="Excel.Sheet.12">
                  <p:embed/>
                  <p:pic>
                    <p:nvPicPr>
                      <p:cNvPr id="0" name=""/>
                      <p:cNvPicPr/>
                      <p:nvPr/>
                    </p:nvPicPr>
                    <p:blipFill>
                      <a:blip r:embed="rId4"/>
                      <a:stretch>
                        <a:fillRect/>
                      </a:stretch>
                    </p:blipFill>
                    <p:spPr>
                      <a:xfrm>
                        <a:off x="899592" y="1772816"/>
                        <a:ext cx="7488832" cy="4710112"/>
                      </a:xfrm>
                      <a:prstGeom prst="rect">
                        <a:avLst/>
                      </a:prstGeom>
                    </p:spPr>
                  </p:pic>
                </p:oleObj>
              </mc:Fallback>
            </mc:AlternateContent>
          </a:graphicData>
        </a:graphic>
      </p:graphicFrame>
    </p:spTree>
    <p:extLst>
      <p:ext uri="{BB962C8B-B14F-4D97-AF65-F5344CB8AC3E}">
        <p14:creationId xmlns:p14="http://schemas.microsoft.com/office/powerpoint/2010/main" val="3033547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Autofit/>
          </a:bodyPr>
          <a:lstStyle/>
          <a:p>
            <a:pPr algn="ctr" rtl="0"/>
            <a:r>
              <a:rPr lang="en-US" sz="2800" dirty="0">
                <a:solidFill>
                  <a:srgbClr val="002060"/>
                </a:solidFill>
              </a:rPr>
              <a:t>Effect on </a:t>
            </a:r>
            <a:r>
              <a:rPr lang="en-US" sz="2800" dirty="0">
                <a:solidFill>
                  <a:srgbClr val="002060"/>
                </a:solidFill>
                <a:cs typeface="Levenim MT"/>
              </a:rPr>
              <a:t>Quality of the Matriculation Program </a:t>
            </a:r>
            <a:br>
              <a:rPr lang="en-US" sz="2800" dirty="0">
                <a:solidFill>
                  <a:srgbClr val="002060"/>
                </a:solidFill>
                <a:cs typeface="Levenim MT"/>
              </a:rPr>
            </a:br>
            <a:r>
              <a:rPr lang="en-US" sz="2800" dirty="0">
                <a:solidFill>
                  <a:srgbClr val="002060"/>
                </a:solidFill>
              </a:rPr>
              <a:t>Two  Years Cohorts </a:t>
            </a:r>
            <a:r>
              <a:rPr lang="en-US" sz="2800" dirty="0" smtClean="0">
                <a:solidFill>
                  <a:srgbClr val="002060"/>
                </a:solidFill>
              </a:rPr>
              <a:t>Sample, By Education</a:t>
            </a:r>
            <a:endParaRPr lang="he-IL" sz="2800" dirty="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79794857"/>
              </p:ext>
            </p:extLst>
          </p:nvPr>
        </p:nvGraphicFramePr>
        <p:xfrm>
          <a:off x="539552" y="1556792"/>
          <a:ext cx="8281492" cy="4959350"/>
        </p:xfrm>
        <a:graphic>
          <a:graphicData uri="http://schemas.openxmlformats.org/presentationml/2006/ole">
            <mc:AlternateContent xmlns:mc="http://schemas.openxmlformats.org/markup-compatibility/2006">
              <mc:Choice xmlns:v="urn:schemas-microsoft-com:vml" Requires="v">
                <p:oleObj spid="_x0000_s22586" name="Worksheet" r:id="rId4" imgW="8843846" imgH="3159532" progId="Excel.Sheet.12">
                  <p:embed/>
                </p:oleObj>
              </mc:Choice>
              <mc:Fallback>
                <p:oleObj name="Worksheet" r:id="rId4" imgW="8843846" imgH="3159532" progId="Excel.Sheet.12">
                  <p:embed/>
                  <p:pic>
                    <p:nvPicPr>
                      <p:cNvPr id="0" name=""/>
                      <p:cNvPicPr/>
                      <p:nvPr/>
                    </p:nvPicPr>
                    <p:blipFill>
                      <a:blip r:embed="rId5"/>
                      <a:stretch>
                        <a:fillRect/>
                      </a:stretch>
                    </p:blipFill>
                    <p:spPr>
                      <a:xfrm>
                        <a:off x="539552" y="1556792"/>
                        <a:ext cx="8281492" cy="4959350"/>
                      </a:xfrm>
                      <a:prstGeom prst="rect">
                        <a:avLst/>
                      </a:prstGeom>
                    </p:spPr>
                  </p:pic>
                </p:oleObj>
              </mc:Fallback>
            </mc:AlternateContent>
          </a:graphicData>
        </a:graphic>
      </p:graphicFrame>
    </p:spTree>
    <p:extLst>
      <p:ext uri="{BB962C8B-B14F-4D97-AF65-F5344CB8AC3E}">
        <p14:creationId xmlns:p14="http://schemas.microsoft.com/office/powerpoint/2010/main" val="3404085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5360"/>
          </a:xfrm>
        </p:spPr>
        <p:txBody>
          <a:bodyPr>
            <a:normAutofit/>
          </a:bodyPr>
          <a:lstStyle/>
          <a:p>
            <a:r>
              <a:rPr lang="en-GB" sz="3200" dirty="0" smtClean="0">
                <a:solidFill>
                  <a:srgbClr val="002060"/>
                </a:solidFill>
              </a:rPr>
              <a:t>Why larger effect in educated families?</a:t>
            </a:r>
            <a:endParaRPr lang="en-GB" sz="3200"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pPr marL="0" indent="0" algn="l">
              <a:buNone/>
            </a:pPr>
            <a:r>
              <a:rPr lang="x-none"/>
              <a:t>These results are consistent with previews findings in the literature. </a:t>
            </a:r>
            <a:endParaRPr lang="en-GB" dirty="0"/>
          </a:p>
          <a:p>
            <a:pPr marL="0" indent="0" algn="l">
              <a:buNone/>
            </a:pPr>
            <a:r>
              <a:rPr lang="en-GB" dirty="0"/>
              <a:t> </a:t>
            </a:r>
          </a:p>
          <a:p>
            <a:pPr marL="0" indent="0" algn="l">
              <a:buNone/>
            </a:pPr>
            <a:r>
              <a:rPr lang="en-GB" dirty="0"/>
              <a:t>Studies found </a:t>
            </a:r>
            <a:r>
              <a:rPr lang="x-none"/>
              <a:t>that the negative impact of poor fetal health [Currie and Hyson (1999)] or exposure to negative shocks in utero [Almond, Edlund and Palme (2009)] on human capital accumulation is greater in low-education or low-income families. </a:t>
            </a:r>
            <a:endParaRPr lang="en-GB" dirty="0"/>
          </a:p>
          <a:p>
            <a:pPr marL="0" indent="0" algn="l">
              <a:buNone/>
            </a:pPr>
            <a:r>
              <a:rPr lang="en-GB" dirty="0"/>
              <a:t> </a:t>
            </a:r>
          </a:p>
          <a:p>
            <a:pPr marL="0" indent="0" algn="l">
              <a:buNone/>
            </a:pPr>
            <a:r>
              <a:rPr lang="x-none"/>
              <a:t>The explanation given for this finding is that higher educated families tend to compensate for negative shocks to fetal health or to poor birth health outcomes. </a:t>
            </a:r>
            <a:endParaRPr lang="en-GB" dirty="0"/>
          </a:p>
          <a:p>
            <a:pPr marL="0" indent="0" algn="l">
              <a:buNone/>
            </a:pPr>
            <a:r>
              <a:rPr lang="en-GB" dirty="0"/>
              <a:t> </a:t>
            </a:r>
          </a:p>
          <a:p>
            <a:pPr marL="0" indent="0" algn="l">
              <a:buNone/>
            </a:pPr>
            <a:r>
              <a:rPr lang="x-none"/>
              <a:t>Moreover, negative shocks have usually smaller effects on children in high income families because they are less vulnerable. </a:t>
            </a:r>
            <a:endParaRPr lang="en-GB" dirty="0"/>
          </a:p>
          <a:p>
            <a:pPr marL="0" indent="0" algn="l">
              <a:buNone/>
            </a:pPr>
            <a:r>
              <a:rPr lang="en-GB" dirty="0"/>
              <a:t> </a:t>
            </a:r>
          </a:p>
          <a:p>
            <a:pPr marL="0" indent="0" algn="l">
              <a:buNone/>
            </a:pPr>
            <a:r>
              <a:rPr lang="x-none"/>
              <a:t>In our analysis we evaluate the effect of positive shock </a:t>
            </a:r>
            <a:r>
              <a:rPr lang="en-GB" dirty="0"/>
              <a:t>so </a:t>
            </a:r>
            <a:r>
              <a:rPr lang="x-none"/>
              <a:t>obtain the opposite result. </a:t>
            </a:r>
            <a:r>
              <a:rPr lang="x-none" smtClean="0"/>
              <a:t>The</a:t>
            </a:r>
            <a:r>
              <a:rPr lang="en-GB" dirty="0"/>
              <a:t> </a:t>
            </a:r>
            <a:r>
              <a:rPr lang="x-none" smtClean="0"/>
              <a:t>explanation </a:t>
            </a:r>
            <a:r>
              <a:rPr lang="x-none"/>
              <a:t>can be that mothers with some formal education are able to take more advantage of </a:t>
            </a:r>
            <a:r>
              <a:rPr lang="x-none" smtClean="0"/>
              <a:t>a</a:t>
            </a:r>
            <a:r>
              <a:rPr lang="en-GB" dirty="0"/>
              <a:t> </a:t>
            </a:r>
            <a:r>
              <a:rPr lang="x-none" smtClean="0"/>
              <a:t>positive </a:t>
            </a:r>
            <a:r>
              <a:rPr lang="x-none"/>
              <a:t>environmental shock by accessing </a:t>
            </a:r>
            <a:r>
              <a:rPr lang="en-GB" dirty="0"/>
              <a:t>more </a:t>
            </a:r>
            <a:r>
              <a:rPr lang="x-none"/>
              <a:t>better medical technologies and nutrition.</a:t>
            </a:r>
            <a:endParaRPr lang="en-GB" dirty="0"/>
          </a:p>
          <a:p>
            <a:pPr marL="0" indent="0" algn="l">
              <a:buNone/>
            </a:pPr>
            <a:endParaRPr lang="en-GB" dirty="0"/>
          </a:p>
        </p:txBody>
      </p:sp>
    </p:spTree>
    <p:extLst>
      <p:ext uri="{BB962C8B-B14F-4D97-AF65-F5344CB8AC3E}">
        <p14:creationId xmlns:p14="http://schemas.microsoft.com/office/powerpoint/2010/main" val="3577642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08920"/>
            <a:ext cx="8229600" cy="990600"/>
          </a:xfrm>
        </p:spPr>
        <p:txBody>
          <a:bodyPr>
            <a:normAutofit fontScale="90000"/>
          </a:bodyPr>
          <a:lstStyle/>
          <a:p>
            <a:pPr algn="ctr" rtl="0"/>
            <a:r>
              <a:rPr lang="en-GB" dirty="0">
                <a:solidFill>
                  <a:srgbClr val="002060"/>
                </a:solidFill>
              </a:rPr>
              <a:t>Effect on Birth Weight</a:t>
            </a:r>
            <a:br>
              <a:rPr lang="en-GB" dirty="0">
                <a:solidFill>
                  <a:srgbClr val="002060"/>
                </a:solidFill>
              </a:rPr>
            </a:br>
            <a:endParaRPr lang="en-GB" dirty="0"/>
          </a:p>
        </p:txBody>
      </p:sp>
      <p:sp>
        <p:nvSpPr>
          <p:cNvPr id="3" name="Content Placeholder 2"/>
          <p:cNvSpPr>
            <a:spLocks noGrp="1"/>
          </p:cNvSpPr>
          <p:nvPr>
            <p:ph idx="1"/>
          </p:nvPr>
        </p:nvSpPr>
        <p:spPr/>
        <p:txBody>
          <a:bodyPr>
            <a:normAutofit/>
          </a:bodyPr>
          <a:lstStyle/>
          <a:p>
            <a:pPr algn="ctr"/>
            <a:endParaRPr lang="en-GB" sz="3200" dirty="0">
              <a:solidFill>
                <a:srgbClr val="002060"/>
              </a:solidFill>
            </a:endParaRPr>
          </a:p>
          <a:p>
            <a:pPr algn="ctr"/>
            <a:endParaRPr lang="en-GB" sz="3200" dirty="0" smtClean="0">
              <a:solidFill>
                <a:srgbClr val="002060"/>
              </a:solidFill>
            </a:endParaRPr>
          </a:p>
          <a:p>
            <a:pPr algn="ctr"/>
            <a:endParaRPr lang="en-GB" sz="3200" dirty="0">
              <a:solidFill>
                <a:srgbClr val="002060"/>
              </a:solidFill>
            </a:endParaRPr>
          </a:p>
        </p:txBody>
      </p:sp>
    </p:spTree>
    <p:extLst>
      <p:ext uri="{BB962C8B-B14F-4D97-AF65-F5344CB8AC3E}">
        <p14:creationId xmlns:p14="http://schemas.microsoft.com/office/powerpoint/2010/main" val="13996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461392"/>
            <a:ext cx="8568952" cy="375320"/>
          </a:xfrm>
        </p:spPr>
        <p:txBody>
          <a:bodyPr>
            <a:noAutofit/>
          </a:bodyPr>
          <a:lstStyle/>
          <a:p>
            <a:pPr>
              <a:defRPr/>
            </a:pPr>
            <a:r>
              <a:rPr lang="en-US" sz="2800" dirty="0" smtClean="0">
                <a:solidFill>
                  <a:srgbClr val="002060"/>
                </a:solidFill>
              </a:rPr>
              <a:t>Iodine Deficiency (IDD) </a:t>
            </a:r>
            <a:endParaRPr lang="he-IL" sz="2800" dirty="0">
              <a:solidFill>
                <a:srgbClr val="002060"/>
              </a:solidFill>
              <a:cs typeface="+mn-cs"/>
            </a:endParaRPr>
          </a:p>
        </p:txBody>
      </p:sp>
      <p:sp>
        <p:nvSpPr>
          <p:cNvPr id="2" name="Content Placeholder 1"/>
          <p:cNvSpPr>
            <a:spLocks noGrp="1"/>
          </p:cNvSpPr>
          <p:nvPr>
            <p:ph idx="1"/>
          </p:nvPr>
        </p:nvSpPr>
        <p:spPr>
          <a:xfrm>
            <a:off x="323528" y="1052736"/>
            <a:ext cx="8712968" cy="5904656"/>
          </a:xfrm>
        </p:spPr>
        <p:txBody>
          <a:bodyPr>
            <a:normAutofit fontScale="47500" lnSpcReduction="20000"/>
          </a:bodyPr>
          <a:lstStyle/>
          <a:p>
            <a:pPr algn="l" rtl="0">
              <a:buClr>
                <a:srgbClr val="002060"/>
              </a:buClr>
            </a:pPr>
            <a:r>
              <a:rPr lang="en-US" sz="4200" dirty="0" smtClean="0">
                <a:solidFill>
                  <a:srgbClr val="002060"/>
                </a:solidFill>
              </a:rPr>
              <a:t>IDD</a:t>
            </a:r>
            <a:r>
              <a:rPr lang="en-US" sz="4200" dirty="0" smtClean="0"/>
              <a:t> during </a:t>
            </a:r>
            <a:r>
              <a:rPr lang="en-GB" sz="4200" dirty="0" smtClean="0"/>
              <a:t>pregnancy is world’s most prevalent cause of brain damage (WHO 2014</a:t>
            </a:r>
            <a:r>
              <a:rPr lang="en-GB" sz="4200" dirty="0"/>
              <a:t>). </a:t>
            </a:r>
            <a:r>
              <a:rPr lang="en-GB" sz="4200" dirty="0" smtClean="0"/>
              <a:t>Thought to Matter most at time of </a:t>
            </a:r>
            <a:r>
              <a:rPr lang="en-GB" sz="4200" dirty="0" err="1" smtClean="0"/>
              <a:t>fetal</a:t>
            </a:r>
            <a:r>
              <a:rPr lang="en-GB" sz="4200" dirty="0" smtClean="0"/>
              <a:t> brain development. </a:t>
            </a:r>
          </a:p>
          <a:p>
            <a:pPr algn="l" rtl="0">
              <a:buClr>
                <a:srgbClr val="002060"/>
              </a:buClr>
            </a:pPr>
            <a:endParaRPr lang="en-GB" sz="4200" dirty="0"/>
          </a:p>
          <a:p>
            <a:pPr algn="l" rtl="0">
              <a:buClr>
                <a:srgbClr val="002060"/>
              </a:buClr>
            </a:pPr>
            <a:r>
              <a:rPr lang="en-GB" sz="4200" dirty="0" smtClean="0"/>
              <a:t>It is estimated that 1 billion people are at risk of brain damage from IDD worldwide.</a:t>
            </a:r>
          </a:p>
          <a:p>
            <a:pPr algn="l" rtl="0">
              <a:buClr>
                <a:srgbClr val="002060"/>
              </a:buClr>
            </a:pPr>
            <a:endParaRPr lang="en-GB" sz="4200" dirty="0"/>
          </a:p>
          <a:p>
            <a:pPr algn="l" rtl="0">
              <a:buClr>
                <a:srgbClr val="002060"/>
              </a:buClr>
            </a:pPr>
            <a:r>
              <a:rPr lang="en-GB" sz="4200" u="sng" dirty="0" smtClean="0"/>
              <a:t>Comprehensive </a:t>
            </a:r>
            <a:r>
              <a:rPr lang="en-GB" sz="4200" u="sng" dirty="0"/>
              <a:t>Handbook of Iodine</a:t>
            </a:r>
            <a:r>
              <a:rPr lang="en-GB" sz="4200" dirty="0"/>
              <a:t> (2009): </a:t>
            </a:r>
            <a:endParaRPr lang="en-GB" sz="4200" dirty="0" smtClean="0"/>
          </a:p>
          <a:p>
            <a:pPr algn="l" rtl="0">
              <a:buClr>
                <a:srgbClr val="002060"/>
              </a:buClr>
            </a:pPr>
            <a:endParaRPr lang="en-GB" sz="4200" dirty="0"/>
          </a:p>
          <a:p>
            <a:pPr marL="274320" lvl="1" indent="0" algn="l" rtl="0">
              <a:buClr>
                <a:srgbClr val="002060"/>
              </a:buClr>
              <a:buNone/>
            </a:pPr>
            <a:r>
              <a:rPr lang="en-GB" sz="4200" dirty="0"/>
              <a:t>“Iodine deficiency is now recognized by WHO as the most common preventable cause of brain damage in the world today, with excess of 2 billion at risk from 130 counties.”</a:t>
            </a:r>
          </a:p>
          <a:p>
            <a:pPr marL="0" indent="0" algn="l" rtl="0">
              <a:buClr>
                <a:srgbClr val="002060"/>
              </a:buClr>
              <a:buNone/>
            </a:pPr>
            <a:r>
              <a:rPr lang="en-GB" sz="4200" dirty="0"/>
              <a:t> </a:t>
            </a:r>
          </a:p>
          <a:p>
            <a:pPr algn="l" rtl="0">
              <a:buClr>
                <a:srgbClr val="002060"/>
              </a:buClr>
            </a:pPr>
            <a:r>
              <a:rPr lang="en-GB" sz="4200" dirty="0" smtClean="0"/>
              <a:t>Iodine deficiency reduces intellectual capacity and cognitive development, with larger effect on girls. </a:t>
            </a:r>
          </a:p>
          <a:p>
            <a:pPr lvl="1" algn="l" rtl="0">
              <a:buClr>
                <a:srgbClr val="002060"/>
              </a:buClr>
            </a:pPr>
            <a:r>
              <a:rPr lang="en-GB" sz="4200" dirty="0" smtClean="0"/>
              <a:t>“Humans require iodine for biosynthesis of thyroid hormone. In utero development of the central nervous system required for intellectual functioning depends critically on adequate supply of thyroid hormone, which influences the density of neural networks established in the developing of the brain” (</a:t>
            </a:r>
            <a:r>
              <a:rPr lang="en-GB" sz="4200" dirty="0" err="1" smtClean="0"/>
              <a:t>Bror</a:t>
            </a:r>
            <a:r>
              <a:rPr lang="en-GB" sz="4200" dirty="0" smtClean="0"/>
              <a:t>-Axel </a:t>
            </a:r>
            <a:r>
              <a:rPr lang="en-GB" sz="4200" dirty="0" err="1" smtClean="0"/>
              <a:t>Lamberg</a:t>
            </a:r>
            <a:r>
              <a:rPr lang="en-GB" sz="4200" dirty="0" smtClean="0"/>
              <a:t> 1991)..  </a:t>
            </a:r>
            <a:r>
              <a:rPr lang="en-GB" sz="4200" dirty="0"/>
              <a:t/>
            </a:r>
            <a:br>
              <a:rPr lang="en-GB" sz="4200" dirty="0"/>
            </a:br>
            <a:endParaRPr lang="en-GB" sz="4200" dirty="0"/>
          </a:p>
          <a:p>
            <a:pPr marL="0" indent="0" algn="l" rtl="0">
              <a:buClr>
                <a:srgbClr val="002060"/>
              </a:buClr>
              <a:buNone/>
            </a:pPr>
            <a:endParaRPr lang="en-US" sz="9600" dirty="0" smtClean="0"/>
          </a:p>
          <a:p>
            <a:pPr algn="l" rtl="0">
              <a:lnSpc>
                <a:spcPct val="120000"/>
              </a:lnSpc>
              <a:defRPr/>
            </a:pPr>
            <a:endParaRPr lang="en-US" sz="9600" b="1" dirty="0" smtClean="0"/>
          </a:p>
        </p:txBody>
      </p:sp>
    </p:spTree>
    <p:extLst>
      <p:ext uri="{BB962C8B-B14F-4D97-AF65-F5344CB8AC3E}">
        <p14:creationId xmlns:p14="http://schemas.microsoft.com/office/powerpoint/2010/main" val="1843511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57200" y="620688"/>
            <a:ext cx="8229600" cy="519336"/>
          </a:xfrm>
        </p:spPr>
        <p:txBody>
          <a:bodyPr>
            <a:normAutofit/>
          </a:bodyPr>
          <a:lstStyle/>
          <a:p>
            <a:pPr algn="ctr"/>
            <a:r>
              <a:rPr lang="en-US" sz="2800" dirty="0" smtClean="0">
                <a:solidFill>
                  <a:srgbClr val="002060"/>
                </a:solidFill>
              </a:rPr>
              <a:t>Effect on Birth Weight</a:t>
            </a:r>
            <a:endParaRPr lang="he-IL" sz="2800" dirty="0">
              <a:solidFill>
                <a:srgbClr val="002060"/>
              </a:solidFill>
            </a:endParaRPr>
          </a:p>
        </p:txBody>
      </p:sp>
      <p:graphicFrame>
        <p:nvGraphicFramePr>
          <p:cNvPr id="4" name="Object 3"/>
          <p:cNvGraphicFramePr>
            <a:graphicFrameLocks noChangeAspect="1"/>
          </p:cNvGraphicFramePr>
          <p:nvPr>
            <p:extLst/>
          </p:nvPr>
        </p:nvGraphicFramePr>
        <p:xfrm>
          <a:off x="1187624" y="1700808"/>
          <a:ext cx="6489163" cy="3984346"/>
        </p:xfrm>
        <a:graphic>
          <a:graphicData uri="http://schemas.openxmlformats.org/presentationml/2006/ole">
            <mc:AlternateContent xmlns:mc="http://schemas.openxmlformats.org/markup-compatibility/2006">
              <mc:Choice xmlns:v="urn:schemas-microsoft-com:vml" Requires="v">
                <p:oleObj spid="_x0000_s16510" name="גליון עבודה" r:id="rId3" imgW="4762444" imgH="2924100" progId="Excel.Sheet.12">
                  <p:embed/>
                </p:oleObj>
              </mc:Choice>
              <mc:Fallback>
                <p:oleObj name="גליון עבודה" r:id="rId3" imgW="4762444" imgH="2924100" progId="Excel.Sheet.12">
                  <p:embed/>
                  <p:pic>
                    <p:nvPicPr>
                      <p:cNvPr id="0" name=""/>
                      <p:cNvPicPr/>
                      <p:nvPr/>
                    </p:nvPicPr>
                    <p:blipFill>
                      <a:blip r:embed="rId4"/>
                      <a:stretch>
                        <a:fillRect/>
                      </a:stretch>
                    </p:blipFill>
                    <p:spPr>
                      <a:xfrm>
                        <a:off x="1187624" y="1700808"/>
                        <a:ext cx="6489163" cy="3984346"/>
                      </a:xfrm>
                      <a:prstGeom prst="rect">
                        <a:avLst/>
                      </a:prstGeom>
                    </p:spPr>
                  </p:pic>
                </p:oleObj>
              </mc:Fallback>
            </mc:AlternateContent>
          </a:graphicData>
        </a:graphic>
      </p:graphicFrame>
    </p:spTree>
    <p:extLst>
      <p:ext uri="{BB962C8B-B14F-4D97-AF65-F5344CB8AC3E}">
        <p14:creationId xmlns:p14="http://schemas.microsoft.com/office/powerpoint/2010/main" val="3094515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57200" y="620688"/>
            <a:ext cx="8229600" cy="519336"/>
          </a:xfrm>
        </p:spPr>
        <p:txBody>
          <a:bodyPr>
            <a:normAutofit/>
          </a:bodyPr>
          <a:lstStyle/>
          <a:p>
            <a:pPr algn="ctr"/>
            <a:r>
              <a:rPr lang="en-US" sz="2800" dirty="0" smtClean="0">
                <a:solidFill>
                  <a:srgbClr val="002060"/>
                </a:solidFill>
              </a:rPr>
              <a:t>Effect on Low Birth Weight (&lt; 2500 gr)</a:t>
            </a:r>
            <a:endParaRPr lang="he-IL" sz="2800" dirty="0">
              <a:solidFill>
                <a:srgbClr val="002060"/>
              </a:solidFill>
            </a:endParaRPr>
          </a:p>
        </p:txBody>
      </p:sp>
      <p:graphicFrame>
        <p:nvGraphicFramePr>
          <p:cNvPr id="4" name="Object 3"/>
          <p:cNvGraphicFramePr>
            <a:graphicFrameLocks noChangeAspect="1"/>
          </p:cNvGraphicFramePr>
          <p:nvPr>
            <p:extLst/>
          </p:nvPr>
        </p:nvGraphicFramePr>
        <p:xfrm>
          <a:off x="1187624" y="1700808"/>
          <a:ext cx="6489163" cy="3984346"/>
        </p:xfrm>
        <a:graphic>
          <a:graphicData uri="http://schemas.openxmlformats.org/presentationml/2006/ole">
            <mc:AlternateContent xmlns:mc="http://schemas.openxmlformats.org/markup-compatibility/2006">
              <mc:Choice xmlns:v="urn:schemas-microsoft-com:vml" Requires="v">
                <p:oleObj spid="_x0000_s14486" name="גליון עבודה" r:id="rId3" imgW="4762444" imgH="2924100" progId="Excel.Sheet.12">
                  <p:embed/>
                </p:oleObj>
              </mc:Choice>
              <mc:Fallback>
                <p:oleObj name="גליון עבודה" r:id="rId3" imgW="4762444" imgH="2924100" progId="Excel.Sheet.12">
                  <p:embed/>
                  <p:pic>
                    <p:nvPicPr>
                      <p:cNvPr id="0" name=""/>
                      <p:cNvPicPr/>
                      <p:nvPr/>
                    </p:nvPicPr>
                    <p:blipFill>
                      <a:blip r:embed="rId4"/>
                      <a:stretch>
                        <a:fillRect/>
                      </a:stretch>
                    </p:blipFill>
                    <p:spPr>
                      <a:xfrm>
                        <a:off x="1187624" y="1700808"/>
                        <a:ext cx="6489163" cy="3984346"/>
                      </a:xfrm>
                      <a:prstGeom prst="rect">
                        <a:avLst/>
                      </a:prstGeom>
                    </p:spPr>
                  </p:pic>
                </p:oleObj>
              </mc:Fallback>
            </mc:AlternateContent>
          </a:graphicData>
        </a:graphic>
      </p:graphicFrame>
    </p:spTree>
    <p:extLst>
      <p:ext uri="{BB962C8B-B14F-4D97-AF65-F5344CB8AC3E}">
        <p14:creationId xmlns:p14="http://schemas.microsoft.com/office/powerpoint/2010/main" val="117998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57200" y="620688"/>
            <a:ext cx="8229600" cy="519336"/>
          </a:xfrm>
        </p:spPr>
        <p:txBody>
          <a:bodyPr>
            <a:normAutofit/>
          </a:bodyPr>
          <a:lstStyle/>
          <a:p>
            <a:pPr algn="ctr"/>
            <a:r>
              <a:rPr lang="en-US" sz="2800" dirty="0" smtClean="0">
                <a:solidFill>
                  <a:srgbClr val="002060"/>
                </a:solidFill>
              </a:rPr>
              <a:t>Effect on Very Low Birth Weight (&lt; 1500 gr)</a:t>
            </a:r>
            <a:endParaRPr lang="he-IL" sz="2800" dirty="0">
              <a:solidFill>
                <a:srgbClr val="002060"/>
              </a:solidFill>
            </a:endParaRPr>
          </a:p>
        </p:txBody>
      </p:sp>
      <p:graphicFrame>
        <p:nvGraphicFramePr>
          <p:cNvPr id="4" name="Object 3"/>
          <p:cNvGraphicFramePr>
            <a:graphicFrameLocks noChangeAspect="1"/>
          </p:cNvGraphicFramePr>
          <p:nvPr>
            <p:extLst/>
          </p:nvPr>
        </p:nvGraphicFramePr>
        <p:xfrm>
          <a:off x="1187624" y="1700808"/>
          <a:ext cx="6489163" cy="3984346"/>
        </p:xfrm>
        <a:graphic>
          <a:graphicData uri="http://schemas.openxmlformats.org/presentationml/2006/ole">
            <mc:AlternateContent xmlns:mc="http://schemas.openxmlformats.org/markup-compatibility/2006">
              <mc:Choice xmlns:v="urn:schemas-microsoft-com:vml" Requires="v">
                <p:oleObj spid="_x0000_s15510" name="גליון עבודה" r:id="rId3" imgW="4762444" imgH="2924100" progId="Excel.Sheet.12">
                  <p:embed/>
                </p:oleObj>
              </mc:Choice>
              <mc:Fallback>
                <p:oleObj name="גליון עבודה" r:id="rId3" imgW="4762444" imgH="2924100" progId="Excel.Sheet.12">
                  <p:embed/>
                  <p:pic>
                    <p:nvPicPr>
                      <p:cNvPr id="0" name=""/>
                      <p:cNvPicPr/>
                      <p:nvPr/>
                    </p:nvPicPr>
                    <p:blipFill>
                      <a:blip r:embed="rId4"/>
                      <a:stretch>
                        <a:fillRect/>
                      </a:stretch>
                    </p:blipFill>
                    <p:spPr>
                      <a:xfrm>
                        <a:off x="1187624" y="1700808"/>
                        <a:ext cx="6489163" cy="3984346"/>
                      </a:xfrm>
                      <a:prstGeom prst="rect">
                        <a:avLst/>
                      </a:prstGeom>
                    </p:spPr>
                  </p:pic>
                </p:oleObj>
              </mc:Fallback>
            </mc:AlternateContent>
          </a:graphicData>
        </a:graphic>
      </p:graphicFrame>
    </p:spTree>
    <p:extLst>
      <p:ext uri="{BB962C8B-B14F-4D97-AF65-F5344CB8AC3E}">
        <p14:creationId xmlns:p14="http://schemas.microsoft.com/office/powerpoint/2010/main" val="1593676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pPr marL="0" indent="0" algn="ctr">
              <a:buNone/>
            </a:pPr>
            <a:r>
              <a:rPr lang="en-GB" sz="3200" dirty="0" smtClean="0">
                <a:solidFill>
                  <a:srgbClr val="002060"/>
                </a:solidFill>
              </a:rPr>
              <a:t>Potential Longer Term Returns</a:t>
            </a:r>
            <a:endParaRPr lang="en-GB" sz="3200" dirty="0">
              <a:solidFill>
                <a:srgbClr val="002060"/>
              </a:solidFill>
            </a:endParaRPr>
          </a:p>
        </p:txBody>
      </p:sp>
    </p:spTree>
    <p:extLst>
      <p:ext uri="{BB962C8B-B14F-4D97-AF65-F5344CB8AC3E}">
        <p14:creationId xmlns:p14="http://schemas.microsoft.com/office/powerpoint/2010/main" val="4290526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332656"/>
            <a:ext cx="7200800" cy="663352"/>
          </a:xfrm>
        </p:spPr>
        <p:txBody>
          <a:bodyPr>
            <a:normAutofit/>
          </a:bodyPr>
          <a:lstStyle/>
          <a:p>
            <a:pPr rtl="0"/>
            <a:r>
              <a:rPr lang="en-US" sz="3200" dirty="0" smtClean="0">
                <a:solidFill>
                  <a:srgbClr val="002060"/>
                </a:solidFill>
              </a:rPr>
              <a:t>Potential Longer Term Be</a:t>
            </a:r>
            <a:r>
              <a:rPr lang="en-US" sz="3200" dirty="0" smtClean="0">
                <a:solidFill>
                  <a:srgbClr val="002060"/>
                </a:solidFill>
                <a:cs typeface="Levenim MT"/>
              </a:rPr>
              <a:t>nefit </a:t>
            </a:r>
            <a:endParaRPr lang="he-IL" sz="3200" dirty="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56098376"/>
              </p:ext>
            </p:extLst>
          </p:nvPr>
        </p:nvGraphicFramePr>
        <p:xfrm>
          <a:off x="971550" y="1052513"/>
          <a:ext cx="7932738" cy="6973887"/>
        </p:xfrm>
        <a:graphic>
          <a:graphicData uri="http://schemas.openxmlformats.org/presentationml/2006/ole">
            <mc:AlternateContent xmlns:mc="http://schemas.openxmlformats.org/markup-compatibility/2006">
              <mc:Choice xmlns:v="urn:schemas-microsoft-com:vml" Requires="v">
                <p:oleObj spid="_x0000_s27696" name="Worksheet" r:id="rId4" imgW="7588236" imgH="4844912" progId="Excel.Sheet.12">
                  <p:embed/>
                </p:oleObj>
              </mc:Choice>
              <mc:Fallback>
                <p:oleObj name="Worksheet" r:id="rId4" imgW="7588236" imgH="4844912" progId="Excel.Sheet.12">
                  <p:embed/>
                  <p:pic>
                    <p:nvPicPr>
                      <p:cNvPr id="0" name=""/>
                      <p:cNvPicPr/>
                      <p:nvPr/>
                    </p:nvPicPr>
                    <p:blipFill>
                      <a:blip r:embed="rId5"/>
                      <a:stretch>
                        <a:fillRect/>
                      </a:stretch>
                    </p:blipFill>
                    <p:spPr>
                      <a:xfrm>
                        <a:off x="971550" y="1052513"/>
                        <a:ext cx="7932738" cy="6973887"/>
                      </a:xfrm>
                      <a:prstGeom prst="rect">
                        <a:avLst/>
                      </a:prstGeom>
                    </p:spPr>
                  </p:pic>
                </p:oleObj>
              </mc:Fallback>
            </mc:AlternateContent>
          </a:graphicData>
        </a:graphic>
      </p:graphicFrame>
    </p:spTree>
    <p:extLst>
      <p:ext uri="{BB962C8B-B14F-4D97-AF65-F5344CB8AC3E}">
        <p14:creationId xmlns:p14="http://schemas.microsoft.com/office/powerpoint/2010/main" val="257263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533400"/>
            <a:ext cx="8229600" cy="591344"/>
          </a:xfrm>
        </p:spPr>
        <p:txBody>
          <a:bodyPr>
            <a:normAutofit/>
          </a:bodyPr>
          <a:lstStyle/>
          <a:p>
            <a:pPr eaLnBrk="1" hangingPunct="1"/>
            <a:r>
              <a:rPr lang="en-US" sz="3200" dirty="0" smtClean="0">
                <a:solidFill>
                  <a:srgbClr val="002060"/>
                </a:solidFill>
                <a:cs typeface="Levenim MT"/>
              </a:rPr>
              <a:t>Conclusions</a:t>
            </a:r>
            <a:endParaRPr lang="he-IL" sz="3200" dirty="0" smtClean="0">
              <a:solidFill>
                <a:srgbClr val="002060"/>
              </a:solidFill>
            </a:endParaRPr>
          </a:p>
        </p:txBody>
      </p:sp>
      <p:sp>
        <p:nvSpPr>
          <p:cNvPr id="3" name="Content Placeholder 2"/>
          <p:cNvSpPr>
            <a:spLocks noGrp="1"/>
          </p:cNvSpPr>
          <p:nvPr>
            <p:ph idx="1"/>
          </p:nvPr>
        </p:nvSpPr>
        <p:spPr>
          <a:xfrm>
            <a:off x="467544" y="1124744"/>
            <a:ext cx="8425631" cy="5733256"/>
          </a:xfrm>
        </p:spPr>
        <p:txBody>
          <a:bodyPr>
            <a:normAutofit fontScale="62500" lnSpcReduction="20000"/>
          </a:bodyPr>
          <a:lstStyle/>
          <a:p>
            <a:pPr algn="l" rtl="0">
              <a:lnSpc>
                <a:spcPct val="120000"/>
              </a:lnSpc>
            </a:pPr>
            <a:r>
              <a:rPr lang="en-US" sz="3300" dirty="0" smtClean="0"/>
              <a:t>Exposure </a:t>
            </a:r>
            <a:r>
              <a:rPr lang="en-US" sz="3300" dirty="0"/>
              <a:t>to better environmental conditions in </a:t>
            </a:r>
            <a:r>
              <a:rPr lang="en-US" sz="3300" dirty="0" smtClean="0"/>
              <a:t>utero during </a:t>
            </a:r>
            <a:r>
              <a:rPr lang="en-US" sz="3300" dirty="0"/>
              <a:t>the first </a:t>
            </a:r>
            <a:r>
              <a:rPr lang="en-US" sz="3300" dirty="0" smtClean="0"/>
              <a:t>trimester of </a:t>
            </a:r>
            <a:r>
              <a:rPr lang="en-US" sz="3300" dirty="0"/>
              <a:t>gestation (</a:t>
            </a:r>
            <a:r>
              <a:rPr lang="en-US" sz="3300" dirty="0" smtClean="0"/>
              <a:t>before </a:t>
            </a:r>
            <a:r>
              <a:rPr lang="en-US" sz="3300" dirty="0"/>
              <a:t>week 13 at the latest or week 8 at the </a:t>
            </a:r>
            <a:r>
              <a:rPr lang="en-US" sz="3300" dirty="0" smtClean="0"/>
              <a:t>earliest) is associated </a:t>
            </a:r>
            <a:r>
              <a:rPr lang="en-US" sz="3300" dirty="0"/>
              <a:t>with substantially </a:t>
            </a:r>
            <a:r>
              <a:rPr lang="en-US" sz="3300" dirty="0" smtClean="0"/>
              <a:t>better high stakes cognitive achievements by end of high school. </a:t>
            </a:r>
          </a:p>
          <a:p>
            <a:pPr marL="274320" lvl="1" indent="0" algn="l" rtl="0">
              <a:lnSpc>
                <a:spcPct val="120000"/>
              </a:lnSpc>
              <a:buNone/>
            </a:pPr>
            <a:endParaRPr lang="en-US" sz="3300" dirty="0"/>
          </a:p>
          <a:p>
            <a:pPr marL="182880" lvl="1" algn="l" rtl="0">
              <a:lnSpc>
                <a:spcPct val="120000"/>
              </a:lnSpc>
            </a:pPr>
            <a:r>
              <a:rPr lang="en-US" sz="3300" dirty="0" smtClean="0"/>
              <a:t>Large </a:t>
            </a:r>
            <a:r>
              <a:rPr lang="en-US" sz="3300" dirty="0"/>
              <a:t>expected earnings gain at adulthood.</a:t>
            </a:r>
          </a:p>
          <a:p>
            <a:pPr algn="l" rtl="0">
              <a:lnSpc>
                <a:spcPct val="120000"/>
              </a:lnSpc>
            </a:pPr>
            <a:endParaRPr lang="en-US" sz="3300" dirty="0" smtClean="0"/>
          </a:p>
          <a:p>
            <a:pPr algn="l" rtl="0">
              <a:lnSpc>
                <a:spcPct val="120000"/>
              </a:lnSpc>
            </a:pPr>
            <a:r>
              <a:rPr lang="en-US" sz="3300" dirty="0" smtClean="0"/>
              <a:t>Expected large effect on productivity and standard of living (ignoring general equilibrium effects).</a:t>
            </a:r>
          </a:p>
          <a:p>
            <a:pPr algn="l" rtl="0">
              <a:lnSpc>
                <a:spcPct val="120000"/>
              </a:lnSpc>
            </a:pPr>
            <a:endParaRPr lang="en-US" sz="3300" dirty="0"/>
          </a:p>
          <a:p>
            <a:pPr algn="l" rtl="0">
              <a:lnSpc>
                <a:spcPct val="120000"/>
              </a:lnSpc>
            </a:pPr>
            <a:r>
              <a:rPr lang="en-US" sz="3300" dirty="0" smtClean="0"/>
              <a:t>Policy implications for developing countries: importance of pre-natal nutritional supplement programs, gains outweigh cost</a:t>
            </a:r>
          </a:p>
          <a:p>
            <a:pPr algn="l" rtl="0">
              <a:lnSpc>
                <a:spcPct val="120000"/>
              </a:lnSpc>
            </a:pPr>
            <a:endParaRPr lang="en-US" sz="3300" dirty="0"/>
          </a:p>
          <a:p>
            <a:pPr algn="l" rtl="0">
              <a:lnSpc>
                <a:spcPct val="120000"/>
              </a:lnSpc>
            </a:pPr>
            <a:r>
              <a:rPr lang="en-US" sz="3300" dirty="0" smtClean="0"/>
              <a:t>Policy implications for developed countries with immigration </a:t>
            </a:r>
            <a:r>
              <a:rPr lang="en-US" sz="3300" dirty="0"/>
              <a:t>from </a:t>
            </a:r>
            <a:r>
              <a:rPr lang="en-US" sz="3300" dirty="0" smtClean="0"/>
              <a:t> </a:t>
            </a:r>
            <a:r>
              <a:rPr lang="en-US" sz="3300" dirty="0"/>
              <a:t>poor </a:t>
            </a:r>
            <a:r>
              <a:rPr lang="en-US" sz="3300" dirty="0" smtClean="0"/>
              <a:t>African countries (ex., Israel, Italy, France, Spain): target prenatal nutritional supplements</a:t>
            </a:r>
          </a:p>
          <a:p>
            <a:pPr marL="0" indent="0" algn="l" rtl="0">
              <a:lnSpc>
                <a:spcPct val="120000"/>
              </a:lnSpc>
              <a:buNone/>
            </a:pPr>
            <a:endParaRPr lang="en-US" sz="33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735360"/>
          </a:xfrm>
        </p:spPr>
        <p:txBody>
          <a:bodyPr>
            <a:normAutofit/>
          </a:bodyPr>
          <a:lstStyle/>
          <a:p>
            <a:pPr rtl="0"/>
            <a:r>
              <a:rPr lang="en-US" sz="3200" dirty="0" smtClean="0">
                <a:solidFill>
                  <a:srgbClr val="002060"/>
                </a:solidFill>
                <a:cs typeface="Times New Roman" pitchFamily="18" charset="0"/>
              </a:rPr>
              <a:t>Definition of Treatment </a:t>
            </a:r>
            <a:endParaRPr lang="he-IL" sz="3200" dirty="0">
              <a:solidFill>
                <a:srgbClr val="002060"/>
              </a:solidFill>
            </a:endParaRPr>
          </a:p>
        </p:txBody>
      </p:sp>
      <p:sp>
        <p:nvSpPr>
          <p:cNvPr id="3" name="מציין מיקום תוכן 2"/>
          <p:cNvSpPr>
            <a:spLocks noGrp="1"/>
          </p:cNvSpPr>
          <p:nvPr>
            <p:ph idx="1"/>
          </p:nvPr>
        </p:nvSpPr>
        <p:spPr/>
        <p:txBody>
          <a:bodyPr/>
          <a:lstStyle/>
          <a:p>
            <a:pPr marL="274320" lvl="1" indent="0" algn="l" rtl="0">
              <a:buNone/>
            </a:pPr>
            <a:r>
              <a:rPr lang="en-US" dirty="0"/>
              <a:t>By Weeks (by the critical period for fetus brain development):</a:t>
            </a:r>
          </a:p>
          <a:p>
            <a:pPr marL="274320" lvl="1" indent="0" algn="l" rtl="0">
              <a:buNone/>
            </a:pPr>
            <a:endParaRPr lang="en-US" dirty="0" smtClean="0"/>
          </a:p>
          <a:p>
            <a:pPr marL="274320" lvl="1" indent="0" algn="l" rtl="0">
              <a:buNone/>
            </a:pPr>
            <a:endParaRPr lang="en-US" dirty="0"/>
          </a:p>
          <a:p>
            <a:pPr marL="274320" lvl="1" indent="0" algn="l" rtl="0">
              <a:buNone/>
            </a:pPr>
            <a:endParaRPr lang="en-US" dirty="0" smtClean="0"/>
          </a:p>
          <a:p>
            <a:pPr marL="274320" lvl="1" indent="0" algn="l" rtl="0">
              <a:buNone/>
            </a:pPr>
            <a:endParaRPr lang="en-US" dirty="0"/>
          </a:p>
          <a:p>
            <a:pPr marL="274320" lvl="1" indent="0" algn="l" rtl="0">
              <a:buNone/>
            </a:pPr>
            <a:endParaRPr lang="en-US" dirty="0" smtClean="0"/>
          </a:p>
          <a:p>
            <a:pPr marL="274320" lvl="1" indent="0" algn="l" rtl="0">
              <a:buNone/>
            </a:pPr>
            <a:endParaRPr lang="en-US" dirty="0" smtClean="0"/>
          </a:p>
          <a:p>
            <a:pPr marL="274320" lvl="1" indent="0" algn="l" rtl="0">
              <a:buNone/>
            </a:pPr>
            <a:r>
              <a:rPr lang="en-US" dirty="0" smtClean="0"/>
              <a:t>By </a:t>
            </a:r>
            <a:r>
              <a:rPr lang="en-US" dirty="0"/>
              <a:t>Trimester:</a:t>
            </a:r>
          </a:p>
          <a:p>
            <a:pPr marL="274320" lvl="1" indent="0" algn="l" rtl="0">
              <a:buNone/>
            </a:pPr>
            <a:endParaRPr lang="he-IL" dirty="0"/>
          </a:p>
        </p:txBody>
      </p:sp>
      <p:pic>
        <p:nvPicPr>
          <p:cNvPr id="3074"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01311" y="1988840"/>
            <a:ext cx="9042689" cy="202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01311" y="4509120"/>
            <a:ext cx="9017084" cy="21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041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9245835"/>
              </p:ext>
            </p:extLst>
          </p:nvPr>
        </p:nvGraphicFramePr>
        <p:xfrm>
          <a:off x="457200" y="1268760"/>
          <a:ext cx="8229600" cy="5208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70432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47328"/>
          </a:xfrm>
        </p:spPr>
        <p:txBody>
          <a:bodyPr>
            <a:noAutofit/>
          </a:bodyPr>
          <a:lstStyle/>
          <a:p>
            <a:pPr algn="ctr"/>
            <a:r>
              <a:rPr lang="en-GB" sz="1800" dirty="0" smtClean="0">
                <a:solidFill>
                  <a:srgbClr val="002060"/>
                </a:solidFill>
              </a:rPr>
              <a:t>Linear regression: searching for the critical period</a:t>
            </a:r>
            <a:endParaRPr lang="en-GB" sz="1800" dirty="0">
              <a:solidFill>
                <a:srgbClr val="002060"/>
              </a:solidFill>
            </a:endParaRPr>
          </a:p>
        </p:txBody>
      </p:sp>
      <p:graphicFrame>
        <p:nvGraphicFramePr>
          <p:cNvPr id="8" name="Content Placeholder 7"/>
          <p:cNvGraphicFramePr>
            <a:graphicFrameLocks noGrp="1"/>
          </p:cNvGraphicFramePr>
          <p:nvPr>
            <p:ph idx="1"/>
            <p:extLst/>
          </p:nvPr>
        </p:nvGraphicFramePr>
        <p:xfrm>
          <a:off x="323523" y="1484784"/>
          <a:ext cx="8486245" cy="5112569"/>
        </p:xfrm>
        <a:graphic>
          <a:graphicData uri="http://schemas.openxmlformats.org/drawingml/2006/table">
            <a:tbl>
              <a:tblPr/>
              <a:tblGrid>
                <a:gridCol w="1332210"/>
                <a:gridCol w="680586"/>
                <a:gridCol w="680586"/>
                <a:gridCol w="182504"/>
                <a:gridCol w="32224"/>
                <a:gridCol w="676147"/>
                <a:gridCol w="680586"/>
                <a:gridCol w="45962"/>
                <a:gridCol w="680586"/>
                <a:gridCol w="680586"/>
                <a:gridCol w="45962"/>
                <a:gridCol w="680586"/>
                <a:gridCol w="680586"/>
                <a:gridCol w="45962"/>
                <a:gridCol w="680586"/>
                <a:gridCol w="680586"/>
              </a:tblGrid>
              <a:tr h="313208">
                <a:tc gridSpan="16">
                  <a:txBody>
                    <a:bodyPr/>
                    <a:lstStyle/>
                    <a:p>
                      <a:pPr algn="ctr" fontAlgn="b"/>
                      <a:r>
                        <a:rPr lang="en-GB" sz="1100" b="0" i="0" u="none" strike="noStrike" dirty="0">
                          <a:solidFill>
                            <a:srgbClr val="000000"/>
                          </a:solidFill>
                          <a:effectLst/>
                          <a:latin typeface="Times New Roman"/>
                        </a:rPr>
                        <a:t>Estimated Effect of In-Utero Environment on Schooling Outcomes by Age 18 -Linear effect</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1738">
                <a:tc>
                  <a:txBody>
                    <a:bodyPr/>
                    <a:lstStyle/>
                    <a:p>
                      <a:pPr algn="ctr" fontAlgn="b"/>
                      <a:endParaRPr lang="en-GB" sz="1100" b="0" i="0" u="sng" strike="noStrike" dirty="0">
                        <a:solidFill>
                          <a:srgbClr val="000000"/>
                        </a:solidFill>
                        <a:effectLst/>
                        <a:latin typeface="Times New Roman"/>
                      </a:endParaRPr>
                    </a:p>
                  </a:txBody>
                  <a:tcPr marL="6824" marR="6824" marT="6824" marB="0" anchor="b">
                    <a:lnL>
                      <a:noFill/>
                    </a:lnL>
                    <a:lnR>
                      <a:noFill/>
                    </a:lnR>
                    <a:lnT w="25400" cap="flat" cmpd="dbl" algn="ctr">
                      <a:solidFill>
                        <a:srgbClr val="000000"/>
                      </a:solidFill>
                      <a:prstDash val="solid"/>
                      <a:round/>
                      <a:headEnd type="none" w="med" len="med"/>
                      <a:tailEnd type="none" w="med" len="med"/>
                    </a:lnT>
                    <a:lnB>
                      <a:noFill/>
                    </a:lnB>
                  </a:tcPr>
                </a:tc>
                <a:tc rowSpan="2" gridSpan="2">
                  <a:txBody>
                    <a:bodyPr/>
                    <a:lstStyle/>
                    <a:p>
                      <a:pPr algn="ctr" fontAlgn="ctr"/>
                      <a:r>
                        <a:rPr lang="en-GB" sz="1100" b="0" i="0" u="none" strike="noStrike" dirty="0">
                          <a:solidFill>
                            <a:srgbClr val="000000"/>
                          </a:solidFill>
                          <a:effectLst/>
                          <a:latin typeface="Cambria"/>
                        </a:rPr>
                        <a:t>Dropped out of high school before completing 12th grade</a:t>
                      </a:r>
                    </a:p>
                  </a:txBody>
                  <a:tcPr marL="6824" marR="6824" marT="682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gridSpan="2">
                  <a:txBody>
                    <a:bodyPr/>
                    <a:lstStyle/>
                    <a:p>
                      <a:pPr algn="ctr" fontAlgn="b"/>
                      <a:endParaRPr lang="en-GB" sz="1100" b="0" i="0" u="sng" strike="noStrike" dirty="0">
                        <a:solidFill>
                          <a:srgbClr val="000000"/>
                        </a:solidFill>
                        <a:effectLst/>
                        <a:latin typeface="Times New Roman"/>
                      </a:endParaRPr>
                    </a:p>
                  </a:txBody>
                  <a:tcPr marL="6824" marR="6824" marT="6824"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ctr" fontAlgn="ctr"/>
                      <a:endParaRPr lang="en-GB" sz="1100" b="0" i="0" u="none" strike="noStrike" dirty="0">
                        <a:solidFill>
                          <a:srgbClr val="000000"/>
                        </a:solidFill>
                        <a:effectLst/>
                        <a:latin typeface="Cambria"/>
                      </a:endParaRPr>
                    </a:p>
                  </a:txBody>
                  <a:tcPr marL="6824" marR="6824" marT="682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GB" sz="1100" b="0" i="0" u="none" strike="noStrike" dirty="0">
                          <a:solidFill>
                            <a:srgbClr val="000000"/>
                          </a:solidFill>
                          <a:effectLst/>
                          <a:latin typeface="Cambria"/>
                        </a:rPr>
                        <a:t>Obtained  a matriculation diploma after 12 years of schooling</a:t>
                      </a:r>
                    </a:p>
                  </a:txBody>
                  <a:tcPr marL="6824" marR="6824" marT="682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100" b="0" i="0" u="sng" strike="noStrike">
                        <a:solidFill>
                          <a:srgbClr val="000000"/>
                        </a:solidFill>
                        <a:effectLst/>
                        <a:latin typeface="Cambria"/>
                      </a:endParaRPr>
                    </a:p>
                  </a:txBody>
                  <a:tcPr marL="6824" marR="6824" marT="6824" marB="0" anchor="ctr">
                    <a:lnL>
                      <a:noFill/>
                    </a:lnL>
                    <a:lnR>
                      <a:noFill/>
                    </a:lnR>
                    <a:lnT w="25400" cap="flat" cmpd="dbl" algn="ctr">
                      <a:solidFill>
                        <a:srgbClr val="000000"/>
                      </a:solidFill>
                      <a:prstDash val="solid"/>
                      <a:round/>
                      <a:headEnd type="none" w="med" len="med"/>
                      <a:tailEnd type="none" w="med" len="med"/>
                    </a:lnT>
                    <a:lnB>
                      <a:noFill/>
                    </a:lnB>
                  </a:tcPr>
                </a:tc>
                <a:tc rowSpan="2" gridSpan="2">
                  <a:txBody>
                    <a:bodyPr/>
                    <a:lstStyle/>
                    <a:p>
                      <a:pPr algn="ctr" fontAlgn="ctr"/>
                      <a:r>
                        <a:rPr lang="en-GB" sz="1100" b="0" i="0" u="none" strike="noStrike">
                          <a:solidFill>
                            <a:srgbClr val="000000"/>
                          </a:solidFill>
                          <a:effectLst/>
                          <a:latin typeface="Cambria"/>
                        </a:rPr>
                        <a:t>Total matriculation units</a:t>
                      </a:r>
                    </a:p>
                  </a:txBody>
                  <a:tcPr marL="6824" marR="6824" marT="682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100" b="0" i="0" u="sng" strike="noStrike">
                        <a:solidFill>
                          <a:srgbClr val="000000"/>
                        </a:solidFill>
                        <a:effectLst/>
                        <a:latin typeface="Cambria"/>
                      </a:endParaRPr>
                    </a:p>
                  </a:txBody>
                  <a:tcPr marL="6824" marR="6824" marT="6824" marB="0" anchor="ctr">
                    <a:lnL>
                      <a:noFill/>
                    </a:lnL>
                    <a:lnR>
                      <a:noFill/>
                    </a:lnR>
                    <a:lnT w="25400" cap="flat" cmpd="dbl" algn="ctr">
                      <a:solidFill>
                        <a:srgbClr val="000000"/>
                      </a:solidFill>
                      <a:prstDash val="solid"/>
                      <a:round/>
                      <a:headEnd type="none" w="med" len="med"/>
                      <a:tailEnd type="none" w="med" len="med"/>
                    </a:lnT>
                    <a:lnB>
                      <a:noFill/>
                    </a:lnB>
                  </a:tcPr>
                </a:tc>
                <a:tc rowSpan="2" gridSpan="2">
                  <a:txBody>
                    <a:bodyPr/>
                    <a:lstStyle/>
                    <a:p>
                      <a:pPr algn="ctr" fontAlgn="ctr"/>
                      <a:r>
                        <a:rPr lang="en-GB" sz="1100" b="0" i="0" u="none" strike="noStrike">
                          <a:solidFill>
                            <a:srgbClr val="000000"/>
                          </a:solidFill>
                          <a:effectLst/>
                          <a:latin typeface="Cambria"/>
                        </a:rPr>
                        <a:t>Math matriculation units</a:t>
                      </a:r>
                    </a:p>
                  </a:txBody>
                  <a:tcPr marL="6824" marR="6824" marT="682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6824" marR="6824" marT="6824" marB="0" anchor="b">
                    <a:lnL>
                      <a:noFill/>
                    </a:lnL>
                    <a:lnR>
                      <a:noFill/>
                    </a:lnR>
                    <a:lnT w="25400" cap="flat" cmpd="dbl" algn="ctr">
                      <a:solidFill>
                        <a:srgbClr val="000000"/>
                      </a:solidFill>
                      <a:prstDash val="solid"/>
                      <a:round/>
                      <a:headEnd type="none" w="med" len="med"/>
                      <a:tailEnd type="none" w="med" len="med"/>
                    </a:lnT>
                    <a:lnB>
                      <a:noFill/>
                    </a:lnB>
                  </a:tcPr>
                </a:tc>
                <a:tc rowSpan="2" gridSpan="2">
                  <a:txBody>
                    <a:bodyPr/>
                    <a:lstStyle/>
                    <a:p>
                      <a:pPr algn="ctr" fontAlgn="ctr"/>
                      <a:r>
                        <a:rPr lang="en-GB" sz="1100" b="0" i="0" u="none" strike="noStrike">
                          <a:solidFill>
                            <a:srgbClr val="000000"/>
                          </a:solidFill>
                          <a:effectLst/>
                          <a:latin typeface="Cambria"/>
                        </a:rPr>
                        <a:t>English matriculation units</a:t>
                      </a:r>
                    </a:p>
                  </a:txBody>
                  <a:tcPr marL="6824" marR="6824" marT="682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r>
              <a:tr h="884346">
                <a:tc>
                  <a:txBody>
                    <a:bodyPr/>
                    <a:lstStyle/>
                    <a:p>
                      <a:pPr algn="l" fontAlgn="ctr"/>
                      <a:r>
                        <a:rPr lang="en-GB" sz="1100" b="0" i="0" u="none" strike="noStrike" dirty="0">
                          <a:solidFill>
                            <a:srgbClr val="000000"/>
                          </a:solidFill>
                          <a:effectLst/>
                          <a:latin typeface="Times New Roman"/>
                        </a:rPr>
                        <a:t>Dependent variable</a:t>
                      </a:r>
                    </a:p>
                  </a:txBody>
                  <a:tcPr marL="6824" marR="6824" marT="6824"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gridSpan="2">
                  <a:txBody>
                    <a:bodyPr/>
                    <a:lstStyle/>
                    <a:p>
                      <a:pPr algn="l" fontAlgn="ctr"/>
                      <a:endParaRPr lang="en-GB" sz="1100" b="0" i="0" u="sng" strike="noStrike">
                        <a:solidFill>
                          <a:srgbClr val="000000"/>
                        </a:solidFill>
                        <a:effectLst/>
                        <a:latin typeface="Times New Roman"/>
                      </a:endParaRPr>
                    </a:p>
                  </a:txBody>
                  <a:tcPr marL="6824" marR="6824" marT="6824" marB="0" anchor="ctr">
                    <a:lnL>
                      <a:noFill/>
                    </a:lnL>
                    <a:lnR>
                      <a:noFill/>
                    </a:lnR>
                    <a:lnT>
                      <a:noFill/>
                    </a:lnT>
                    <a:lnB>
                      <a:noFill/>
                    </a:lnB>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100" b="0" i="0" u="sng" strike="noStrike">
                        <a:solidFill>
                          <a:srgbClr val="000000"/>
                        </a:solidFill>
                        <a:effectLst/>
                        <a:latin typeface="Cambria"/>
                      </a:endParaRPr>
                    </a:p>
                  </a:txBody>
                  <a:tcPr marL="6824" marR="6824" marT="6824"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fontAlgn="ctr"/>
                      <a:endParaRPr lang="en-GB" sz="1100" b="0" i="0" u="sng" strike="noStrike">
                        <a:solidFill>
                          <a:srgbClr val="000000"/>
                        </a:solidFill>
                        <a:effectLst/>
                        <a:latin typeface="Cambria"/>
                      </a:endParaRPr>
                    </a:p>
                  </a:txBody>
                  <a:tcPr marL="6824" marR="6824" marT="6824"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6824" marR="6824" marT="6824" marB="0" anchor="b">
                    <a:lnL>
                      <a:noFill/>
                    </a:lnL>
                    <a:lnR>
                      <a:noFill/>
                    </a:lnR>
                    <a:lnT>
                      <a:noFill/>
                    </a:lnT>
                    <a:lnB>
                      <a:noFill/>
                    </a:lnB>
                  </a:tcPr>
                </a:tc>
                <a:tc gridSpan="2" vMerge="1">
                  <a:txBody>
                    <a:bodyPr/>
                    <a:lstStyle/>
                    <a:p>
                      <a:endParaRPr lang="en-GB"/>
                    </a:p>
                  </a:txBody>
                  <a:tcPr/>
                </a:tc>
                <a:tc hMerge="1" vMerge="1">
                  <a:txBody>
                    <a:bodyPr/>
                    <a:lstStyle/>
                    <a:p>
                      <a:endParaRPr lang="en-GB"/>
                    </a:p>
                  </a:txBody>
                  <a:tcPr/>
                </a:tc>
              </a:tr>
              <a:tr h="319199">
                <a:tc>
                  <a:txBody>
                    <a:bodyPr/>
                    <a:lstStyle/>
                    <a:p>
                      <a:pPr algn="l" fontAlgn="b"/>
                      <a:r>
                        <a:rPr lang="en-GB" sz="1100" b="0" i="0" u="none" strike="noStrike" dirty="0">
                          <a:solidFill>
                            <a:srgbClr val="000000"/>
                          </a:solidFill>
                          <a:effectLst/>
                          <a:latin typeface="Times New Roman"/>
                        </a:rPr>
                        <a:t> </a:t>
                      </a:r>
                    </a:p>
                  </a:txBody>
                  <a:tcPr marL="6824" marR="6824" marT="6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mbria"/>
                        </a:rPr>
                        <a:t>(1)</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mbria"/>
                        </a:rPr>
                        <a:t>(2)</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GB" sz="1100" b="0" i="0" u="none" strike="noStrike">
                        <a:solidFill>
                          <a:srgbClr val="000000"/>
                        </a:solidFill>
                        <a:effectLst/>
                        <a:latin typeface="Times New Roman"/>
                      </a:endParaRPr>
                    </a:p>
                  </a:txBody>
                  <a:tcPr marL="6824" marR="6824" marT="6824" marB="0" anchor="b">
                    <a:lnL>
                      <a:noFill/>
                    </a:lnL>
                    <a:lnR>
                      <a:noFill/>
                    </a:lnR>
                    <a:lnT>
                      <a:noFill/>
                    </a:lnT>
                    <a:lnB>
                      <a:noFill/>
                    </a:lnB>
                  </a:tcPr>
                </a:tc>
                <a:tc hMerge="1">
                  <a:txBody>
                    <a:bodyPr/>
                    <a:lstStyle/>
                    <a:p>
                      <a:pPr algn="ctr" fontAlgn="ctr"/>
                      <a:endParaRPr lang="en-GB" sz="1100" b="0" i="0" u="none" strike="noStrike">
                        <a:solidFill>
                          <a:srgbClr val="000000"/>
                        </a:solidFill>
                        <a:effectLst/>
                        <a:latin typeface="Cambria"/>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mbria"/>
                        </a:rPr>
                        <a:t>(3)</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mbria"/>
                        </a:rPr>
                        <a:t>(4)</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mbria"/>
                      </a:endParaRPr>
                    </a:p>
                  </a:txBody>
                  <a:tcPr marL="6824" marR="6824" marT="6824" marB="0" anchor="ctr">
                    <a:lnL>
                      <a:noFill/>
                    </a:lnL>
                    <a:lnR>
                      <a:noFill/>
                    </a:lnR>
                    <a:lnT>
                      <a:noFill/>
                    </a:lnT>
                    <a:lnB>
                      <a:noFill/>
                    </a:lnB>
                  </a:tcPr>
                </a:tc>
                <a:tc>
                  <a:txBody>
                    <a:bodyPr/>
                    <a:lstStyle/>
                    <a:p>
                      <a:pPr algn="ctr" fontAlgn="ctr"/>
                      <a:r>
                        <a:rPr lang="en-GB" sz="1100" b="0" i="0" u="none" strike="noStrike">
                          <a:solidFill>
                            <a:srgbClr val="000000"/>
                          </a:solidFill>
                          <a:effectLst/>
                          <a:latin typeface="Cambria"/>
                        </a:rPr>
                        <a:t>(5)</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mbria"/>
                        </a:rPr>
                        <a:t>(6)</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mbria"/>
                      </a:endParaRPr>
                    </a:p>
                  </a:txBody>
                  <a:tcPr marL="6824" marR="6824" marT="6824" marB="0" anchor="ctr">
                    <a:lnL>
                      <a:noFill/>
                    </a:lnL>
                    <a:lnR>
                      <a:noFill/>
                    </a:lnR>
                    <a:lnT>
                      <a:noFill/>
                    </a:lnT>
                    <a:lnB>
                      <a:noFill/>
                    </a:lnB>
                  </a:tcPr>
                </a:tc>
                <a:tc>
                  <a:txBody>
                    <a:bodyPr/>
                    <a:lstStyle/>
                    <a:p>
                      <a:pPr algn="ctr" fontAlgn="ctr"/>
                      <a:r>
                        <a:rPr lang="en-GB" sz="1100" b="0" i="0" u="none" strike="noStrike">
                          <a:solidFill>
                            <a:srgbClr val="000000"/>
                          </a:solidFill>
                          <a:effectLst/>
                          <a:latin typeface="Cambria"/>
                        </a:rPr>
                        <a:t>(7)</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mbria"/>
                        </a:rPr>
                        <a:t>(8)</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ctr"/>
                      <a:r>
                        <a:rPr lang="en-GB" sz="1100" b="0" i="0" u="none" strike="noStrike">
                          <a:solidFill>
                            <a:srgbClr val="000000"/>
                          </a:solidFill>
                          <a:effectLst/>
                          <a:latin typeface="Cambria"/>
                        </a:rPr>
                        <a:t>(9)</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mbria"/>
                        </a:rPr>
                        <a:t>(10)</a:t>
                      </a: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4167">
                <a:tc rowSpan="2">
                  <a:txBody>
                    <a:bodyPr/>
                    <a:lstStyle/>
                    <a:p>
                      <a:pPr algn="l" fontAlgn="t"/>
                      <a:r>
                        <a:rPr lang="en-GB" sz="1200" b="0" i="0" u="none" strike="noStrike">
                          <a:solidFill>
                            <a:srgbClr val="000000"/>
                          </a:solidFill>
                          <a:effectLst/>
                          <a:latin typeface="Times New Roman"/>
                        </a:rPr>
                        <a:t>Week</a:t>
                      </a:r>
                    </a:p>
                  </a:txBody>
                  <a:tcPr marL="6824" marR="6824" marT="68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50" b="0" i="0" u="none" strike="noStrike" dirty="0">
                          <a:solidFill>
                            <a:srgbClr val="000000"/>
                          </a:solidFill>
                          <a:effectLst/>
                          <a:latin typeface="Calibri"/>
                        </a:rPr>
                        <a:t>0.001</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50" b="0" i="0" u="none" strike="noStrike" dirty="0">
                          <a:solidFill>
                            <a:srgbClr val="000000"/>
                          </a:solidFill>
                          <a:effectLst/>
                          <a:latin typeface="Calibri"/>
                        </a:rPr>
                        <a:t>-0.003</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t"/>
                      <a:endParaRPr lang="en-GB" sz="1250" b="0" i="0" u="none" strike="noStrike" dirty="0">
                        <a:solidFill>
                          <a:srgbClr val="000000"/>
                        </a:solidFill>
                        <a:effectLst/>
                        <a:latin typeface="Times New Roman"/>
                      </a:endParaRPr>
                    </a:p>
                  </a:txBody>
                  <a:tcPr marL="6824" marR="6824" marT="6824" marB="0">
                    <a:lnL>
                      <a:noFill/>
                    </a:lnL>
                    <a:lnR>
                      <a:noFill/>
                    </a:lnR>
                    <a:lnT>
                      <a:noFill/>
                    </a:lnT>
                    <a:lnB>
                      <a:noFill/>
                    </a:lnB>
                  </a:tcPr>
                </a:tc>
                <a:tc hMerge="1">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50" b="0" i="0" u="none" strike="noStrike" dirty="0">
                          <a:solidFill>
                            <a:srgbClr val="000000"/>
                          </a:solidFill>
                          <a:effectLst/>
                          <a:latin typeface="Calibri"/>
                        </a:rPr>
                        <a:t>-0.005**</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50" b="0" i="0" u="none" strike="noStrike">
                          <a:solidFill>
                            <a:srgbClr val="000000"/>
                          </a:solidFill>
                          <a:effectLst/>
                          <a:latin typeface="Calibri"/>
                        </a:rPr>
                        <a:t>-0.021***</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-0.175***</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50" b="0" i="0" u="none" strike="noStrike">
                          <a:solidFill>
                            <a:srgbClr val="000000"/>
                          </a:solidFill>
                          <a:effectLst/>
                          <a:latin typeface="Calibri"/>
                        </a:rPr>
                        <a:t>-0.323**</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-0.022***</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50" b="0" i="0" u="none" strike="noStrike">
                          <a:solidFill>
                            <a:srgbClr val="000000"/>
                          </a:solidFill>
                          <a:effectLst/>
                          <a:latin typeface="Calibri"/>
                        </a:rPr>
                        <a:t>-0.054**</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-0.029***</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250" b="0" i="0" u="none" strike="noStrike" dirty="0">
                          <a:solidFill>
                            <a:srgbClr val="000000"/>
                          </a:solidFill>
                          <a:effectLst/>
                          <a:latin typeface="Calibri"/>
                        </a:rPr>
                        <a:t>-0.073**</a:t>
                      </a:r>
                    </a:p>
                  </a:txBody>
                  <a:tcPr marL="6824" marR="6824" marT="6824" marB="0" anchor="b">
                    <a:lnL>
                      <a:noFill/>
                    </a:lnL>
                    <a:lnR>
                      <a:noFill/>
                    </a:lnR>
                    <a:lnT w="6350" cap="flat" cmpd="sng" algn="ctr">
                      <a:solidFill>
                        <a:srgbClr val="000000"/>
                      </a:solidFill>
                      <a:prstDash val="solid"/>
                      <a:round/>
                      <a:headEnd type="none" w="med" len="med"/>
                      <a:tailEnd type="none" w="med" len="med"/>
                    </a:lnT>
                    <a:lnB>
                      <a:noFill/>
                    </a:lnB>
                  </a:tcPr>
                </a:tc>
              </a:tr>
              <a:tr h="343139">
                <a:tc vMerge="1">
                  <a:txBody>
                    <a:bodyPr/>
                    <a:lstStyle/>
                    <a:p>
                      <a:endParaRPr lang="en-GB"/>
                    </a:p>
                  </a:txBody>
                  <a:tcPr/>
                </a:tc>
                <a:tc>
                  <a:txBody>
                    <a:bodyPr/>
                    <a:lstStyle/>
                    <a:p>
                      <a:pPr algn="ctr" fontAlgn="b"/>
                      <a:r>
                        <a:rPr lang="en-GB" sz="1250" b="0" i="0" u="none" strike="noStrike" dirty="0">
                          <a:solidFill>
                            <a:srgbClr val="000000"/>
                          </a:solidFill>
                          <a:effectLst/>
                          <a:latin typeface="Calibri"/>
                        </a:rPr>
                        <a:t>(0.002)</a:t>
                      </a: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(0.005)</a:t>
                      </a:r>
                    </a:p>
                  </a:txBody>
                  <a:tcPr marL="6824" marR="6824" marT="6824" marB="0" anchor="b">
                    <a:lnL>
                      <a:noFill/>
                    </a:lnL>
                    <a:lnR>
                      <a:noFill/>
                    </a:lnR>
                    <a:lnT>
                      <a:noFill/>
                    </a:lnT>
                    <a:lnB>
                      <a:noFill/>
                    </a:lnB>
                  </a:tcPr>
                </a:tc>
                <a:tc gridSpan="2">
                  <a:txBody>
                    <a:bodyPr/>
                    <a:lstStyle/>
                    <a:p>
                      <a:pPr algn="l" fontAlgn="t"/>
                      <a:endParaRPr lang="en-GB" sz="1250" b="0" i="0" u="none" strike="noStrike">
                        <a:solidFill>
                          <a:srgbClr val="000000"/>
                        </a:solidFill>
                        <a:effectLst/>
                        <a:latin typeface="Times New Roman"/>
                      </a:endParaRPr>
                    </a:p>
                  </a:txBody>
                  <a:tcPr marL="6824" marR="6824" marT="6824" marB="0">
                    <a:lnL>
                      <a:noFill/>
                    </a:lnL>
                    <a:lnR>
                      <a:noFill/>
                    </a:lnR>
                    <a:lnT>
                      <a:noFill/>
                    </a:lnT>
                    <a:lnB>
                      <a:noFill/>
                    </a:lnB>
                  </a:tcPr>
                </a:tc>
                <a:tc hMerge="1">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(0.002)</a:t>
                      </a: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(0.006)</a:t>
                      </a:r>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(0.046)</a:t>
                      </a: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(0.164)</a:t>
                      </a:r>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(0.006)</a:t>
                      </a: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(0.022)</a:t>
                      </a:r>
                    </a:p>
                  </a:txBody>
                  <a:tcPr marL="6824" marR="6824" marT="6824" marB="0" anchor="b">
                    <a:lnL>
                      <a:noFill/>
                    </a:lnL>
                    <a:lnR>
                      <a:noFill/>
                    </a:lnR>
                    <a:lnT>
                      <a:noFill/>
                    </a:lnT>
                    <a:lnB>
                      <a:noFill/>
                    </a:lnB>
                  </a:tcPr>
                </a:tc>
                <a:tc>
                  <a:txBody>
                    <a:bodyPr/>
                    <a:lstStyle/>
                    <a:p>
                      <a:pPr algn="l"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(0.007)</a:t>
                      </a: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(0.027)</a:t>
                      </a:r>
                    </a:p>
                  </a:txBody>
                  <a:tcPr marL="6824" marR="6824" marT="6824" marB="0" anchor="b">
                    <a:lnL>
                      <a:noFill/>
                    </a:lnL>
                    <a:lnR>
                      <a:noFill/>
                    </a:lnR>
                    <a:lnT>
                      <a:noFill/>
                    </a:lnT>
                    <a:lnB>
                      <a:noFill/>
                    </a:lnB>
                  </a:tcPr>
                </a:tc>
              </a:tr>
              <a:tr h="319199">
                <a:tc>
                  <a:txBody>
                    <a:bodyPr/>
                    <a:lstStyle/>
                    <a:p>
                      <a:pPr algn="l" fontAlgn="b"/>
                      <a:endParaRPr lang="en-GB" sz="1100" b="0" i="0" u="none" strike="noStrike">
                        <a:solidFill>
                          <a:srgbClr val="000000"/>
                        </a:solidFill>
                        <a:effectLst/>
                        <a:latin typeface="Times New Roman"/>
                      </a:endParaRPr>
                    </a:p>
                  </a:txBody>
                  <a:tcPr marL="122830"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gridSpan="2">
                  <a:txBody>
                    <a:bodyPr/>
                    <a:lstStyle/>
                    <a:p>
                      <a:pPr algn="l" fontAlgn="b"/>
                      <a:endParaRPr lang="en-GB" sz="1250" b="0" i="0" u="none" strike="noStrike" dirty="0">
                        <a:solidFill>
                          <a:srgbClr val="000000"/>
                        </a:solidFill>
                        <a:effectLst/>
                        <a:latin typeface="Times New Roman"/>
                      </a:endParaRPr>
                    </a:p>
                  </a:txBody>
                  <a:tcPr marL="122830" marR="6824" marT="6824" marB="0" anchor="b">
                    <a:lnL>
                      <a:noFill/>
                    </a:lnL>
                    <a:lnR>
                      <a:noFill/>
                    </a:lnR>
                    <a:lnT>
                      <a:noFill/>
                    </a:lnT>
                    <a:lnB>
                      <a:noFill/>
                    </a:lnB>
                  </a:tcPr>
                </a:tc>
                <a:tc hMerge="1">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endParaRPr lang="en-GB" sz="1250" dirty="0"/>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l"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r>
              <a:tr h="343139">
                <a:tc rowSpan="2">
                  <a:txBody>
                    <a:bodyPr/>
                    <a:lstStyle/>
                    <a:p>
                      <a:pPr algn="l" fontAlgn="t"/>
                      <a:r>
                        <a:rPr lang="en-GB" sz="1200" b="0" i="0" u="none" strike="noStrike">
                          <a:solidFill>
                            <a:srgbClr val="000000"/>
                          </a:solidFill>
                          <a:effectLst/>
                          <a:latin typeface="Times New Roman"/>
                        </a:rPr>
                        <a:t>Week^2</a:t>
                      </a:r>
                    </a:p>
                  </a:txBody>
                  <a:tcPr marL="6824" marR="6824" marT="6824" marB="0">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0.000</a:t>
                      </a:r>
                    </a:p>
                  </a:txBody>
                  <a:tcPr marL="6824" marR="6824" marT="6824" marB="0" anchor="b">
                    <a:lnL>
                      <a:noFill/>
                    </a:lnL>
                    <a:lnR>
                      <a:noFill/>
                    </a:lnR>
                    <a:lnT>
                      <a:noFill/>
                    </a:lnT>
                    <a:lnB>
                      <a:noFill/>
                    </a:lnB>
                  </a:tcPr>
                </a:tc>
                <a:tc gridSpan="2">
                  <a:txBody>
                    <a:bodyPr/>
                    <a:lstStyle/>
                    <a:p>
                      <a:pPr algn="l" fontAlgn="t"/>
                      <a:endParaRPr lang="en-GB" sz="1250" b="0" i="0" u="none" strike="noStrike" dirty="0">
                        <a:solidFill>
                          <a:srgbClr val="000000"/>
                        </a:solidFill>
                        <a:effectLst/>
                        <a:latin typeface="Times New Roman"/>
                      </a:endParaRPr>
                    </a:p>
                  </a:txBody>
                  <a:tcPr marL="6824" marR="6824" marT="6824" marB="0">
                    <a:lnL>
                      <a:noFill/>
                    </a:lnL>
                    <a:lnR>
                      <a:noFill/>
                    </a:lnR>
                    <a:lnT>
                      <a:noFill/>
                    </a:lnT>
                    <a:lnB>
                      <a:noFill/>
                    </a:lnB>
                  </a:tcPr>
                </a:tc>
                <a:tc hMerge="1">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endParaRPr lang="en-GB" sz="1250"/>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0.000</a:t>
                      </a: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0.005</a:t>
                      </a:r>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0.001</a:t>
                      </a:r>
                    </a:p>
                  </a:txBody>
                  <a:tcPr marL="6824" marR="6824" marT="6824" marB="0" anchor="b">
                    <a:lnL>
                      <a:noFill/>
                    </a:lnL>
                    <a:lnR>
                      <a:noFill/>
                    </a:lnR>
                    <a:lnT>
                      <a:noFill/>
                    </a:lnT>
                    <a:lnB>
                      <a:noFill/>
                    </a:lnB>
                  </a:tcPr>
                </a:tc>
                <a:tc>
                  <a:txBody>
                    <a:bodyPr/>
                    <a:lstStyle/>
                    <a:p>
                      <a:pPr algn="l"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a:solidFill>
                            <a:srgbClr val="000000"/>
                          </a:solidFill>
                          <a:effectLst/>
                          <a:latin typeface="Calibri"/>
                        </a:rPr>
                        <a:t>0.001*</a:t>
                      </a:r>
                    </a:p>
                  </a:txBody>
                  <a:tcPr marL="6824" marR="6824" marT="6824" marB="0" anchor="b">
                    <a:lnL>
                      <a:noFill/>
                    </a:lnL>
                    <a:lnR>
                      <a:noFill/>
                    </a:lnR>
                    <a:lnT>
                      <a:noFill/>
                    </a:lnT>
                    <a:lnB>
                      <a:noFill/>
                    </a:lnB>
                  </a:tcPr>
                </a:tc>
              </a:tr>
              <a:tr h="343139">
                <a:tc vMerge="1">
                  <a:txBody>
                    <a:bodyPr/>
                    <a:lstStyle/>
                    <a:p>
                      <a:endParaRPr lang="en-GB"/>
                    </a:p>
                  </a:txBody>
                  <a:tcPr/>
                </a:tc>
                <a:tc>
                  <a:txBody>
                    <a:bodyPr/>
                    <a:lstStyle/>
                    <a:p>
                      <a:pPr algn="ctr" fontAlgn="b"/>
                      <a:endParaRPr lang="en-GB" sz="125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(0.000)</a:t>
                      </a:r>
                    </a:p>
                  </a:txBody>
                  <a:tcPr marL="6824" marR="6824" marT="6824" marB="0" anchor="b">
                    <a:lnL>
                      <a:noFill/>
                    </a:lnL>
                    <a:lnR>
                      <a:noFill/>
                    </a:lnR>
                    <a:lnT>
                      <a:noFill/>
                    </a:lnT>
                    <a:lnB>
                      <a:noFill/>
                    </a:lnB>
                  </a:tcPr>
                </a:tc>
                <a:tc gridSpan="2">
                  <a:txBody>
                    <a:bodyPr/>
                    <a:lstStyle/>
                    <a:p>
                      <a:pPr algn="l" fontAlgn="t"/>
                      <a:endParaRPr lang="en-GB" sz="1250" b="0" i="0" u="none" strike="noStrike" dirty="0">
                        <a:solidFill>
                          <a:srgbClr val="000000"/>
                        </a:solidFill>
                        <a:effectLst/>
                        <a:latin typeface="Times New Roman"/>
                      </a:endParaRPr>
                    </a:p>
                  </a:txBody>
                  <a:tcPr marL="6824" marR="6824" marT="6824" marB="0">
                    <a:lnL>
                      <a:noFill/>
                    </a:lnL>
                    <a:lnR>
                      <a:noFill/>
                    </a:lnR>
                    <a:lnT>
                      <a:noFill/>
                    </a:lnT>
                    <a:lnB>
                      <a:noFill/>
                    </a:lnB>
                  </a:tcPr>
                </a:tc>
                <a:tc hMerge="1">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endParaRPr lang="en-GB" sz="1250"/>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(0.000)</a:t>
                      </a: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(0.005)</a:t>
                      </a: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(0.001)</a:t>
                      </a:r>
                    </a:p>
                  </a:txBody>
                  <a:tcPr marL="6824" marR="6824" marT="6824" marB="0" anchor="b">
                    <a:lnL>
                      <a:noFill/>
                    </a:lnL>
                    <a:lnR>
                      <a:noFill/>
                    </a:lnR>
                    <a:lnT>
                      <a:noFill/>
                    </a:lnT>
                    <a:lnB>
                      <a:noFill/>
                    </a:lnB>
                  </a:tcPr>
                </a:tc>
                <a:tc>
                  <a:txBody>
                    <a:bodyPr/>
                    <a:lstStyle/>
                    <a:p>
                      <a:pPr algn="l"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5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r>
                        <a:rPr lang="en-GB" sz="1250" b="0" i="0" u="none" strike="noStrike" dirty="0">
                          <a:solidFill>
                            <a:srgbClr val="000000"/>
                          </a:solidFill>
                          <a:effectLst/>
                          <a:latin typeface="Calibri"/>
                        </a:rPr>
                        <a:t>(0.001)</a:t>
                      </a:r>
                    </a:p>
                  </a:txBody>
                  <a:tcPr marL="6824" marR="6824" marT="6824" marB="0" anchor="b">
                    <a:lnL>
                      <a:noFill/>
                    </a:lnL>
                    <a:lnR>
                      <a:noFill/>
                    </a:lnR>
                    <a:lnT>
                      <a:noFill/>
                    </a:lnT>
                    <a:lnB>
                      <a:noFill/>
                    </a:lnB>
                  </a:tcPr>
                </a:tc>
              </a:tr>
              <a:tr h="319199">
                <a:tc>
                  <a:txBody>
                    <a:bodyPr/>
                    <a:lstStyle/>
                    <a:p>
                      <a:pPr algn="l" fontAlgn="b"/>
                      <a:endParaRPr lang="en-GB" sz="1100" b="0" i="0" u="none" strike="noStrike">
                        <a:solidFill>
                          <a:srgbClr val="000000"/>
                        </a:solidFill>
                        <a:effectLst/>
                        <a:latin typeface="Times New Roman"/>
                      </a:endParaRPr>
                    </a:p>
                  </a:txBody>
                  <a:tcPr marL="122830" marR="6824" marT="6824" marB="0" anchor="b">
                    <a:lnL>
                      <a:noFill/>
                    </a:lnL>
                    <a:lnR>
                      <a:noFill/>
                    </a:lnR>
                    <a:lnT>
                      <a:noFill/>
                    </a:lnT>
                    <a:lnB>
                      <a:noFill/>
                    </a:lnB>
                  </a:tcPr>
                </a:tc>
                <a:tc>
                  <a:txBody>
                    <a:bodyPr/>
                    <a:lstStyle/>
                    <a:p>
                      <a:pPr algn="l" fontAlgn="b"/>
                      <a:endParaRPr lang="en-GB" sz="1200" b="0" i="0" u="none" strike="noStrike">
                        <a:solidFill>
                          <a:srgbClr val="000000"/>
                        </a:solidFill>
                        <a:effectLst/>
                        <a:latin typeface="Times New Roman"/>
                      </a:endParaRPr>
                    </a:p>
                  </a:txBody>
                  <a:tcPr marL="122830" marR="6824" marT="6824" marB="0" anchor="b">
                    <a:lnL>
                      <a:noFill/>
                    </a:lnL>
                    <a:lnR>
                      <a:noFill/>
                    </a:lnR>
                    <a:lnT>
                      <a:noFill/>
                    </a:lnT>
                    <a:lnB>
                      <a:noFill/>
                    </a:lnB>
                  </a:tcPr>
                </a:tc>
                <a:tc>
                  <a:txBody>
                    <a:bodyPr/>
                    <a:lstStyle/>
                    <a:p>
                      <a:pPr algn="l" fontAlgn="b"/>
                      <a:endParaRPr lang="en-GB" sz="1200" b="0" i="0" u="none" strike="noStrike">
                        <a:solidFill>
                          <a:srgbClr val="000000"/>
                        </a:solidFill>
                        <a:effectLst/>
                        <a:latin typeface="Times New Roman"/>
                      </a:endParaRPr>
                    </a:p>
                  </a:txBody>
                  <a:tcPr marL="122830" marR="6824" marT="6824" marB="0" anchor="b">
                    <a:lnL>
                      <a:noFill/>
                    </a:lnL>
                    <a:lnR>
                      <a:noFill/>
                    </a:lnR>
                    <a:lnT>
                      <a:noFill/>
                    </a:lnT>
                    <a:lnB>
                      <a:noFill/>
                    </a:lnB>
                  </a:tcPr>
                </a:tc>
                <a:tc gridSpan="2">
                  <a:txBody>
                    <a:bodyPr/>
                    <a:lstStyle/>
                    <a:p>
                      <a:pPr algn="l" fontAlgn="b"/>
                      <a:endParaRPr lang="en-GB" sz="1200" b="0" i="0" u="none" strike="noStrike">
                        <a:solidFill>
                          <a:srgbClr val="000000"/>
                        </a:solidFill>
                        <a:effectLst/>
                        <a:latin typeface="Times New Roman"/>
                      </a:endParaRPr>
                    </a:p>
                  </a:txBody>
                  <a:tcPr marL="122830" marR="6824" marT="6824" marB="0" anchor="b">
                    <a:lnL>
                      <a:noFill/>
                    </a:lnL>
                    <a:lnR>
                      <a:noFill/>
                    </a:lnR>
                    <a:lnT>
                      <a:noFill/>
                    </a:lnT>
                    <a:lnB>
                      <a:noFill/>
                    </a:lnB>
                  </a:tcPr>
                </a:tc>
                <a:tc hMerge="1">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endParaRPr lang="en-GB"/>
                    </a:p>
                  </a:txBody>
                  <a:tcPr marL="6824" marR="6824" marT="6824"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c>
                  <a:txBody>
                    <a:bodyPr/>
                    <a:lstStyle/>
                    <a:p>
                      <a:pPr algn="ctr" fontAlgn="b"/>
                      <a:endParaRPr lang="en-GB" sz="1200" b="0" i="0" u="none" strike="noStrike" dirty="0">
                        <a:solidFill>
                          <a:srgbClr val="000000"/>
                        </a:solidFill>
                        <a:effectLst/>
                        <a:latin typeface="Calibri"/>
                      </a:endParaRPr>
                    </a:p>
                  </a:txBody>
                  <a:tcPr marL="6824" marR="6824" marT="6824" marB="0" anchor="b">
                    <a:lnL>
                      <a:noFill/>
                    </a:lnL>
                    <a:lnR>
                      <a:noFill/>
                    </a:lnR>
                    <a:lnT>
                      <a:noFill/>
                    </a:lnT>
                    <a:lnB>
                      <a:noFill/>
                    </a:lnB>
                  </a:tcPr>
                </a:tc>
              </a:tr>
              <a:tr h="668887">
                <a:tc>
                  <a:txBody>
                    <a:bodyPr/>
                    <a:lstStyle/>
                    <a:p>
                      <a:pPr algn="l" fontAlgn="t"/>
                      <a:r>
                        <a:rPr lang="en-GB" sz="1200" b="0" i="0" u="none" strike="noStrike">
                          <a:solidFill>
                            <a:srgbClr val="000000"/>
                          </a:solidFill>
                          <a:effectLst/>
                          <a:latin typeface="Times New Roman"/>
                        </a:rPr>
                        <a:t>Number of students</a:t>
                      </a:r>
                    </a:p>
                  </a:txBody>
                  <a:tcPr marL="6824" marR="6824" marT="6824" marB="0">
                    <a:lnL>
                      <a:noFill/>
                    </a:lnL>
                    <a:lnR>
                      <a:noFill/>
                    </a:lnR>
                    <a:lnT>
                      <a:noFill/>
                    </a:lnT>
                    <a:lnB>
                      <a:noFill/>
                    </a:lnB>
                  </a:tcPr>
                </a:tc>
                <a:tc gridSpan="15">
                  <a:txBody>
                    <a:bodyPr/>
                    <a:lstStyle/>
                    <a:p>
                      <a:pPr algn="ctr" fontAlgn="ctr"/>
                      <a:r>
                        <a:rPr lang="en-GB" sz="1100" b="0" i="0" u="none" strike="noStrike" dirty="0">
                          <a:solidFill>
                            <a:srgbClr val="000000"/>
                          </a:solidFill>
                          <a:effectLst/>
                          <a:latin typeface="Calibri"/>
                        </a:rPr>
                        <a:t>418</a:t>
                      </a:r>
                    </a:p>
                  </a:txBody>
                  <a:tcPr marL="6824" marR="6824" marT="6824"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3209">
                <a:tc>
                  <a:txBody>
                    <a:bodyPr/>
                    <a:lstStyle/>
                    <a:p>
                      <a:pPr algn="l" fontAlgn="b"/>
                      <a:r>
                        <a:rPr lang="en-GB" sz="1100" b="0" i="0" u="none" strike="noStrike">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gridSpan="2">
                  <a:txBody>
                    <a:bodyPr/>
                    <a:lstStyle/>
                    <a:p>
                      <a:pPr algn="ctr" fontAlgn="b"/>
                      <a:r>
                        <a:rPr lang="en-GB" sz="1100" b="0" i="0" u="none" strike="noStrike">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1100" b="0" i="0" u="none" strike="noStrike" dirty="0">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Times New Roman"/>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a:rPr>
                        <a:t> </a:t>
                      </a:r>
                    </a:p>
                  </a:txBody>
                  <a:tcPr marL="6824" marR="6824" marT="6824"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1911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467544" y="764704"/>
            <a:ext cx="8424936" cy="519336"/>
          </a:xfrm>
        </p:spPr>
        <p:txBody>
          <a:bodyPr>
            <a:noAutofit/>
          </a:bodyPr>
          <a:lstStyle/>
          <a:p>
            <a:pPr algn="ctr"/>
            <a:r>
              <a:rPr lang="en-US" sz="2400" dirty="0">
                <a:solidFill>
                  <a:srgbClr val="002060"/>
                </a:solidFill>
              </a:rPr>
              <a:t>Effect on Attending a Regular School, Repetition and Matriculation Two Years Cohorts Sample, By </a:t>
            </a:r>
            <a:r>
              <a:rPr lang="en-US" sz="2400" dirty="0" smtClean="0">
                <a:solidFill>
                  <a:srgbClr val="002060"/>
                </a:solidFill>
              </a:rPr>
              <a:t>Education and Gender</a:t>
            </a:r>
            <a:endParaRPr lang="he-IL" sz="2400" dirty="0">
              <a:solidFill>
                <a:srgbClr val="002060"/>
              </a:solidFill>
            </a:endParaRPr>
          </a:p>
        </p:txBody>
      </p:sp>
      <p:graphicFrame>
        <p:nvGraphicFramePr>
          <p:cNvPr id="2" name="Object 1"/>
          <p:cNvGraphicFramePr>
            <a:graphicFrameLocks noChangeAspect="1"/>
          </p:cNvGraphicFramePr>
          <p:nvPr>
            <p:extLst/>
          </p:nvPr>
        </p:nvGraphicFramePr>
        <p:xfrm>
          <a:off x="684213" y="1790700"/>
          <a:ext cx="7515225" cy="4794250"/>
        </p:xfrm>
        <a:graphic>
          <a:graphicData uri="http://schemas.openxmlformats.org/presentationml/2006/ole">
            <mc:AlternateContent xmlns:mc="http://schemas.openxmlformats.org/markup-compatibility/2006">
              <mc:Choice xmlns:v="urn:schemas-microsoft-com:vml" Requires="v">
                <p:oleObj spid="_x0000_s25654" name="גליון עבודה" r:id="rId3" imgW="6324715" imgH="3590926" progId="Excel.Sheet.12">
                  <p:embed/>
                </p:oleObj>
              </mc:Choice>
              <mc:Fallback>
                <p:oleObj name="גליון עבודה" r:id="rId3" imgW="6324715" imgH="3590926" progId="Excel.Sheet.12">
                  <p:embed/>
                  <p:pic>
                    <p:nvPicPr>
                      <p:cNvPr id="0" name=""/>
                      <p:cNvPicPr/>
                      <p:nvPr/>
                    </p:nvPicPr>
                    <p:blipFill>
                      <a:blip r:embed="rId4"/>
                      <a:stretch>
                        <a:fillRect/>
                      </a:stretch>
                    </p:blipFill>
                    <p:spPr>
                      <a:xfrm>
                        <a:off x="684213" y="1790700"/>
                        <a:ext cx="7515225" cy="4794250"/>
                      </a:xfrm>
                      <a:prstGeom prst="rect">
                        <a:avLst/>
                      </a:prstGeom>
                    </p:spPr>
                  </p:pic>
                </p:oleObj>
              </mc:Fallback>
            </mc:AlternateContent>
          </a:graphicData>
        </a:graphic>
      </p:graphicFrame>
    </p:spTree>
    <p:extLst>
      <p:ext uri="{BB962C8B-B14F-4D97-AF65-F5344CB8AC3E}">
        <p14:creationId xmlns:p14="http://schemas.microsoft.com/office/powerpoint/2010/main" val="949089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461392"/>
            <a:ext cx="8568952" cy="375320"/>
          </a:xfrm>
        </p:spPr>
        <p:txBody>
          <a:bodyPr>
            <a:noAutofit/>
          </a:bodyPr>
          <a:lstStyle/>
          <a:p>
            <a:pPr algn="ctr" rtl="0">
              <a:defRPr/>
            </a:pPr>
            <a:r>
              <a:rPr lang="en-US" sz="2800" dirty="0" smtClean="0">
                <a:solidFill>
                  <a:srgbClr val="002060"/>
                </a:solidFill>
              </a:rPr>
              <a:t>Micronutrient  Deficiencies in India</a:t>
            </a:r>
            <a:endParaRPr lang="he-IL" sz="2800" dirty="0">
              <a:solidFill>
                <a:srgbClr val="002060"/>
              </a:solidFill>
              <a:cs typeface="+mn-cs"/>
            </a:endParaRPr>
          </a:p>
        </p:txBody>
      </p:sp>
      <p:sp>
        <p:nvSpPr>
          <p:cNvPr id="2" name="Content Placeholder 1"/>
          <p:cNvSpPr>
            <a:spLocks noGrp="1"/>
          </p:cNvSpPr>
          <p:nvPr>
            <p:ph idx="1"/>
          </p:nvPr>
        </p:nvSpPr>
        <p:spPr>
          <a:xfrm>
            <a:off x="332852" y="1052736"/>
            <a:ext cx="8640960" cy="5904656"/>
          </a:xfrm>
        </p:spPr>
        <p:txBody>
          <a:bodyPr>
            <a:normAutofit/>
          </a:bodyPr>
          <a:lstStyle/>
          <a:p>
            <a:pPr lvl="0" algn="l" rtl="0">
              <a:buClr>
                <a:srgbClr val="002060"/>
              </a:buClr>
            </a:pPr>
            <a:r>
              <a:rPr lang="en-US" dirty="0"/>
              <a:t>The prevalence of micronutrient deficiencies amongst pregnant women of New Delhi slum communities is high (</a:t>
            </a:r>
            <a:r>
              <a:rPr lang="en-US" altLang="en-US" dirty="0" err="1"/>
              <a:t>Umesh</a:t>
            </a:r>
            <a:r>
              <a:rPr lang="en-US" altLang="en-US" dirty="0"/>
              <a:t> </a:t>
            </a:r>
            <a:r>
              <a:rPr lang="en-US" altLang="en-US" dirty="0" smtClean="0"/>
              <a:t>et </a:t>
            </a:r>
            <a:r>
              <a:rPr lang="en-US" altLang="en-US" dirty="0"/>
              <a:t>al, </a:t>
            </a:r>
            <a:r>
              <a:rPr lang="pt-BR" dirty="0" smtClean="0">
                <a:hlinkClick r:id="rId3" tooltip="Indian journal of pediatrics."/>
              </a:rPr>
              <a:t>Indian Pediatrics</a:t>
            </a:r>
            <a:r>
              <a:rPr lang="pt-BR" dirty="0" smtClean="0"/>
              <a:t> </a:t>
            </a:r>
            <a:r>
              <a:rPr lang="en-US" altLang="en-US" dirty="0" smtClean="0"/>
              <a:t>1999</a:t>
            </a:r>
            <a:r>
              <a:rPr lang="en-US" altLang="en-US" dirty="0"/>
              <a:t>; 36: 991-998). </a:t>
            </a:r>
            <a:r>
              <a:rPr lang="en-US" dirty="0"/>
              <a:t> </a:t>
            </a:r>
            <a:r>
              <a:rPr lang="en-US" dirty="0" smtClean="0"/>
              <a:t>Prevalence </a:t>
            </a:r>
            <a:r>
              <a:rPr lang="en-US" dirty="0"/>
              <a:t>of anemia and Iodine deficiency was 78.8% and 22.9</a:t>
            </a:r>
            <a:r>
              <a:rPr lang="en-US" dirty="0" smtClean="0"/>
              <a:t>%, respectively.</a:t>
            </a:r>
          </a:p>
          <a:p>
            <a:pPr marL="0" lvl="0" indent="0" algn="l" rtl="0">
              <a:buClr>
                <a:srgbClr val="002060"/>
              </a:buClr>
              <a:buNone/>
            </a:pPr>
            <a:endParaRPr lang="en-GB" dirty="0"/>
          </a:p>
          <a:p>
            <a:pPr algn="l" rtl="0">
              <a:buClr>
                <a:srgbClr val="002060"/>
              </a:buClr>
            </a:pPr>
            <a:r>
              <a:rPr lang="en-US" dirty="0" smtClean="0"/>
              <a:t>A 2000-2001 survey in a sample of rural villages </a:t>
            </a:r>
            <a:r>
              <a:rPr lang="en-US" dirty="0"/>
              <a:t>in </a:t>
            </a:r>
            <a:r>
              <a:rPr lang="en-US" dirty="0" smtClean="0"/>
              <a:t>Haryana State show that 73.4</a:t>
            </a:r>
            <a:r>
              <a:rPr lang="en-US" dirty="0"/>
              <a:t>, 26.3, and 6.4 percent </a:t>
            </a:r>
            <a:r>
              <a:rPr lang="en-US" dirty="0" smtClean="0"/>
              <a:t>of pregnant women were </a:t>
            </a:r>
            <a:r>
              <a:rPr lang="en-US" dirty="0"/>
              <a:t>deficient in iron, folic acid and iodine, </a:t>
            </a:r>
            <a:r>
              <a:rPr lang="en-US" dirty="0" smtClean="0"/>
              <a:t>respectively (Pathak et al, </a:t>
            </a:r>
            <a:r>
              <a:rPr lang="pt-BR" dirty="0" smtClean="0">
                <a:hlinkClick r:id="rId3" tooltip="Indian journal of pediatrics."/>
              </a:rPr>
              <a:t>Indian </a:t>
            </a:r>
            <a:r>
              <a:rPr lang="pt-BR" dirty="0">
                <a:hlinkClick r:id="rId3" tooltip="Indian journal of pediatrics."/>
              </a:rPr>
              <a:t>J </a:t>
            </a:r>
            <a:r>
              <a:rPr lang="pt-BR" dirty="0" smtClean="0">
                <a:hlinkClick r:id="rId3" tooltip="Indian journal of pediatrics."/>
              </a:rPr>
              <a:t>Pediatrics.</a:t>
            </a:r>
            <a:r>
              <a:rPr lang="pt-BR" dirty="0" smtClean="0"/>
              <a:t> </a:t>
            </a:r>
            <a:r>
              <a:rPr lang="pt-BR" dirty="0"/>
              <a:t>2004 Nov</a:t>
            </a:r>
            <a:r>
              <a:rPr lang="pt-BR" dirty="0" smtClean="0"/>
              <a:t>).</a:t>
            </a:r>
          </a:p>
          <a:p>
            <a:pPr marL="0" indent="0" algn="l" rtl="0">
              <a:buClr>
                <a:srgbClr val="002060"/>
              </a:buClr>
              <a:buNone/>
            </a:pPr>
            <a:endParaRPr lang="pt-BR" dirty="0" smtClean="0"/>
          </a:p>
          <a:p>
            <a:pPr algn="l" rtl="0">
              <a:buClr>
                <a:srgbClr val="002060"/>
              </a:buClr>
            </a:pPr>
            <a:r>
              <a:rPr lang="pt-BR" dirty="0" smtClean="0"/>
              <a:t> Padam Singh (2007): over all anemia among pregnant women in India is 85%.  </a:t>
            </a:r>
            <a:endParaRPr lang="en-US" dirty="0"/>
          </a:p>
          <a:p>
            <a:pPr algn="l" rtl="0">
              <a:lnSpc>
                <a:spcPct val="120000"/>
              </a:lnSpc>
              <a:defRPr/>
            </a:pPr>
            <a:endParaRPr lang="en-US" sz="9600" b="1" dirty="0" smtClean="0"/>
          </a:p>
        </p:txBody>
      </p:sp>
      <p:sp>
        <p:nvSpPr>
          <p:cNvPr id="6" name="Rectangle 3"/>
          <p:cNvSpPr>
            <a:spLocks noChangeArrowheads="1"/>
          </p:cNvSpPr>
          <p:nvPr/>
        </p:nvSpPr>
        <p:spPr bwMode="auto">
          <a:xfrm>
            <a:off x="8959269"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7904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Autofit/>
          </a:bodyPr>
          <a:lstStyle/>
          <a:p>
            <a:pPr algn="ctr" rtl="0"/>
            <a:r>
              <a:rPr lang="en-US" sz="2400" dirty="0">
                <a:solidFill>
                  <a:srgbClr val="002060"/>
                </a:solidFill>
              </a:rPr>
              <a:t>Effect on </a:t>
            </a:r>
            <a:r>
              <a:rPr lang="en-US" sz="2400" dirty="0">
                <a:solidFill>
                  <a:srgbClr val="002060"/>
                </a:solidFill>
                <a:cs typeface="Levenim MT"/>
              </a:rPr>
              <a:t>Quality of the Matriculation Program </a:t>
            </a:r>
            <a:br>
              <a:rPr lang="en-US" sz="2400" dirty="0">
                <a:solidFill>
                  <a:srgbClr val="002060"/>
                </a:solidFill>
                <a:cs typeface="Levenim MT"/>
              </a:rPr>
            </a:br>
            <a:r>
              <a:rPr lang="en-US" sz="2400" dirty="0">
                <a:solidFill>
                  <a:srgbClr val="002060"/>
                </a:solidFill>
              </a:rPr>
              <a:t>Two  Years Cohorts Sample, By </a:t>
            </a:r>
            <a:r>
              <a:rPr lang="en-US" sz="2400" dirty="0" smtClean="0">
                <a:solidFill>
                  <a:srgbClr val="002060"/>
                </a:solidFill>
              </a:rPr>
              <a:t>Education and Gender</a:t>
            </a:r>
            <a:endParaRPr lang="he-IL" sz="2400" dirty="0">
              <a:solidFill>
                <a:srgbClr val="002060"/>
              </a:solidFill>
            </a:endParaRPr>
          </a:p>
        </p:txBody>
      </p:sp>
      <p:graphicFrame>
        <p:nvGraphicFramePr>
          <p:cNvPr id="4" name="Object 3"/>
          <p:cNvGraphicFramePr>
            <a:graphicFrameLocks noChangeAspect="1"/>
          </p:cNvGraphicFramePr>
          <p:nvPr>
            <p:extLst/>
          </p:nvPr>
        </p:nvGraphicFramePr>
        <p:xfrm>
          <a:off x="611560" y="1555692"/>
          <a:ext cx="7920880" cy="4852478"/>
        </p:xfrm>
        <a:graphic>
          <a:graphicData uri="http://schemas.openxmlformats.org/presentationml/2006/ole">
            <mc:AlternateContent xmlns:mc="http://schemas.openxmlformats.org/markup-compatibility/2006">
              <mc:Choice xmlns:v="urn:schemas-microsoft-com:vml" Requires="v">
                <p:oleObj spid="_x0000_s26678" name="גליון עבודה" r:id="rId4" imgW="7839083" imgH="3162272" progId="Excel.Sheet.12">
                  <p:embed/>
                </p:oleObj>
              </mc:Choice>
              <mc:Fallback>
                <p:oleObj name="גליון עבודה" r:id="rId4" imgW="7839083" imgH="3162272" progId="Excel.Sheet.12">
                  <p:embed/>
                  <p:pic>
                    <p:nvPicPr>
                      <p:cNvPr id="0" name=""/>
                      <p:cNvPicPr/>
                      <p:nvPr/>
                    </p:nvPicPr>
                    <p:blipFill>
                      <a:blip r:embed="rId5"/>
                      <a:stretch>
                        <a:fillRect/>
                      </a:stretch>
                    </p:blipFill>
                    <p:spPr>
                      <a:xfrm>
                        <a:off x="611560" y="1555692"/>
                        <a:ext cx="7920880" cy="4852478"/>
                      </a:xfrm>
                      <a:prstGeom prst="rect">
                        <a:avLst/>
                      </a:prstGeom>
                    </p:spPr>
                  </p:pic>
                </p:oleObj>
              </mc:Fallback>
            </mc:AlternateContent>
          </a:graphicData>
        </a:graphic>
      </p:graphicFrame>
    </p:spTree>
    <p:extLst>
      <p:ext uri="{BB962C8B-B14F-4D97-AF65-F5344CB8AC3E}">
        <p14:creationId xmlns:p14="http://schemas.microsoft.com/office/powerpoint/2010/main" val="20758976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663352"/>
          </a:xfrm>
        </p:spPr>
        <p:txBody>
          <a:bodyPr>
            <a:normAutofit/>
          </a:bodyPr>
          <a:lstStyle/>
          <a:p>
            <a:r>
              <a:rPr lang="en-US" sz="3200" dirty="0" smtClean="0">
                <a:solidFill>
                  <a:srgbClr val="002060"/>
                </a:solidFill>
              </a:rPr>
              <a:t>Summary Statistics</a:t>
            </a:r>
            <a:endParaRPr lang="he-IL" sz="3200" dirty="0">
              <a:solidFill>
                <a:srgbClr val="002060"/>
              </a:solidFill>
            </a:endParaRPr>
          </a:p>
        </p:txBody>
      </p:sp>
      <p:sp>
        <p:nvSpPr>
          <p:cNvPr id="3" name="מציין מיקום תוכן 2"/>
          <p:cNvSpPr>
            <a:spLocks noGrp="1"/>
          </p:cNvSpPr>
          <p:nvPr>
            <p:ph idx="1"/>
          </p:nvPr>
        </p:nvSpPr>
        <p:spPr>
          <a:xfrm>
            <a:off x="395536" y="1484784"/>
            <a:ext cx="8229600" cy="4876800"/>
          </a:xfrm>
        </p:spPr>
        <p:txBody>
          <a:bodyPr>
            <a:normAutofit/>
          </a:bodyPr>
          <a:lstStyle/>
          <a:p>
            <a:pPr algn="l" rtl="0"/>
            <a:r>
              <a:rPr lang="en-US" sz="2200" b="1" dirty="0" smtClean="0"/>
              <a:t>Background characteristics:</a:t>
            </a:r>
          </a:p>
          <a:p>
            <a:pPr lvl="1" algn="l" rtl="0"/>
            <a:r>
              <a:rPr lang="en-US" sz="1800" dirty="0" smtClean="0"/>
              <a:t>Comparing our primary sample to other students (Ethiopian origin and Israeli natives) in the same cohort. </a:t>
            </a:r>
          </a:p>
          <a:p>
            <a:pPr marL="0" indent="0" algn="l" rtl="0">
              <a:buNone/>
            </a:pPr>
            <a:endParaRPr lang="he-IL" sz="2200" dirty="0"/>
          </a:p>
        </p:txBody>
      </p:sp>
      <p:pic>
        <p:nvPicPr>
          <p:cNvPr id="1034" name="Picture 10"/>
          <p:cNvPicPr>
            <a:picLocks noChangeAspect="1" noChangeArrowheads="1"/>
          </p:cNvPicPr>
          <p:nvPr/>
        </p:nvPicPr>
        <p:blipFill>
          <a:blip r:embed="rId2" cstate="print"/>
          <a:srcRect/>
          <a:stretch>
            <a:fillRect/>
          </a:stretch>
        </p:blipFill>
        <p:spPr bwMode="auto">
          <a:xfrm>
            <a:off x="467544" y="2492896"/>
            <a:ext cx="8280920" cy="4248472"/>
          </a:xfrm>
          <a:prstGeom prst="rect">
            <a:avLst/>
          </a:prstGeom>
          <a:noFill/>
          <a:ln w="9525">
            <a:noFill/>
            <a:miter lim="800000"/>
            <a:headEnd/>
            <a:tailEnd/>
          </a:ln>
        </p:spPr>
      </p:pic>
      <p:sp>
        <p:nvSpPr>
          <p:cNvPr id="17" name="מלבן 3"/>
          <p:cNvSpPr/>
          <p:nvPr/>
        </p:nvSpPr>
        <p:spPr>
          <a:xfrm>
            <a:off x="2195736" y="2636912"/>
            <a:ext cx="1656184" cy="403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885416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33400"/>
            <a:ext cx="8229600" cy="591344"/>
          </a:xfrm>
        </p:spPr>
        <p:txBody>
          <a:bodyPr>
            <a:normAutofit/>
          </a:bodyPr>
          <a:lstStyle/>
          <a:p>
            <a:r>
              <a:rPr lang="en-US" sz="3200" dirty="0" smtClean="0">
                <a:solidFill>
                  <a:srgbClr val="002060"/>
                </a:solidFill>
              </a:rPr>
              <a:t>Summary Statistics</a:t>
            </a:r>
            <a:endParaRPr lang="he-IL" sz="3200" dirty="0">
              <a:solidFill>
                <a:srgbClr val="002060"/>
              </a:solidFill>
            </a:endParaRPr>
          </a:p>
        </p:txBody>
      </p:sp>
      <p:sp>
        <p:nvSpPr>
          <p:cNvPr id="3" name="מציין מיקום תוכן 2"/>
          <p:cNvSpPr>
            <a:spLocks noGrp="1"/>
          </p:cNvSpPr>
          <p:nvPr>
            <p:ph idx="1"/>
          </p:nvPr>
        </p:nvSpPr>
        <p:spPr>
          <a:xfrm>
            <a:off x="473474" y="1268760"/>
            <a:ext cx="8229600" cy="4876800"/>
          </a:xfrm>
        </p:spPr>
        <p:txBody>
          <a:bodyPr>
            <a:normAutofit/>
          </a:bodyPr>
          <a:lstStyle/>
          <a:p>
            <a:pPr algn="l" rtl="0"/>
            <a:r>
              <a:rPr lang="en-US" sz="2200" b="1" dirty="0" smtClean="0"/>
              <a:t>Outcome variables:</a:t>
            </a:r>
          </a:p>
          <a:p>
            <a:pPr lvl="1" algn="l" rtl="0"/>
            <a:r>
              <a:rPr lang="en-US" sz="1800" dirty="0" smtClean="0"/>
              <a:t>Comparing our primary sample to other students (Ethiopian origin and Israeli natives) in the same cohort. </a:t>
            </a:r>
          </a:p>
          <a:p>
            <a:pPr marL="0" indent="0" algn="l" rtl="0">
              <a:buNone/>
            </a:pPr>
            <a:endParaRPr lang="he-IL" sz="2200" dirty="0"/>
          </a:p>
        </p:txBody>
      </p:sp>
      <p:pic>
        <p:nvPicPr>
          <p:cNvPr id="56323" name="Picture 3"/>
          <p:cNvPicPr>
            <a:picLocks noChangeAspect="1" noChangeArrowheads="1"/>
          </p:cNvPicPr>
          <p:nvPr/>
        </p:nvPicPr>
        <p:blipFill>
          <a:blip r:embed="rId2" cstate="print"/>
          <a:srcRect/>
          <a:stretch>
            <a:fillRect/>
          </a:stretch>
        </p:blipFill>
        <p:spPr bwMode="auto">
          <a:xfrm>
            <a:off x="611559" y="2276872"/>
            <a:ext cx="8100393" cy="4415867"/>
          </a:xfrm>
          <a:prstGeom prst="rect">
            <a:avLst/>
          </a:prstGeom>
          <a:noFill/>
          <a:ln w="9525">
            <a:noFill/>
            <a:miter lim="800000"/>
            <a:headEnd/>
            <a:tailEnd/>
          </a:ln>
        </p:spPr>
      </p:pic>
      <p:sp>
        <p:nvSpPr>
          <p:cNvPr id="17" name="מלבן 3"/>
          <p:cNvSpPr/>
          <p:nvPr/>
        </p:nvSpPr>
        <p:spPr>
          <a:xfrm>
            <a:off x="2411760" y="2348880"/>
            <a:ext cx="1584176" cy="4463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12791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4718" y="476672"/>
            <a:ext cx="8229600" cy="504056"/>
          </a:xfrm>
        </p:spPr>
        <p:txBody>
          <a:bodyPr>
            <a:normAutofit fontScale="90000"/>
          </a:bodyPr>
          <a:lstStyle/>
          <a:p>
            <a:pPr rtl="0"/>
            <a:r>
              <a:rPr lang="en-US" sz="3200" dirty="0" smtClean="0">
                <a:solidFill>
                  <a:srgbClr val="002060"/>
                </a:solidFill>
              </a:rPr>
              <a:t>Placebo Test</a:t>
            </a:r>
            <a:endParaRPr lang="en-US" sz="3200" dirty="0">
              <a:solidFill>
                <a:srgbClr val="002060"/>
              </a:solidFill>
            </a:endParaRPr>
          </a:p>
        </p:txBody>
      </p:sp>
      <p:sp>
        <p:nvSpPr>
          <p:cNvPr id="3" name="מציין מיקום תוכן 2"/>
          <p:cNvSpPr>
            <a:spLocks noGrp="1"/>
          </p:cNvSpPr>
          <p:nvPr>
            <p:ph idx="1"/>
          </p:nvPr>
        </p:nvSpPr>
        <p:spPr/>
        <p:txBody>
          <a:bodyPr>
            <a:normAutofit/>
          </a:bodyPr>
          <a:lstStyle/>
          <a:p>
            <a:pPr algn="l" rtl="0">
              <a:buNone/>
            </a:pPr>
            <a:endParaRPr lang="en-US" dirty="0"/>
          </a:p>
          <a:p>
            <a:pPr algn="l" rtl="0"/>
            <a:endParaRPr lang="en-US" dirty="0" smtClean="0"/>
          </a:p>
          <a:p>
            <a:pPr algn="l" rtl="0"/>
            <a:endParaRPr lang="en-US" dirty="0"/>
          </a:p>
          <a:p>
            <a:pPr algn="l" rtl="0"/>
            <a:endParaRPr lang="he-IL" dirty="0"/>
          </a:p>
        </p:txBody>
      </p:sp>
      <p:pic>
        <p:nvPicPr>
          <p:cNvPr id="60417" name="Picture 1"/>
          <p:cNvPicPr>
            <a:picLocks noChangeAspect="1" noChangeArrowheads="1"/>
          </p:cNvPicPr>
          <p:nvPr/>
        </p:nvPicPr>
        <p:blipFill>
          <a:blip r:embed="rId2" cstate="print"/>
          <a:srcRect/>
          <a:stretch>
            <a:fillRect/>
          </a:stretch>
        </p:blipFill>
        <p:spPr bwMode="auto">
          <a:xfrm>
            <a:off x="115102" y="1452845"/>
            <a:ext cx="8860254" cy="5130711"/>
          </a:xfrm>
          <a:prstGeom prst="rect">
            <a:avLst/>
          </a:prstGeom>
          <a:noFill/>
          <a:ln w="9525">
            <a:noFill/>
            <a:miter lim="800000"/>
            <a:headEnd/>
            <a:tailEnd/>
          </a:ln>
        </p:spPr>
      </p:pic>
      <p:sp>
        <p:nvSpPr>
          <p:cNvPr id="5" name="Rectangle 4"/>
          <p:cNvSpPr/>
          <p:nvPr/>
        </p:nvSpPr>
        <p:spPr>
          <a:xfrm>
            <a:off x="467544" y="1052736"/>
            <a:ext cx="6552728" cy="400110"/>
          </a:xfrm>
          <a:prstGeom prst="rect">
            <a:avLst/>
          </a:prstGeom>
        </p:spPr>
        <p:txBody>
          <a:bodyPr wrap="square">
            <a:spAutoFit/>
          </a:bodyPr>
          <a:lstStyle/>
          <a:p>
            <a:r>
              <a:rPr lang="en-US" sz="2000" dirty="0" smtClean="0"/>
              <a:t>Estimating equation (2) for the comparison groups only:</a:t>
            </a:r>
            <a:endParaRPr lang="he-IL" sz="2000" dirty="0"/>
          </a:p>
        </p:txBody>
      </p:sp>
    </p:spTree>
    <p:extLst>
      <p:ext uri="{BB962C8B-B14F-4D97-AF65-F5344CB8AC3E}">
        <p14:creationId xmlns:p14="http://schemas.microsoft.com/office/powerpoint/2010/main" val="87197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dirty="0" smtClean="0">
                <a:solidFill>
                  <a:srgbClr val="002060"/>
                </a:solidFill>
              </a:rPr>
              <a:t>R</a:t>
            </a:r>
            <a:r>
              <a:rPr lang="en-US" sz="3200" dirty="0" smtClean="0">
                <a:solidFill>
                  <a:srgbClr val="002060"/>
                </a:solidFill>
              </a:rPr>
              <a:t>research Question</a:t>
            </a:r>
            <a:endParaRPr lang="en-GB" sz="3200" dirty="0">
              <a:solidFill>
                <a:srgbClr val="002060"/>
              </a:solidFill>
            </a:endParaRPr>
          </a:p>
        </p:txBody>
      </p:sp>
      <p:sp>
        <p:nvSpPr>
          <p:cNvPr id="3" name="Content Placeholder 2"/>
          <p:cNvSpPr>
            <a:spLocks noGrp="1"/>
          </p:cNvSpPr>
          <p:nvPr>
            <p:ph idx="1"/>
          </p:nvPr>
        </p:nvSpPr>
        <p:spPr>
          <a:xfrm>
            <a:off x="457200" y="1052736"/>
            <a:ext cx="8229600" cy="5073427"/>
          </a:xfrm>
        </p:spPr>
        <p:txBody>
          <a:bodyPr>
            <a:normAutofit fontScale="25000" lnSpcReduction="20000"/>
          </a:bodyPr>
          <a:lstStyle/>
          <a:p>
            <a:pPr marL="0" indent="0">
              <a:buNone/>
            </a:pPr>
            <a:endParaRPr lang="en-GB" sz="2400" dirty="0" smtClean="0"/>
          </a:p>
          <a:p>
            <a:pPr algn="l" rtl="0">
              <a:lnSpc>
                <a:spcPct val="120000"/>
              </a:lnSpc>
              <a:buClr>
                <a:srgbClr val="002060"/>
              </a:buClr>
            </a:pPr>
            <a:r>
              <a:rPr lang="en-GB" sz="9600" dirty="0" smtClean="0"/>
              <a:t>What will be the human capital and economic consequences of eliminating these </a:t>
            </a:r>
            <a:r>
              <a:rPr lang="en-US" sz="9600" dirty="0" smtClean="0">
                <a:solidFill>
                  <a:srgbClr val="002060"/>
                </a:solidFill>
              </a:rPr>
              <a:t>Micronutrient Deficiencies among pregnant women, for example, </a:t>
            </a:r>
            <a:r>
              <a:rPr lang="en-US" sz="9600" dirty="0" smtClean="0"/>
              <a:t>bringing </a:t>
            </a:r>
            <a:r>
              <a:rPr lang="en-US" sz="9600" dirty="0"/>
              <a:t>them </a:t>
            </a:r>
            <a:r>
              <a:rPr lang="en-US" sz="9600" dirty="0" smtClean="0"/>
              <a:t>to </a:t>
            </a:r>
            <a:r>
              <a:rPr lang="en-US" sz="9600" dirty="0"/>
              <a:t>the level in </a:t>
            </a:r>
            <a:r>
              <a:rPr lang="en-US" sz="9600" dirty="0" smtClean="0"/>
              <a:t>developed countries?</a:t>
            </a:r>
          </a:p>
          <a:p>
            <a:pPr algn="just" rtl="0">
              <a:lnSpc>
                <a:spcPct val="120000"/>
              </a:lnSpc>
              <a:buClr>
                <a:srgbClr val="002060"/>
              </a:buClr>
            </a:pPr>
            <a:endParaRPr lang="en-US" sz="9600" dirty="0" smtClean="0"/>
          </a:p>
          <a:p>
            <a:pPr algn="just" rtl="0">
              <a:lnSpc>
                <a:spcPct val="120000"/>
              </a:lnSpc>
              <a:buClr>
                <a:srgbClr val="002060"/>
              </a:buClr>
            </a:pPr>
            <a:r>
              <a:rPr lang="en-US" sz="9600" dirty="0" smtClean="0"/>
              <a:t>More general question, how would improvement of in </a:t>
            </a:r>
            <a:r>
              <a:rPr lang="en-US" sz="9600" dirty="0"/>
              <a:t>utero environmental conditions affect later life cognitive and human capital </a:t>
            </a:r>
            <a:r>
              <a:rPr lang="en-US" sz="9600" dirty="0" smtClean="0"/>
              <a:t>outcomes?</a:t>
            </a:r>
          </a:p>
          <a:p>
            <a:pPr algn="just" rtl="0">
              <a:lnSpc>
                <a:spcPct val="120000"/>
              </a:lnSpc>
              <a:buClr>
                <a:srgbClr val="002060"/>
              </a:buClr>
            </a:pPr>
            <a:endParaRPr lang="en-US" sz="9600" dirty="0" smtClean="0"/>
          </a:p>
          <a:p>
            <a:pPr algn="just" rtl="0">
              <a:lnSpc>
                <a:spcPct val="120000"/>
              </a:lnSpc>
              <a:buClr>
                <a:srgbClr val="002060"/>
              </a:buClr>
            </a:pPr>
            <a:r>
              <a:rPr lang="en-US" sz="9600" dirty="0" smtClean="0"/>
              <a:t>The </a:t>
            </a:r>
            <a:r>
              <a:rPr lang="en-US" sz="9600" dirty="0"/>
              <a:t>challenge: Identify the casual effect </a:t>
            </a:r>
            <a:r>
              <a:rPr lang="en-US" sz="9600" dirty="0" smtClean="0"/>
              <a:t>of in utero conditions where children’s </a:t>
            </a:r>
            <a:r>
              <a:rPr lang="en-US" sz="9600" dirty="0"/>
              <a:t>family background correlate with in utero </a:t>
            </a:r>
            <a:r>
              <a:rPr lang="en-US" sz="9600" dirty="0" smtClean="0"/>
              <a:t>conditions.</a:t>
            </a:r>
            <a:endParaRPr lang="en-US" sz="9600" dirty="0"/>
          </a:p>
          <a:p>
            <a:pPr marL="0" lvl="1" indent="0" algn="just" rtl="0">
              <a:lnSpc>
                <a:spcPct val="120000"/>
              </a:lnSpc>
              <a:buNone/>
            </a:pPr>
            <a:endParaRPr lang="en-US" sz="3800" dirty="0"/>
          </a:p>
          <a:p>
            <a:pPr marL="0" indent="0" algn="just" rtl="0">
              <a:lnSpc>
                <a:spcPct val="120000"/>
              </a:lnSpc>
              <a:buNone/>
            </a:pPr>
            <a:endParaRPr lang="en-US" sz="5100" dirty="0" smtClean="0"/>
          </a:p>
          <a:p>
            <a:pPr marL="0" indent="0" algn="just" rtl="0">
              <a:lnSpc>
                <a:spcPct val="120000"/>
              </a:lnSpc>
              <a:buNone/>
            </a:pPr>
            <a:endParaRPr lang="en-US" sz="5100" dirty="0"/>
          </a:p>
          <a:p>
            <a:pPr marL="0" indent="0" algn="just" rtl="0">
              <a:lnSpc>
                <a:spcPct val="120000"/>
              </a:lnSpc>
              <a:buNone/>
            </a:pPr>
            <a:endParaRPr lang="en-GB" dirty="0"/>
          </a:p>
        </p:txBody>
      </p:sp>
    </p:spTree>
    <p:extLst>
      <p:ext uri="{BB962C8B-B14F-4D97-AF65-F5344CB8AC3E}">
        <p14:creationId xmlns:p14="http://schemas.microsoft.com/office/powerpoint/2010/main" val="241016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20688"/>
            <a:ext cx="8928992" cy="5976664"/>
          </a:xfrm>
        </p:spPr>
        <p:txBody>
          <a:bodyPr>
            <a:normAutofit fontScale="25000" lnSpcReduction="20000"/>
          </a:bodyPr>
          <a:lstStyle/>
          <a:p>
            <a:pPr marL="0" indent="0" algn="ctr" rtl="0">
              <a:lnSpc>
                <a:spcPct val="120000"/>
              </a:lnSpc>
              <a:buNone/>
            </a:pPr>
            <a:r>
              <a:rPr lang="en-US" sz="11200" b="1" dirty="0" smtClean="0">
                <a:solidFill>
                  <a:srgbClr val="002060"/>
                </a:solidFill>
                <a:cs typeface="Times New Roman" pitchFamily="18" charset="0"/>
              </a:rPr>
              <a:t>Literature</a:t>
            </a:r>
          </a:p>
          <a:p>
            <a:pPr algn="l" rtl="0">
              <a:lnSpc>
                <a:spcPct val="120000"/>
              </a:lnSpc>
              <a:buClr>
                <a:srgbClr val="002060"/>
              </a:buClr>
            </a:pPr>
            <a:r>
              <a:rPr lang="en-US" sz="8800" b="1" dirty="0" smtClean="0">
                <a:solidFill>
                  <a:srgbClr val="002060"/>
                </a:solidFill>
                <a:cs typeface="Times New Roman" pitchFamily="18" charset="0"/>
              </a:rPr>
              <a:t>Medical</a:t>
            </a:r>
          </a:p>
          <a:p>
            <a:pPr lvl="1" algn="l" rtl="0">
              <a:lnSpc>
                <a:spcPct val="120000"/>
              </a:lnSpc>
              <a:buClr>
                <a:srgbClr val="002060"/>
              </a:buClr>
            </a:pPr>
            <a:r>
              <a:rPr lang="en-US" sz="8800" dirty="0" smtClean="0">
                <a:cs typeface="Times New Roman" pitchFamily="18" charset="0"/>
              </a:rPr>
              <a:t>The fetal origin hypothesis (</a:t>
            </a:r>
            <a:r>
              <a:rPr lang="en-US" sz="8800" dirty="0" err="1" smtClean="0">
                <a:cs typeface="Times New Roman" pitchFamily="18" charset="0"/>
              </a:rPr>
              <a:t>Braker</a:t>
            </a:r>
            <a:r>
              <a:rPr lang="en-US" sz="8800" dirty="0" smtClean="0">
                <a:cs typeface="Times New Roman" pitchFamily="18" charset="0"/>
              </a:rPr>
              <a:t> 1992</a:t>
            </a:r>
            <a:r>
              <a:rPr lang="en-US" sz="8800" dirty="0">
                <a:cs typeface="Times New Roman" pitchFamily="18" charset="0"/>
              </a:rPr>
              <a:t>): certain chronic conditions later in life can be traced to the course of fetal </a:t>
            </a:r>
            <a:r>
              <a:rPr lang="en-US" sz="8800" dirty="0" smtClean="0">
                <a:cs typeface="Times New Roman" pitchFamily="18" charset="0"/>
              </a:rPr>
              <a:t>development.</a:t>
            </a:r>
          </a:p>
          <a:p>
            <a:pPr lvl="1" algn="l" rtl="0">
              <a:lnSpc>
                <a:spcPct val="120000"/>
              </a:lnSpc>
              <a:buClr>
                <a:srgbClr val="002060"/>
              </a:buClr>
            </a:pPr>
            <a:r>
              <a:rPr lang="en-US" sz="8800" dirty="0" smtClean="0">
                <a:cs typeface="Times New Roman" pitchFamily="18" charset="0"/>
              </a:rPr>
              <a:t>Evidence on the effect of malnutrition during pregnancy:</a:t>
            </a:r>
          </a:p>
          <a:p>
            <a:pPr lvl="2" algn="l" rtl="0">
              <a:lnSpc>
                <a:spcPct val="120000"/>
              </a:lnSpc>
              <a:buClr>
                <a:srgbClr val="002060"/>
              </a:buClr>
            </a:pPr>
            <a:r>
              <a:rPr lang="en-US" sz="8800" dirty="0" smtClean="0">
                <a:cs typeface="Times New Roman" pitchFamily="18" charset="0"/>
              </a:rPr>
              <a:t>Dutch famine - </a:t>
            </a:r>
            <a:r>
              <a:rPr lang="nl-NL" sz="8800" dirty="0" smtClean="0">
                <a:cs typeface="Times New Roman" pitchFamily="18" charset="0"/>
              </a:rPr>
              <a:t>Neugebauer et al. (1999), Rooij et al. (2010)</a:t>
            </a:r>
            <a:r>
              <a:rPr lang="en-US" sz="8800" dirty="0">
                <a:cs typeface="Times New Roman" pitchFamily="18" charset="0"/>
              </a:rPr>
              <a:t> </a:t>
            </a:r>
            <a:r>
              <a:rPr lang="en-US" sz="8800" dirty="0" smtClean="0">
                <a:cs typeface="Times New Roman" pitchFamily="18" charset="0"/>
              </a:rPr>
              <a:t>- </a:t>
            </a:r>
            <a:r>
              <a:rPr lang="en-US" sz="8800" dirty="0">
                <a:cs typeface="Times New Roman" pitchFamily="18" charset="0"/>
              </a:rPr>
              <a:t>severe maternal nutritional deficiency early in gestation is associated with </a:t>
            </a:r>
            <a:r>
              <a:rPr lang="en-US" sz="8800" dirty="0" smtClean="0">
                <a:cs typeface="Times New Roman" pitchFamily="18" charset="0"/>
              </a:rPr>
              <a:t>inferior brain and cognitive development of off-springs.</a:t>
            </a:r>
          </a:p>
          <a:p>
            <a:pPr lvl="1" algn="l" rtl="0">
              <a:lnSpc>
                <a:spcPct val="120000"/>
              </a:lnSpc>
              <a:buClr>
                <a:srgbClr val="002060"/>
              </a:buClr>
            </a:pPr>
            <a:r>
              <a:rPr lang="en-US" sz="8800" dirty="0" smtClean="0">
                <a:cs typeface="Times New Roman" pitchFamily="18" charset="0"/>
              </a:rPr>
              <a:t>Evidence on effect of radiation exposure: </a:t>
            </a:r>
          </a:p>
          <a:p>
            <a:pPr lvl="2" algn="l" rtl="0">
              <a:lnSpc>
                <a:spcPct val="120000"/>
              </a:lnSpc>
              <a:buClr>
                <a:srgbClr val="002060"/>
              </a:buClr>
            </a:pPr>
            <a:r>
              <a:rPr lang="en-US" sz="8600" dirty="0" smtClean="0">
                <a:cs typeface="Times New Roman" pitchFamily="18" charset="0"/>
              </a:rPr>
              <a:t>Relatively </a:t>
            </a:r>
            <a:r>
              <a:rPr lang="en-US" sz="8600" dirty="0">
                <a:cs typeface="Times New Roman" pitchFamily="18" charset="0"/>
              </a:rPr>
              <a:t>short pulse of exposure to radioactive fallout </a:t>
            </a:r>
            <a:r>
              <a:rPr lang="en-US" sz="8600" dirty="0" smtClean="0">
                <a:cs typeface="Times New Roman" pitchFamily="18" charset="0"/>
              </a:rPr>
              <a:t>between </a:t>
            </a:r>
            <a:r>
              <a:rPr lang="en-US" sz="8600" dirty="0">
                <a:cs typeface="Times New Roman" pitchFamily="18" charset="0"/>
              </a:rPr>
              <a:t>8 and 25 weeks of gestation </a:t>
            </a:r>
            <a:r>
              <a:rPr lang="en-US" sz="8600" dirty="0" smtClean="0">
                <a:cs typeface="Times New Roman" pitchFamily="18" charset="0"/>
              </a:rPr>
              <a:t>has long term impact on cognitive abilities of off-springs later in life. This is </a:t>
            </a:r>
            <a:r>
              <a:rPr lang="en-US" sz="8600" dirty="0">
                <a:cs typeface="Times New Roman" pitchFamily="18" charset="0"/>
              </a:rPr>
              <a:t>plausible given the nature of the developmental events occurring in the brain during this period of </a:t>
            </a:r>
            <a:r>
              <a:rPr lang="en-US" sz="8600" dirty="0" smtClean="0">
                <a:cs typeface="Times New Roman" pitchFamily="18" charset="0"/>
              </a:rPr>
              <a:t>gestation (</a:t>
            </a:r>
            <a:r>
              <a:rPr lang="en-US" sz="8600" dirty="0" err="1" smtClean="0">
                <a:cs typeface="Times New Roman" pitchFamily="18" charset="0"/>
              </a:rPr>
              <a:t>Nowakowski</a:t>
            </a:r>
            <a:r>
              <a:rPr lang="en-US" sz="8600" dirty="0" smtClean="0">
                <a:cs typeface="Times New Roman" pitchFamily="18" charset="0"/>
              </a:rPr>
              <a:t> and Hayes </a:t>
            </a:r>
            <a:r>
              <a:rPr lang="en-US" sz="8600" dirty="0">
                <a:cs typeface="Times New Roman" pitchFamily="18" charset="0"/>
              </a:rPr>
              <a:t>(2008</a:t>
            </a:r>
            <a:r>
              <a:rPr lang="en-US" sz="8600" dirty="0" smtClean="0">
                <a:cs typeface="Times New Roman" pitchFamily="18" charset="0"/>
              </a:rPr>
              <a:t>)).</a:t>
            </a:r>
            <a:endParaRPr lang="en-US" sz="8600" dirty="0">
              <a:cs typeface="Times New Roman" pitchFamily="18" charset="0"/>
            </a:endParaRPr>
          </a:p>
          <a:p>
            <a:pPr lvl="1" algn="l" rtl="0">
              <a:lnSpc>
                <a:spcPct val="120000"/>
              </a:lnSpc>
            </a:pPr>
            <a:endParaRPr lang="en-US" sz="8800" dirty="0">
              <a:cs typeface="Times New Roman" pitchFamily="18" charset="0"/>
            </a:endParaRPr>
          </a:p>
          <a:p>
            <a:pPr algn="l" rtl="0">
              <a:lnSpc>
                <a:spcPct val="120000"/>
              </a:lnSpc>
              <a:spcBef>
                <a:spcPts val="600"/>
              </a:spcBef>
              <a:spcAft>
                <a:spcPts val="600"/>
              </a:spcAft>
            </a:pPr>
            <a:endParaRPr lang="en-US" sz="8800" dirty="0" smtClean="0">
              <a:cs typeface="Times New Roman" pitchFamily="18" charset="0"/>
            </a:endParaRPr>
          </a:p>
        </p:txBody>
      </p:sp>
    </p:spTree>
    <p:extLst>
      <p:ext uri="{BB962C8B-B14F-4D97-AF65-F5344CB8AC3E}">
        <p14:creationId xmlns:p14="http://schemas.microsoft.com/office/powerpoint/2010/main" val="59402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8928992" cy="5976664"/>
          </a:xfrm>
        </p:spPr>
        <p:txBody>
          <a:bodyPr>
            <a:normAutofit fontScale="25000" lnSpcReduction="20000"/>
          </a:bodyPr>
          <a:lstStyle/>
          <a:p>
            <a:pPr marL="0" indent="0" algn="ctr" rtl="0">
              <a:lnSpc>
                <a:spcPct val="120000"/>
              </a:lnSpc>
              <a:buNone/>
            </a:pPr>
            <a:r>
              <a:rPr lang="en-US" sz="11200" b="1" dirty="0" smtClean="0">
                <a:solidFill>
                  <a:srgbClr val="002060"/>
                </a:solidFill>
                <a:cs typeface="Times New Roman" pitchFamily="18" charset="0"/>
              </a:rPr>
              <a:t>Literature</a:t>
            </a:r>
          </a:p>
          <a:p>
            <a:pPr algn="l" rtl="0">
              <a:lnSpc>
                <a:spcPct val="120000"/>
              </a:lnSpc>
              <a:spcBef>
                <a:spcPts val="600"/>
              </a:spcBef>
              <a:spcAft>
                <a:spcPts val="600"/>
              </a:spcAft>
              <a:buClr>
                <a:srgbClr val="002060"/>
              </a:buClr>
            </a:pPr>
            <a:r>
              <a:rPr lang="en-US" sz="7000" b="1" dirty="0" smtClean="0">
                <a:solidFill>
                  <a:srgbClr val="002060"/>
                </a:solidFill>
                <a:cs typeface="Times New Roman" pitchFamily="18" charset="0"/>
              </a:rPr>
              <a:t>Economic </a:t>
            </a:r>
          </a:p>
          <a:p>
            <a:pPr lvl="1" algn="l" rtl="0">
              <a:lnSpc>
                <a:spcPct val="120000"/>
              </a:lnSpc>
              <a:spcBef>
                <a:spcPts val="600"/>
              </a:spcBef>
              <a:spcAft>
                <a:spcPts val="600"/>
              </a:spcAft>
              <a:buClr>
                <a:srgbClr val="002060"/>
              </a:buClr>
            </a:pPr>
            <a:r>
              <a:rPr lang="en-US" sz="7200" dirty="0" smtClean="0">
                <a:cs typeface="Times New Roman" pitchFamily="18" charset="0"/>
              </a:rPr>
              <a:t>Studies that use changes in local environment caused by negative in utero shocks and look at effect on health and education outcomes </a:t>
            </a:r>
            <a:r>
              <a:rPr lang="en-US" sz="7200" dirty="0" smtClean="0"/>
              <a:t>(review by Almond </a:t>
            </a:r>
            <a:r>
              <a:rPr lang="en-US" sz="7200" dirty="0"/>
              <a:t>and Currie, 2011</a:t>
            </a:r>
            <a:r>
              <a:rPr lang="en-US" sz="7200" dirty="0" smtClean="0"/>
              <a:t>)</a:t>
            </a:r>
          </a:p>
          <a:p>
            <a:pPr lvl="2" algn="l" rtl="0">
              <a:lnSpc>
                <a:spcPct val="120000"/>
              </a:lnSpc>
              <a:spcAft>
                <a:spcPts val="600"/>
              </a:spcAft>
              <a:buClr>
                <a:srgbClr val="002060"/>
              </a:buClr>
            </a:pPr>
            <a:r>
              <a:rPr lang="en-US" sz="7200" dirty="0" smtClean="0">
                <a:cs typeface="Times New Roman" pitchFamily="18" charset="0"/>
              </a:rPr>
              <a:t>Radiation shock (Almond et al. 2009 Chernobyl), </a:t>
            </a:r>
            <a:r>
              <a:rPr lang="en-US" sz="7200" dirty="0">
                <a:cs typeface="Times New Roman" pitchFamily="18" charset="0"/>
              </a:rPr>
              <a:t>Nutrition shocks </a:t>
            </a:r>
            <a:r>
              <a:rPr lang="en-US" sz="7200" dirty="0" smtClean="0">
                <a:cs typeface="Times New Roman" pitchFamily="18" charset="0"/>
              </a:rPr>
              <a:t>(Almond et al. 2007 china famine</a:t>
            </a:r>
            <a:r>
              <a:rPr lang="en-US" sz="7200" dirty="0" smtClean="0">
                <a:latin typeface="Times New Roman" pitchFamily="18" charset="0"/>
                <a:cs typeface="Times New Roman" pitchFamily="18" charset="0"/>
              </a:rPr>
              <a:t>)</a:t>
            </a:r>
            <a:r>
              <a:rPr lang="en-US" sz="7200" dirty="0" smtClean="0">
                <a:cs typeface="Times New Roman" pitchFamily="18" charset="0"/>
              </a:rPr>
              <a:t>,</a:t>
            </a:r>
          </a:p>
          <a:p>
            <a:pPr lvl="1" algn="l" rtl="0">
              <a:lnSpc>
                <a:spcPct val="120000"/>
              </a:lnSpc>
              <a:spcBef>
                <a:spcPts val="600"/>
              </a:spcBef>
              <a:spcAft>
                <a:spcPts val="600"/>
              </a:spcAft>
              <a:buClr>
                <a:srgbClr val="002060"/>
              </a:buClr>
            </a:pPr>
            <a:r>
              <a:rPr lang="en-US" sz="7200" dirty="0" smtClean="0">
                <a:cs typeface="Times New Roman" pitchFamily="18" charset="0"/>
              </a:rPr>
              <a:t>Economic </a:t>
            </a:r>
            <a:r>
              <a:rPr lang="en-US" sz="7200" dirty="0">
                <a:cs typeface="Times New Roman" pitchFamily="18" charset="0"/>
              </a:rPr>
              <a:t>shocks (Banerjee et al. </a:t>
            </a:r>
            <a:r>
              <a:rPr lang="en-US" sz="7200" dirty="0" smtClean="0">
                <a:cs typeface="Times New Roman" pitchFamily="18" charset="0"/>
              </a:rPr>
              <a:t>2010 19</a:t>
            </a:r>
            <a:r>
              <a:rPr lang="en-US" sz="7200" baseline="30000" dirty="0" smtClean="0">
                <a:cs typeface="Times New Roman" pitchFamily="18" charset="0"/>
              </a:rPr>
              <a:t>th</a:t>
            </a:r>
            <a:r>
              <a:rPr lang="en-US" sz="7200" dirty="0" smtClean="0">
                <a:cs typeface="Times New Roman" pitchFamily="18" charset="0"/>
              </a:rPr>
              <a:t> century blight in French vineyards, </a:t>
            </a:r>
            <a:r>
              <a:rPr lang="en-US" sz="7200" dirty="0" err="1" smtClean="0">
                <a:cs typeface="Times New Roman" pitchFamily="18" charset="0"/>
              </a:rPr>
              <a:t>Baten</a:t>
            </a:r>
            <a:r>
              <a:rPr lang="en-US" sz="7200" dirty="0" smtClean="0">
                <a:cs typeface="Times New Roman" pitchFamily="18" charset="0"/>
              </a:rPr>
              <a:t> et al. food prices in Britain 18</a:t>
            </a:r>
            <a:r>
              <a:rPr lang="en-US" sz="7200" baseline="30000" dirty="0" smtClean="0">
                <a:cs typeface="Times New Roman" pitchFamily="18" charset="0"/>
              </a:rPr>
              <a:t>th</a:t>
            </a:r>
            <a:r>
              <a:rPr lang="en-US" sz="7200" dirty="0" smtClean="0">
                <a:cs typeface="Times New Roman" pitchFamily="18" charset="0"/>
              </a:rPr>
              <a:t> century</a:t>
            </a:r>
            <a:r>
              <a:rPr lang="en-US" sz="7200" dirty="0" smtClean="0">
                <a:latin typeface="Times New Roman" pitchFamily="18" charset="0"/>
                <a:cs typeface="Times New Roman" pitchFamily="18" charset="0"/>
              </a:rPr>
              <a:t>).</a:t>
            </a:r>
            <a:r>
              <a:rPr lang="en-US" sz="7200" dirty="0">
                <a:cs typeface="Times New Roman" pitchFamily="18" charset="0"/>
              </a:rPr>
              <a:t> Variation in infectious disease (Almond 2006 Influenza, </a:t>
            </a:r>
            <a:r>
              <a:rPr lang="en-US" sz="7200" dirty="0" err="1">
                <a:cs typeface="Times New Roman" pitchFamily="18" charset="0"/>
              </a:rPr>
              <a:t>Barreca</a:t>
            </a:r>
            <a:r>
              <a:rPr lang="en-US" sz="7200" dirty="0">
                <a:cs typeface="Times New Roman" pitchFamily="18" charset="0"/>
              </a:rPr>
              <a:t> 2009 </a:t>
            </a:r>
            <a:r>
              <a:rPr lang="en-US" sz="7200" dirty="0" smtClean="0">
                <a:cs typeface="Times New Roman" pitchFamily="18" charset="0"/>
              </a:rPr>
              <a:t>malaria)</a:t>
            </a:r>
          </a:p>
          <a:p>
            <a:pPr lvl="1" algn="l" rtl="0">
              <a:lnSpc>
                <a:spcPct val="120000"/>
              </a:lnSpc>
              <a:spcBef>
                <a:spcPts val="600"/>
              </a:spcBef>
              <a:spcAft>
                <a:spcPts val="600"/>
              </a:spcAft>
              <a:buClr>
                <a:srgbClr val="002060"/>
              </a:buClr>
            </a:pPr>
            <a:r>
              <a:rPr lang="en-US" sz="7200" dirty="0" smtClean="0">
                <a:cs typeface="Times New Roman" pitchFamily="18" charset="0"/>
              </a:rPr>
              <a:t>Positive </a:t>
            </a:r>
            <a:r>
              <a:rPr lang="en-US" sz="7200" dirty="0">
                <a:cs typeface="Times New Roman" pitchFamily="18" charset="0"/>
              </a:rPr>
              <a:t>and policy driven events in early childhood:</a:t>
            </a:r>
          </a:p>
          <a:p>
            <a:pPr lvl="2" algn="l" rtl="0">
              <a:lnSpc>
                <a:spcPct val="120000"/>
              </a:lnSpc>
              <a:spcBef>
                <a:spcPts val="600"/>
              </a:spcBef>
              <a:spcAft>
                <a:spcPts val="600"/>
              </a:spcAft>
              <a:buClr>
                <a:srgbClr val="002060"/>
              </a:buClr>
            </a:pPr>
            <a:r>
              <a:rPr lang="en-US" sz="7200" dirty="0">
                <a:cs typeface="Times New Roman" pitchFamily="18" charset="0"/>
              </a:rPr>
              <a:t>Food </a:t>
            </a:r>
            <a:r>
              <a:rPr lang="sv-SE" sz="7200" dirty="0">
                <a:cs typeface="Times New Roman" pitchFamily="18" charset="0"/>
              </a:rPr>
              <a:t>stamps program in USA </a:t>
            </a:r>
            <a:r>
              <a:rPr lang="sv-SE" sz="7200" dirty="0" smtClean="0">
                <a:cs typeface="Times New Roman" pitchFamily="18" charset="0"/>
              </a:rPr>
              <a:t>that increasing </a:t>
            </a:r>
            <a:r>
              <a:rPr lang="sv-SE" sz="7200" dirty="0">
                <a:cs typeface="Times New Roman" pitchFamily="18" charset="0"/>
              </a:rPr>
              <a:t>family </a:t>
            </a:r>
            <a:r>
              <a:rPr lang="sv-SE" sz="7200" dirty="0" smtClean="0">
                <a:cs typeface="Times New Roman" pitchFamily="18" charset="0"/>
              </a:rPr>
              <a:t>resources (</a:t>
            </a:r>
            <a:r>
              <a:rPr lang="sv-SE" sz="7200" dirty="0">
                <a:cs typeface="Times New Roman" pitchFamily="18" charset="0"/>
              </a:rPr>
              <a:t>(Hoynes et al. </a:t>
            </a:r>
            <a:r>
              <a:rPr lang="sv-SE" sz="7200" dirty="0" smtClean="0">
                <a:cs typeface="Times New Roman" pitchFamily="18" charset="0"/>
              </a:rPr>
              <a:t>2012) </a:t>
            </a:r>
            <a:r>
              <a:rPr lang="en-US" sz="7200" dirty="0">
                <a:cs typeface="Times New Roman" pitchFamily="18" charset="0"/>
              </a:rPr>
              <a:t>leads to </a:t>
            </a:r>
            <a:r>
              <a:rPr lang="en-US" sz="7200" dirty="0" smtClean="0">
                <a:cs typeface="Times New Roman" pitchFamily="18" charset="0"/>
              </a:rPr>
              <a:t>reduction </a:t>
            </a:r>
            <a:r>
              <a:rPr lang="en-US" sz="7200" dirty="0">
                <a:cs typeface="Times New Roman" pitchFamily="18" charset="0"/>
              </a:rPr>
              <a:t>in </a:t>
            </a:r>
            <a:r>
              <a:rPr lang="en-US" sz="7200" dirty="0" smtClean="0">
                <a:cs typeface="Times New Roman" pitchFamily="18" charset="0"/>
              </a:rPr>
              <a:t>incidence </a:t>
            </a:r>
            <a:r>
              <a:rPr lang="en-US" sz="7200" dirty="0">
                <a:cs typeface="Times New Roman" pitchFamily="18" charset="0"/>
              </a:rPr>
              <a:t>of </a:t>
            </a:r>
            <a:r>
              <a:rPr lang="en-US" sz="7200" dirty="0" smtClean="0">
                <a:cs typeface="Times New Roman" pitchFamily="18" charset="0"/>
              </a:rPr>
              <a:t>obesity</a:t>
            </a:r>
            <a:r>
              <a:rPr lang="en-US" sz="7200" dirty="0">
                <a:cs typeface="Times New Roman" pitchFamily="18" charset="0"/>
              </a:rPr>
              <a:t>, high blood pressure, heart disease, </a:t>
            </a:r>
            <a:r>
              <a:rPr lang="en-US" sz="7200" dirty="0" smtClean="0">
                <a:cs typeface="Times New Roman" pitchFamily="18" charset="0"/>
              </a:rPr>
              <a:t>diabetes, as </a:t>
            </a:r>
            <a:r>
              <a:rPr lang="en-US" sz="7200" dirty="0">
                <a:cs typeface="Times New Roman" pitchFamily="18" charset="0"/>
              </a:rPr>
              <a:t>well as an increase in reporting to be in good health. </a:t>
            </a:r>
            <a:endParaRPr lang="en-US" sz="7200" dirty="0" smtClean="0">
              <a:cs typeface="Times New Roman" pitchFamily="18" charset="0"/>
            </a:endParaRPr>
          </a:p>
          <a:p>
            <a:pPr lvl="2" algn="l" rtl="0">
              <a:lnSpc>
                <a:spcPct val="120000"/>
              </a:lnSpc>
              <a:spcBef>
                <a:spcPts val="600"/>
              </a:spcBef>
              <a:spcAft>
                <a:spcPts val="600"/>
              </a:spcAft>
              <a:buClr>
                <a:srgbClr val="002060"/>
              </a:buClr>
            </a:pPr>
            <a:r>
              <a:rPr lang="sv-SE" sz="7200" dirty="0" smtClean="0">
                <a:cs typeface="Times New Roman" pitchFamily="18" charset="0"/>
              </a:rPr>
              <a:t>M</a:t>
            </a:r>
            <a:r>
              <a:rPr lang="en-US" sz="7200" dirty="0" err="1">
                <a:cs typeface="Times New Roman" pitchFamily="18" charset="0"/>
              </a:rPr>
              <a:t>igration</a:t>
            </a:r>
            <a:r>
              <a:rPr lang="en-US" sz="7200" dirty="0">
                <a:cs typeface="Times New Roman" pitchFamily="18" charset="0"/>
              </a:rPr>
              <a:t> to Sweden (Van Den Berg et al. 2012</a:t>
            </a:r>
            <a:r>
              <a:rPr lang="en-US" sz="7200" dirty="0" smtClean="0">
                <a:cs typeface="Times New Roman" pitchFamily="18" charset="0"/>
              </a:rPr>
              <a:t>) at early childhood leads to improved outcomes at adulthood. </a:t>
            </a:r>
            <a:endParaRPr lang="en-US" sz="7200" dirty="0">
              <a:cs typeface="Times New Roman" pitchFamily="18" charset="0"/>
            </a:endParaRPr>
          </a:p>
          <a:p>
            <a:pPr marL="548640" lvl="2" indent="0" algn="l" rtl="0">
              <a:lnSpc>
                <a:spcPct val="120000"/>
              </a:lnSpc>
              <a:spcAft>
                <a:spcPts val="0"/>
              </a:spcAft>
              <a:buNone/>
            </a:pPr>
            <a:endParaRPr lang="en-US" sz="7200" dirty="0">
              <a:cs typeface="Times New Roman" pitchFamily="18" charset="0"/>
            </a:endParaRPr>
          </a:p>
          <a:p>
            <a:pPr lvl="2" algn="l" rtl="0">
              <a:lnSpc>
                <a:spcPct val="120000"/>
              </a:lnSpc>
              <a:spcAft>
                <a:spcPts val="600"/>
              </a:spcAft>
            </a:pPr>
            <a:endParaRPr lang="en-US" sz="7200" dirty="0" smtClean="0">
              <a:latin typeface="Times New Roman" pitchFamily="18" charset="0"/>
              <a:cs typeface="Times New Roman" pitchFamily="18" charset="0"/>
            </a:endParaRPr>
          </a:p>
          <a:p>
            <a:pPr lvl="2" algn="l" rtl="0">
              <a:lnSpc>
                <a:spcPct val="120000"/>
              </a:lnSpc>
              <a:spcAft>
                <a:spcPts val="600"/>
              </a:spcAft>
            </a:pPr>
            <a:endParaRPr lang="en-US" sz="5100" dirty="0" smtClean="0">
              <a:cs typeface="Times New Roman" pitchFamily="18" charset="0"/>
            </a:endParaRPr>
          </a:p>
        </p:txBody>
      </p:sp>
    </p:spTree>
    <p:extLst>
      <p:ext uri="{BB962C8B-B14F-4D97-AF65-F5344CB8AC3E}">
        <p14:creationId xmlns:p14="http://schemas.microsoft.com/office/powerpoint/2010/main" val="2708223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בהירות">
  <a:themeElements>
    <a:clrScheme name="בהירות">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קלאסי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בהירות">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13281</TotalTime>
  <Words>3489</Words>
  <Application>Microsoft Office PowerPoint</Application>
  <PresentationFormat>On-screen Show (4:3)</PresentationFormat>
  <Paragraphs>437</Paragraphs>
  <Slides>63</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בהירות</vt:lpstr>
      <vt:lpstr>Worksheet</vt:lpstr>
      <vt:lpstr>גליון עבודה</vt:lpstr>
      <vt:lpstr>PowerPoint Presentation</vt:lpstr>
      <vt:lpstr>PowerPoint Presentation</vt:lpstr>
      <vt:lpstr>Iron Deficiency </vt:lpstr>
      <vt:lpstr>Folic Acid Deficiency </vt:lpstr>
      <vt:lpstr>Iodine Deficiency (IDD) </vt:lpstr>
      <vt:lpstr>Micronutrient  Deficiencies in India</vt:lpstr>
      <vt:lpstr>Rresearch Question</vt:lpstr>
      <vt:lpstr>PowerPoint Presentation</vt:lpstr>
      <vt:lpstr>PowerPoint Presentation</vt:lpstr>
      <vt:lpstr> Literature </vt:lpstr>
      <vt:lpstr>In This Research Project</vt:lpstr>
      <vt:lpstr>Unique in this Study</vt:lpstr>
      <vt:lpstr>The immigration from Ethiopia to Israel </vt:lpstr>
      <vt:lpstr>The immigration from Ethiopia to Israel </vt:lpstr>
      <vt:lpstr>The immigration from Ethiopia to Israel </vt:lpstr>
      <vt:lpstr>“Operation Solomon” – May 24th 1991</vt:lpstr>
      <vt:lpstr>Why is it  Natural Experiment?</vt:lpstr>
      <vt:lpstr>Analysis Sample </vt:lpstr>
      <vt:lpstr>Analysis Sample </vt:lpstr>
      <vt:lpstr>Large environmental differences between Ethiopia and Israel that may have affected pregnant mothers </vt:lpstr>
      <vt:lpstr>Environmental Differences</vt:lpstr>
      <vt:lpstr>Data</vt:lpstr>
      <vt:lpstr>Background Characteristics by Treatmetment</vt:lpstr>
      <vt:lpstr>Definition of Treatment </vt:lpstr>
      <vt:lpstr>Balancing Tests</vt:lpstr>
      <vt:lpstr>Mean Outcomes by Treatment </vt:lpstr>
      <vt:lpstr>The Baseline Model</vt:lpstr>
      <vt:lpstr>Controlling for Cohort and Month of Birth Effects</vt:lpstr>
      <vt:lpstr>Controlling for Cohort and Month of Birth Effects</vt:lpstr>
      <vt:lpstr>Effect on Schooling Attainment</vt:lpstr>
      <vt:lpstr>Effect on Repetition and Matriculation OLS Baseline</vt:lpstr>
      <vt:lpstr>Effect on Repetition and Matriculation Two Years Cohorts Sample</vt:lpstr>
      <vt:lpstr>Effect on Quality of the Matriculation Program  OLS Baseline</vt:lpstr>
      <vt:lpstr>Effect on Quality of the Matriculation Program  Two Years Cohorts Sample</vt:lpstr>
      <vt:lpstr>Effect Size</vt:lpstr>
      <vt:lpstr> Additional Results</vt:lpstr>
      <vt:lpstr>PowerPoint Presentation</vt:lpstr>
      <vt:lpstr>Effect on Repetition and Matriculation Two Years Cohorts Sample, GIRLS</vt:lpstr>
      <vt:lpstr>Effect on Repetition and Matriculation Two Years Cohorts Sample, BOYS</vt:lpstr>
      <vt:lpstr>Effect on Quality of the Matriculation Program  Two Years Cohorts Sample, GIRLS</vt:lpstr>
      <vt:lpstr>Effect on Quality of the Matriculation Program  Two  Years Cohorts Sample, BOYS</vt:lpstr>
      <vt:lpstr>Why larger effect on girls?</vt:lpstr>
      <vt:lpstr>Why larger effect on girls?</vt:lpstr>
      <vt:lpstr>Why larger effect on girls?</vt:lpstr>
      <vt:lpstr>PowerPoint Presentation</vt:lpstr>
      <vt:lpstr>Effect on Repetition and Matriculation Two Years Cohorts Sample, By Education</vt:lpstr>
      <vt:lpstr>Effect on Quality of the Matriculation Program  Two  Years Cohorts Sample, By Education</vt:lpstr>
      <vt:lpstr>Why larger effect in educated families?</vt:lpstr>
      <vt:lpstr>Effect on Birth Weight </vt:lpstr>
      <vt:lpstr>Effect on Birth Weight</vt:lpstr>
      <vt:lpstr>Effect on Low Birth Weight (&lt; 2500 gr)</vt:lpstr>
      <vt:lpstr>Effect on Very Low Birth Weight (&lt; 1500 gr)</vt:lpstr>
      <vt:lpstr>PowerPoint Presentation</vt:lpstr>
      <vt:lpstr>Potential Longer Term Benefit </vt:lpstr>
      <vt:lpstr>Conclusions</vt:lpstr>
      <vt:lpstr>Definition of Treatment </vt:lpstr>
      <vt:lpstr>PowerPoint Presentation</vt:lpstr>
      <vt:lpstr>Linear regression: searching for the critical period</vt:lpstr>
      <vt:lpstr>Effect on Attending a Regular School, Repetition and Matriculation Two Years Cohorts Sample, By Education and Gender</vt:lpstr>
      <vt:lpstr>Effect on Quality of the Matriculation Program  Two  Years Cohorts Sample, By Education and Gender</vt:lpstr>
      <vt:lpstr>Summary Statistics</vt:lpstr>
      <vt:lpstr>Summary Statistics</vt:lpstr>
      <vt:lpstr>Placebo 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adi</dc:creator>
  <cp:lastModifiedBy>Victor Lavy</cp:lastModifiedBy>
  <cp:revision>406</cp:revision>
  <cp:lastPrinted>2014-11-18T17:00:50Z</cp:lastPrinted>
  <dcterms:created xsi:type="dcterms:W3CDTF">2013-05-08T09:29:58Z</dcterms:created>
  <dcterms:modified xsi:type="dcterms:W3CDTF">2014-12-19T03:46:02Z</dcterms:modified>
</cp:coreProperties>
</file>