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9" r:id="rId2"/>
    <p:sldId id="386" r:id="rId3"/>
    <p:sldId id="387" r:id="rId4"/>
    <p:sldId id="283" r:id="rId5"/>
    <p:sldId id="352" r:id="rId6"/>
    <p:sldId id="279" r:id="rId7"/>
    <p:sldId id="358" r:id="rId8"/>
    <p:sldId id="272" r:id="rId9"/>
    <p:sldId id="273" r:id="rId10"/>
    <p:sldId id="258" r:id="rId11"/>
    <p:sldId id="285" r:id="rId12"/>
    <p:sldId id="302" r:id="rId13"/>
    <p:sldId id="284" r:id="rId14"/>
    <p:sldId id="286" r:id="rId15"/>
    <p:sldId id="288" r:id="rId16"/>
    <p:sldId id="289" r:id="rId17"/>
    <p:sldId id="294" r:id="rId18"/>
    <p:sldId id="293" r:id="rId19"/>
    <p:sldId id="295" r:id="rId20"/>
    <p:sldId id="296" r:id="rId21"/>
    <p:sldId id="369" r:id="rId22"/>
    <p:sldId id="353" r:id="rId23"/>
    <p:sldId id="364" r:id="rId24"/>
    <p:sldId id="365" r:id="rId25"/>
    <p:sldId id="366" r:id="rId26"/>
    <p:sldId id="388" r:id="rId27"/>
    <p:sldId id="367" r:id="rId28"/>
    <p:sldId id="368" r:id="rId29"/>
    <p:sldId id="309" r:id="rId30"/>
    <p:sldId id="383" r:id="rId31"/>
    <p:sldId id="385" r:id="rId32"/>
    <p:sldId id="311" r:id="rId33"/>
    <p:sldId id="382" r:id="rId34"/>
    <p:sldId id="384" r:id="rId35"/>
    <p:sldId id="389" r:id="rId36"/>
    <p:sldId id="327" r:id="rId37"/>
    <p:sldId id="370" r:id="rId38"/>
    <p:sldId id="371" r:id="rId39"/>
    <p:sldId id="372" r:id="rId40"/>
    <p:sldId id="373" r:id="rId41"/>
    <p:sldId id="375" r:id="rId42"/>
    <p:sldId id="378" r:id="rId43"/>
    <p:sldId id="380" r:id="rId44"/>
    <p:sldId id="376" r:id="rId45"/>
    <p:sldId id="377" r:id="rId46"/>
    <p:sldId id="291" r:id="rId47"/>
    <p:sldId id="292" r:id="rId48"/>
    <p:sldId id="290" r:id="rId49"/>
    <p:sldId id="374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385A-2DC1-4E3C-9D12-1D47A9C7F2B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44112-676E-4017-957B-369374A3F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5AD4-3142-4047-88F6-EEA65573A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4665-7E4E-421D-B713-7F4BCFF0D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99732-A183-4E85-BC15-46BA371F1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B0B0-5A0C-4B95-A8E8-153DD2A1A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8297-88B2-415F-B36B-4A9D3428E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B2966-BFE2-4CA1-9F82-325EE567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DB98-9110-4893-A62B-193F250FC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FE799-5147-41B2-8F2C-FB8AE227E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165A-1E1D-4703-B7D9-583D1EC31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5CC2E-A424-4FA7-B168-71497ACEE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98F92-41D9-4711-8A58-39849A94D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811DF58-6B5E-450E-9AEF-20C972BC3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0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0105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462" y="316468"/>
            <a:ext cx="905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 at the Indian Statistical Institute Conference, New Delhi, December 2011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62400" y="1273175"/>
            <a:ext cx="49530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1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impact on poverty in Bihar of the National Rural Employment Guarantee Scheme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500" b="0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038600" y="4114800"/>
            <a:ext cx="48006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Puja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Dutta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Rinku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Murgai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Martin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Ravallion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r>
              <a:rPr lang="en-US" sz="2600" kern="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Dominique van de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Walle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 Bank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15400" cy="1447800"/>
          </a:xfrm>
        </p:spPr>
        <p:txBody>
          <a:bodyPr/>
          <a:lstStyle/>
          <a:p>
            <a:pPr eaLnBrk="1" hangingPunct="1"/>
            <a:r>
              <a:rPr lang="en-US" sz="3500" i="1" dirty="0" smtClean="0"/>
              <a:t>Does NREGS guarantee </a:t>
            </a:r>
            <a:br>
              <a:rPr lang="en-US" sz="3500" i="1" dirty="0" smtClean="0"/>
            </a:br>
            <a:r>
              <a:rPr lang="en-US" sz="3500" i="1" dirty="0" smtClean="0"/>
              <a:t>employment?  </a:t>
            </a:r>
            <a:r>
              <a:rPr lang="en-US" sz="3500" i="1" dirty="0" smtClean="0">
                <a:solidFill>
                  <a:srgbClr val="FF0000"/>
                </a:solidFill>
              </a:rPr>
              <a:t>No</a:t>
            </a:r>
            <a:r>
              <a:rPr lang="en-US" sz="3500" i="1" dirty="0" smtClean="0"/>
              <a:t/>
            </a:r>
            <a:br>
              <a:rPr lang="en-US" sz="3500" i="1" dirty="0" smtClean="0"/>
            </a:br>
            <a:endParaRPr lang="en-US" sz="3500" i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2973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Huge excess demand by men and women; 66% of those households who wanted work on NREGS did not get it in R1; rising to 73% in R2.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Women are more likely to be excess demanders than to be participants; 81% of women versus 62% of men could not get NREGS work when they desired it in R1; 79% and 70% in R2.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500" i="1" dirty="0" smtClean="0"/>
              <a:t>Clear signs of pro-poor targeting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810000" cy="4525963"/>
          </a:xfrm>
        </p:spPr>
        <p:txBody>
          <a:bodyPr/>
          <a:lstStyle/>
          <a:p>
            <a:r>
              <a:rPr lang="en-US" sz="2400" dirty="0" smtClean="0"/>
              <a:t>Over the bulk of the data (85%) participation declines as wealth rises</a:t>
            </a:r>
          </a:p>
          <a:p>
            <a:r>
              <a:rPr lang="en-US" sz="2400" dirty="0" smtClean="0"/>
              <a:t>Poorest 15% are an exception; amongst this group, higher wealth implies higher participation</a:t>
            </a:r>
          </a:p>
          <a:p>
            <a:r>
              <a:rPr lang="en-US" sz="2400" dirty="0" smtClean="0"/>
              <a:t>But not just “self-targeting” (whereby non-poor don’t want the work)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27785"/>
            <a:ext cx="4343400" cy="40062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33800" y="5486400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Note</a:t>
            </a:r>
            <a:r>
              <a:rPr lang="en-US" dirty="0" smtClean="0"/>
              <a:t>: Wealth measured by an “assets index” as a </a:t>
            </a:r>
          </a:p>
          <a:p>
            <a:r>
              <a:rPr lang="en-US" dirty="0" smtClean="0"/>
              <a:t>function of housing and other assets and durables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5105400" cy="1143000"/>
          </a:xfrm>
        </p:spPr>
        <p:txBody>
          <a:bodyPr/>
          <a:lstStyle/>
          <a:p>
            <a:r>
              <a:rPr lang="en-US" sz="3500" i="1" dirty="0" smtClean="0"/>
              <a:t>The rationing process is </a:t>
            </a:r>
            <a:r>
              <a:rPr lang="en-US" sz="3500" i="1" u="sng" dirty="0" smtClean="0"/>
              <a:t>also</a:t>
            </a:r>
            <a:r>
              <a:rPr lang="en-US" sz="3500" i="1" dirty="0" smtClean="0"/>
              <a:t> pro-poor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sz="2400" dirty="0" smtClean="0"/>
              <a:t>The probability of being rationed (wanting NREGS work but not getting it) is lower for the poor.</a:t>
            </a:r>
          </a:p>
          <a:p>
            <a:r>
              <a:rPr lang="en-US" sz="2400" dirty="0" smtClean="0"/>
              <a:t>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is the relatively well-off groups who are rationed most in access to desired work on NREGS.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498" y="555931"/>
            <a:ext cx="3821502" cy="279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630" y="3429000"/>
            <a:ext cx="3778370" cy="276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3500" i="1" dirty="0" smtClean="0"/>
              <a:t>Findings from modeling participation and demand for work on NREGS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Demographics and gender matter</a:t>
            </a:r>
          </a:p>
          <a:p>
            <a:pPr lvl="1"/>
            <a:r>
              <a:rPr lang="en-US" sz="2200" dirty="0" smtClean="0"/>
              <a:t>Less likely to participate and more likely to be rationed in family with</a:t>
            </a:r>
          </a:p>
          <a:p>
            <a:pPr lvl="2"/>
            <a:r>
              <a:rPr lang="en-US" sz="2200" dirty="0" smtClean="0"/>
              <a:t>more adult females </a:t>
            </a:r>
          </a:p>
          <a:p>
            <a:pPr lvl="2"/>
            <a:r>
              <a:rPr lang="en-US" sz="2200" dirty="0" smtClean="0"/>
              <a:t>female head </a:t>
            </a:r>
          </a:p>
          <a:p>
            <a:r>
              <a:rPr lang="en-US" sz="2400" dirty="0" smtClean="0"/>
              <a:t>Education matters</a:t>
            </a:r>
          </a:p>
          <a:p>
            <a:pPr lvl="1"/>
            <a:r>
              <a:rPr lang="en-US" sz="2200" dirty="0" smtClean="0"/>
              <a:t>Less well educated are more likely to want work on NREGS </a:t>
            </a:r>
            <a:r>
              <a:rPr lang="en-US" sz="2200" u="sng" dirty="0" smtClean="0"/>
              <a:t>and</a:t>
            </a:r>
            <a:r>
              <a:rPr lang="en-US" sz="2200" dirty="0" smtClean="0"/>
              <a:t> to get it</a:t>
            </a:r>
          </a:p>
          <a:p>
            <a:r>
              <a:rPr lang="en-US" sz="2400" dirty="0" smtClean="0"/>
              <a:t>Caste and religion matter</a:t>
            </a:r>
          </a:p>
          <a:p>
            <a:pPr lvl="1"/>
            <a:r>
              <a:rPr lang="en-US" sz="2200" dirty="0" err="1" smtClean="0"/>
              <a:t>Mahadalits</a:t>
            </a:r>
            <a:r>
              <a:rPr lang="en-US" sz="2200" dirty="0" smtClean="0"/>
              <a:t> more likely to both want NREGS work and to get it; other SC more likely to be rationed out</a:t>
            </a:r>
          </a:p>
          <a:p>
            <a:pPr lvl="1"/>
            <a:r>
              <a:rPr lang="en-US" sz="2200" dirty="0" smtClean="0"/>
              <a:t>Hindus more likely to want work and to participate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3500" i="1" dirty="0" smtClean="0"/>
              <a:t>Findings from modeling participation and demand for work on NREGS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Existing registration as “poor” and political connections matter</a:t>
            </a:r>
          </a:p>
          <a:p>
            <a:pPr lvl="1"/>
            <a:r>
              <a:rPr lang="en-US" sz="2000" dirty="0" smtClean="0"/>
              <a:t>BPL card is a significant predictor of both demand for work and participation</a:t>
            </a:r>
          </a:p>
          <a:p>
            <a:pPr lvl="1"/>
            <a:r>
              <a:rPr lang="en-US" sz="2000" dirty="0" smtClean="0"/>
              <a:t>Connections to </a:t>
            </a:r>
            <a:r>
              <a:rPr lang="en-US" sz="2000" dirty="0" err="1" smtClean="0"/>
              <a:t>Mukhiya</a:t>
            </a:r>
            <a:r>
              <a:rPr lang="en-US" sz="2000" dirty="0" smtClean="0"/>
              <a:t>, </a:t>
            </a:r>
            <a:r>
              <a:rPr lang="en-US" sz="2000" dirty="0" err="1" smtClean="0"/>
              <a:t>Sarpanch</a:t>
            </a:r>
            <a:r>
              <a:rPr lang="en-US" sz="2000" dirty="0" smtClean="0"/>
              <a:t> or block officer influence whether work is obtained, but not demand for NREGS</a:t>
            </a:r>
          </a:p>
          <a:p>
            <a:r>
              <a:rPr lang="en-US" sz="2400" dirty="0" smtClean="0"/>
              <a:t>Village characteristics matter</a:t>
            </a:r>
          </a:p>
          <a:p>
            <a:pPr lvl="1"/>
            <a:r>
              <a:rPr lang="en-US" sz="2000" dirty="0" err="1" smtClean="0"/>
              <a:t>Mukhiya’s</a:t>
            </a:r>
            <a:r>
              <a:rPr lang="en-US" sz="2000" dirty="0" smtClean="0"/>
              <a:t> power influences participation in the scheme</a:t>
            </a:r>
          </a:p>
          <a:p>
            <a:pPr lvl="1"/>
            <a:r>
              <a:rPr lang="en-US" sz="2000" dirty="0" smtClean="0"/>
              <a:t>Better infrastructure (</a:t>
            </a:r>
            <a:r>
              <a:rPr lang="en-US" sz="2000" dirty="0" err="1" smtClean="0"/>
              <a:t>pucca</a:t>
            </a:r>
            <a:r>
              <a:rPr lang="en-US" sz="2000" dirty="0" smtClean="0"/>
              <a:t> road) decreases desired participation but increases actual participation</a:t>
            </a:r>
          </a:p>
          <a:p>
            <a:pPr lvl="1"/>
            <a:r>
              <a:rPr lang="en-US" sz="2000" dirty="0" smtClean="0"/>
              <a:t>Higher inequality within village decrease demand for work on NREGS and participation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/>
          <a:lstStyle/>
          <a:p>
            <a:r>
              <a:rPr lang="en-US" sz="3000" i="1" dirty="0" smtClean="0"/>
              <a:t>In summary: </a:t>
            </a:r>
            <a:r>
              <a:rPr lang="en-US" sz="3500" i="1" dirty="0" smtClean="0"/>
              <a:t/>
            </a:r>
            <a:br>
              <a:rPr lang="en-US" sz="3500" i="1" dirty="0" smtClean="0"/>
            </a:br>
            <a:r>
              <a:rPr lang="en-US" sz="3500" i="1" dirty="0" smtClean="0">
                <a:solidFill>
                  <a:srgbClr val="FF0000"/>
                </a:solidFill>
              </a:rPr>
              <a:t>Substantial and systematic rationing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400" dirty="0" smtClean="0"/>
              <a:t>Roughly two-thirds of those that want work don’t get it.</a:t>
            </a:r>
          </a:p>
          <a:p>
            <a:r>
              <a:rPr lang="en-US" sz="2400" dirty="0" smtClean="0"/>
              <a:t>Relatively well-off groups are more likely to be excluded from access when they want it.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clear gender dimension to the rationing, in that it is more likely for households with a large share of adult women and female headed.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Predominantly Muslim villages are more likely to be rationed,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Rationing more likely for those who do not have BPL card and lack political connections.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who are poor but lack the typical profile of the poor appear to be more likely to be excluded from access to the scheme when they want it.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 dirty="0" smtClean="0">
                <a:solidFill>
                  <a:srgbClr val="FF0000"/>
                </a:solidFill>
              </a:rPr>
              <a:t>Wages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NREGS is paying more than other casual work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876800" cy="4800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1524000"/>
            <a:ext cx="418736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In R1, PW wage 13% higher </a:t>
            </a:r>
          </a:p>
          <a:p>
            <a:r>
              <a:rPr lang="en-US" sz="2200" dirty="0" smtClean="0"/>
              <a:t>than other casual work; 9% R2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 Wages of excess </a:t>
            </a:r>
            <a:r>
              <a:rPr lang="en-US" sz="2200" dirty="0"/>
              <a:t>demanders </a:t>
            </a:r>
            <a:endParaRPr lang="en-US" sz="2200" dirty="0" smtClean="0"/>
          </a:p>
          <a:p>
            <a:r>
              <a:rPr lang="en-US" sz="2200" dirty="0" smtClean="0"/>
              <a:t>similar </a:t>
            </a:r>
            <a:r>
              <a:rPr lang="en-US" sz="2200" dirty="0"/>
              <a:t>to the non-PW </a:t>
            </a:r>
            <a:r>
              <a:rPr lang="en-US" sz="2200" dirty="0" smtClean="0"/>
              <a:t>wages </a:t>
            </a:r>
          </a:p>
          <a:p>
            <a:r>
              <a:rPr lang="en-US" sz="2200" dirty="0" smtClean="0"/>
              <a:t>of NREGS participants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Those </a:t>
            </a:r>
            <a:r>
              <a:rPr lang="en-US" sz="2200" dirty="0"/>
              <a:t>who get the jobs </a:t>
            </a:r>
            <a:endParaRPr lang="en-US" sz="2200" dirty="0" smtClean="0"/>
          </a:p>
          <a:p>
            <a:r>
              <a:rPr lang="en-US" sz="2200" dirty="0" smtClean="0"/>
              <a:t>on </a:t>
            </a:r>
            <a:r>
              <a:rPr lang="en-US" sz="2200" dirty="0"/>
              <a:t>PW are essentially drawn </a:t>
            </a:r>
            <a:endParaRPr lang="en-US" sz="2200" dirty="0" smtClean="0"/>
          </a:p>
          <a:p>
            <a:r>
              <a:rPr lang="en-US" sz="2200" dirty="0" smtClean="0"/>
              <a:t>from </a:t>
            </a:r>
            <a:r>
              <a:rPr lang="en-US" sz="2200" dirty="0"/>
              <a:t>the same wage </a:t>
            </a:r>
            <a:endParaRPr lang="en-US" sz="2200" dirty="0" smtClean="0"/>
          </a:p>
          <a:p>
            <a:r>
              <a:rPr lang="en-US" sz="2200" dirty="0" smtClean="0"/>
              <a:t>distribution </a:t>
            </a:r>
            <a:r>
              <a:rPr lang="en-US" sz="2200" dirty="0"/>
              <a:t>as those who </a:t>
            </a:r>
            <a:endParaRPr lang="en-US" sz="2200" dirty="0" smtClean="0"/>
          </a:p>
          <a:p>
            <a:r>
              <a:rPr lang="en-US" sz="2200" dirty="0" smtClean="0"/>
              <a:t>do </a:t>
            </a:r>
            <a:r>
              <a:rPr lang="en-US" sz="2200" dirty="0"/>
              <a:t>not get that work, but </a:t>
            </a:r>
            <a:endParaRPr lang="en-US" sz="2200" dirty="0" smtClean="0"/>
          </a:p>
          <a:p>
            <a:r>
              <a:rPr lang="en-US" sz="2200" dirty="0" smtClean="0"/>
              <a:t>want </a:t>
            </a:r>
            <a:r>
              <a:rPr lang="en-US" sz="2200" dirty="0"/>
              <a:t>it. 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  This </a:t>
            </a:r>
            <a:r>
              <a:rPr lang="en-US" sz="2200" dirty="0"/>
              <a:t>is again suggestive </a:t>
            </a:r>
            <a:endParaRPr lang="en-US" sz="2200" dirty="0" smtClean="0"/>
          </a:p>
          <a:p>
            <a:r>
              <a:rPr lang="en-US" sz="2200" dirty="0" smtClean="0"/>
              <a:t>of </a:t>
            </a:r>
            <a:r>
              <a:rPr lang="en-US" sz="2200" dirty="0"/>
              <a:t>rationing in the </a:t>
            </a:r>
            <a:endParaRPr lang="en-US" sz="2200" dirty="0" smtClean="0"/>
          </a:p>
          <a:p>
            <a:r>
              <a:rPr lang="en-US" sz="2200" dirty="0" smtClean="0"/>
              <a:t>assignment </a:t>
            </a:r>
            <a:r>
              <a:rPr lang="en-US" sz="2200" dirty="0"/>
              <a:t>of </a:t>
            </a:r>
            <a:r>
              <a:rPr lang="en-US" sz="2200" dirty="0" smtClean="0"/>
              <a:t>jobs.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z="3500" i="1" dirty="0" smtClean="0"/>
              <a:t>Yet persistent gap between stipulated wage and reported wage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5410199" cy="4548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1600200"/>
            <a:ext cx="306045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Mean of actual wage </a:t>
            </a:r>
          </a:p>
          <a:p>
            <a:r>
              <a:rPr lang="en-US" sz="2200" dirty="0" smtClean="0"/>
              <a:t>received on NREGS </a:t>
            </a:r>
          </a:p>
          <a:p>
            <a:r>
              <a:rPr lang="en-US" sz="2200" dirty="0" smtClean="0"/>
              <a:t>is about 10% lower </a:t>
            </a:r>
          </a:p>
          <a:p>
            <a:r>
              <a:rPr lang="en-US" sz="2200" dirty="0" smtClean="0"/>
              <a:t>than the stipulated </a:t>
            </a:r>
          </a:p>
          <a:p>
            <a:r>
              <a:rPr lang="en-US" sz="2200" dirty="0" smtClean="0"/>
              <a:t>wage rate</a:t>
            </a:r>
          </a:p>
          <a:p>
            <a:endParaRPr lang="en-US" sz="2200" dirty="0"/>
          </a:p>
          <a:p>
            <a:r>
              <a:rPr lang="en-US" sz="2400" dirty="0" smtClean="0"/>
              <a:t>Half </a:t>
            </a:r>
            <a:r>
              <a:rPr lang="en-US" sz="2400" dirty="0"/>
              <a:t>the workers </a:t>
            </a:r>
            <a:endParaRPr lang="en-US" sz="2400" dirty="0" smtClean="0"/>
          </a:p>
          <a:p>
            <a:r>
              <a:rPr lang="en-US" sz="2400" dirty="0" smtClean="0"/>
              <a:t>earned </a:t>
            </a:r>
            <a:r>
              <a:rPr lang="en-US" sz="2400" dirty="0"/>
              <a:t>less than </a:t>
            </a:r>
            <a:endParaRPr lang="en-US" sz="2400" dirty="0" smtClean="0"/>
          </a:p>
          <a:p>
            <a:r>
              <a:rPr lang="en-US" sz="2400" dirty="0" smtClean="0"/>
              <a:t>90</a:t>
            </a:r>
            <a:r>
              <a:rPr lang="en-US" sz="2400" dirty="0"/>
              <a:t>% of the </a:t>
            </a:r>
            <a:r>
              <a:rPr lang="en-US" sz="2400" dirty="0" smtClean="0"/>
              <a:t>stipulated</a:t>
            </a:r>
          </a:p>
          <a:p>
            <a:r>
              <a:rPr lang="en-US" sz="2400" dirty="0" smtClean="0"/>
              <a:t>wage </a:t>
            </a:r>
            <a:r>
              <a:rPr lang="en-US" sz="2400" dirty="0"/>
              <a:t>rate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Marked seasonality</a:t>
            </a:r>
          </a:p>
          <a:p>
            <a:r>
              <a:rPr lang="en-US" sz="2200" dirty="0" smtClean="0"/>
              <a:t>In NREGS employ-</a:t>
            </a:r>
          </a:p>
          <a:p>
            <a:r>
              <a:rPr lang="en-US" sz="2200" dirty="0" err="1"/>
              <a:t>m</a:t>
            </a:r>
            <a:r>
              <a:rPr lang="en-US" sz="2200" dirty="0" err="1" smtClean="0"/>
              <a:t>ent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3581400" cy="1143000"/>
          </a:xfrm>
        </p:spPr>
        <p:txBody>
          <a:bodyPr/>
          <a:lstStyle/>
          <a:p>
            <a:r>
              <a:rPr lang="en-US" sz="3500" i="1" dirty="0" smtClean="0"/>
              <a:t>A wage floor?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R1, only 14% of PW workers earned less than 75% of the minimum wage rate, as compared to 46% of non-PW workers. (21% and 45% in R2).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appears that NREGS is able to provide a higher (though still variable) “wage floor” to participants than in other casual work.</a:t>
            </a: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1"/>
            <a:ext cx="4114800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114800" cy="30133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3400" b="0" i="1" dirty="0">
                <a:latin typeface="Arial" charset="0"/>
              </a:rPr>
              <a:t>India’s National Rural Employment Guarantee Scheme (</a:t>
            </a:r>
            <a:r>
              <a:rPr lang="en-US" sz="3400" b="0" i="1" dirty="0" smtClean="0">
                <a:latin typeface="Arial" charset="0"/>
              </a:rPr>
              <a:t>NREGS)</a:t>
            </a:r>
            <a:r>
              <a:rPr lang="en-US" sz="3400" i="1" dirty="0" smtClean="0">
                <a:latin typeface="Arial" charset="0"/>
              </a:rPr>
              <a:t>  </a:t>
            </a:r>
            <a:r>
              <a:rPr lang="en-US" b="0" dirty="0">
                <a:latin typeface="CG Times" pitchFamily="18" charset="0"/>
              </a:rPr>
              <a:t/>
            </a:r>
            <a:br>
              <a:rPr lang="en-US" b="0" dirty="0">
                <a:latin typeface="CG Times" pitchFamily="18" charset="0"/>
              </a:rPr>
            </a:br>
            <a:endParaRPr lang="en-US" b="0" dirty="0">
              <a:latin typeface="CG Times" pitchFamily="18" charset="0"/>
            </a:endParaRP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4648200"/>
          </a:xfrm>
        </p:spPr>
        <p:txBody>
          <a:bodyPr/>
          <a:lstStyle/>
          <a:p>
            <a:pPr marL="685800" indent="-457200"/>
            <a:r>
              <a:rPr lang="en-US" sz="2400" dirty="0" smtClean="0">
                <a:latin typeface="Arial" charset="0"/>
              </a:rPr>
              <a:t>NREGS is the most ambitious effort India has ever made to directly address absolute poverty. </a:t>
            </a:r>
          </a:p>
          <a:p>
            <a:pPr marL="685800" indent="-457200"/>
            <a:r>
              <a:rPr lang="en-US" sz="2400" b="0" dirty="0" smtClean="0">
                <a:latin typeface="Arial" charset="0"/>
              </a:rPr>
              <a:t>Introduced in </a:t>
            </a:r>
            <a:r>
              <a:rPr lang="en-US" sz="2400" b="0" dirty="0">
                <a:latin typeface="Arial" charset="0"/>
              </a:rPr>
              <a:t>May </a:t>
            </a:r>
            <a:r>
              <a:rPr lang="en-US" sz="2400" b="0" dirty="0" smtClean="0">
                <a:latin typeface="Arial" charset="0"/>
              </a:rPr>
              <a:t>2006, the </a:t>
            </a:r>
            <a:r>
              <a:rPr lang="en-US" sz="2400" b="0" dirty="0">
                <a:latin typeface="Arial" charset="0"/>
              </a:rPr>
              <a:t>scheme:</a:t>
            </a:r>
          </a:p>
          <a:p>
            <a:pPr marL="1085850" lvl="1" indent="-457200"/>
            <a:r>
              <a:rPr lang="en-US" sz="2000" b="0" dirty="0">
                <a:latin typeface="Arial" charset="0"/>
              </a:rPr>
              <a:t>guarantees 100 days/ </a:t>
            </a:r>
            <a:r>
              <a:rPr lang="en-US" sz="2000" b="0" dirty="0" err="1">
                <a:latin typeface="Arial" charset="0"/>
              </a:rPr>
              <a:t>h’hold</a:t>
            </a:r>
            <a:r>
              <a:rPr lang="en-US" sz="2000" b="0" dirty="0">
                <a:latin typeface="Arial" charset="0"/>
              </a:rPr>
              <a:t>/year of unskilled work on public works projects in rural areas</a:t>
            </a:r>
          </a:p>
          <a:p>
            <a:pPr marL="1085850" lvl="1" indent="-457200"/>
            <a:r>
              <a:rPr lang="en-US" sz="2000" b="0" dirty="0">
                <a:latin typeface="Arial" charset="0"/>
              </a:rPr>
              <a:t>provides work on demand after </a:t>
            </a:r>
            <a:r>
              <a:rPr lang="en-US" sz="2000" b="0" dirty="0" err="1">
                <a:latin typeface="Arial" charset="0"/>
              </a:rPr>
              <a:t>h’holds</a:t>
            </a:r>
            <a:r>
              <a:rPr lang="en-US" sz="2000" b="0" dirty="0">
                <a:latin typeface="Arial" charset="0"/>
              </a:rPr>
              <a:t> obtain a job card;</a:t>
            </a:r>
          </a:p>
          <a:p>
            <a:pPr marL="1085850" lvl="1" indent="-457200"/>
            <a:r>
              <a:rPr lang="en-US" sz="2000" b="0" dirty="0">
                <a:latin typeface="Arial" charset="0"/>
              </a:rPr>
              <a:t>pays a piece-rate such that a normal worker can earn the state-specific minimum wage </a:t>
            </a:r>
            <a:r>
              <a:rPr lang="en-US" sz="2000" b="0" dirty="0" smtClean="0">
                <a:latin typeface="Arial" charset="0"/>
              </a:rPr>
              <a:t>rate set for the scheme  </a:t>
            </a:r>
            <a:endParaRPr lang="en-US" sz="2000" b="0" dirty="0">
              <a:latin typeface="Arial" charset="0"/>
            </a:endParaRPr>
          </a:p>
          <a:p>
            <a:pPr marL="1085850" lvl="1" indent="-457200"/>
            <a:r>
              <a:rPr lang="en-US" sz="2000" b="0" dirty="0">
                <a:latin typeface="Arial" charset="0"/>
              </a:rPr>
              <a:t>entitles women to equal wages </a:t>
            </a:r>
            <a:endParaRPr lang="en-US" sz="2000" b="0" dirty="0" smtClean="0">
              <a:latin typeface="Arial" charset="0"/>
            </a:endParaRPr>
          </a:p>
          <a:p>
            <a:pPr marL="685800" indent="-457200">
              <a:buNone/>
            </a:pPr>
            <a:r>
              <a:rPr lang="en-US" sz="2400" b="0" dirty="0" smtClean="0">
                <a:latin typeface="Arial" charset="0"/>
              </a:rPr>
              <a:t> </a:t>
            </a:r>
            <a:endParaRPr lang="en-US" sz="24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500" i="1" dirty="0" smtClean="0"/>
              <a:t>Less of a wage floor for women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3962400" cy="4343400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proportion of women earning considerably less than the minimum wage rate is markedly higher than for men in both rounds.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R1, 25% of women were earning less than 75% of the minimum wage rate, as compared to 16% of men. The gap only narrowed slightly in R2.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36015"/>
            <a:ext cx="4267200" cy="38931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43756" y="5410200"/>
            <a:ext cx="7843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is clear that </a:t>
            </a:r>
            <a:r>
              <a:rPr lang="en-US" sz="2400" dirty="0" smtClean="0"/>
              <a:t>NREGS </a:t>
            </a:r>
            <a:r>
              <a:rPr lang="en-US" sz="2400" dirty="0"/>
              <a:t>is even less effective in providing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wage floor for women than men.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But women get better wages under NREG than casual market</a:t>
            </a:r>
            <a:endParaRPr lang="en-US" sz="35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1524000"/>
          <a:ext cx="8153400" cy="5715000"/>
        </p:xfrm>
        <a:graphic>
          <a:graphicData uri="http://schemas.openxmlformats.org/presentationml/2006/ole">
            <p:oleObj spid="_x0000_s131074" name="Document" r:id="rId3" imgW="6247416" imgH="47161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Leakage: Some comparisons with administrative data</a:t>
            </a:r>
            <a:endParaRPr lang="en-US" sz="35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8975" y="1214438"/>
          <a:ext cx="7735888" cy="4691062"/>
        </p:xfrm>
        <a:graphic>
          <a:graphicData uri="http://schemas.openxmlformats.org/presentationml/2006/ole">
            <p:oleObj spid="_x0000_s117762" name="Document" r:id="rId3" imgW="7872385" imgH="4753405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 dirty="0" smtClean="0">
                <a:solidFill>
                  <a:srgbClr val="FF0000"/>
                </a:solidFill>
              </a:rPr>
              <a:t>Forgone income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Participation often comes at a cost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bound to be some loss of income from other sources for at least some of those who take up public works employment.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that the wage rate is so much higher than that for other work, some will naturally be attracted to NREGS for the wage gain over alternative work.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 will no doubt be unable to find other work, and for them the wage gain is also the net income gain from NREGS.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literature on the impacts on poverty of public works schemes has emphasized the importance of assessing the forgone income.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Estimating forgone employment and income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Various approaches in the literature (time allocation model; matching </a:t>
            </a:r>
            <a:r>
              <a:rPr lang="en-US" sz="2400" dirty="0" smtClean="0"/>
              <a:t>estimators).</a:t>
            </a:r>
            <a:endParaRPr lang="en-US" sz="2400" dirty="0" smtClean="0"/>
          </a:p>
          <a:p>
            <a:r>
              <a:rPr lang="en-US" sz="2400" dirty="0" smtClean="0"/>
              <a:t>Here we use individual self-assessments.</a:t>
            </a:r>
          </a:p>
          <a:p>
            <a:pPr lvl="1"/>
            <a:r>
              <a:rPr lang="en-US" sz="2000" dirty="0" smtClean="0"/>
              <a:t>Individual knows a lot more than we do!</a:t>
            </a:r>
          </a:p>
          <a:p>
            <a:pPr lvl="1"/>
            <a:r>
              <a:rPr lang="en-US" sz="2000" dirty="0" smtClean="0"/>
              <a:t>However, counterfactual questions are not easy to </a:t>
            </a:r>
            <a:r>
              <a:rPr lang="en-US" sz="2000" dirty="0" smtClean="0"/>
              <a:t>answer</a:t>
            </a:r>
          </a:p>
          <a:p>
            <a:pPr lvl="1"/>
            <a:r>
              <a:rPr lang="en-US" sz="2000" dirty="0" smtClean="0"/>
              <a:t>Alternative interpretations of the question (=&gt;)</a:t>
            </a:r>
            <a:endParaRPr lang="en-US" sz="2000" dirty="0" smtClean="0"/>
          </a:p>
          <a:p>
            <a:r>
              <a:rPr lang="en-US" sz="2400" dirty="0" smtClean="0"/>
              <a:t>The survey asked counterfactual questions of actual participants, to obtain their assessment of how many days they </a:t>
            </a:r>
            <a:r>
              <a:rPr lang="en-US" sz="2400" dirty="0" smtClean="0"/>
              <a:t>expect to have worked </a:t>
            </a:r>
            <a:r>
              <a:rPr lang="en-US" sz="2400" dirty="0" smtClean="0"/>
              <a:t>and what they </a:t>
            </a:r>
            <a:r>
              <a:rPr lang="en-US" sz="2400" dirty="0" smtClean="0"/>
              <a:t>would </a:t>
            </a:r>
            <a:r>
              <a:rPr lang="en-US" sz="2400" dirty="0" smtClean="0"/>
              <a:t>have earned in the absence on the program.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Alternative interpretations of self-assessed forgone income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Interpretation 1</a:t>
            </a:r>
            <a:r>
              <a:rPr lang="en-US" sz="2400" dirty="0" smtClean="0"/>
              <a:t>: “Absence of the program for me only” =&gt; partial equilibrium forgone income</a:t>
            </a:r>
          </a:p>
          <a:p>
            <a:r>
              <a:rPr lang="en-US" sz="2400" u="sng" dirty="0" smtClean="0"/>
              <a:t>Interpretation 2</a:t>
            </a:r>
            <a:r>
              <a:rPr lang="en-US" sz="2400" dirty="0" smtClean="0"/>
              <a:t>: “Absence of the program for everyone” =&gt; general equilibrium forgone income</a:t>
            </a:r>
          </a:p>
          <a:p>
            <a:r>
              <a:rPr lang="en-US" sz="2400" dirty="0" smtClean="0"/>
              <a:t>If respondents tended to use interpretation </a:t>
            </a:r>
            <a:r>
              <a:rPr lang="en-US" sz="2400" dirty="0" smtClean="0"/>
              <a:t>1 then we will probably overestimate forgone income to the extent that counterfactual options overlap across respondents.</a:t>
            </a:r>
          </a:p>
          <a:p>
            <a:r>
              <a:rPr lang="en-US" sz="2400" dirty="0" smtClean="0"/>
              <a:t>Since this is a relatively new program we expect interpretation 2 to apply to most people.</a:t>
            </a:r>
          </a:p>
          <a:p>
            <a:r>
              <a:rPr lang="en-US" sz="2400" dirty="0" smtClean="0"/>
              <a:t>Sensitivity tests to alternative interpretations.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Gross vs. net gain in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Round 1</a:t>
            </a:r>
          </a:p>
          <a:p>
            <a:r>
              <a:rPr lang="en-US" sz="2400" dirty="0" smtClean="0"/>
              <a:t>79 million person days of employment.</a:t>
            </a:r>
          </a:p>
          <a:p>
            <a:r>
              <a:rPr lang="en-US" sz="2400" dirty="0" smtClean="0"/>
              <a:t>43% mean forgone employment in R1.</a:t>
            </a:r>
          </a:p>
          <a:p>
            <a:pPr>
              <a:buNone/>
            </a:pPr>
            <a:r>
              <a:rPr lang="en-US" sz="2400" dirty="0" smtClean="0"/>
              <a:t>Round 2</a:t>
            </a:r>
          </a:p>
          <a:p>
            <a:r>
              <a:rPr lang="en-US" sz="2400" dirty="0" smtClean="0"/>
              <a:t>98 million person days of employment provided, </a:t>
            </a:r>
          </a:p>
          <a:p>
            <a:pPr>
              <a:buNone/>
            </a:pPr>
            <a:r>
              <a:rPr lang="en-US" sz="2400" dirty="0" smtClean="0"/>
              <a:t>	but 42% days had to be given up.</a:t>
            </a:r>
          </a:p>
          <a:p>
            <a:pPr>
              <a:buNone/>
            </a:pPr>
            <a:r>
              <a:rPr lang="en-US" sz="2400" dirty="0" smtClean="0"/>
              <a:t>Gender: Slightly higher forgone employment for men than women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Two alternatives to NREGS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267200" cy="4525963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R1, 39% of those who worked on PW had zero forgone income (42% in R2).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rest reported that they felt they would have been working otherwise.</a:t>
            </a:r>
          </a:p>
          <a:p>
            <a:r>
              <a:rPr lang="en-US" sz="2200" dirty="0" smtClean="0"/>
              <a:t>M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ean ratio of forgone income to PW wages is 0.37 in R1, rising to 0.39 in R2.  The corresponding medians are 0.36 and 0.31.   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4496" y="5562600"/>
            <a:ext cx="7151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</a:t>
            </a:r>
            <a:r>
              <a:rPr lang="en-US" sz="2400" dirty="0"/>
              <a:t>is </a:t>
            </a:r>
            <a:r>
              <a:rPr lang="en-US" sz="2400" dirty="0" smtClean="0"/>
              <a:t>forgone </a:t>
            </a:r>
            <a:r>
              <a:rPr lang="en-US" sz="2400" dirty="0"/>
              <a:t>income, </a:t>
            </a:r>
            <a:r>
              <a:rPr lang="en-US" sz="2400" dirty="0" smtClean="0"/>
              <a:t>but it </a:t>
            </a:r>
            <a:r>
              <a:rPr lang="en-US" sz="2400" dirty="0"/>
              <a:t>varies considerably </a:t>
            </a:r>
            <a:endParaRPr lang="en-US" sz="2400" dirty="0" smtClean="0"/>
          </a:p>
          <a:p>
            <a:r>
              <a:rPr lang="en-US" sz="2400" dirty="0" smtClean="0"/>
              <a:t>between workers</a:t>
            </a:r>
            <a:r>
              <a:rPr lang="en-US" sz="2400" dirty="0"/>
              <a:t>, </a:t>
            </a:r>
            <a:r>
              <a:rPr lang="en-US" sz="2400" dirty="0" smtClean="0"/>
              <a:t>which </a:t>
            </a:r>
            <a:r>
              <a:rPr lang="en-US" sz="2400" dirty="0"/>
              <a:t>is </a:t>
            </a:r>
            <a:r>
              <a:rPr lang="en-US" sz="2400" dirty="0" smtClean="0"/>
              <a:t>not </a:t>
            </a:r>
            <a:r>
              <a:rPr lang="en-US" sz="2400" dirty="0" smtClean="0"/>
              <a:t>surprising.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1"/>
            <a:ext cx="48768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24400" y="198120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Lower mode at zero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7432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Middle mode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at around 0.4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16200000" flipH="1">
            <a:off x="6040517" y="3786544"/>
            <a:ext cx="939225" cy="220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FF0000"/>
                </a:solidFill>
              </a:rPr>
              <a:t>Impacts on poverty</a:t>
            </a:r>
            <a:r>
              <a:rPr lang="en-US" sz="4000" i="1" dirty="0" smtClean="0">
                <a:solidFill>
                  <a:srgbClr val="FF0000"/>
                </a:solidFill>
              </a:rPr>
              <a:t/>
            </a:r>
            <a:br>
              <a:rPr lang="en-US" sz="4000" i="1" dirty="0" smtClean="0">
                <a:solidFill>
                  <a:srgbClr val="FF0000"/>
                </a:solidFill>
              </a:rPr>
            </a:br>
            <a:r>
              <a:rPr lang="en-US" sz="35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Bringing these elements together </a:t>
            </a:r>
            <a:endParaRPr lang="en-US" sz="3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NREGS </a:t>
            </a:r>
            <a:r>
              <a:rPr lang="en-US" sz="3500" i="1" u="sng" dirty="0" smtClean="0"/>
              <a:t>should</a:t>
            </a:r>
            <a:r>
              <a:rPr lang="en-US" sz="3500" i="1" dirty="0" smtClean="0"/>
              <a:t> be important for Bihar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3962400" cy="4525963"/>
          </a:xfrm>
        </p:spPr>
        <p:txBody>
          <a:bodyPr/>
          <a:lstStyle/>
          <a:p>
            <a:r>
              <a:rPr lang="en-US" sz="2400" dirty="0" smtClean="0"/>
              <a:t>Bihar has the highest rural poverty rate of any Indian state; 50+% in 2009/10. Also high % of rural landless.</a:t>
            </a:r>
          </a:p>
          <a:p>
            <a:endParaRPr lang="en-US" sz="2400" dirty="0" smtClean="0"/>
          </a:p>
          <a:p>
            <a:r>
              <a:rPr lang="en-US" sz="2400" dirty="0" smtClean="0"/>
              <a:t>Yet it has a relatively low participation rate in NREGS. </a:t>
            </a:r>
            <a:r>
              <a:rPr lang="en-US" sz="2400" i="1" dirty="0" smtClean="0"/>
              <a:t>Why?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800600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8059270" y="4061010"/>
            <a:ext cx="3048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5272186"/>
            <a:ext cx="8382001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Bihar: highest rural poverty rate (56%) based on 2009/10 NSS and PC poverty lines but one of lowest participation rates (0.22) significantly below the regression line (t=-3.16)</a:t>
            </a:r>
            <a:r>
              <a:rPr lang="en-US" sz="2400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500" i="1" dirty="0" smtClean="0"/>
              <a:t>Impact relative to “No-BREGS”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382000" cy="4525963"/>
          </a:xfrm>
        </p:spPr>
        <p:txBody>
          <a:bodyPr/>
          <a:lstStyle/>
          <a:p>
            <a:r>
              <a:rPr lang="en-US" sz="2400" dirty="0" smtClean="0"/>
              <a:t>The post-BREGS distribution of consumption is that observed in the data </a:t>
            </a:r>
          </a:p>
          <a:p>
            <a:r>
              <a:rPr lang="en-US" sz="2400" dirty="0" smtClean="0"/>
              <a:t>The pre-BREGS distribution is derived from this by subtracting the net gains from BREGS earnings, as given by gross wages less the imputed forgone income.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Ignoring assets and savings</a:t>
            </a:r>
          </a:p>
          <a:p>
            <a:pPr>
              <a:buNone/>
            </a:pPr>
            <a:r>
              <a:rPr lang="en-US" sz="2400" dirty="0" smtClean="0"/>
              <a:t>  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More formally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Actual (observed) post-BREGS poverty measure: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,….,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 smtClean="0"/>
          </a:p>
          <a:p>
            <a:r>
              <a:rPr lang="en-US" sz="2400" dirty="0" smtClean="0"/>
              <a:t>Counterfactual poverty measure in the absence of BREGS: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5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200" dirty="0" smtClean="0"/>
              <a:t>where 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w =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200" dirty="0" smtClean="0">
                <a:cs typeface="Times New Roman" pitchFamily="18" charset="0"/>
              </a:rPr>
              <a:t>vector of actual wage earnings from BREGS</a:t>
            </a:r>
          </a:p>
          <a:p>
            <a:pPr>
              <a:buNone/>
            </a:pPr>
            <a:r>
              <a:rPr lang="en-US" sz="2200" dirty="0" smtClean="0">
                <a:cs typeface="Times New Roman" pitchFamily="18" charset="0"/>
              </a:rPr>
              <a:t>		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     f =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200" dirty="0" smtClean="0">
                <a:cs typeface="Times New Roman" pitchFamily="18" charset="0"/>
              </a:rPr>
              <a:t>vector of forgone incomes due to taking up 		BREGS work</a:t>
            </a:r>
          </a:p>
          <a:p>
            <a:r>
              <a:rPr lang="en-US" sz="2400" dirty="0" smtClean="0">
                <a:cs typeface="Times New Roman" pitchFamily="18" charset="0"/>
              </a:rPr>
              <a:t>Impact on poverty =</a:t>
            </a:r>
          </a:p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				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5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 smtClean="0"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4800600" cy="1143000"/>
          </a:xfrm>
        </p:spPr>
        <p:txBody>
          <a:bodyPr/>
          <a:lstStyle/>
          <a:p>
            <a:r>
              <a:rPr lang="en-US" sz="3500" i="1" dirty="0" smtClean="0"/>
              <a:t>About 1% point reduction in poverty due to the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441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1% point reduction in the poverty rate at a poverty line of slightly more than 5,000 Rupees per person per year.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Amongst PW participants alone, the impact is higher, with a peak reduction in the poverty rate of 3% points, also at a poverty line of 5,000 Rupees.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10160"/>
            <a:ext cx="4495800" cy="37439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509448" cy="3276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495800" y="1752600"/>
            <a:ext cx="16764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An idealized counterfactual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is the potential impact under ideal conditions?</a:t>
            </a:r>
          </a:p>
          <a:p>
            <a:pPr lvl="1"/>
            <a:r>
              <a:rPr lang="en-US" sz="2200" dirty="0" smtClean="0"/>
              <a:t>100 days of work per household who wants that work</a:t>
            </a:r>
          </a:p>
          <a:p>
            <a:pPr lvl="1"/>
            <a:r>
              <a:rPr lang="en-US" sz="2200" dirty="0" smtClean="0"/>
              <a:t>At the stipulated minimum wage rate for the scheme</a:t>
            </a:r>
          </a:p>
          <a:p>
            <a:pPr lvl="1"/>
            <a:r>
              <a:rPr lang="en-US" sz="2200" dirty="0" smtClean="0"/>
              <a:t>Only fully unemployed people join, i.e., no forgone income </a:t>
            </a:r>
          </a:p>
          <a:p>
            <a:pPr lvl="1"/>
            <a:r>
              <a:rPr lang="en-US" sz="2200" dirty="0" smtClean="0"/>
              <a:t>Again ignoring assets and savings</a:t>
            </a:r>
          </a:p>
          <a:p>
            <a:r>
              <a:rPr lang="en-US" sz="2400" dirty="0" smtClean="0"/>
              <a:t>Impact on poverty = </a:t>
            </a:r>
          </a:p>
          <a:p>
            <a:pPr lvl="2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	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5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5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+ 100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500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5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	where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cs typeface="Times New Roman" pitchFamily="18" charset="0"/>
              </a:rPr>
              <a:t>=(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cs typeface="Times New Roman" pitchFamily="18" charset="0"/>
              </a:rPr>
              <a:t>is desired participation </a:t>
            </a:r>
            <a:r>
              <a:rPr lang="en-US" sz="2000" dirty="0" smtClean="0">
                <a:cs typeface="Times New Roman" pitchFamily="18" charset="0"/>
              </a:rPr>
              <a:t>(self-reported) in </a:t>
            </a:r>
            <a:r>
              <a:rPr lang="en-US" sz="2000" dirty="0" smtClean="0">
                <a:cs typeface="Times New Roman" pitchFamily="18" charset="0"/>
              </a:rPr>
              <a:t>NREG at stipulated minimum wage daily rate</a:t>
            </a:r>
            <a:r>
              <a:rPr lang="en-US" sz="2000" i="1" dirty="0" smtClean="0">
                <a:cs typeface="Times New Roman" pitchFamily="18" charset="0"/>
              </a:rPr>
              <a:t> </a:t>
            </a:r>
            <a:r>
              <a:rPr lang="en-US" sz="2000" i="1" dirty="0" smtClean="0">
                <a:cs typeface="Times New Roman" pitchFamily="18" charset="0"/>
              </a:rPr>
              <a:t>of </a:t>
            </a:r>
            <a:r>
              <a:rPr lang="en-US" sz="2000" i="1" dirty="0" smtClean="0">
                <a:cs typeface="Times New Roman" pitchFamily="18" charset="0"/>
              </a:rPr>
              <a:t>w</a:t>
            </a:r>
            <a:r>
              <a:rPr lang="en-US" sz="2000" i="1" baseline="30000" dirty="0" smtClean="0">
                <a:cs typeface="Times New Roman" pitchFamily="18" charset="0"/>
              </a:rPr>
              <a:t>*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500" i="1" dirty="0" smtClean="0">
                <a:solidFill>
                  <a:schemeClr val="tx1"/>
                </a:solidFill>
              </a:rPr>
              <a:t>NREGS has a </a:t>
            </a:r>
            <a:r>
              <a:rPr lang="en-US" sz="3500" i="1" dirty="0" smtClean="0">
                <a:solidFill>
                  <a:schemeClr val="tx1"/>
                </a:solidFill>
              </a:rPr>
              <a:t>much larger </a:t>
            </a:r>
            <a:r>
              <a:rPr lang="en-US" sz="3500" i="1" u="sng" dirty="0" smtClean="0">
                <a:solidFill>
                  <a:schemeClr val="tx1"/>
                </a:solidFill>
              </a:rPr>
              <a:t>potential</a:t>
            </a:r>
            <a:r>
              <a:rPr lang="en-US" sz="3500" i="1" dirty="0" smtClean="0">
                <a:solidFill>
                  <a:schemeClr val="tx1"/>
                </a:solidFill>
              </a:rPr>
              <a:t> impact on poverty in Bihar</a:t>
            </a:r>
            <a:endParaRPr lang="en-US" sz="3500" i="1" dirty="0">
              <a:solidFill>
                <a:schemeClr val="tx1"/>
              </a:solidFill>
            </a:endParaRPr>
          </a:p>
        </p:txBody>
      </p:sp>
      <p:pic>
        <p:nvPicPr>
          <p:cNvPr id="9" name="Picture 8" descr="C:\Users\wb64481\Documents\Rinku\India\nreg2\Do\pre_simuter_R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5624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wb64481\Documents\Rinku\India\nreg2\Do\pre_simuter_dif_R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56311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12798" y="4267200"/>
            <a:ext cx="21788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</a:rPr>
              <a:t>12% point reduction 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in poverty rate</a:t>
            </a:r>
            <a:endParaRPr lang="en-US" sz="17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019801" y="4572000"/>
            <a:ext cx="838200" cy="149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Rationing accounts for large share of performance gap 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sz="2400" dirty="0" smtClean="0"/>
              <a:t>To estimate impact in the absence of rationing we:</a:t>
            </a:r>
          </a:p>
          <a:p>
            <a:pPr lvl="1"/>
            <a:r>
              <a:rPr lang="en-US" sz="2400" dirty="0" smtClean="0"/>
              <a:t>Scale up days of work to those desired, up to 100 days per </a:t>
            </a:r>
            <a:r>
              <a:rPr lang="en-US" sz="2400" dirty="0" err="1" smtClean="0"/>
              <a:t>h’hold</a:t>
            </a:r>
            <a:r>
              <a:rPr lang="en-US" sz="2400" dirty="0" smtClean="0"/>
              <a:t> with extra days valued at their mean net wage.</a:t>
            </a:r>
          </a:p>
          <a:p>
            <a:pPr lvl="1"/>
            <a:r>
              <a:rPr lang="en-US" sz="2400" dirty="0" smtClean="0"/>
              <a:t>Give the median net earnings to those who wanted work but did not get any.</a:t>
            </a:r>
          </a:p>
          <a:p>
            <a:r>
              <a:rPr lang="en-US" sz="2400" dirty="0" smtClean="0"/>
              <a:t>Then we get a poverty impact of 4-5% points.</a:t>
            </a:r>
            <a:r>
              <a:rPr lang="en-US" dirty="0" smtClean="0"/>
              <a:t>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419600" cy="1143000"/>
          </a:xfrm>
        </p:spPr>
        <p:txBody>
          <a:bodyPr/>
          <a:lstStyle/>
          <a:p>
            <a:r>
              <a:rPr lang="en-US" sz="3500" i="1" dirty="0" smtClean="0"/>
              <a:t>An alternative counterfactual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4191000" cy="4525963"/>
          </a:xfrm>
        </p:spPr>
        <p:txBody>
          <a:bodyPr/>
          <a:lstStyle/>
          <a:p>
            <a:r>
              <a:rPr lang="en-US" sz="2400" dirty="0" smtClean="0"/>
              <a:t>Suppose </a:t>
            </a:r>
            <a:r>
              <a:rPr lang="en-US" sz="2400" dirty="0" smtClean="0"/>
              <a:t>the </a:t>
            </a:r>
            <a:r>
              <a:rPr lang="en-US" sz="2400" dirty="0" smtClean="0"/>
              <a:t>same gross expenditure on NREGS </a:t>
            </a:r>
            <a:r>
              <a:rPr lang="en-US" sz="2400" dirty="0" smtClean="0"/>
              <a:t>was </a:t>
            </a:r>
            <a:r>
              <a:rPr lang="en-US" sz="2400" dirty="0" smtClean="0"/>
              <a:t>used to finance a uniform lump-sum transfer to all rural households, whether poor or not.</a:t>
            </a:r>
          </a:p>
          <a:p>
            <a:r>
              <a:rPr lang="en-US" sz="2400" dirty="0" smtClean="0"/>
              <a:t>This would have a </a:t>
            </a:r>
            <a:r>
              <a:rPr lang="en-US" sz="2400" u="sng" dirty="0" smtClean="0"/>
              <a:t>larger</a:t>
            </a:r>
            <a:r>
              <a:rPr lang="en-US" sz="2400" dirty="0" smtClean="0"/>
              <a:t> impact on poverty than NREGS as it is currently performing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cs typeface="Times New Roman" pitchFamily="18" charset="0"/>
              </a:rPr>
              <a:t>Also true of an alternative using </a:t>
            </a:r>
            <a:r>
              <a:rPr lang="en-US" sz="2400" dirty="0" smtClean="0">
                <a:cs typeface="Times New Roman" pitchFamily="18" charset="0"/>
              </a:rPr>
              <a:t>BPL card targeting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0848" y="3117215"/>
            <a:ext cx="4800600" cy="37407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6868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i="1" dirty="0" smtClean="0">
                <a:solidFill>
                  <a:srgbClr val="FF0000"/>
                </a:solidFill>
              </a:rPr>
              <a:t>Comparisons with other states </a:t>
            </a:r>
            <a:br>
              <a:rPr lang="en-US" sz="4000" i="1" dirty="0" smtClean="0">
                <a:solidFill>
                  <a:srgbClr val="FF0000"/>
                </a:solidFill>
              </a:rPr>
            </a:br>
            <a:r>
              <a:rPr lang="en-US" sz="3500" i="1" dirty="0" smtClean="0"/>
              <a:t>Using 2009/10 NSS</a:t>
            </a:r>
            <a:endParaRPr lang="en-US" sz="35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 sz="3500" i="1" dirty="0" smtClean="0">
                <a:solidFill>
                  <a:schemeClr val="tx1"/>
                </a:solidFill>
              </a:rPr>
              <a:t>A puzzle about NREGS in India as a whole</a:t>
            </a:r>
            <a:endParaRPr lang="en-US" sz="35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505200" cy="3657600"/>
          </a:xfrm>
        </p:spPr>
        <p:txBody>
          <a:bodyPr/>
          <a:lstStyle/>
          <a:p>
            <a:r>
              <a:rPr lang="en-US" sz="2400" dirty="0" smtClean="0"/>
              <a:t>Participation rates on NREGS across states of India are only weakly correlated with poverty rates across states. </a:t>
            </a:r>
          </a:p>
          <a:p>
            <a:r>
              <a:rPr lang="en-US" sz="2400" i="1" dirty="0" smtClean="0"/>
              <a:t>Why?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19200"/>
            <a:ext cx="4960620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Yet poorer states of India have higher demand for work on NREGS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06" y="1535652"/>
            <a:ext cx="4267200" cy="4525963"/>
          </a:xfrm>
        </p:spPr>
        <p:txBody>
          <a:bodyPr/>
          <a:lstStyle/>
          <a:p>
            <a:r>
              <a:rPr lang="en-US" sz="2400" dirty="0" smtClean="0"/>
              <a:t>Poorer states have a higher % of </a:t>
            </a:r>
            <a:r>
              <a:rPr lang="en-US" sz="2400" dirty="0" err="1" smtClean="0"/>
              <a:t>h’holds</a:t>
            </a:r>
            <a:r>
              <a:rPr lang="en-US" sz="2400" dirty="0" smtClean="0"/>
              <a:t> who want work on NREGS (actual employment + those who say they want work but could not get it). </a:t>
            </a:r>
          </a:p>
          <a:p>
            <a:r>
              <a:rPr lang="en-US" sz="2400" dirty="0" smtClean="0"/>
              <a:t>Though here too Bihar is an outlier, with demand for NREGS 0.14 below the regression line (t=-2.58).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580" y="1447800"/>
            <a:ext cx="49606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/>
          <a:lstStyle/>
          <a:p>
            <a:r>
              <a:rPr lang="en-US" sz="3500" i="1" dirty="0" smtClean="0">
                <a:solidFill>
                  <a:schemeClr val="tx1"/>
                </a:solidFill>
              </a:rPr>
              <a:t>How close does NREGS in Bihar come to achieving its potential impact on poverty? </a:t>
            </a:r>
            <a:endParaRPr lang="en-US" sz="35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sz="2400" i="1" dirty="0" smtClean="0"/>
              <a:t>Does NREGS really guarantee employment to anyone who wants it in rural Bihar? </a:t>
            </a:r>
            <a:r>
              <a:rPr lang="en-US" sz="2400" dirty="0" smtClean="0"/>
              <a:t>Rationing of employment opportunities may be common.</a:t>
            </a:r>
          </a:p>
          <a:p>
            <a:r>
              <a:rPr lang="en-US" sz="2400" dirty="0" smtClean="0"/>
              <a:t>forgone employment and income is unlikely to be zero in reality; poor people cannot afford to be entirely idle, but will find something to help make ends meet. </a:t>
            </a:r>
            <a:r>
              <a:rPr lang="en-US" sz="2400" i="1" dirty="0" smtClean="0"/>
              <a:t>But how much forgone income?</a:t>
            </a:r>
          </a:p>
          <a:p>
            <a:r>
              <a:rPr lang="en-US" sz="2400" dirty="0" smtClean="0"/>
              <a:t>Leakage? Anecdotes that wages not paid in full; “ghost workers;” contractors use machines and pocket the difference. </a:t>
            </a:r>
            <a:r>
              <a:rPr lang="en-US" sz="2400" i="1" dirty="0" smtClean="0"/>
              <a:t>But how common in practice?</a:t>
            </a:r>
          </a:p>
          <a:p>
            <a:r>
              <a:rPr lang="en-US" sz="2400" b="1" i="1" dirty="0" smtClean="0"/>
              <a:t>How much impact on poverty in rural Bihar?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sz="3500" i="1" dirty="0" smtClean="0"/>
              <a:t>Rationing in poorer states is the reason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3581400" cy="4525963"/>
          </a:xfrm>
        </p:spPr>
        <p:txBody>
          <a:bodyPr/>
          <a:lstStyle/>
          <a:p>
            <a:r>
              <a:rPr lang="en-US" sz="2200" dirty="0" smtClean="0"/>
              <a:t>Greater </a:t>
            </a:r>
            <a:r>
              <a:rPr lang="en-US" sz="2200" u="sng" dirty="0" smtClean="0"/>
              <a:t>rationing</a:t>
            </a:r>
            <a:r>
              <a:rPr lang="en-US" sz="2200" dirty="0" smtClean="0"/>
              <a:t>—un-met demand for work on the scheme—in some of the poorest states.</a:t>
            </a:r>
          </a:p>
          <a:p>
            <a:r>
              <a:rPr lang="en-US" sz="2200" dirty="0" smtClean="0"/>
              <a:t>Highest rationing in Bihar, but also high in Jharkhand and Orissa.</a:t>
            </a:r>
          </a:p>
          <a:p>
            <a:r>
              <a:rPr lang="en-US" sz="2200" dirty="0" smtClean="0"/>
              <a:t>Low levels in TN, HP, Rajasthan and Kerala</a:t>
            </a:r>
          </a:p>
          <a:p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5029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4953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But low levels of rationing elsewhere, suggesting that the scheme is working better</a:t>
            </a:r>
            <a:endParaRPr kumimoji="0" lang="en-US" sz="3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62800" y="1676400"/>
            <a:ext cx="1676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 dirty="0" smtClean="0">
                <a:solidFill>
                  <a:srgbClr val="FF0000"/>
                </a:solidFill>
              </a:rPr>
              <a:t>Why so much rationing in poor states, including Bihar?</a:t>
            </a:r>
            <a:br>
              <a:rPr lang="en-US" sz="4000" i="1" dirty="0" smtClean="0">
                <a:solidFill>
                  <a:srgbClr val="FF0000"/>
                </a:solidFill>
              </a:rPr>
            </a:br>
            <a:r>
              <a:rPr lang="en-US" sz="4000" i="1" dirty="0" smtClean="0">
                <a:solidFill>
                  <a:srgbClr val="FF0000"/>
                </a:solidFill>
              </a:rPr>
              <a:t/>
            </a:r>
            <a:br>
              <a:rPr lang="en-US" sz="4000" i="1" dirty="0" smtClean="0">
                <a:solidFill>
                  <a:srgbClr val="FF0000"/>
                </a:solidFill>
              </a:rPr>
            </a:br>
            <a:r>
              <a:rPr lang="en-US" sz="3200" i="1" dirty="0" smtClean="0">
                <a:solidFill>
                  <a:schemeClr val="tx1"/>
                </a:solidFill>
              </a:rPr>
              <a:t>Here we can only offer some conjectures, informed by the evidence and our field observations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500" i="1" dirty="0" smtClean="0"/>
              <a:t>1. Lack of awareness on the part of workers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sz="2400" dirty="0" smtClean="0"/>
              <a:t>Our survey suggests that awareness of the right to work is low, esp., women. </a:t>
            </a:r>
          </a:p>
          <a:p>
            <a:pPr lvl="1"/>
            <a:r>
              <a:rPr lang="en-US" sz="2000" dirty="0" smtClean="0"/>
              <a:t>95% of men and 73% of women had heard about the program</a:t>
            </a:r>
          </a:p>
          <a:p>
            <a:pPr lvl="1"/>
            <a:r>
              <a:rPr lang="en-US" sz="2000" dirty="0" smtClean="0"/>
              <a:t>But most were unaware of their rights and entitlements under NREGA. Low level of understanding about how to get work. </a:t>
            </a:r>
            <a:endParaRPr lang="en-US" sz="2400" dirty="0" smtClean="0"/>
          </a:p>
          <a:p>
            <a:r>
              <a:rPr lang="en-US" sz="2400" dirty="0" smtClean="0"/>
              <a:t>Yes they still say they want work, but they don’t realize they can demand work, and should get unemployment benefit if it is not provided.</a:t>
            </a:r>
          </a:p>
          <a:p>
            <a:r>
              <a:rPr lang="en-US" sz="2400" dirty="0" smtClean="0"/>
              <a:t>But why are they so unaware? History of subjugation/disempowerment, premised on illiteracy?</a:t>
            </a:r>
          </a:p>
          <a:p>
            <a:r>
              <a:rPr lang="en-US" sz="2400" dirty="0" smtClean="0"/>
              <a:t>Awareness is endogenous, but it can be influenced externally: our RCT for the BREGS movie.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2. Low administrative capacity in poorest states</a:t>
            </a:r>
            <a:endParaRPr lang="en-US" sz="35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Supply side is slow to respond. </a:t>
            </a:r>
          </a:p>
          <a:p>
            <a:pPr lvl="1"/>
            <a:r>
              <a:rPr lang="en-US" sz="2400" dirty="0" smtClean="0"/>
              <a:t>Low levels of participation; few </a:t>
            </a:r>
            <a:r>
              <a:rPr lang="en-US" sz="2400" i="1" dirty="0" smtClean="0"/>
              <a:t>gram </a:t>
            </a:r>
            <a:r>
              <a:rPr lang="en-US" sz="2400" i="1" dirty="0" err="1" smtClean="0"/>
              <a:t>sabha</a:t>
            </a:r>
            <a:r>
              <a:rPr lang="en-US" sz="2400" dirty="0" err="1" smtClean="0"/>
              <a:t>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Lags in execution; </a:t>
            </a:r>
            <a:r>
              <a:rPr lang="en-US" sz="2400" dirty="0" err="1" smtClean="0"/>
              <a:t>intermittant</a:t>
            </a:r>
            <a:r>
              <a:rPr lang="en-US" sz="2400" dirty="0" smtClean="0"/>
              <a:t> closures</a:t>
            </a:r>
          </a:p>
          <a:p>
            <a:pPr lvl="1"/>
            <a:r>
              <a:rPr lang="en-US" sz="2400" dirty="0" smtClean="0"/>
              <a:t>Poor flow of funds accounting</a:t>
            </a:r>
          </a:p>
          <a:p>
            <a:pPr lvl="1"/>
            <a:r>
              <a:rPr lang="en-US" sz="2400" dirty="0" smtClean="0"/>
              <a:t>Wages paid in cash not through POs</a:t>
            </a:r>
          </a:p>
          <a:p>
            <a:pPr lvl="1"/>
            <a:r>
              <a:rPr lang="en-US" sz="2400" dirty="0" smtClean="0"/>
              <a:t>Poor supervision</a:t>
            </a:r>
          </a:p>
          <a:p>
            <a:pPr lvl="1"/>
            <a:r>
              <a:rPr lang="en-US" sz="2400" dirty="0" smtClean="0"/>
              <a:t>Lack of transparency</a:t>
            </a:r>
          </a:p>
          <a:p>
            <a:r>
              <a:rPr lang="en-US" sz="2400" dirty="0" smtClean="0"/>
              <a:t>A scheme such as NREGS is likely to be harder to implement in poor states.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FE799-5147-41B2-8F2C-FB8AE227E3E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3. Corruption? 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Surely corrupt local officials will have an incentive to eliminate the rationing by starting more projects?</a:t>
            </a:r>
          </a:p>
          <a:p>
            <a:r>
              <a:rPr lang="en-US" sz="2400" dirty="0" smtClean="0"/>
              <a:t>Not if their own personal gain from doing so is constrained by the </a:t>
            </a:r>
            <a:r>
              <a:rPr lang="en-US" sz="2400" u="sng" dirty="0" smtClean="0"/>
              <a:t>design</a:t>
            </a:r>
            <a:r>
              <a:rPr lang="en-US" sz="2400" dirty="0" smtClean="0"/>
              <a:t> of the scheme.</a:t>
            </a:r>
          </a:p>
          <a:p>
            <a:r>
              <a:rPr lang="en-US" sz="2400" dirty="0" smtClean="0"/>
              <a:t>Corruption requires cooperation between a set of  stakeholders (officials and workers). </a:t>
            </a:r>
          </a:p>
          <a:p>
            <a:r>
              <a:rPr lang="en-US" sz="2400" dirty="0" smtClean="0"/>
              <a:t>Marginal cost of corruption may rise steeply at higher levels of disbursement given checks and balances built into the design. </a:t>
            </a:r>
          </a:p>
          <a:p>
            <a:r>
              <a:rPr lang="en-US" sz="2400" dirty="0" smtClean="0"/>
              <a:t>Very high MC when local officials would need to extend their network of collusion beyond the “comfort zone” of those they trust. 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5440363"/>
          </a:xfrm>
        </p:spPr>
        <p:txBody>
          <a:bodyPr/>
          <a:lstStyle/>
          <a:p>
            <a:r>
              <a:rPr lang="en-US" sz="2400" dirty="0" smtClean="0"/>
              <a:t>Local officials maximize: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s.t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/>
              <a:t>=officials’ own revenue at employment E;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/>
              <a:t>=cost of corruption;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/>
              <a:t>=supply of labor</a:t>
            </a:r>
          </a:p>
          <a:p>
            <a:pPr lvl="1">
              <a:buNone/>
            </a:pPr>
            <a:r>
              <a:rPr lang="en-US" sz="2000" dirty="0" smtClean="0"/>
              <a:t>	to NREGS at wage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2000" dirty="0" smtClean="0"/>
          </a:p>
          <a:p>
            <a:pPr lvl="1"/>
            <a:r>
              <a:rPr lang="en-US" sz="2000" dirty="0" smtClean="0"/>
              <a:t>Assume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)&lt;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dirty="0" smtClean="0"/>
          </a:p>
          <a:p>
            <a:r>
              <a:rPr lang="en-US" sz="2400" dirty="0" smtClean="0"/>
              <a:t>There will be rationing in equilibrium if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/>
              <a:t>*&lt;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/>
              <a:t>, where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/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/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2133600"/>
            <a:ext cx="0" cy="297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50808" y="5105400"/>
            <a:ext cx="289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5090615" y="2115403"/>
            <a:ext cx="2729552" cy="2606722"/>
          </a:xfrm>
          <a:custGeom>
            <a:avLst/>
            <a:gdLst>
              <a:gd name="connsiteX0" fmla="*/ 0 w 2729552"/>
              <a:gd name="connsiteY0" fmla="*/ 2606722 h 2606722"/>
              <a:gd name="connsiteX1" fmla="*/ 1487606 w 2729552"/>
              <a:gd name="connsiteY1" fmla="*/ 2129051 h 2606722"/>
              <a:gd name="connsiteX2" fmla="*/ 2224585 w 2729552"/>
              <a:gd name="connsiteY2" fmla="*/ 1310185 h 2606722"/>
              <a:gd name="connsiteX3" fmla="*/ 2729552 w 2729552"/>
              <a:gd name="connsiteY3" fmla="*/ 0 h 2606722"/>
              <a:gd name="connsiteX4" fmla="*/ 2729552 w 2729552"/>
              <a:gd name="connsiteY4" fmla="*/ 0 h 2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9552" h="2606722">
                <a:moveTo>
                  <a:pt x="0" y="2606722"/>
                </a:moveTo>
                <a:cubicBezTo>
                  <a:pt x="558421" y="2475931"/>
                  <a:pt x="1116842" y="2345140"/>
                  <a:pt x="1487606" y="2129051"/>
                </a:cubicBezTo>
                <a:cubicBezTo>
                  <a:pt x="1858370" y="1912962"/>
                  <a:pt x="2017594" y="1665027"/>
                  <a:pt x="2224585" y="1310185"/>
                </a:cubicBezTo>
                <a:cubicBezTo>
                  <a:pt x="2431576" y="955343"/>
                  <a:pt x="2729552" y="0"/>
                  <a:pt x="2729552" y="0"/>
                </a:cubicBezTo>
                <a:lnTo>
                  <a:pt x="2729552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">
            <a:off x="5029200" y="3741760"/>
            <a:ext cx="2895600" cy="762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51344" y="3886200"/>
            <a:ext cx="0" cy="1219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40069" y="17526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48600" y="38978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86878" y="5105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467600" y="5105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 flipH="1" flipV="1">
            <a:off x="7772401" y="2286000"/>
            <a:ext cx="24777" cy="2819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0" y="5410200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/>
              <a:t>*=Rationing</a:t>
            </a:r>
          </a:p>
          <a:p>
            <a:pPr algn="ctr"/>
            <a:r>
              <a:rPr lang="en-US" dirty="0" smtClean="0"/>
              <a:t>in equilibrium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" y="457200"/>
            <a:ext cx="82017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dirty="0" smtClean="0"/>
              <a:t> A simple model of rationing on NREGS</a:t>
            </a:r>
            <a:endParaRPr lang="en-US" sz="3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 dirty="0" smtClean="0">
                <a:solidFill>
                  <a:srgbClr val="FF0000"/>
                </a:solidFill>
              </a:rPr>
              <a:t>Main messages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NREGS in Bihar is falling well short of its potential impact on poverty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Potential 12% point reduction in poverty in Bihar </a:t>
            </a:r>
            <a:r>
              <a:rPr lang="en-US" sz="2400" dirty="0" err="1" smtClean="0"/>
              <a:t>vs</a:t>
            </a:r>
            <a:r>
              <a:rPr lang="en-US" sz="2400" dirty="0" smtClean="0"/>
              <a:t>, actual impact of 1% point.</a:t>
            </a:r>
          </a:p>
          <a:p>
            <a:r>
              <a:rPr lang="en-US" sz="2400" dirty="0" smtClean="0"/>
              <a:t>Some of this gap is hard to avoid, esp., forgone income</a:t>
            </a:r>
          </a:p>
          <a:p>
            <a:r>
              <a:rPr lang="en-US" sz="2400" dirty="0" smtClean="0"/>
              <a:t>But also many discrepancies between “theoretical ideal” and practice</a:t>
            </a:r>
          </a:p>
          <a:p>
            <a:pPr lvl="1"/>
            <a:r>
              <a:rPr lang="en-US" sz="2200" dirty="0" smtClean="0"/>
              <a:t>Rationing is common; 2/3 of those who want work do not get it</a:t>
            </a:r>
          </a:p>
          <a:p>
            <a:pPr lvl="1"/>
            <a:r>
              <a:rPr lang="en-US" sz="2200" dirty="0" smtClean="0"/>
              <a:t>While the rationing process is “pro-poor” overall some socially/politically excluded groups have poor access</a:t>
            </a:r>
          </a:p>
          <a:p>
            <a:pPr lvl="1"/>
            <a:r>
              <a:rPr lang="en-US" sz="2200" dirty="0" smtClean="0"/>
              <a:t>Received wages lower than stipulated wages</a:t>
            </a:r>
          </a:p>
          <a:p>
            <a:pPr lvl="1"/>
            <a:r>
              <a:rPr lang="en-US" sz="2200" dirty="0" smtClean="0"/>
              <a:t>Worksites often lack facilities </a:t>
            </a:r>
          </a:p>
          <a:p>
            <a:pPr lvl="1"/>
            <a:r>
              <a:rPr lang="en-US" sz="2200" dirty="0" smtClean="0"/>
              <a:t>Processes weak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500" i="1" dirty="0" smtClean="0"/>
              <a:t>Performance issues are limiting the potential benefits in Bihar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sz="2400" dirty="0" smtClean="0"/>
              <a:t>Rationing makes it unlikely that there will be large insurance and empowerment benefits.</a:t>
            </a:r>
          </a:p>
          <a:p>
            <a:r>
              <a:rPr lang="en-US" sz="2400" dirty="0" smtClean="0"/>
              <a:t>Shocks do not predict participation.</a:t>
            </a:r>
          </a:p>
          <a:p>
            <a:r>
              <a:rPr lang="en-US" sz="2400" dirty="0" smtClean="0"/>
              <a:t>Lack of awareness of rights under NREGS also makes it unlikely that there would be large impacts on empowerment.</a:t>
            </a:r>
          </a:p>
          <a:p>
            <a:r>
              <a:rPr lang="en-US" sz="2400" dirty="0" smtClean="0"/>
              <a:t>No sign of impacts on participation in village decisions or that respect in the community improved.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Bihar is not typical of NREGS in India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is a collection of some of the poorest states (Bihar, Orissa and Jharkhand) where rationing is substantial.</a:t>
            </a:r>
          </a:p>
          <a:p>
            <a:endParaRPr lang="en-US" sz="2400" dirty="0" smtClean="0"/>
          </a:p>
          <a:p>
            <a:r>
              <a:rPr lang="en-US" sz="2400" dirty="0" smtClean="0"/>
              <a:t>But also a number of states where this is not a problem, suggesting that the scheme is likely to be working better in reducing poverty and attaining its insurance and empowerment potential.</a:t>
            </a:r>
          </a:p>
          <a:p>
            <a:endParaRPr lang="en-US" sz="2400" dirty="0" smtClean="0"/>
          </a:p>
          <a:p>
            <a:r>
              <a:rPr lang="en-US" sz="2400" dirty="0" smtClean="0"/>
              <a:t>Harder to reduce poverty in poorer states.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   </a:t>
            </a:r>
            <a:r>
              <a:rPr lang="en-US" sz="3500" i="1" dirty="0" smtClean="0"/>
              <a:t>Outline of presentation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493837"/>
            <a:ext cx="5181600" cy="3230563"/>
          </a:xfrm>
        </p:spPr>
        <p:txBody>
          <a:bodyPr/>
          <a:lstStyle/>
          <a:p>
            <a:r>
              <a:rPr lang="en-US" sz="2400" dirty="0" smtClean="0"/>
              <a:t>Demand for work and rationing</a:t>
            </a:r>
          </a:p>
          <a:p>
            <a:r>
              <a:rPr lang="en-US" sz="2400" dirty="0" smtClean="0"/>
              <a:t>Wages</a:t>
            </a:r>
          </a:p>
          <a:p>
            <a:r>
              <a:rPr lang="en-US" sz="2400" dirty="0" smtClean="0"/>
              <a:t>forgone income</a:t>
            </a:r>
          </a:p>
          <a:p>
            <a:r>
              <a:rPr lang="en-US" sz="2400" dirty="0" smtClean="0"/>
              <a:t>Impacts on poverty</a:t>
            </a:r>
          </a:p>
          <a:p>
            <a:r>
              <a:rPr lang="en-US" sz="2400" dirty="0" smtClean="0"/>
              <a:t>Comparisons with other states</a:t>
            </a:r>
          </a:p>
          <a:p>
            <a:r>
              <a:rPr lang="en-US" sz="2400" dirty="0" smtClean="0"/>
              <a:t>Why so much rationing in poor states? </a:t>
            </a:r>
          </a:p>
          <a:p>
            <a:r>
              <a:rPr lang="en-US" sz="2400" dirty="0" smtClean="0"/>
              <a:t>Main messages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 dirty="0" smtClean="0">
                <a:solidFill>
                  <a:srgbClr val="FF0000"/>
                </a:solidFill>
              </a:rPr>
              <a:t>Demand for work and the rationing of the available work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IMG_0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534400" cy="1143000"/>
          </a:xfrm>
        </p:spPr>
        <p:txBody>
          <a:bodyPr/>
          <a:lstStyle/>
          <a:p>
            <a:r>
              <a:rPr lang="en-US" sz="3500" i="1" dirty="0" smtClean="0">
                <a:solidFill>
                  <a:schemeClr val="bg1"/>
                </a:solidFill>
              </a:rPr>
              <a:t>A closer look at NREGS in Bihar using our surveys</a:t>
            </a:r>
            <a:endParaRPr lang="en-US" sz="35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i="1" dirty="0" smtClean="0"/>
              <a:t>Survey data for the study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678363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sz="2400" u="sng" dirty="0" smtClean="0"/>
              <a:t>2009 Baseline survey</a:t>
            </a:r>
            <a:r>
              <a:rPr lang="en-US" sz="2400" dirty="0" smtClean="0"/>
              <a:t> (Round 1; “R1”)</a:t>
            </a:r>
          </a:p>
          <a:p>
            <a:pPr marL="457200" indent="-457200" eaLnBrk="1" hangingPunct="1"/>
            <a:r>
              <a:rPr lang="en-US" sz="2400" dirty="0" smtClean="0"/>
              <a:t>3,000 randomly sampled households in 150 villages of     rural Bihar surveyed in April-July 2009</a:t>
            </a:r>
          </a:p>
          <a:p>
            <a:pPr marL="457200" indent="-457200" eaLnBrk="1" hangingPunct="1"/>
            <a:r>
              <a:rPr lang="en-US" sz="2400" dirty="0" smtClean="0"/>
              <a:t>5,200 adult individuals, one male and one female from each household</a:t>
            </a:r>
          </a:p>
          <a:p>
            <a:pPr eaLnBrk="1" hangingPunct="1">
              <a:buFontTx/>
              <a:buNone/>
            </a:pPr>
            <a:endParaRPr lang="en-US" sz="2400" u="sng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(“</a:t>
            </a:r>
            <a:r>
              <a:rPr lang="en-US" sz="2400" i="1" dirty="0" smtClean="0"/>
              <a:t>BREGS: The Movie</a:t>
            </a:r>
            <a:r>
              <a:rPr lang="en-US" sz="2400" dirty="0" smtClean="0"/>
              <a:t>:” A randomized control trial to test if information can improve performance=&gt; another paper)</a:t>
            </a:r>
          </a:p>
          <a:p>
            <a:pPr marL="457200" indent="-457200" eaLnBrk="1" hangingPunct="1">
              <a:buNone/>
            </a:pPr>
            <a:endParaRPr lang="en-US" sz="2400" u="sng" dirty="0" smtClean="0"/>
          </a:p>
          <a:p>
            <a:pPr marL="457200" indent="-457200" eaLnBrk="1" hangingPunct="1">
              <a:buNone/>
            </a:pPr>
            <a:r>
              <a:rPr lang="en-US" sz="2400" u="sng" dirty="0" smtClean="0"/>
              <a:t>2010 Follow-up survey</a:t>
            </a:r>
            <a:r>
              <a:rPr lang="en-US" sz="2400" dirty="0" smtClean="0"/>
              <a:t> (Round 2; “R2”) </a:t>
            </a:r>
          </a:p>
          <a:p>
            <a:pPr marL="457200" indent="-457200" eaLnBrk="1" hangingPunct="1"/>
            <a:r>
              <a:rPr lang="en-US" sz="2400" dirty="0" smtClean="0"/>
              <a:t>same villages/households in April-July 2010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500" i="1" dirty="0" smtClean="0"/>
              <a:t>Three groups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Participants in NREGS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“Excess demanders”: those who say they would like to work on NREGS but did not obtain work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The rest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400" y="2976563"/>
          <a:ext cx="7286625" cy="4699000"/>
        </p:xfrm>
        <a:graphic>
          <a:graphicData uri="http://schemas.openxmlformats.org/presentationml/2006/ole">
            <p:oleObj spid="_x0000_s15364" name="Document" r:id="rId3" imgW="6012949" imgH="3871041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4B0B0-5A0C-4B95-A8E8-153DD2A1A8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5961530"/>
            <a:ext cx="2286000" cy="5154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14269</TotalTime>
  <Words>2718</Words>
  <Application>Microsoft Office PowerPoint</Application>
  <PresentationFormat>On-screen Show (4:3)</PresentationFormat>
  <Paragraphs>316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Document</vt:lpstr>
      <vt:lpstr>Slide 1</vt:lpstr>
      <vt:lpstr> India’s National Rural Employment Guarantee Scheme (NREGS)   </vt:lpstr>
      <vt:lpstr>NREGS should be important for Bihar</vt:lpstr>
      <vt:lpstr>How close does NREGS in Bihar come to achieving its potential impact on poverty? </vt:lpstr>
      <vt:lpstr>   Outline of presentation</vt:lpstr>
      <vt:lpstr>Demand for work and the rationing of the available work</vt:lpstr>
      <vt:lpstr>A closer look at NREGS in Bihar using our surveys</vt:lpstr>
      <vt:lpstr>Survey data for the study</vt:lpstr>
      <vt:lpstr>Three groups</vt:lpstr>
      <vt:lpstr>Does NREGS guarantee  employment?  No </vt:lpstr>
      <vt:lpstr>Clear signs of pro-poor targeting</vt:lpstr>
      <vt:lpstr>The rationing process is also pro-poor</vt:lpstr>
      <vt:lpstr>Findings from modeling participation and demand for work on NREGS 1 </vt:lpstr>
      <vt:lpstr>Findings from modeling participation and demand for work on NREGS 2 </vt:lpstr>
      <vt:lpstr>In summary:  Substantial and systematic rationing</vt:lpstr>
      <vt:lpstr>Wages</vt:lpstr>
      <vt:lpstr>NREGS is paying more than other casual work</vt:lpstr>
      <vt:lpstr>Yet persistent gap between stipulated wage and reported wage</vt:lpstr>
      <vt:lpstr>A wage floor?</vt:lpstr>
      <vt:lpstr>Less of a wage floor for women</vt:lpstr>
      <vt:lpstr>But women get better wages under NREG than casual market</vt:lpstr>
      <vt:lpstr>Leakage: Some comparisons with administrative data</vt:lpstr>
      <vt:lpstr>Forgone income</vt:lpstr>
      <vt:lpstr>Participation often comes at a cost</vt:lpstr>
      <vt:lpstr>Estimating forgone employment and income</vt:lpstr>
      <vt:lpstr>Alternative interpretations of self-assessed forgone income</vt:lpstr>
      <vt:lpstr>Gross vs. net gain in employment</vt:lpstr>
      <vt:lpstr>Two alternatives to NREGS work</vt:lpstr>
      <vt:lpstr>Impacts on poverty Bringing these elements together </vt:lpstr>
      <vt:lpstr>Impact relative to “No-BREGS”</vt:lpstr>
      <vt:lpstr>More formally</vt:lpstr>
      <vt:lpstr>About 1% point reduction in poverty due to the scheme</vt:lpstr>
      <vt:lpstr>An idealized counterfactual</vt:lpstr>
      <vt:lpstr>NREGS has a much larger potential impact on poverty in Bihar</vt:lpstr>
      <vt:lpstr>Rationing accounts for large share of performance gap </vt:lpstr>
      <vt:lpstr>An alternative counterfactual</vt:lpstr>
      <vt:lpstr>Comparisons with other states  Using 2009/10 NSS</vt:lpstr>
      <vt:lpstr>A puzzle about NREGS in India as a whole</vt:lpstr>
      <vt:lpstr>Yet poorer states of India have higher demand for work on NREGS</vt:lpstr>
      <vt:lpstr>Rationing in poorer states is the reason</vt:lpstr>
      <vt:lpstr>Why so much rationing in poor states, including Bihar?  Here we can only offer some conjectures, informed by the evidence and our field observations</vt:lpstr>
      <vt:lpstr>1. Lack of awareness on the part of workers</vt:lpstr>
      <vt:lpstr>2. Low administrative capacity in poorest states</vt:lpstr>
      <vt:lpstr>3. Corruption? </vt:lpstr>
      <vt:lpstr>Slide 45</vt:lpstr>
      <vt:lpstr>Main messages</vt:lpstr>
      <vt:lpstr>NREGS in Bihar is falling well short of its potential impact on poverty</vt:lpstr>
      <vt:lpstr>Performance issues are limiting the potential benefits in Bihar</vt:lpstr>
      <vt:lpstr>Bihar is not typical of NREGS in India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NREGS in Bihar: preliminary findings</dc:title>
  <dc:creator>DVanDeWalle</dc:creator>
  <cp:lastModifiedBy>wb19503</cp:lastModifiedBy>
  <cp:revision>202</cp:revision>
  <dcterms:created xsi:type="dcterms:W3CDTF">2009-11-18T04:11:35Z</dcterms:created>
  <dcterms:modified xsi:type="dcterms:W3CDTF">2011-12-11T09:39:39Z</dcterms:modified>
</cp:coreProperties>
</file>