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96" r:id="rId3"/>
    <p:sldId id="298" r:id="rId4"/>
    <p:sldId id="299" r:id="rId5"/>
    <p:sldId id="297" r:id="rId6"/>
    <p:sldId id="300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3" r:id="rId18"/>
    <p:sldId id="31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8250E-D052-44DD-998B-7A06239F8619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09598-FEBA-43FC-A94A-6A63484863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213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C862DE31-970E-4BF8-9204-E67F73276404}" type="slidenum">
              <a:rPr lang="en-US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8A1118DD-EA6D-4AFB-A389-55EB62B8B56D}" type="slidenum">
              <a:rPr lang="en-US" sz="1200" smtClean="0"/>
              <a:pPr eaLnBrk="1" hangingPunct="1"/>
              <a:t>11</a:t>
            </a:fld>
            <a:endParaRPr lang="en-US" sz="12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C862DE31-970E-4BF8-9204-E67F73276404}" type="slidenum">
              <a:rPr lang="en-US" sz="1200" smtClean="0"/>
              <a:pPr eaLnBrk="1" hangingPunct="1"/>
              <a:t>12</a:t>
            </a:fld>
            <a:endParaRPr lang="en-US" sz="120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8A1118DD-EA6D-4AFB-A389-55EB62B8B56D}" type="slidenum">
              <a:rPr lang="en-US" sz="1200" smtClean="0"/>
              <a:pPr eaLnBrk="1" hangingPunct="1"/>
              <a:t>13</a:t>
            </a:fld>
            <a:endParaRPr lang="en-US" sz="12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8A1118DD-EA6D-4AFB-A389-55EB62B8B56D}" type="slidenum">
              <a:rPr lang="en-US" sz="1200" smtClean="0"/>
              <a:pPr eaLnBrk="1" hangingPunct="1"/>
              <a:t>14</a:t>
            </a:fld>
            <a:endParaRPr lang="en-US" sz="12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8A1118DD-EA6D-4AFB-A389-55EB62B8B56D}" type="slidenum">
              <a:rPr lang="en-US" sz="1200" smtClean="0"/>
              <a:pPr eaLnBrk="1" hangingPunct="1"/>
              <a:t>15</a:t>
            </a:fld>
            <a:endParaRPr lang="en-US" sz="12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8A1118DD-EA6D-4AFB-A389-55EB62B8B56D}" type="slidenum">
              <a:rPr lang="en-US" sz="1200" smtClean="0"/>
              <a:pPr eaLnBrk="1" hangingPunct="1"/>
              <a:t>16</a:t>
            </a:fld>
            <a:endParaRPr lang="en-US" sz="12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dirty="0" smtClean="0"/>
              <a:t>KM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8A1118DD-EA6D-4AFB-A389-55EB62B8B56D}" type="slidenum">
              <a:rPr lang="en-US" sz="1200" smtClean="0"/>
              <a:pPr eaLnBrk="1" hangingPunct="1"/>
              <a:t>17</a:t>
            </a:fld>
            <a:endParaRPr lang="en-US" sz="12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dirty="0" smtClean="0"/>
              <a:t>KM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8A1118DD-EA6D-4AFB-A389-55EB62B8B56D}" type="slidenum">
              <a:rPr lang="en-US" sz="1200" smtClean="0"/>
              <a:pPr eaLnBrk="1" hangingPunct="1"/>
              <a:t>18</a:t>
            </a:fld>
            <a:endParaRPr lang="en-US" sz="12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dirty="0" smtClean="0"/>
              <a:t>KM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C862DE31-970E-4BF8-9204-E67F73276404}" type="slidenum">
              <a:rPr lang="en-US" sz="1200" smtClean="0"/>
              <a:pPr eaLnBrk="1" hangingPunct="1"/>
              <a:t>3</a:t>
            </a:fld>
            <a:endParaRPr lang="en-US" sz="120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C862DE31-970E-4BF8-9204-E67F73276404}" type="slidenum">
              <a:rPr lang="en-US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49BDE7B6-3A67-4483-B220-043B41DD94E7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463F47DE-E4B1-46CF-B890-B14292D06FE3}" type="slidenum">
              <a:rPr lang="en-US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F40386D8-697D-4237-B04D-0AB1F9AEFBF9}" type="slidenum">
              <a:rPr lang="en-US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8A1118DD-EA6D-4AFB-A389-55EB62B8B56D}" type="slidenum">
              <a:rPr lang="en-US" sz="1200" smtClean="0"/>
              <a:pPr eaLnBrk="1" hangingPunct="1"/>
              <a:t>8</a:t>
            </a:fld>
            <a:endParaRPr lang="en-US" sz="12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8A1118DD-EA6D-4AFB-A389-55EB62B8B56D}" type="slidenum">
              <a:rPr lang="en-US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8A1118DD-EA6D-4AFB-A389-55EB62B8B56D}" type="slidenum">
              <a:rPr lang="en-US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CC9E32C-3A6B-4EE4-9FB6-7DB983D19BF1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018F86-8AB0-47E9-BF04-0137C1B333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9E32C-3A6B-4EE4-9FB6-7DB983D19BF1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8F86-8AB0-47E9-BF04-0137C1B333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CC9E32C-3A6B-4EE4-9FB6-7DB983D19BF1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1018F86-8AB0-47E9-BF04-0137C1B333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9E32C-3A6B-4EE4-9FB6-7DB983D19BF1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018F86-8AB0-47E9-BF04-0137C1B333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9E32C-3A6B-4EE4-9FB6-7DB983D19BF1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1018F86-8AB0-47E9-BF04-0137C1B333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C9E32C-3A6B-4EE4-9FB6-7DB983D19BF1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1018F86-8AB0-47E9-BF04-0137C1B333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C9E32C-3A6B-4EE4-9FB6-7DB983D19BF1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1018F86-8AB0-47E9-BF04-0137C1B333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9E32C-3A6B-4EE4-9FB6-7DB983D19BF1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018F86-8AB0-47E9-BF04-0137C1B333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9E32C-3A6B-4EE4-9FB6-7DB983D19BF1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018F86-8AB0-47E9-BF04-0137C1B333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9E32C-3A6B-4EE4-9FB6-7DB983D19BF1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018F86-8AB0-47E9-BF04-0137C1B333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CC9E32C-3A6B-4EE4-9FB6-7DB983D19BF1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1018F86-8AB0-47E9-BF04-0137C1B333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C9E32C-3A6B-4EE4-9FB6-7DB983D19BF1}" type="datetimeFigureOut">
              <a:rPr lang="en-US" smtClean="0"/>
              <a:pPr/>
              <a:t>9/23/2012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1018F86-8AB0-47E9-BF04-0137C1B333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7239000" cy="1470025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Cycling to </a:t>
            </a:r>
            <a:r>
              <a:rPr lang="en-US" sz="2800" b="1" dirty="0" smtClean="0">
                <a:solidFill>
                  <a:schemeClr val="bg1"/>
                </a:solidFill>
              </a:rPr>
              <a:t>School: 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Increasing </a:t>
            </a:r>
            <a:r>
              <a:rPr lang="en-US" sz="2800" b="1" dirty="0">
                <a:solidFill>
                  <a:schemeClr val="bg1"/>
                </a:solidFill>
              </a:rPr>
              <a:t>Secondary School Enrollment for Girls in India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2580144"/>
            <a:ext cx="70866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Karthik Muralidharan </a:t>
            </a:r>
          </a:p>
          <a:p>
            <a:r>
              <a:rPr lang="en-US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(UC San Diego, NBER, J-PAL, BREAD)</a:t>
            </a:r>
          </a:p>
          <a:p>
            <a:endParaRPr lang="en-US" sz="24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en-US" sz="28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Nishith</a:t>
            </a: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Prakash</a:t>
            </a:r>
            <a:r>
              <a:rPr lang="en-US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</a:p>
          <a:p>
            <a:r>
              <a:rPr lang="en-US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(University of Connecticut, IZA, </a:t>
            </a:r>
            <a:r>
              <a:rPr lang="en-US" sz="2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CReAM</a:t>
            </a:r>
            <a:r>
              <a:rPr lang="en-US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</a:t>
            </a:r>
            <a:endParaRPr lang="en-US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en-US" sz="24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en-US" sz="2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en-US" sz="2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6248400"/>
            <a:ext cx="220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25 Sept. 2012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2514600" y="59436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IGC Growth Week 2012</a:t>
            </a:r>
          </a:p>
          <a:p>
            <a:r>
              <a:rPr lang="en-U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Session on Bihar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Results (Triple Difference)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42" y="1466849"/>
            <a:ext cx="8725558" cy="531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406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Sketch of Mechanism of Impact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09" y="1647824"/>
            <a:ext cx="8049491" cy="4919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694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60637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754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Quadruple </a:t>
            </a:r>
            <a:r>
              <a:rPr lang="en-US" b="1" dirty="0" smtClean="0"/>
              <a:t>Difference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738313"/>
            <a:ext cx="8960878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522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Double Difference by Distance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0"/>
            <a:ext cx="6324600" cy="5306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25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Triple Difference by Distance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89041"/>
            <a:ext cx="9144000" cy="3862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199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3058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Cycle </a:t>
            </a:r>
            <a:r>
              <a:rPr lang="en-US" b="1" dirty="0" smtClean="0"/>
              <a:t>Ownership</a:t>
            </a:r>
            <a:endParaRPr lang="en-US" b="1" dirty="0" smtClean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534400" cy="54102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800" dirty="0" smtClean="0"/>
              <a:t>In looking at mechanisms, we may care about whether the ‘treated’ HH actually received the bicycle!  </a:t>
            </a:r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Asset questions in DLHS include bicycle ownership</a:t>
            </a:r>
          </a:p>
          <a:p>
            <a:pPr lvl="1">
              <a:defRPr/>
            </a:pPr>
            <a:r>
              <a:rPr lang="en-US" sz="2400" dirty="0" smtClean="0"/>
              <a:t>But it does not have ‘number’ of cycles (hence low-powered)</a:t>
            </a:r>
          </a:p>
          <a:p>
            <a:pPr lvl="1">
              <a:defRPr/>
            </a:pPr>
            <a:r>
              <a:rPr lang="en-US" sz="2400" dirty="0" smtClean="0"/>
              <a:t>So the triple difference is positive but not significant</a:t>
            </a:r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But we compare bike ownership between HH with 14-15 year old girls in school and those with 14-15 year old girls who are not in school and see that the former HH are 20 percentage points more likely to own a bicycle</a:t>
            </a:r>
          </a:p>
          <a:p>
            <a:pPr>
              <a:defRPr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439568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3058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Learning Outcomes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8" y="1524000"/>
            <a:ext cx="9076782" cy="422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5867400"/>
            <a:ext cx="8534400" cy="10668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dirty="0" smtClean="0"/>
              <a:t>No measured impact, but the data is under-powered (both in terms of sample size and range of test questions)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52822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3058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Conclusions and Policy Implications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534400" cy="54102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dirty="0" smtClean="0"/>
              <a:t>Estimates of the impact of the MBCY suggest that it increased girls enrollment in secondary schools by 5 percentage points</a:t>
            </a:r>
          </a:p>
          <a:p>
            <a:pPr lvl="1">
              <a:defRPr/>
            </a:pPr>
            <a:r>
              <a:rPr lang="en-US" sz="2100" dirty="0" smtClean="0"/>
              <a:t>On a base of ~25%, this is a 20% increase in enrollment</a:t>
            </a:r>
          </a:p>
          <a:p>
            <a:pPr lvl="1">
              <a:defRPr/>
            </a:pPr>
            <a:r>
              <a:rPr lang="en-US" sz="2100" dirty="0" smtClean="0"/>
              <a:t>The policy also reduced the gender gap in enrollment by ~25%</a:t>
            </a:r>
          </a:p>
          <a:p>
            <a:pPr>
              <a:defRPr/>
            </a:pPr>
            <a:r>
              <a:rPr lang="en-US" sz="2400" dirty="0" smtClean="0"/>
              <a:t>We find that the program had a greater impact for girls who lived further away from a secondary school, suggesting that a key mechanism for program impact was the reduction in the ‘distance cost’ of school attendance for girls due to the cycle</a:t>
            </a:r>
          </a:p>
          <a:p>
            <a:pPr>
              <a:defRPr/>
            </a:pPr>
            <a:r>
              <a:rPr lang="en-US" sz="2400" dirty="0" smtClean="0"/>
              <a:t>Program was at least as cost effective as other comparable ones </a:t>
            </a:r>
          </a:p>
          <a:p>
            <a:pPr>
              <a:defRPr/>
            </a:pPr>
            <a:r>
              <a:rPr lang="en-US" sz="2400" dirty="0" smtClean="0"/>
              <a:t>Implications for cash vs. kind transfers – kind may work well when:</a:t>
            </a:r>
          </a:p>
          <a:p>
            <a:pPr lvl="1">
              <a:defRPr/>
            </a:pPr>
            <a:r>
              <a:rPr lang="en-US" sz="2100" dirty="0" smtClean="0"/>
              <a:t>There is a direct reduction in the marginal cost of schooling</a:t>
            </a:r>
          </a:p>
          <a:p>
            <a:pPr lvl="1">
              <a:defRPr/>
            </a:pPr>
            <a:r>
              <a:rPr lang="en-US" sz="2100" dirty="0" smtClean="0"/>
              <a:t>The in-kind item is NOT infra-marginal to household spending</a:t>
            </a:r>
          </a:p>
          <a:p>
            <a:pPr lvl="1">
              <a:defRPr/>
            </a:pPr>
            <a:endParaRPr lang="en-US" sz="2100" dirty="0" smtClean="0"/>
          </a:p>
          <a:p>
            <a:pPr lvl="1">
              <a:defRPr/>
            </a:pPr>
            <a:endParaRPr lang="en-US" sz="2100" dirty="0" smtClean="0"/>
          </a:p>
        </p:txBody>
      </p:sp>
    </p:spTree>
    <p:extLst>
      <p:ext uri="{BB962C8B-B14F-4D97-AF65-F5344CB8AC3E}">
        <p14:creationId xmlns:p14="http://schemas.microsoft.com/office/powerpoint/2010/main" val="287761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Background/Motivation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5410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dirty="0" smtClean="0"/>
              <a:t>Increasing female school attainment is one of the MDG’s </a:t>
            </a:r>
          </a:p>
          <a:p>
            <a:pPr>
              <a:defRPr/>
            </a:pPr>
            <a:r>
              <a:rPr lang="en-US" sz="2800" dirty="0" smtClean="0"/>
              <a:t>Improving female education directly contributes to the ‘inclusive growth’ agenda of the Government</a:t>
            </a:r>
          </a:p>
          <a:p>
            <a:pPr lvl="1">
              <a:defRPr/>
            </a:pPr>
            <a:r>
              <a:rPr lang="en-US" sz="2400" dirty="0" smtClean="0"/>
              <a:t>Growth – by increasing human capital of the labor force</a:t>
            </a:r>
          </a:p>
          <a:p>
            <a:pPr lvl="1">
              <a:defRPr/>
            </a:pPr>
            <a:r>
              <a:rPr lang="en-US" sz="2400" dirty="0" smtClean="0"/>
              <a:t>Inclusive – by allowing more people to participate in the growth process</a:t>
            </a:r>
          </a:p>
          <a:p>
            <a:pPr>
              <a:defRPr/>
            </a:pPr>
            <a:r>
              <a:rPr lang="en-US" sz="2800" dirty="0" smtClean="0"/>
              <a:t>Large gender gaps in India (and especially in Bihar) in school attendance (grows with age)</a:t>
            </a:r>
          </a:p>
          <a:p>
            <a:pPr>
              <a:defRPr/>
            </a:pPr>
            <a:r>
              <a:rPr lang="en-US" sz="2800" dirty="0" smtClean="0"/>
              <a:t>Primary schools now exist within 1km of most villages </a:t>
            </a:r>
          </a:p>
          <a:p>
            <a:pPr>
              <a:defRPr/>
            </a:pPr>
            <a:r>
              <a:rPr lang="en-US" sz="2800" dirty="0" smtClean="0"/>
              <a:t>But distance is still an important barrier to secondary school attendance (again, more so for girls)</a:t>
            </a:r>
            <a:endParaRPr lang="en-US" sz="2800" kern="12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2742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School Enrollment by Age &amp; Gender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74" y="1524000"/>
            <a:ext cx="8746226" cy="520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288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5334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b="1" dirty="0" smtClean="0"/>
              <a:t>Enrollment of 14-15 year olds in Secondary School by Distance &amp; Gender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62100"/>
            <a:ext cx="8001000" cy="521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70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Policy Intervention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534400" cy="541020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 smtClean="0"/>
              <a:t>In 2006, </a:t>
            </a:r>
            <a:r>
              <a:rPr lang="en-US" dirty="0" err="1" smtClean="0"/>
              <a:t>GoB</a:t>
            </a:r>
            <a:r>
              <a:rPr lang="en-US" dirty="0" smtClean="0"/>
              <a:t> initiated a program to provide bicycles to all girls studying in classes 9 and 10</a:t>
            </a:r>
          </a:p>
          <a:p>
            <a:pPr lvl="1">
              <a:defRPr/>
            </a:pPr>
            <a:r>
              <a:rPr lang="en-US" dirty="0" smtClean="0"/>
              <a:t>Personal initiative of the Chief Minister</a:t>
            </a:r>
          </a:p>
          <a:p>
            <a:pPr lvl="1">
              <a:defRPr/>
            </a:pPr>
            <a:r>
              <a:rPr lang="en-US" dirty="0" smtClean="0"/>
              <a:t>Program was called the “</a:t>
            </a:r>
            <a:r>
              <a:rPr lang="en-US" dirty="0" err="1" smtClean="0"/>
              <a:t>Mukhya</a:t>
            </a:r>
            <a:r>
              <a:rPr lang="en-US" dirty="0" err="1"/>
              <a:t>m</a:t>
            </a:r>
            <a:r>
              <a:rPr lang="en-US" dirty="0" err="1" smtClean="0"/>
              <a:t>antri</a:t>
            </a:r>
            <a:r>
              <a:rPr lang="en-US" dirty="0" smtClean="0"/>
              <a:t> </a:t>
            </a:r>
            <a:r>
              <a:rPr lang="en-US" dirty="0" err="1" smtClean="0"/>
              <a:t>Balika</a:t>
            </a:r>
            <a:r>
              <a:rPr lang="en-US" dirty="0" smtClean="0"/>
              <a:t> Cycle </a:t>
            </a:r>
            <a:r>
              <a:rPr lang="en-US" dirty="0" err="1" smtClean="0"/>
              <a:t>Yojana</a:t>
            </a:r>
            <a:r>
              <a:rPr lang="en-US" dirty="0" smtClean="0"/>
              <a:t> (MBCY)”</a:t>
            </a:r>
          </a:p>
          <a:p>
            <a:pPr>
              <a:defRPr/>
            </a:pPr>
            <a:r>
              <a:rPr lang="en-US" dirty="0" smtClean="0"/>
              <a:t>An allocation of Rs. 2000/student was made (now Rs. 2500)</a:t>
            </a:r>
          </a:p>
          <a:p>
            <a:pPr>
              <a:defRPr/>
            </a:pPr>
            <a:r>
              <a:rPr lang="en-US" dirty="0" smtClean="0"/>
              <a:t>No direct provision of bicycles – cash was made available to eligible students through the schools, and receipts for purchase of cycles were collected</a:t>
            </a:r>
          </a:p>
          <a:p>
            <a:pPr>
              <a:defRPr/>
            </a:pPr>
            <a:r>
              <a:rPr lang="en-US" dirty="0" smtClean="0"/>
              <a:t>This was effectively a CCT (or CKT) program and was India’s first scaled up CT program for girl’s secondary education </a:t>
            </a:r>
          </a:p>
          <a:p>
            <a:pPr lvl="1">
              <a:defRPr/>
            </a:pPr>
            <a:r>
              <a:rPr lang="en-US" dirty="0" smtClean="0"/>
              <a:t>High-profile program, politically very visible (and also copied)</a:t>
            </a:r>
          </a:p>
          <a:p>
            <a:pPr lvl="1">
              <a:defRPr/>
            </a:pPr>
            <a:r>
              <a:rPr lang="en-US" dirty="0" smtClean="0"/>
              <a:t>Concerns include fake enrolments, and leakage of funds</a:t>
            </a:r>
          </a:p>
          <a:p>
            <a:pPr lvl="1">
              <a:defRPr/>
            </a:pPr>
            <a:r>
              <a:rPr lang="en-US" dirty="0" smtClean="0"/>
              <a:t>What was the impact of the program?</a:t>
            </a:r>
          </a:p>
          <a:p>
            <a:pPr>
              <a:defRPr/>
            </a:pPr>
            <a:endParaRPr lang="en-US" kern="12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139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Karthik Muralidharan\Dropbox\Shared\Cycle Project\Presentations\Pictures\Girls with Cycles 1 (Compressed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Box 9"/>
          <p:cNvSpPr txBox="1">
            <a:spLocks noChangeArrowheads="1"/>
          </p:cNvSpPr>
          <p:nvPr/>
        </p:nvSpPr>
        <p:spPr bwMode="auto">
          <a:xfrm>
            <a:off x="0" y="6477000"/>
            <a:ext cx="7086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1800" dirty="0"/>
              <a:t>Picture Credits: </a:t>
            </a:r>
            <a:r>
              <a:rPr lang="en-US" sz="1800" dirty="0" err="1"/>
              <a:t>Abhinav</a:t>
            </a:r>
            <a:r>
              <a:rPr lang="en-US" sz="1800" dirty="0"/>
              <a:t> </a:t>
            </a:r>
            <a:r>
              <a:rPr lang="en-US" sz="1800" dirty="0" err="1"/>
              <a:t>Nayar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8081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This Paper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54102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Aims to: </a:t>
            </a:r>
          </a:p>
          <a:p>
            <a:pPr lvl="1">
              <a:defRPr/>
            </a:pPr>
            <a:r>
              <a:rPr lang="en-US" dirty="0" smtClean="0"/>
              <a:t>Evaluate impact on secondary school enrolment for girls</a:t>
            </a:r>
          </a:p>
          <a:p>
            <a:pPr lvl="1">
              <a:defRPr/>
            </a:pPr>
            <a:r>
              <a:rPr lang="en-US" dirty="0" smtClean="0"/>
              <a:t>Examine the mechanism of impact (conditionality vs. cycle)</a:t>
            </a:r>
          </a:p>
          <a:p>
            <a:pPr>
              <a:defRPr/>
            </a:pPr>
            <a:r>
              <a:rPr lang="en-US" dirty="0" smtClean="0"/>
              <a:t>Main challenge for the empirical analysis is that the program was implemented state-wide and so it is difficult to find a control group</a:t>
            </a:r>
          </a:p>
          <a:p>
            <a:pPr lvl="1">
              <a:defRPr/>
            </a:pPr>
            <a:r>
              <a:rPr lang="en-US" dirty="0" smtClean="0"/>
              <a:t>Boys (double difference)</a:t>
            </a:r>
          </a:p>
          <a:p>
            <a:pPr lvl="1">
              <a:defRPr/>
            </a:pPr>
            <a:r>
              <a:rPr lang="en-US" dirty="0" smtClean="0"/>
              <a:t>Jharkhand (triple difference)</a:t>
            </a:r>
          </a:p>
          <a:p>
            <a:pPr>
              <a:defRPr/>
            </a:pPr>
            <a:r>
              <a:rPr lang="en-US" dirty="0" smtClean="0"/>
              <a:t>If the impact was because of the cycle itself, we should see differential impacts by distance to school</a:t>
            </a:r>
          </a:p>
          <a:p>
            <a:pPr lvl="1">
              <a:defRPr/>
            </a:pPr>
            <a:r>
              <a:rPr lang="en-US" dirty="0" smtClean="0"/>
              <a:t>Quadruple difference (by distance)</a:t>
            </a:r>
          </a:p>
          <a:p>
            <a:pPr lvl="1">
              <a:defRPr/>
            </a:pPr>
            <a:r>
              <a:rPr lang="en-US" dirty="0" smtClean="0"/>
              <a:t>Plot triple-difference by distance (non-parametric)</a:t>
            </a:r>
            <a:endParaRPr lang="en-US" kern="12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6118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Data &amp; Estimation Strategy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534400" cy="5410200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We use the 2008 District-Level Health survey (DLHS)</a:t>
            </a:r>
          </a:p>
          <a:p>
            <a:pPr lvl="1">
              <a:defRPr/>
            </a:pPr>
            <a:r>
              <a:rPr lang="en-US" dirty="0" smtClean="0"/>
              <a:t>Representative sample of ~1,000 HH/district (total sample of close to 50,000 HH across Bihar/Jharkhand)</a:t>
            </a:r>
          </a:p>
          <a:p>
            <a:pPr lvl="1">
              <a:defRPr/>
            </a:pPr>
            <a:r>
              <a:rPr lang="en-US" dirty="0" smtClean="0"/>
              <a:t>Family roster with education histories</a:t>
            </a:r>
          </a:p>
          <a:p>
            <a:pPr lvl="1">
              <a:defRPr/>
            </a:pPr>
            <a:r>
              <a:rPr lang="en-US" dirty="0" smtClean="0"/>
              <a:t>Village data includes distance to nearest secondary school</a:t>
            </a:r>
          </a:p>
          <a:p>
            <a:pPr>
              <a:defRPr/>
            </a:pPr>
            <a:r>
              <a:rPr lang="en-US" dirty="0" smtClean="0"/>
              <a:t>Survey conducted ~1.5 years after MBCY launched</a:t>
            </a:r>
          </a:p>
          <a:p>
            <a:pPr lvl="1">
              <a:defRPr/>
            </a:pPr>
            <a:r>
              <a:rPr lang="en-US" dirty="0" smtClean="0"/>
              <a:t>So we treat 14-15 year olds as ‘treated’ cohorts and 16-17 year olds as ‘control’ cohorts</a:t>
            </a:r>
          </a:p>
          <a:p>
            <a:pPr lvl="1">
              <a:defRPr/>
            </a:pPr>
            <a:r>
              <a:rPr lang="en-US" dirty="0" smtClean="0"/>
              <a:t>Dependent Variable: Enrolled in or completed class 9</a:t>
            </a:r>
          </a:p>
          <a:p>
            <a:pPr lvl="1">
              <a:defRPr/>
            </a:pPr>
            <a:r>
              <a:rPr lang="en-US" dirty="0" smtClean="0"/>
              <a:t>14-15 vs.16-17 year old girls (first difference)</a:t>
            </a:r>
          </a:p>
          <a:p>
            <a:pPr lvl="1">
              <a:defRPr/>
            </a:pPr>
            <a:r>
              <a:rPr lang="en-US" dirty="0" smtClean="0"/>
              <a:t>Compare with corresponding difference for boys (second difference)</a:t>
            </a:r>
          </a:p>
          <a:p>
            <a:pPr lvl="1">
              <a:defRPr/>
            </a:pPr>
            <a:r>
              <a:rPr lang="en-US" dirty="0" smtClean="0"/>
              <a:t>Compare double difference across Bihar &amp; Jharkhand (triple difference) </a:t>
            </a:r>
          </a:p>
          <a:p>
            <a:pPr>
              <a:defRPr/>
            </a:pPr>
            <a:r>
              <a:rPr lang="en-US" dirty="0" smtClean="0"/>
              <a:t>But mechanism could be the ‘conditionality’ or the ‘cycle’ or other factors as well (other programs; changes in returns to education for girls in BH) </a:t>
            </a:r>
          </a:p>
          <a:p>
            <a:pPr lvl="1">
              <a:defRPr/>
            </a:pPr>
            <a:r>
              <a:rPr lang="en-US" dirty="0" smtClean="0"/>
              <a:t>If the channel of impact is that the cycle reduces the ‘distance cost’ of attending school, then we should see a larger impact in villages where the nearest secondary school is further away (data lets us test this)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958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Results (Double Difference)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69" y="1704974"/>
            <a:ext cx="9894031" cy="4238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672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1678</TotalTime>
  <Words>865</Words>
  <Application>Microsoft Office PowerPoint</Application>
  <PresentationFormat>On-screen Show (4:3)</PresentationFormat>
  <Paragraphs>99</Paragraphs>
  <Slides>18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Median</vt:lpstr>
      <vt:lpstr>Cycling to School:  Increasing Secondary School Enrollment for Girls in India</vt:lpstr>
      <vt:lpstr>Background/Motivation</vt:lpstr>
      <vt:lpstr>School Enrollment by Age &amp; Gender</vt:lpstr>
      <vt:lpstr>Enrollment of 14-15 year olds in Secondary School by Distance &amp; Gender</vt:lpstr>
      <vt:lpstr>Policy Intervention</vt:lpstr>
      <vt:lpstr>PowerPoint Presentation</vt:lpstr>
      <vt:lpstr>This Paper</vt:lpstr>
      <vt:lpstr>Data &amp; Estimation Strategy</vt:lpstr>
      <vt:lpstr>Results (Double Difference)</vt:lpstr>
      <vt:lpstr>Results (Triple Difference)</vt:lpstr>
      <vt:lpstr>Sketch of Mechanism of Impact</vt:lpstr>
      <vt:lpstr>PowerPoint Presentation</vt:lpstr>
      <vt:lpstr>Quadruple Difference</vt:lpstr>
      <vt:lpstr>Double Difference by Distance</vt:lpstr>
      <vt:lpstr>Triple Difference by Distance</vt:lpstr>
      <vt:lpstr>Cycle Ownership</vt:lpstr>
      <vt:lpstr>Learning Outcomes</vt:lpstr>
      <vt:lpstr>Conclusions and Policy Implications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Fiscal Costs of Absence:  Evidence from Primary Education in India</dc:title>
  <dc:creator>Aakash</dc:creator>
  <cp:lastModifiedBy>Karthik Muralidharan</cp:lastModifiedBy>
  <cp:revision>176</cp:revision>
  <dcterms:created xsi:type="dcterms:W3CDTF">2012-06-07T00:07:29Z</dcterms:created>
  <dcterms:modified xsi:type="dcterms:W3CDTF">2012-09-24T00:59:53Z</dcterms:modified>
</cp:coreProperties>
</file>