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306" r:id="rId6"/>
    <p:sldId id="272" r:id="rId7"/>
    <p:sldId id="273" r:id="rId8"/>
    <p:sldId id="274" r:id="rId9"/>
    <p:sldId id="275" r:id="rId10"/>
    <p:sldId id="276" r:id="rId11"/>
    <p:sldId id="277" r:id="rId12"/>
    <p:sldId id="278" r:id="rId13"/>
    <p:sldId id="286" r:id="rId14"/>
    <p:sldId id="287" r:id="rId15"/>
    <p:sldId id="288" r:id="rId16"/>
    <p:sldId id="316" r:id="rId17"/>
    <p:sldId id="309" r:id="rId18"/>
    <p:sldId id="310" r:id="rId19"/>
    <p:sldId id="311" r:id="rId20"/>
    <p:sldId id="312" r:id="rId21"/>
    <p:sldId id="313" r:id="rId22"/>
    <p:sldId id="314" r:id="rId23"/>
    <p:sldId id="315" r:id="rId24"/>
    <p:sldId id="307" r:id="rId25"/>
    <p:sldId id="308" r:id="rId26"/>
    <p:sldId id="317" r:id="rId27"/>
    <p:sldId id="318" r:id="rId28"/>
    <p:sldId id="319" r:id="rId29"/>
    <p:sldId id="320" r:id="rId30"/>
    <p:sldId id="321" r:id="rId31"/>
    <p:sldId id="322" r:id="rId32"/>
    <p:sldId id="325" r:id="rId33"/>
    <p:sldId id="323" r:id="rId34"/>
    <p:sldId id="326" r:id="rId35"/>
    <p:sldId id="327" r:id="rId36"/>
    <p:sldId id="328" r:id="rId37"/>
    <p:sldId id="329" r:id="rId38"/>
    <p:sldId id="330" r:id="rId39"/>
    <p:sldId id="331" r:id="rId40"/>
    <p:sldId id="332" r:id="rId41"/>
    <p:sldId id="333" r:id="rId42"/>
    <p:sldId id="334" r:id="rId43"/>
    <p:sldId id="33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006" autoAdjust="0"/>
    <p:restoredTop sz="94563" autoAdjust="0"/>
  </p:normalViewPr>
  <p:slideViewPr>
    <p:cSldViewPr>
      <p:cViewPr varScale="1">
        <p:scale>
          <a:sx n="106" d="100"/>
          <a:sy n="106" d="100"/>
        </p:scale>
        <p:origin x="-10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A34B1-9025-4E27-9901-17853781D321}"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6819A-B3B4-4B90-A8AC-82A6540B8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D6819A-B3B4-4B90-A8AC-82A6540B80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D485438-A354-47AF-8967-8B94523A22F2}" type="datetimeFigureOut">
              <a:rPr lang="en-US" smtClean="0"/>
              <a:pPr/>
              <a:t>4/21/2011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EEA1DF-D9EA-4993-BE57-F8FF48C7A5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85438-A354-47AF-8967-8B94523A22F2}"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85438-A354-47AF-8967-8B94523A22F2}"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85438-A354-47AF-8967-8B94523A22F2}"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485438-A354-47AF-8967-8B94523A22F2}"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85438-A354-47AF-8967-8B94523A22F2}"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D485438-A354-47AF-8967-8B94523A22F2}" type="datetimeFigureOut">
              <a:rPr lang="en-US" smtClean="0"/>
              <a:pPr/>
              <a:t>4/21/2011</a:t>
            </a:fld>
            <a:endParaRPr lang="en-US"/>
          </a:p>
        </p:txBody>
      </p:sp>
      <p:sp>
        <p:nvSpPr>
          <p:cNvPr id="27" name="Slide Number Placeholder 26"/>
          <p:cNvSpPr>
            <a:spLocks noGrp="1"/>
          </p:cNvSpPr>
          <p:nvPr>
            <p:ph type="sldNum" sz="quarter" idx="11"/>
          </p:nvPr>
        </p:nvSpPr>
        <p:spPr/>
        <p:txBody>
          <a:bodyPr rtlCol="0"/>
          <a:lstStyle/>
          <a:p>
            <a:fld id="{9AEEA1DF-D9EA-4993-BE57-F8FF48C7A59A}"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D485438-A354-47AF-8967-8B94523A22F2}" type="datetimeFigureOut">
              <a:rPr lang="en-US" smtClean="0"/>
              <a:pPr/>
              <a:t>4/21/2011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AEEA1DF-D9EA-4993-BE57-F8FF48C7A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85438-A354-47AF-8967-8B94523A22F2}"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85438-A354-47AF-8967-8B94523A22F2}"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485438-A354-47AF-8967-8B94523A22F2}"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A1DF-D9EA-4993-BE57-F8FF48C7A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D485438-A354-47AF-8967-8B94523A22F2}" type="datetimeFigureOut">
              <a:rPr lang="en-US" smtClean="0"/>
              <a:pPr/>
              <a:t>4/21/2011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AEEA1DF-D9EA-4993-BE57-F8FF48C7A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Sharecropping and the Interlinking of Agrarian Markets</a:t>
            </a:r>
            <a:endParaRPr lang="en-US" dirty="0"/>
          </a:p>
        </p:txBody>
      </p:sp>
      <p:sp>
        <p:nvSpPr>
          <p:cNvPr id="3" name="Subtitle 2"/>
          <p:cNvSpPr>
            <a:spLocks noGrp="1"/>
          </p:cNvSpPr>
          <p:nvPr>
            <p:ph type="subTitle" idx="1"/>
          </p:nvPr>
        </p:nvSpPr>
        <p:spPr/>
        <p:txBody>
          <a:bodyPr>
            <a:normAutofit/>
          </a:bodyPr>
          <a:lstStyle/>
          <a:p>
            <a:r>
              <a:rPr lang="en-US" dirty="0" err="1" smtClean="0"/>
              <a:t>Avishay</a:t>
            </a:r>
            <a:r>
              <a:rPr lang="en-US" dirty="0" smtClean="0"/>
              <a:t> </a:t>
            </a:r>
            <a:r>
              <a:rPr lang="en-US" dirty="0" err="1" smtClean="0"/>
              <a:t>Braverman</a:t>
            </a:r>
            <a:endParaRPr lang="en-US" dirty="0" smtClean="0"/>
          </a:p>
          <a:p>
            <a:r>
              <a:rPr lang="en-US" dirty="0" smtClean="0"/>
              <a:t>Joseph E. </a:t>
            </a:r>
            <a:r>
              <a:rPr lang="en-US" dirty="0" err="1" smtClean="0"/>
              <a:t>Stiglitz</a:t>
            </a:r>
            <a:endParaRPr lang="en-US" dirty="0"/>
          </a:p>
        </p:txBody>
      </p:sp>
    </p:spTree>
    <p:extLst>
      <p:ext uri="{BB962C8B-B14F-4D97-AF65-F5344CB8AC3E}">
        <p14:creationId xmlns:p14="http://schemas.microsoft.com/office/powerpoint/2010/main" xmlns="" val="2619009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248400"/>
          </a:xfrm>
        </p:spPr>
        <p:txBody>
          <a:bodyPr>
            <a:normAutofit lnSpcReduction="10000"/>
          </a:bodyPr>
          <a:lstStyle/>
          <a:p>
            <a:pPr marL="109728" indent="0">
              <a:buNone/>
            </a:pPr>
            <a:r>
              <a:rPr lang="en-US" sz="2000" b="1" i="1" dirty="0" smtClean="0"/>
              <a:t>C. </a:t>
            </a:r>
            <a:r>
              <a:rPr lang="en-US" sz="2000" b="1" i="1" u="sng" dirty="0" smtClean="0"/>
              <a:t>Effort and Default</a:t>
            </a:r>
            <a:endParaRPr lang="en-US" sz="2000" b="1" i="1" dirty="0" smtClean="0"/>
          </a:p>
          <a:p>
            <a:pPr marL="109728" indent="0">
              <a:buNone/>
            </a:pPr>
            <a:r>
              <a:rPr lang="en-US" sz="2000" dirty="0" smtClean="0"/>
              <a:t>Suppose the consequence of default is </a:t>
            </a:r>
            <a:r>
              <a:rPr lang="en-US" sz="2000" u="sng" dirty="0" smtClean="0"/>
              <a:t>bonded labor</a:t>
            </a:r>
            <a:r>
              <a:rPr lang="en-US" sz="2000" dirty="0" smtClean="0"/>
              <a:t> – the tenant must provide labor services to the moneylender if he is unable to repay the loan. This is assumed to be undesirable for the tenant, so he will try to prevent output from falling below a certain level such that he would be unable to repay his debt. </a:t>
            </a:r>
          </a:p>
          <a:p>
            <a:pPr marL="109728" indent="0">
              <a:buNone/>
            </a:pPr>
            <a:r>
              <a:rPr lang="en-US" sz="2000" dirty="0"/>
              <a:t>	</a:t>
            </a:r>
            <a:r>
              <a:rPr lang="en-US" sz="2000" dirty="0" smtClean="0"/>
              <a:t>Thus, the impact of adding a bonded labor clause to the loan agreement would be to increase tenant effort. </a:t>
            </a:r>
          </a:p>
          <a:p>
            <a:pPr marL="109728" indent="0">
              <a:buNone/>
            </a:pPr>
            <a:endParaRPr lang="en-US" sz="2000" dirty="0"/>
          </a:p>
          <a:p>
            <a:pPr marL="109728" indent="0">
              <a:buNone/>
            </a:pPr>
            <a:r>
              <a:rPr lang="en-US" sz="2000" dirty="0" smtClean="0"/>
              <a:t>This can be modeled by assuming marginal utility </a:t>
            </a:r>
          </a:p>
          <a:p>
            <a:pPr marL="109728" indent="0">
              <a:buNone/>
            </a:pPr>
            <a:r>
              <a:rPr lang="en-US" sz="2000" dirty="0" smtClean="0"/>
              <a:t>of consumption      is very high for low values of c. </a:t>
            </a:r>
          </a:p>
          <a:p>
            <a:pPr marL="109728" indent="0">
              <a:buNone/>
            </a:pPr>
            <a:endParaRPr lang="en-US" sz="2000" dirty="0"/>
          </a:p>
          <a:p>
            <a:pPr marL="109728" indent="0">
              <a:buNone/>
            </a:pPr>
            <a:r>
              <a:rPr lang="en-US" sz="2000" dirty="0" smtClean="0"/>
              <a:t>In the extreme case, the tenant will choose the </a:t>
            </a:r>
          </a:p>
          <a:p>
            <a:pPr marL="109728" indent="0">
              <a:buNone/>
            </a:pPr>
            <a:r>
              <a:rPr lang="en-US" sz="2000" dirty="0" smtClean="0"/>
              <a:t>Minimum level of effort required to avoid bondage</a:t>
            </a:r>
          </a:p>
          <a:p>
            <a:pPr marL="109728" indent="0">
              <a:buNone/>
            </a:pPr>
            <a:r>
              <a:rPr lang="en-US" sz="2000" dirty="0" smtClean="0"/>
              <a:t>  </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r>
              <a:rPr lang="en-US" sz="2000" dirty="0" smtClean="0"/>
              <a:t>Thus </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1700" y="3657600"/>
            <a:ext cx="266700"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2971800"/>
            <a:ext cx="2933700" cy="360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0662" y="4876800"/>
            <a:ext cx="2319338" cy="732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47775" y="5534025"/>
            <a:ext cx="3266837"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85902" y="6019800"/>
            <a:ext cx="3028710" cy="488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normAutofit/>
          </a:bodyPr>
          <a:lstStyle/>
          <a:p>
            <a:pPr marL="109728" indent="0">
              <a:buNone/>
            </a:pPr>
            <a:r>
              <a:rPr lang="en-US" sz="2000" dirty="0" smtClean="0"/>
              <a:t>Now suppose the borrower is allowed to default whenever his income is sufficiently low (</a:t>
            </a:r>
            <a:r>
              <a:rPr lang="en-US" sz="2000" u="sng" dirty="0" smtClean="0"/>
              <a:t>bankruptcy clause</a:t>
            </a:r>
            <a:r>
              <a:rPr lang="en-US" sz="2000" dirty="0" smtClean="0"/>
              <a:t>), and when he defaults, he is guaranteed a level of consumption     , in excess of starvation level.</a:t>
            </a:r>
          </a:p>
          <a:p>
            <a:pPr marL="109728" indent="0">
              <a:buNone/>
            </a:pPr>
            <a:endParaRPr lang="en-US" sz="2000" dirty="0" smtClean="0"/>
          </a:p>
          <a:p>
            <a:pPr marL="109728" indent="0">
              <a:buNone/>
            </a:pPr>
            <a:r>
              <a:rPr lang="en-US" sz="2000" dirty="0"/>
              <a:t>	</a:t>
            </a:r>
            <a:r>
              <a:rPr lang="en-US" sz="2000" dirty="0" smtClean="0"/>
              <a:t>The impact of this clause would be to</a:t>
            </a:r>
          </a:p>
          <a:p>
            <a:pPr marL="109728" indent="0">
              <a:buNone/>
            </a:pPr>
            <a:r>
              <a:rPr lang="en-US" sz="2000" dirty="0" smtClean="0"/>
              <a:t>decrease the tenant’s effort, since he does not </a:t>
            </a:r>
          </a:p>
          <a:p>
            <a:pPr marL="109728" indent="0">
              <a:buNone/>
            </a:pPr>
            <a:r>
              <a:rPr lang="en-US" sz="2000" dirty="0" smtClean="0"/>
              <a:t>have to bear full the consequences of ‘bad’ </a:t>
            </a:r>
          </a:p>
          <a:p>
            <a:pPr marL="109728" indent="0">
              <a:buNone/>
            </a:pPr>
            <a:r>
              <a:rPr lang="en-US" sz="2000" dirty="0" smtClean="0"/>
              <a:t>events. If the tenant utility function is not ‘too </a:t>
            </a:r>
          </a:p>
          <a:p>
            <a:pPr marL="109728" indent="0">
              <a:buNone/>
            </a:pPr>
            <a:r>
              <a:rPr lang="en-US" sz="2000" dirty="0" smtClean="0"/>
              <a:t>strictly’ concave, </a:t>
            </a:r>
            <a:r>
              <a:rPr lang="en-US" sz="2000" i="1" dirty="0" smtClean="0"/>
              <a:t>U</a:t>
            </a:r>
            <a:r>
              <a:rPr lang="en-US" sz="2000" dirty="0" smtClean="0"/>
              <a:t> becomes convex for certain</a:t>
            </a:r>
          </a:p>
          <a:p>
            <a:pPr marL="109728" indent="0">
              <a:buNone/>
            </a:pPr>
            <a:r>
              <a:rPr lang="en-US" sz="2000" dirty="0" smtClean="0"/>
              <a:t>regions – the tenant’s attitude towards risk </a:t>
            </a:r>
          </a:p>
          <a:p>
            <a:pPr marL="109728" indent="0">
              <a:buNone/>
            </a:pPr>
            <a:r>
              <a:rPr lang="en-US" sz="2000" dirty="0" smtClean="0"/>
              <a:t>changes from risk averter to risk lover. </a:t>
            </a:r>
          </a:p>
          <a:p>
            <a:pPr marL="109728" indent="0">
              <a:buNone/>
            </a:pPr>
            <a:endParaRPr lang="en-US" sz="2000" dirty="0" smtClean="0"/>
          </a:p>
          <a:p>
            <a:pPr marL="109728" indent="0">
              <a:buNone/>
            </a:pPr>
            <a:endParaRPr lang="en-US" sz="1600" dirty="0"/>
          </a:p>
          <a:p>
            <a:pPr marL="109728" indent="0">
              <a:buNone/>
            </a:pPr>
            <a:r>
              <a:rPr lang="en-US" sz="2000" dirty="0" smtClean="0"/>
              <a:t>Let the critical value below which bankruptcy occurs be</a:t>
            </a:r>
          </a:p>
          <a:p>
            <a:pPr marL="109728" indent="0">
              <a:buNone/>
            </a:pPr>
            <a:r>
              <a:rPr lang="en-US" sz="2000" dirty="0" smtClean="0"/>
              <a:t>Then the tenant’s problem becomes </a:t>
            </a:r>
          </a:p>
          <a:p>
            <a:pPr marL="109728" indent="0">
              <a:buNone/>
            </a:pPr>
            <a:endParaRPr lang="en-US" sz="20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8638" y="1409421"/>
            <a:ext cx="233362" cy="343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1752600"/>
            <a:ext cx="3200400"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4452938"/>
            <a:ext cx="3003509" cy="72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5119510"/>
            <a:ext cx="2514600" cy="40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16767" y="5457102"/>
            <a:ext cx="3689033" cy="1400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marL="109728" indent="0">
              <a:buNone/>
            </a:pPr>
            <a:r>
              <a:rPr lang="en-US" sz="2000" dirty="0" smtClean="0"/>
              <a:t>FOC: </a:t>
            </a:r>
          </a:p>
          <a:p>
            <a:pPr marL="109728" indent="0">
              <a:buNone/>
            </a:pPr>
            <a:endParaRPr lang="en-US" sz="2000" dirty="0"/>
          </a:p>
          <a:p>
            <a:pPr marL="109728" indent="0">
              <a:buNone/>
            </a:pPr>
            <a:endParaRPr lang="en-US" sz="2000" dirty="0" smtClean="0"/>
          </a:p>
          <a:p>
            <a:pPr marL="109728" indent="0">
              <a:buNone/>
            </a:pPr>
            <a:r>
              <a:rPr lang="en-US" sz="2000" dirty="0" smtClean="0"/>
              <a:t>which leads to</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r>
              <a:rPr lang="en-US" sz="2000" dirty="0" smtClean="0"/>
              <a:t>An increase in borrowing makes bankruptcy more likely. This reduces marginal return to effort (first term – always negative). If the second term dominates, the total effect of borrowing may still be positive on tenant effort.</a:t>
            </a:r>
          </a:p>
          <a:p>
            <a:pPr marL="109728" indent="0">
              <a:buNone/>
            </a:pPr>
            <a:endParaRPr lang="en-US" sz="2000" dirty="0" smtClean="0"/>
          </a:p>
          <a:p>
            <a:pPr marL="109728" indent="0">
              <a:buNone/>
            </a:pPr>
            <a:endParaRPr lang="en-US" sz="2000" dirty="0"/>
          </a:p>
          <a:p>
            <a:pPr marL="109728" indent="0">
              <a:buNone/>
            </a:pPr>
            <a:r>
              <a:rPr lang="en-US" sz="2000" dirty="0" smtClean="0"/>
              <a:t> Proposition 2: If the tenant’s loan agreement includes a bonded labor clause, increased borrowing will increase </a:t>
            </a:r>
            <a:r>
              <a:rPr lang="en-US" sz="2000" i="1" dirty="0" smtClean="0"/>
              <a:t>e</a:t>
            </a:r>
            <a:r>
              <a:rPr lang="en-US" sz="2000" dirty="0" smtClean="0"/>
              <a:t>, and hence, return to the landlord. </a:t>
            </a:r>
            <a:endParaRPr lang="en-US"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762000"/>
            <a:ext cx="4419600" cy="83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1513772"/>
            <a:ext cx="4210050" cy="1915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5943600"/>
          </a:xfrm>
        </p:spPr>
        <p:txBody>
          <a:bodyPr>
            <a:noAutofit/>
          </a:bodyPr>
          <a:lstStyle/>
          <a:p>
            <a:pPr marL="109728" indent="0">
              <a:buNone/>
            </a:pPr>
            <a:r>
              <a:rPr lang="en-US" sz="2000" b="1" i="1" dirty="0" smtClean="0"/>
              <a:t>E. </a:t>
            </a:r>
            <a:r>
              <a:rPr lang="en-US" sz="2000" b="1" i="1" u="sng" dirty="0" smtClean="0"/>
              <a:t>Equilibrium Terms of Loans from Landlords to Tenants</a:t>
            </a:r>
          </a:p>
          <a:p>
            <a:pPr marL="109728" indent="0">
              <a:buNone/>
            </a:pPr>
            <a:r>
              <a:rPr lang="en-US" sz="2000" dirty="0" smtClean="0"/>
              <a:t>This section analyses the landlord’s optimal contract. </a:t>
            </a:r>
          </a:p>
          <a:p>
            <a:pPr marL="109728" indent="0">
              <a:buNone/>
            </a:pPr>
            <a:endParaRPr lang="en-US" sz="2000" dirty="0"/>
          </a:p>
          <a:p>
            <a:pPr marL="109728" indent="0">
              <a:buNone/>
            </a:pPr>
            <a:r>
              <a:rPr lang="en-US" sz="2000" dirty="0" smtClean="0"/>
              <a:t>Tenant’s Utility Function : </a:t>
            </a:r>
            <a:r>
              <a:rPr lang="en-US" sz="2000" i="1" dirty="0" smtClean="0"/>
              <a:t>U*</a:t>
            </a:r>
            <a:r>
              <a:rPr lang="en-US" sz="2000" i="1" dirty="0"/>
              <a:t>(</a:t>
            </a:r>
            <a:r>
              <a:rPr lang="en-US" sz="2000" i="1" dirty="0" smtClean="0"/>
              <a:t>c</a:t>
            </a:r>
            <a:r>
              <a:rPr lang="en-US" sz="2000" i="1" baseline="-25000" dirty="0" smtClean="0"/>
              <a:t>0</a:t>
            </a:r>
            <a:r>
              <a:rPr lang="en-US" sz="2000" i="1" dirty="0" smtClean="0"/>
              <a:t>,c</a:t>
            </a:r>
            <a:r>
              <a:rPr lang="en-US" sz="2000" i="1" baseline="-25000" dirty="0" smtClean="0"/>
              <a:t>1</a:t>
            </a:r>
            <a:r>
              <a:rPr lang="en-US" sz="2000" i="1" dirty="0" smtClean="0"/>
              <a:t>,e)</a:t>
            </a:r>
          </a:p>
          <a:p>
            <a:pPr marL="109728" indent="0">
              <a:buNone/>
            </a:pPr>
            <a:r>
              <a:rPr lang="en-US" sz="2000" i="1" dirty="0" smtClean="0"/>
              <a:t>c</a:t>
            </a:r>
            <a:r>
              <a:rPr lang="en-US" sz="2000" i="1" baseline="-25000" dirty="0" smtClean="0"/>
              <a:t>0</a:t>
            </a:r>
            <a:r>
              <a:rPr lang="en-US" sz="2000" i="1" dirty="0" smtClean="0"/>
              <a:t> 	</a:t>
            </a:r>
            <a:r>
              <a:rPr lang="en-US" sz="2000" dirty="0" smtClean="0"/>
              <a:t>= consumption in the 0</a:t>
            </a:r>
            <a:r>
              <a:rPr lang="en-US" sz="2000" baseline="30000" dirty="0" smtClean="0"/>
              <a:t>th</a:t>
            </a:r>
            <a:r>
              <a:rPr lang="en-US" sz="2000" dirty="0" smtClean="0"/>
              <a:t> period</a:t>
            </a:r>
          </a:p>
          <a:p>
            <a:pPr marL="109728" indent="0">
              <a:buNone/>
            </a:pPr>
            <a:r>
              <a:rPr lang="en-US" sz="2000" dirty="0" smtClean="0"/>
              <a:t>	= </a:t>
            </a:r>
            <a:r>
              <a:rPr lang="en-US" sz="2000" i="1" dirty="0" err="1" smtClean="0"/>
              <a:t>W</a:t>
            </a:r>
            <a:r>
              <a:rPr lang="en-US" sz="2000" i="1" baseline="-25000" dirty="0" err="1" smtClean="0"/>
              <a:t>o</a:t>
            </a:r>
            <a:r>
              <a:rPr lang="en-US" sz="2000" dirty="0" smtClean="0"/>
              <a:t> + </a:t>
            </a:r>
            <a:r>
              <a:rPr lang="en-US" sz="2000" i="1" dirty="0" smtClean="0"/>
              <a:t>B </a:t>
            </a:r>
            <a:r>
              <a:rPr lang="en-US" sz="2000" dirty="0" smtClean="0"/>
              <a:t>= initial wealth + amount borrowed</a:t>
            </a:r>
          </a:p>
          <a:p>
            <a:pPr marL="109728" indent="0">
              <a:buNone/>
            </a:pPr>
            <a:endParaRPr lang="en-US" sz="2000" baseline="-25000" dirty="0"/>
          </a:p>
          <a:p>
            <a:pPr marL="109728" indent="0">
              <a:buNone/>
            </a:pPr>
            <a:r>
              <a:rPr lang="en-US" sz="2000" i="1" dirty="0" smtClean="0"/>
              <a:t>c</a:t>
            </a:r>
            <a:r>
              <a:rPr lang="en-US" sz="2000" i="1" baseline="-25000" dirty="0" smtClean="0"/>
              <a:t>1</a:t>
            </a:r>
            <a:r>
              <a:rPr lang="en-US" sz="2000" i="1" dirty="0" smtClean="0"/>
              <a:t> 	</a:t>
            </a:r>
            <a:r>
              <a:rPr lang="en-US" sz="2000" dirty="0" smtClean="0"/>
              <a:t>= </a:t>
            </a:r>
            <a:r>
              <a:rPr lang="en-US" sz="2000" dirty="0"/>
              <a:t>consumption in the </a:t>
            </a:r>
            <a:r>
              <a:rPr lang="en-US" sz="2000" dirty="0" smtClean="0"/>
              <a:t>1</a:t>
            </a:r>
            <a:r>
              <a:rPr lang="en-US" sz="2000" baseline="30000" dirty="0" smtClean="0"/>
              <a:t>st</a:t>
            </a:r>
            <a:r>
              <a:rPr lang="en-US" sz="2000" dirty="0" smtClean="0"/>
              <a:t> period</a:t>
            </a:r>
          </a:p>
          <a:p>
            <a:pPr marL="109728" indent="0">
              <a:buNone/>
            </a:pPr>
            <a:r>
              <a:rPr lang="en-US" sz="2000" dirty="0" smtClean="0"/>
              <a:t>	= </a:t>
            </a:r>
            <a:r>
              <a:rPr lang="el-GR" sz="2000" i="1" dirty="0" smtClean="0"/>
              <a:t>α</a:t>
            </a:r>
            <a:r>
              <a:rPr lang="en-US" sz="2000" i="1" dirty="0" smtClean="0"/>
              <a:t>f(e)g – B(1 + r)</a:t>
            </a:r>
          </a:p>
          <a:p>
            <a:pPr marL="109728" indent="0">
              <a:buNone/>
            </a:pPr>
            <a:endParaRPr lang="en-US" sz="2000" i="1" dirty="0" smtClean="0"/>
          </a:p>
          <a:p>
            <a:pPr marL="109728" indent="0">
              <a:buNone/>
            </a:pPr>
            <a:r>
              <a:rPr lang="en-US" sz="2000" i="1" dirty="0" smtClean="0"/>
              <a:t>r</a:t>
            </a:r>
            <a:r>
              <a:rPr lang="en-US" sz="2000" dirty="0" smtClean="0"/>
              <a:t> is the interest rate charged to the tenant, and in general, will be a function of </a:t>
            </a:r>
            <a:r>
              <a:rPr lang="en-US" sz="2000" i="1" dirty="0" smtClean="0"/>
              <a:t>B. </a:t>
            </a:r>
            <a:r>
              <a:rPr lang="en-US" sz="2000" dirty="0" smtClean="0"/>
              <a:t>The landlord specifies</a:t>
            </a:r>
            <a:r>
              <a:rPr lang="en-US" sz="2000" i="1" dirty="0" smtClean="0"/>
              <a:t> r(B),</a:t>
            </a:r>
            <a:r>
              <a:rPr lang="en-US" sz="2000" dirty="0" smtClean="0"/>
              <a:t> and the tenant chooses </a:t>
            </a:r>
            <a:r>
              <a:rPr lang="en-US" sz="2000" i="1" dirty="0" smtClean="0"/>
              <a:t>B. </a:t>
            </a:r>
          </a:p>
          <a:p>
            <a:pPr marL="109728" indent="0">
              <a:buNone/>
            </a:pPr>
            <a:endParaRPr lang="en-US" sz="800" i="1" dirty="0" smtClean="0"/>
          </a:p>
          <a:p>
            <a:pPr marL="109728" indent="0">
              <a:buNone/>
            </a:pPr>
            <a:r>
              <a:rPr lang="en-US" sz="2000" dirty="0" smtClean="0"/>
              <a:t>But we assume all tenants are identical =&gt; they all choose the same </a:t>
            </a:r>
            <a:r>
              <a:rPr lang="en-US" sz="2000" i="1" dirty="0" smtClean="0"/>
              <a:t>{r, B}. F</a:t>
            </a:r>
            <a:r>
              <a:rPr lang="en-US" sz="2000" dirty="0" smtClean="0"/>
              <a:t>urthermore, any</a:t>
            </a:r>
            <a:r>
              <a:rPr lang="en-US" sz="2000" i="1" dirty="0" smtClean="0"/>
              <a:t> {r, B} </a:t>
            </a:r>
            <a:r>
              <a:rPr lang="en-US" sz="2000" dirty="0" smtClean="0"/>
              <a:t>which makes the tenant better off than</a:t>
            </a:r>
            <a:r>
              <a:rPr lang="en-US" sz="2000" i="1" dirty="0" smtClean="0"/>
              <a:t> B </a:t>
            </a:r>
            <a:r>
              <a:rPr lang="en-US" sz="2000" dirty="0" smtClean="0"/>
              <a:t>= 0 can be generated by some loan function</a:t>
            </a:r>
            <a:r>
              <a:rPr lang="en-US" sz="2000" i="1" dirty="0" smtClean="0"/>
              <a:t>. </a:t>
            </a:r>
          </a:p>
          <a:p>
            <a:pPr marL="109728" indent="0">
              <a:buNone/>
            </a:pPr>
            <a:endParaRPr lang="en-US" sz="800" i="1" dirty="0" smtClean="0"/>
          </a:p>
          <a:p>
            <a:pPr marL="109728" indent="0">
              <a:buNone/>
            </a:pPr>
            <a:r>
              <a:rPr lang="en-US" sz="2000" dirty="0" smtClean="0"/>
              <a:t>So, the authors analyze the behavior of the landlord assuming he controls</a:t>
            </a:r>
            <a:r>
              <a:rPr lang="en-US" sz="2000" i="1" dirty="0" smtClean="0"/>
              <a:t> B </a:t>
            </a:r>
            <a:r>
              <a:rPr lang="en-US" sz="2000" dirty="0" smtClean="0"/>
              <a:t>and</a:t>
            </a:r>
            <a:r>
              <a:rPr lang="en-US" sz="2000" i="1" dirty="0" smtClean="0"/>
              <a:t> r </a:t>
            </a:r>
            <a:r>
              <a:rPr lang="en-US" sz="2000" dirty="0" smtClean="0"/>
              <a:t>directly</a:t>
            </a:r>
            <a:r>
              <a:rPr lang="en-US" sz="2000" i="1" dirty="0" smtClean="0"/>
              <a:t>. </a:t>
            </a:r>
            <a:endParaRPr lang="en-US" sz="2000" i="1" dirty="0"/>
          </a:p>
        </p:txBody>
      </p:sp>
    </p:spTree>
    <p:extLst>
      <p:ext uri="{BB962C8B-B14F-4D97-AF65-F5344CB8AC3E}">
        <p14:creationId xmlns:p14="http://schemas.microsoft.com/office/powerpoint/2010/main" xmlns="" val="245102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685800"/>
            <a:ext cx="8991600" cy="6019800"/>
          </a:xfrm>
        </p:spPr>
        <p:txBody>
          <a:bodyPr>
            <a:noAutofit/>
          </a:bodyPr>
          <a:lstStyle/>
          <a:p>
            <a:pPr marL="109728" indent="0">
              <a:buNone/>
            </a:pPr>
            <a:r>
              <a:rPr lang="el-GR" sz="2000" i="1" dirty="0" smtClean="0"/>
              <a:t>ρ</a:t>
            </a:r>
            <a:r>
              <a:rPr lang="en-US" sz="2000" i="1" dirty="0" smtClean="0"/>
              <a:t> = </a:t>
            </a:r>
            <a:r>
              <a:rPr lang="en-US" sz="2000" dirty="0" smtClean="0"/>
              <a:t>cost of capital to landlords</a:t>
            </a:r>
          </a:p>
          <a:p>
            <a:pPr marL="109728" indent="0">
              <a:buNone/>
            </a:pPr>
            <a:r>
              <a:rPr lang="en-US" sz="2000" dirty="0" smtClean="0"/>
              <a:t>The landlord’s problem is now</a:t>
            </a:r>
          </a:p>
          <a:p>
            <a:pPr marL="109728" indent="0">
              <a:buNone/>
            </a:pPr>
            <a:endParaRPr lang="en-US" sz="2000" dirty="0" smtClean="0"/>
          </a:p>
          <a:p>
            <a:pPr marL="109728" indent="0">
              <a:buNone/>
            </a:pPr>
            <a:endParaRPr lang="en-US" sz="2000" dirty="0" smtClean="0"/>
          </a:p>
          <a:p>
            <a:pPr marL="109728" indent="0">
              <a:buNone/>
            </a:pPr>
            <a:endParaRPr lang="en-US" sz="2000" dirty="0"/>
          </a:p>
          <a:p>
            <a:pPr marL="109728" indent="0">
              <a:buNone/>
            </a:pPr>
            <a:r>
              <a:rPr lang="en-US" sz="2000" dirty="0" smtClean="0"/>
              <a:t>[where without loss of generality, the authors assume </a:t>
            </a:r>
            <a:r>
              <a:rPr lang="en-US" sz="2000" dirty="0" err="1" smtClean="0"/>
              <a:t>E</a:t>
            </a:r>
            <a:r>
              <a:rPr lang="en-US" sz="2000" i="1" dirty="0" err="1" smtClean="0"/>
              <a:t>g</a:t>
            </a:r>
            <a:r>
              <a:rPr lang="en-US" sz="2000" dirty="0" smtClean="0"/>
              <a:t> = 1</a:t>
            </a:r>
            <a:r>
              <a:rPr lang="en-US" sz="2000" dirty="0"/>
              <a:t>]</a:t>
            </a:r>
            <a:r>
              <a:rPr lang="en-US" sz="2000" dirty="0" smtClean="0"/>
              <a:t> </a:t>
            </a:r>
          </a:p>
          <a:p>
            <a:pPr marL="109728" indent="0">
              <a:buNone/>
            </a:pPr>
            <a:r>
              <a:rPr lang="en-US" sz="2000" dirty="0" smtClean="0"/>
              <a:t>subject to</a:t>
            </a:r>
          </a:p>
          <a:p>
            <a:pPr marL="109728" indent="0">
              <a:buNone/>
            </a:pPr>
            <a:endParaRPr lang="en-US" sz="2000" dirty="0"/>
          </a:p>
          <a:p>
            <a:pPr marL="109728" indent="0">
              <a:buNone/>
            </a:pPr>
            <a:r>
              <a:rPr lang="en-US" sz="2000" dirty="0" smtClean="0"/>
              <a:t>We assume </a:t>
            </a:r>
            <a:r>
              <a:rPr lang="en-US" sz="2000" i="1" dirty="0" smtClean="0"/>
              <a:t>U*</a:t>
            </a:r>
            <a:r>
              <a:rPr lang="en-US" sz="2000" dirty="0" smtClean="0"/>
              <a:t> is separable in c</a:t>
            </a:r>
            <a:r>
              <a:rPr lang="en-US" sz="2000" baseline="-25000" dirty="0" smtClean="0"/>
              <a:t>0</a:t>
            </a:r>
            <a:r>
              <a:rPr lang="en-US" sz="2000" dirty="0" smtClean="0"/>
              <a:t> and c</a:t>
            </a:r>
            <a:r>
              <a:rPr lang="en-US" sz="2000" baseline="-25000" dirty="0" smtClean="0"/>
              <a:t>1</a:t>
            </a:r>
            <a:r>
              <a:rPr lang="en-US" sz="2000" dirty="0" smtClean="0"/>
              <a:t> </a:t>
            </a:r>
          </a:p>
          <a:p>
            <a:pPr marL="109728" indent="0">
              <a:buNone/>
            </a:pPr>
            <a:endParaRPr lang="en-US" sz="800" dirty="0"/>
          </a:p>
          <a:p>
            <a:pPr marL="109728" indent="0">
              <a:buNone/>
            </a:pPr>
            <a:r>
              <a:rPr lang="en-US" sz="2000" dirty="0" smtClean="0"/>
              <a:t>Using </a:t>
            </a:r>
            <a:r>
              <a:rPr lang="en-US" sz="2000" smtClean="0"/>
              <a:t>the envelope </a:t>
            </a:r>
            <a:r>
              <a:rPr lang="en-US" sz="2000" dirty="0" smtClean="0"/>
              <a:t>theorem, and the fact that </a:t>
            </a:r>
          </a:p>
          <a:p>
            <a:pPr marL="109728" indent="0">
              <a:buNone/>
            </a:pPr>
            <a:endParaRPr lang="en-US" sz="2000" dirty="0" smtClean="0"/>
          </a:p>
          <a:p>
            <a:pPr marL="109728" indent="0">
              <a:buNone/>
            </a:pPr>
            <a:endParaRPr lang="en-US"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371600"/>
            <a:ext cx="4062469"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4965" y="2805113"/>
            <a:ext cx="4620573" cy="47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3486150"/>
            <a:ext cx="266700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86400" y="3886200"/>
            <a:ext cx="15716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95400" y="4343400"/>
            <a:ext cx="5486400"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762000"/>
            <a:ext cx="9144000" cy="5943600"/>
          </a:xfrm>
        </p:spPr>
        <p:txBody>
          <a:bodyPr>
            <a:noAutofit/>
          </a:bodyPr>
          <a:lstStyle/>
          <a:p>
            <a:pPr marL="109728" indent="0">
              <a:buNone/>
            </a:pPr>
            <a:r>
              <a:rPr lang="en-US" sz="2000" dirty="0" smtClean="0"/>
              <a:t>In contrast, in a competitive loan market, if the tenant and landlord had equal access to the capital market</a:t>
            </a:r>
          </a:p>
          <a:p>
            <a:pPr marL="109728" indent="0">
              <a:buNone/>
            </a:pPr>
            <a:endParaRPr lang="en-US" sz="2000" dirty="0"/>
          </a:p>
          <a:p>
            <a:pPr marL="109728" indent="0">
              <a:buNone/>
            </a:pPr>
            <a:endParaRPr lang="en-US" sz="2000" dirty="0" smtClean="0"/>
          </a:p>
          <a:p>
            <a:pPr marL="109728" indent="0">
              <a:buNone/>
            </a:pPr>
            <a:endParaRPr lang="en-US" sz="2000" dirty="0" smtClean="0"/>
          </a:p>
          <a:p>
            <a:pPr marL="109728" indent="0">
              <a:buNone/>
            </a:pPr>
            <a:endParaRPr lang="en-US" sz="2000" dirty="0"/>
          </a:p>
          <a:p>
            <a:pPr marL="109728" indent="0">
              <a:buNone/>
            </a:pPr>
            <a:r>
              <a:rPr lang="en-US" sz="2000" dirty="0" smtClean="0"/>
              <a:t>Proposition 4: the optimal contract offered by the landlord will entail the farmers borrowing more (less) than they would in an unlinked market with equal access to capital, if increased borrowing induces more (less) effort, that is if</a:t>
            </a:r>
          </a:p>
          <a:p>
            <a:pPr marL="109728" indent="0">
              <a:buNone/>
            </a:pPr>
            <a:endParaRPr lang="en-US" sz="2000" i="1" dirty="0" smtClean="0"/>
          </a:p>
          <a:p>
            <a:pPr marL="109728" indent="0">
              <a:buNone/>
            </a:pPr>
            <a:endParaRPr lang="en-US" sz="2000" i="1" dirty="0" smtClean="0"/>
          </a:p>
          <a:p>
            <a:pPr marL="109728" indent="0">
              <a:buNone/>
            </a:pPr>
            <a:endParaRPr lang="en-US" sz="2000" i="1" dirty="0" smtClean="0"/>
          </a:p>
          <a:p>
            <a:pPr marL="109728" indent="0">
              <a:buNone/>
            </a:pPr>
            <a:r>
              <a:rPr lang="en-US" sz="2000" dirty="0" smtClean="0"/>
              <a:t>Note that the tenant could have chosen to save some of his wealth, or borrowed less to ensure adequate consumption in period 1; yet, the landlord manages to induce him to borrow </a:t>
            </a:r>
            <a:r>
              <a:rPr lang="en-US" sz="2000" i="1" dirty="0" smtClean="0"/>
              <a:t>B</a:t>
            </a:r>
            <a:r>
              <a:rPr lang="en-US" sz="2000" dirty="0" smtClean="0"/>
              <a:t> even though the tenant is fully aware of the consequences. </a:t>
            </a:r>
          </a:p>
          <a:p>
            <a:pPr marL="109728" indent="0">
              <a:buNone/>
            </a:pPr>
            <a:r>
              <a:rPr lang="en-US" sz="2000" dirty="0"/>
              <a:t>	</a:t>
            </a:r>
            <a:endParaRPr lang="en-US" sz="2000"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1447800"/>
            <a:ext cx="24860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3790950"/>
            <a:ext cx="2133600" cy="70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smtClean="0">
                <a:latin typeface="+mn-lt"/>
              </a:rPr>
              <a:t>D. </a:t>
            </a:r>
            <a:r>
              <a:rPr lang="en-US" sz="3100" b="1" i="1" u="sng" dirty="0" smtClean="0">
                <a:latin typeface="+mn-lt"/>
              </a:rPr>
              <a:t>Impact of Tenant’s Borrowing on Production Technique</a:t>
            </a:r>
            <a:r>
              <a:rPr lang="en-US" u="sng" dirty="0" smtClean="0"/>
              <a:t/>
            </a:r>
            <a:br>
              <a:rPr lang="en-US" u="sng" dirty="0" smtClean="0"/>
            </a:br>
            <a:endParaRPr lang="en-US" dirty="0"/>
          </a:p>
        </p:txBody>
      </p:sp>
      <p:sp>
        <p:nvSpPr>
          <p:cNvPr id="3" name="Content Placeholder 2"/>
          <p:cNvSpPr>
            <a:spLocks noGrp="1"/>
          </p:cNvSpPr>
          <p:nvPr>
            <p:ph idx="1"/>
          </p:nvPr>
        </p:nvSpPr>
        <p:spPr>
          <a:xfrm>
            <a:off x="457200" y="1905000"/>
            <a:ext cx="8229600" cy="4669536"/>
          </a:xfrm>
        </p:spPr>
        <p:txBody>
          <a:bodyPr/>
          <a:lstStyle/>
          <a:p>
            <a:pPr>
              <a:buNone/>
            </a:pPr>
            <a:r>
              <a:rPr lang="en-US" sz="2400" dirty="0" smtClean="0"/>
              <a:t>Assumptions</a:t>
            </a:r>
            <a:endParaRPr lang="en-US" dirty="0" smtClean="0"/>
          </a:p>
          <a:p>
            <a:r>
              <a:rPr lang="en-US" sz="2000" dirty="0" smtClean="0"/>
              <a:t>An increase in </a:t>
            </a:r>
            <a:r>
              <a:rPr lang="el-GR" sz="2000" i="1" dirty="0" smtClean="0"/>
              <a:t>Ω</a:t>
            </a:r>
            <a:r>
              <a:rPr lang="en-US" sz="2000" i="1" dirty="0" smtClean="0"/>
              <a:t> </a:t>
            </a:r>
            <a:r>
              <a:rPr lang="en-US" sz="2000" dirty="0" smtClean="0"/>
              <a:t>represents  an increase in risk</a:t>
            </a:r>
          </a:p>
          <a:p>
            <a:r>
              <a:rPr lang="en-US" sz="2000" dirty="0" smtClean="0"/>
              <a:t>Only set of decisions available to the tenant is the choice of technique </a:t>
            </a:r>
            <a:r>
              <a:rPr lang="el-GR" sz="2000" i="1" dirty="0" smtClean="0">
                <a:solidFill>
                  <a:prstClr val="black"/>
                </a:solidFill>
              </a:rPr>
              <a:t>Ω</a:t>
            </a:r>
            <a:endParaRPr lang="en-US" sz="2000" i="1" dirty="0" smtClean="0">
              <a:solidFill>
                <a:prstClr val="black"/>
              </a:solidFill>
            </a:endParaRPr>
          </a:p>
          <a:p>
            <a:r>
              <a:rPr lang="en-US" sz="2000" dirty="0" smtClean="0">
                <a:solidFill>
                  <a:prstClr val="black"/>
                </a:solidFill>
              </a:rPr>
              <a:t>Effort is assumed to be fixed (e.g. to obtain any output, a given level of effort is required. Increased effort beyond that point bears little fruit)</a:t>
            </a:r>
          </a:p>
          <a:p>
            <a:pPr>
              <a:buNone/>
            </a:pPr>
            <a:endParaRPr lang="en-US" sz="2000" dirty="0" smtClean="0"/>
          </a:p>
          <a:p>
            <a:pPr>
              <a:buNone/>
            </a:pPr>
            <a:r>
              <a:rPr lang="en-US" sz="2000" dirty="0" smtClean="0"/>
              <a:t>We first consider a set of projects all of which have the same mean</a:t>
            </a:r>
          </a:p>
          <a:p>
            <a:pPr>
              <a:buNone/>
            </a:pPr>
            <a:endParaRPr lang="en-US" sz="2000" dirty="0" smtClean="0">
              <a:solidFill>
                <a:prstClr val="black"/>
              </a:solidFill>
            </a:endParaRPr>
          </a:p>
          <a:p>
            <a:endParaRPr lang="en-US" sz="2000" dirty="0" smtClean="0">
              <a:solidFill>
                <a:prstClr val="black"/>
              </a:solidFill>
            </a:endParaRPr>
          </a:p>
          <a:p>
            <a:endParaRPr lang="en-US" dirty="0" smtClean="0"/>
          </a:p>
          <a:p>
            <a:endParaRPr lang="en-US" dirty="0" smtClean="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5105400"/>
            <a:ext cx="2290762" cy="767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5257800"/>
            <a:ext cx="2047875" cy="726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660136"/>
          </a:xfrm>
        </p:spPr>
        <p:txBody>
          <a:bodyPr>
            <a:normAutofit/>
          </a:bodyPr>
          <a:lstStyle/>
          <a:p>
            <a:pPr marL="109728" indent="0">
              <a:buNone/>
            </a:pPr>
            <a:r>
              <a:rPr lang="en-US" sz="2000" dirty="0" smtClean="0"/>
              <a:t>Therefore, riskier projects represent mean preserving spreads (MPS) of less-risky projects, that is , letting </a:t>
            </a:r>
            <a:r>
              <a:rPr lang="en-US" sz="2000" i="1" dirty="0" smtClean="0"/>
              <a:t>H</a:t>
            </a:r>
            <a:r>
              <a:rPr lang="en-US" sz="2000" dirty="0" smtClean="0"/>
              <a:t> represents the distribution function </a:t>
            </a:r>
          </a:p>
          <a:p>
            <a:pPr marL="109728" indent="0">
              <a:buNone/>
            </a:pPr>
            <a:endParaRPr lang="en-US" sz="2000" i="1" dirty="0" smtClean="0"/>
          </a:p>
          <a:p>
            <a:pPr marL="109728" indent="0">
              <a:buNone/>
            </a:pPr>
            <a:endParaRPr lang="en-US" sz="2000" dirty="0"/>
          </a:p>
          <a:p>
            <a:pPr marL="109728" indent="0">
              <a:buNone/>
            </a:pPr>
            <a:r>
              <a:rPr lang="en-US" sz="2000" dirty="0" smtClean="0"/>
              <a:t> </a:t>
            </a:r>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endParaRPr lang="en-US" sz="2000" dirty="0" smtClean="0"/>
          </a:p>
          <a:p>
            <a:pPr marL="109728" indent="0">
              <a:buNone/>
            </a:pPr>
            <a:r>
              <a:rPr lang="en-US" sz="2000" dirty="0" smtClean="0"/>
              <a:t>Problem-our objective is to maximize  expected utility by choosing choice of technique</a:t>
            </a:r>
            <a:endParaRPr lang="en-US" sz="20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0002" y="1676400"/>
            <a:ext cx="5403998"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4495800"/>
            <a:ext cx="3124200" cy="419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srcRect/>
          <a:stretch>
            <a:fillRect/>
          </a:stretch>
        </p:blipFill>
        <p:spPr bwMode="auto">
          <a:xfrm>
            <a:off x="304800" y="2286000"/>
            <a:ext cx="3143250" cy="7620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762000" y="1676400"/>
            <a:ext cx="2200275" cy="714375"/>
          </a:xfrm>
          <a:prstGeom prst="rect">
            <a:avLst/>
          </a:prstGeom>
          <a:noFill/>
          <a:ln w="9525">
            <a:noFill/>
            <a:miter lim="800000"/>
            <a:headEnd/>
            <a:tailEnd/>
          </a:ln>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None/>
            </a:pPr>
            <a:r>
              <a:rPr lang="en-US" sz="2000" dirty="0" smtClean="0"/>
              <a:t>Taking a separable utility function as in the previous section, the FOC is given by </a:t>
            </a:r>
          </a:p>
          <a:p>
            <a:pPr marL="109728" indent="0">
              <a:buNone/>
            </a:pPr>
            <a:endParaRPr lang="en-US" sz="2000" dirty="0" smtClean="0"/>
          </a:p>
          <a:p>
            <a:pPr marL="109728" indent="0">
              <a:buNone/>
            </a:pPr>
            <a:r>
              <a:rPr lang="en-US" sz="800" dirty="0"/>
              <a:t/>
            </a:r>
            <a:br>
              <a:rPr lang="en-US" sz="800" dirty="0"/>
            </a:br>
            <a:r>
              <a:rPr lang="en-US" sz="2000" dirty="0" smtClean="0"/>
              <a:t>and assuming 	</a:t>
            </a:r>
            <a:r>
              <a:rPr lang="en-US" sz="2000" dirty="0"/>
              <a:t>	</a:t>
            </a:r>
            <a:r>
              <a:rPr lang="en-US" sz="2000" dirty="0" smtClean="0"/>
              <a:t>, it follows that</a:t>
            </a:r>
          </a:p>
          <a:p>
            <a:pPr marL="109728" indent="0">
              <a:buNone/>
            </a:pPr>
            <a:endParaRPr lang="en-US" sz="2000" dirty="0"/>
          </a:p>
          <a:p>
            <a:pPr marL="109728" indent="0">
              <a:buNone/>
            </a:pPr>
            <a:endParaRPr lang="en-US" sz="2000" dirty="0" smtClean="0"/>
          </a:p>
          <a:p>
            <a:pPr marL="109728" indent="0">
              <a:buNone/>
            </a:pPr>
            <a:endParaRPr lang="en-US" sz="800" dirty="0" smtClean="0"/>
          </a:p>
          <a:p>
            <a:pPr marL="109728" indent="0">
              <a:buNone/>
            </a:pPr>
            <a:r>
              <a:rPr lang="en-US" sz="2000" dirty="0" smtClean="0"/>
              <a:t>Integrating twice by parts, and using 		</a:t>
            </a:r>
          </a:p>
          <a:p>
            <a:pPr marL="109728" indent="0">
              <a:buNone/>
            </a:pPr>
            <a:r>
              <a:rPr lang="en-US" sz="2000" dirty="0"/>
              <a:t>	</a:t>
            </a:r>
            <a:r>
              <a:rPr lang="en-US" sz="2000" dirty="0" smtClean="0"/>
              <a:t>			</a:t>
            </a:r>
          </a:p>
          <a:p>
            <a:pPr marL="109728" indent="0">
              <a:buNone/>
            </a:pPr>
            <a:r>
              <a:rPr lang="en-US" sz="2000" dirty="0" smtClean="0"/>
              <a:t>					</a:t>
            </a:r>
          </a:p>
          <a:p>
            <a:pPr marL="109728" indent="0">
              <a:buNone/>
            </a:pPr>
            <a:endParaRPr lang="en-US" sz="2000" dirty="0" smtClean="0"/>
          </a:p>
          <a:p>
            <a:pPr marL="109728" indent="0">
              <a:buNone/>
            </a:pPr>
            <a:r>
              <a:rPr lang="en-US" sz="2000" dirty="0" smtClean="0"/>
              <a:t>We obtain </a:t>
            </a:r>
            <a:endParaRPr lang="en-US" sz="2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1084" y="1447800"/>
            <a:ext cx="2821516" cy="587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2133600"/>
            <a:ext cx="838199" cy="295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00" y="2438400"/>
            <a:ext cx="3886200" cy="777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209" y="3617335"/>
            <a:ext cx="2047875" cy="726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95737" y="3581400"/>
            <a:ext cx="1566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57400" y="4572000"/>
            <a:ext cx="3370790" cy="1300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888736"/>
          </a:xfrm>
        </p:spPr>
        <p:txBody>
          <a:bodyPr/>
          <a:lstStyle/>
          <a:p>
            <a:pPr marL="109728" indent="0">
              <a:buNone/>
            </a:pPr>
            <a:r>
              <a:rPr lang="en-US" sz="2000" dirty="0" smtClean="0"/>
              <a:t>Using</a:t>
            </a:r>
          </a:p>
          <a:p>
            <a:pPr marL="109728" indent="0">
              <a:buNone/>
            </a:pPr>
            <a:endParaRPr lang="en-US" sz="2000" dirty="0" smtClean="0"/>
          </a:p>
          <a:p>
            <a:pPr marL="109728" indent="0">
              <a:buNone/>
            </a:pPr>
            <a:r>
              <a:rPr lang="en-US" sz="2000" dirty="0" smtClean="0"/>
              <a:t>it is apparent that </a:t>
            </a:r>
            <a:endParaRPr lang="en-US" sz="2000" dirty="0"/>
          </a:p>
          <a:p>
            <a:pPr marL="109728" indent="0">
              <a:buNone/>
            </a:pPr>
            <a:endParaRPr lang="en-US" sz="2000" dirty="0" smtClean="0"/>
          </a:p>
          <a:p>
            <a:pPr marL="109728" indent="0">
              <a:buNone/>
            </a:pPr>
            <a:r>
              <a:rPr lang="en-US" sz="2000" dirty="0" smtClean="0"/>
              <a:t>Thus, an increase in borrowing will leave risk taking unaffected </a:t>
            </a:r>
            <a:r>
              <a:rPr lang="en-US" sz="2000" dirty="0" err="1" smtClean="0"/>
              <a:t>iff</a:t>
            </a:r>
            <a:r>
              <a:rPr lang="en-US" sz="2000" dirty="0" smtClean="0"/>
              <a:t> </a:t>
            </a:r>
            <a:r>
              <a:rPr lang="en-US" sz="2000" i="1" dirty="0" smtClean="0"/>
              <a:t>U</a:t>
            </a:r>
            <a:r>
              <a:rPr lang="en-US" sz="2000" dirty="0" smtClean="0"/>
              <a:t> is quadratic, so that  	     Otherwise, risk taking can increase/decrease. </a:t>
            </a:r>
          </a:p>
          <a:p>
            <a:pPr marL="109728" indent="0">
              <a:buNone/>
            </a:pPr>
            <a:endParaRPr lang="en-US" sz="2000" dirty="0"/>
          </a:p>
          <a:p>
            <a:pPr marL="109728" indent="0">
              <a:buNone/>
            </a:pPr>
            <a:r>
              <a:rPr lang="en-US" sz="2000" u="sng" dirty="0" smtClean="0"/>
              <a:t>Special Cases</a:t>
            </a:r>
          </a:p>
          <a:p>
            <a:pPr marL="109728" indent="0">
              <a:buNone/>
            </a:pPr>
            <a:r>
              <a:rPr lang="en-US" sz="2000" dirty="0" smtClean="0"/>
              <a:t>1. A Bonded Labor Clause :	for very low values of c approaches infinity. Then, it is apparent that an increase in borrowing reduces risk taking: individuals are only concerned with the lower tail of the distribution where       is very high, and        , the shift in density,         is positive. Hence, an increase in borrowing induces tenants to be more conservative. </a:t>
            </a:r>
          </a:p>
          <a:p>
            <a:pPr marL="109728" indent="0">
              <a:buNone/>
            </a:pPr>
            <a:r>
              <a:rPr lang="en-US" sz="2000" dirty="0" smtClean="0"/>
              <a:t>	In the limiting case, </a:t>
            </a:r>
            <a:r>
              <a:rPr lang="el-GR" sz="2000" i="1" dirty="0" smtClean="0"/>
              <a:t>Ω</a:t>
            </a:r>
            <a:r>
              <a:rPr lang="en-US" sz="2000" i="1" dirty="0" smtClean="0"/>
              <a:t>* </a:t>
            </a:r>
            <a:r>
              <a:rPr lang="en-US" sz="2000" dirty="0" smtClean="0"/>
              <a:t>is the largest value of </a:t>
            </a:r>
            <a:r>
              <a:rPr lang="el-GR" sz="2000" i="1" dirty="0" smtClean="0"/>
              <a:t>Ω</a:t>
            </a:r>
            <a:r>
              <a:rPr lang="en-US" sz="2000" dirty="0"/>
              <a:t> </a:t>
            </a:r>
            <a:r>
              <a:rPr lang="en-US" sz="2000" dirty="0" smtClean="0"/>
              <a:t>such that</a:t>
            </a:r>
            <a:endParaRPr lang="en-US" sz="20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609600"/>
            <a:ext cx="2835521" cy="642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92715" y="1252538"/>
            <a:ext cx="2869885" cy="62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32172" y="2406120"/>
            <a:ext cx="866776" cy="337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05200" y="3429000"/>
            <a:ext cx="333375" cy="350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62200" y="4343400"/>
            <a:ext cx="333375" cy="350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343400"/>
            <a:ext cx="454133" cy="350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00376" y="5659120"/>
            <a:ext cx="1924050" cy="513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buNone/>
            </a:pPr>
            <a:endParaRPr lang="en-US" sz="2000" dirty="0" smtClean="0"/>
          </a:p>
          <a:p>
            <a:pPr marL="0" indent="0">
              <a:buNone/>
            </a:pPr>
            <a:endParaRPr lang="en-US" sz="2000" dirty="0" smtClean="0"/>
          </a:p>
          <a:p>
            <a:pPr marL="0" indent="0">
              <a:buNone/>
            </a:pPr>
            <a:r>
              <a:rPr lang="en-US" sz="2000" dirty="0" smtClean="0"/>
              <a:t>One of the prominent features of less developed agrarian economies is the existence of interlinkages among the land, labor, credit and product markets. </a:t>
            </a:r>
          </a:p>
          <a:p>
            <a:pPr marL="0" indent="0">
              <a:buNone/>
            </a:pPr>
            <a:r>
              <a:rPr lang="en-US" sz="2000" dirty="0"/>
              <a:t>	</a:t>
            </a:r>
            <a:endParaRPr lang="en-US" sz="2000" dirty="0" smtClean="0"/>
          </a:p>
          <a:p>
            <a:pPr marL="0" indent="0">
              <a:buNone/>
            </a:pPr>
            <a:r>
              <a:rPr lang="en-US" sz="2000" dirty="0"/>
              <a:t>	</a:t>
            </a:r>
            <a:r>
              <a:rPr lang="en-US" sz="2000" dirty="0" smtClean="0"/>
              <a:t>The landlord often supplies credit, purchases and markets the output of the tenant, sells raw materials (like fertilizers) to his tenant.</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xmlns="" val="3168376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None/>
            </a:pPr>
            <a:r>
              <a:rPr lang="en-US" sz="2000" dirty="0" smtClean="0"/>
              <a:t>Thus,</a:t>
            </a:r>
          </a:p>
          <a:p>
            <a:pPr marL="109728" indent="0">
              <a:buNone/>
            </a:pPr>
            <a:endParaRPr lang="en-US" sz="300" dirty="0" smtClean="0"/>
          </a:p>
          <a:p>
            <a:pPr marL="109728" indent="0">
              <a:buNone/>
            </a:pPr>
            <a:r>
              <a:rPr lang="en-US" sz="2000" dirty="0" smtClean="0"/>
              <a:t> since		 is negative; increasing </a:t>
            </a:r>
            <a:r>
              <a:rPr lang="el-GR" sz="2000" i="1" dirty="0" smtClean="0"/>
              <a:t>Ω</a:t>
            </a:r>
            <a:r>
              <a:rPr lang="en-US" sz="2000" dirty="0" smtClean="0"/>
              <a:t> increases risk, which means the smallest value of g for given </a:t>
            </a:r>
            <a:r>
              <a:rPr lang="el-GR" sz="2000" i="1" dirty="0" smtClean="0"/>
              <a:t>Ω</a:t>
            </a:r>
            <a:r>
              <a:rPr lang="en-US" sz="2000" dirty="0" smtClean="0"/>
              <a:t> declines. </a:t>
            </a:r>
          </a:p>
          <a:p>
            <a:pPr marL="109728" indent="0">
              <a:buNone/>
            </a:pPr>
            <a:endParaRPr lang="en-US" sz="2000" dirty="0"/>
          </a:p>
          <a:p>
            <a:pPr marL="109728" indent="0">
              <a:buNone/>
            </a:pPr>
            <a:endParaRPr lang="en-US" sz="2000" dirty="0" smtClean="0"/>
          </a:p>
          <a:p>
            <a:pPr marL="109728" indent="0">
              <a:buNone/>
            </a:pPr>
            <a:r>
              <a:rPr lang="en-US" sz="2000" dirty="0" smtClean="0"/>
              <a:t>2. Decreasing Absolute Risk aversion</a:t>
            </a:r>
          </a:p>
          <a:p>
            <a:pPr marL="109728" indent="0">
              <a:buNone/>
            </a:pPr>
            <a:r>
              <a:rPr lang="en-US" sz="2000" dirty="0" smtClean="0"/>
              <a:t>Let A = Coefficient of Absolute Risk Aversion</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r>
              <a:rPr lang="en-US" sz="2000" dirty="0" smtClean="0"/>
              <a:t>Since DARA =&gt; </a:t>
            </a:r>
          </a:p>
          <a:p>
            <a:pPr marL="109728" indent="0">
              <a:buNone/>
            </a:pPr>
            <a:endParaRPr lang="en-US" sz="2000" dirty="0"/>
          </a:p>
          <a:p>
            <a:pPr marL="109728" indent="0">
              <a:buNone/>
            </a:pPr>
            <a:r>
              <a:rPr lang="en-US" sz="2000" dirty="0" smtClean="0"/>
              <a:t>Therefore, from </a:t>
            </a:r>
          </a:p>
          <a:p>
            <a:pPr marL="109728" indent="0">
              <a:buNone/>
            </a:pPr>
            <a:endParaRPr lang="en-US" sz="200" dirty="0" smtClean="0"/>
          </a:p>
          <a:p>
            <a:pPr marL="109728" indent="0">
              <a:buNone/>
            </a:pPr>
            <a:r>
              <a:rPr lang="en-US" sz="2000" dirty="0" smtClean="0"/>
              <a:t>we see that risk taking is reduced by an increase in borrowing. </a:t>
            </a:r>
            <a:endParaRPr lang="en-US" sz="20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772285"/>
            <a:ext cx="2897605" cy="675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2795" y="1376363"/>
            <a:ext cx="959405" cy="37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2498" y="3398377"/>
            <a:ext cx="3603902" cy="945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14601" y="4418163"/>
            <a:ext cx="1066799" cy="382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4600" y="5076825"/>
            <a:ext cx="2752725"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791200"/>
          </a:xfrm>
        </p:spPr>
        <p:txBody>
          <a:bodyPr>
            <a:normAutofit/>
          </a:bodyPr>
          <a:lstStyle/>
          <a:p>
            <a:pPr marL="109728" indent="0">
              <a:buNone/>
            </a:pPr>
            <a:r>
              <a:rPr lang="en-US" sz="2000" dirty="0" smtClean="0"/>
              <a:t>3. Bankruptcy Clause</a:t>
            </a:r>
          </a:p>
          <a:p>
            <a:pPr marL="109728" indent="0">
              <a:buNone/>
            </a:pPr>
            <a:r>
              <a:rPr lang="en-US" sz="2000" dirty="0" smtClean="0"/>
              <a:t>Provided that the tenant is not “too” risk averse, this clause makes him a risk lover. Thus, increased borrowing may induce </a:t>
            </a:r>
            <a:r>
              <a:rPr lang="en-US" sz="2000" u="sng" dirty="0" smtClean="0"/>
              <a:t>more</a:t>
            </a:r>
            <a:r>
              <a:rPr lang="en-US" sz="2000" dirty="0" smtClean="0"/>
              <a:t> risk taking.</a:t>
            </a:r>
          </a:p>
          <a:p>
            <a:pPr marL="109728" indent="0">
              <a:buNone/>
            </a:pPr>
            <a:endParaRPr lang="en-US" sz="2000" dirty="0" smtClean="0"/>
          </a:p>
          <a:p>
            <a:pPr marL="109728" indent="0">
              <a:buNone/>
            </a:pPr>
            <a:r>
              <a:rPr lang="en-US" sz="2000" dirty="0" smtClean="0"/>
              <a:t>In many cases, riskier techniques also have higher means (e.g. HYV seeds of the green revolution – more vulnerable to rainfall).  If mean output is not increased too much, and tenants have decreasing absolute risk aversion, an increase in borrowing will </a:t>
            </a:r>
            <a:r>
              <a:rPr lang="en-US" sz="2000" u="sng" dirty="0" smtClean="0"/>
              <a:t>reduce</a:t>
            </a:r>
            <a:r>
              <a:rPr lang="en-US" sz="2000" dirty="0" smtClean="0"/>
              <a:t> risk taking. But now this reduction will reduce the landlord’s expected income (since mean is lower for lower risk). </a:t>
            </a:r>
          </a:p>
          <a:p>
            <a:pPr marL="109728" indent="0">
              <a:buNone/>
            </a:pPr>
            <a:endParaRPr lang="en-US" sz="2000" dirty="0" smtClean="0"/>
          </a:p>
          <a:p>
            <a:pPr marL="109728" indent="0">
              <a:buNone/>
            </a:pPr>
            <a:r>
              <a:rPr lang="en-US" sz="2000" dirty="0" smtClean="0"/>
              <a:t>Formally,</a:t>
            </a:r>
          </a:p>
          <a:p>
            <a:pPr marL="109728" indent="0">
              <a:buNone/>
            </a:pPr>
            <a:r>
              <a:rPr lang="en-US" sz="2000" dirty="0" smtClean="0"/>
              <a:t> </a:t>
            </a:r>
          </a:p>
          <a:p>
            <a:pPr marL="109728" indent="0">
              <a:buNone/>
            </a:pPr>
            <a:r>
              <a:rPr lang="en-US" sz="2000" dirty="0" smtClean="0"/>
              <a:t>with </a:t>
            </a:r>
            <a:r>
              <a:rPr lang="en-US" sz="2000" i="1" dirty="0" err="1" smtClean="0"/>
              <a:t>λ</a:t>
            </a:r>
            <a:r>
              <a:rPr lang="en-US" sz="2000" dirty="0" smtClean="0"/>
              <a:t>’ &gt; 0 [an increase in </a:t>
            </a:r>
            <a:r>
              <a:rPr lang="en-US" sz="2000" i="1" dirty="0" err="1" smtClean="0"/>
              <a:t>Ω</a:t>
            </a:r>
            <a:r>
              <a:rPr lang="en-US" sz="2000" dirty="0" smtClean="0"/>
              <a:t> represents an increase in risk]</a:t>
            </a:r>
          </a:p>
          <a:p>
            <a:pPr marL="109728" indent="0">
              <a:buNone/>
            </a:pPr>
            <a:endParaRPr lang="en-US" sz="2000" dirty="0" smtClean="0"/>
          </a:p>
          <a:p>
            <a:pPr marL="109728" indent="0">
              <a:buNone/>
            </a:pPr>
            <a:r>
              <a:rPr lang="en-US" sz="2000" dirty="0" smtClean="0"/>
              <a:t>FOC (for the modified objective function)</a:t>
            </a:r>
          </a:p>
          <a:p>
            <a:pPr marL="109728"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4114800"/>
            <a:ext cx="2095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4876800"/>
            <a:ext cx="7810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36183" y="5943600"/>
            <a:ext cx="4772025"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15400" cy="5660136"/>
          </a:xfrm>
        </p:spPr>
        <p:txBody>
          <a:bodyPr>
            <a:normAutofit/>
          </a:bodyPr>
          <a:lstStyle/>
          <a:p>
            <a:pPr>
              <a:buNone/>
            </a:pPr>
            <a:endParaRPr lang="en-US" sz="2000" dirty="0" smtClean="0"/>
          </a:p>
          <a:p>
            <a:pPr>
              <a:buNone/>
            </a:pPr>
            <a:endParaRPr lang="en-US" sz="2000" dirty="0" smtClean="0"/>
          </a:p>
          <a:p>
            <a:pPr>
              <a:buNone/>
            </a:pPr>
            <a:endParaRPr lang="en-US" sz="2000" dirty="0" smtClean="0"/>
          </a:p>
          <a:p>
            <a:pPr>
              <a:buNone/>
            </a:pPr>
            <a:r>
              <a:rPr lang="en-US" sz="2000" dirty="0" smtClean="0"/>
              <a:t>Thus, the earlier results are unaffected, provided </a:t>
            </a:r>
            <a:r>
              <a:rPr lang="en-US" sz="2000" i="1" dirty="0" smtClean="0"/>
              <a:t>      </a:t>
            </a:r>
            <a:r>
              <a:rPr lang="en-US" sz="2000" dirty="0" smtClean="0"/>
              <a:t> is sufficiently small</a:t>
            </a:r>
          </a:p>
          <a:p>
            <a:pPr>
              <a:buNone/>
            </a:pPr>
            <a:endParaRPr lang="en-US" sz="2000" dirty="0" smtClean="0"/>
          </a:p>
          <a:p>
            <a:pPr>
              <a:buNone/>
            </a:pPr>
            <a:r>
              <a:rPr lang="en-US" sz="2000" dirty="0" smtClean="0"/>
              <a:t>Proposition 3: </a:t>
            </a:r>
          </a:p>
          <a:p>
            <a:pPr>
              <a:buFont typeface="Wingdings" pitchFamily="2" charset="2"/>
              <a:buChar char="Ø"/>
            </a:pPr>
            <a:r>
              <a:rPr lang="en-US" sz="2000" dirty="0" smtClean="0"/>
              <a:t>With a bonded labor clause/decreasing absolute risk aversion, an increase in tenant borrowing will reduce his risk taking. He will, therefore, not select some techniques which allow for higher mean output as well as higher risk. This reduces the returns of the risk neutral landlord. </a:t>
            </a:r>
          </a:p>
          <a:p>
            <a:pPr>
              <a:buNone/>
            </a:pPr>
            <a:endParaRPr lang="en-US" sz="2000" dirty="0" smtClean="0"/>
          </a:p>
          <a:p>
            <a:pPr>
              <a:buNone/>
            </a:pPr>
            <a:r>
              <a:rPr lang="en-US" sz="2000" dirty="0" smtClean="0"/>
              <a:t>Remark-</a:t>
            </a:r>
          </a:p>
          <a:p>
            <a:r>
              <a:rPr lang="en-US" sz="2000" dirty="0" smtClean="0"/>
              <a:t>With a bankruptcy clause, the tenant may increase his risk taking with increased borrowing and, thus, may select riskier and higher mean output techniques which would increase a risk-neutral landlord’s returns. </a:t>
            </a:r>
          </a:p>
          <a:p>
            <a:r>
              <a:rPr lang="en-US" sz="2000" dirty="0" smtClean="0"/>
              <a:t>So return to the landlord will depends critically on whether tenant has borrowed, and if so, how much?</a:t>
            </a:r>
          </a:p>
        </p:txBody>
      </p:sp>
      <p:pic>
        <p:nvPicPr>
          <p:cNvPr id="4" name="Picture 3"/>
          <p:cNvPicPr>
            <a:picLocks noChangeAspect="1"/>
          </p:cNvPicPr>
          <p:nvPr/>
        </p:nvPicPr>
        <p:blipFill>
          <a:blip r:embed="rId3" cstate="print"/>
          <a:stretch>
            <a:fillRect/>
          </a:stretch>
        </p:blipFill>
        <p:spPr>
          <a:xfrm>
            <a:off x="3530600" y="1295400"/>
            <a:ext cx="2082800" cy="5715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762000"/>
            <a:ext cx="4838700" cy="122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1200" y="1981200"/>
            <a:ext cx="352425" cy="29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763000" cy="5660136"/>
          </a:xfrm>
        </p:spPr>
        <p:txBody>
          <a:bodyPr/>
          <a:lstStyle/>
          <a:p>
            <a:pPr>
              <a:buNone/>
            </a:pPr>
            <a:r>
              <a:rPr lang="en-US" sz="2000" dirty="0" smtClean="0"/>
              <a:t>	Formally, the landlord could effect the same behavior by charging rent at the end of the production period =     , in addition to the share. </a:t>
            </a:r>
          </a:p>
          <a:p>
            <a:pPr>
              <a:buNone/>
            </a:pPr>
            <a:endParaRPr lang="en-US" sz="2000" dirty="0" smtClean="0"/>
          </a:p>
          <a:p>
            <a:pPr>
              <a:buNone/>
            </a:pPr>
            <a:r>
              <a:rPr lang="en-US" sz="2000" dirty="0"/>
              <a:t>	</a:t>
            </a:r>
            <a:r>
              <a:rPr lang="en-US" sz="2000" dirty="0" smtClean="0"/>
              <a:t>What is important is that the individual’s behavior is affected by the sum of rent and loan repayments, and it is important for the landlord to control the total. This is what provides the motivation for interlinking. (rent paid at the end of the production period can be viewed as rent paid at the beginning + a loan from the beginning of the period to its end)</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1219200"/>
            <a:ext cx="228600"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sz="2800" b="1" i="1" dirty="0" smtClean="0">
                <a:latin typeface="+mn-lt"/>
              </a:rPr>
              <a:t>F. Default clauses</a:t>
            </a:r>
            <a:endParaRPr lang="en-US" sz="2800" b="1" i="1" dirty="0">
              <a:latin typeface="+mn-lt"/>
            </a:endParaRPr>
          </a:p>
        </p:txBody>
      </p:sp>
      <p:sp>
        <p:nvSpPr>
          <p:cNvPr id="5" name="Content Placeholder 4"/>
          <p:cNvSpPr>
            <a:spLocks noGrp="1"/>
          </p:cNvSpPr>
          <p:nvPr>
            <p:ph idx="1"/>
          </p:nvPr>
        </p:nvSpPr>
        <p:spPr/>
        <p:txBody>
          <a:bodyPr>
            <a:normAutofit/>
          </a:bodyPr>
          <a:lstStyle/>
          <a:p>
            <a:r>
              <a:rPr lang="en-US" sz="2000" dirty="0" smtClean="0"/>
              <a:t>Previously discussed –bonded labor clause increases the tenant’s effort but reduces risk taking.</a:t>
            </a:r>
          </a:p>
          <a:p>
            <a:r>
              <a:rPr lang="en-US" sz="2000" dirty="0" smtClean="0"/>
              <a:t>Bankruptcy clause produces opposite result; it reduces effort and increases risk taking.</a:t>
            </a:r>
          </a:p>
          <a:p>
            <a:r>
              <a:rPr lang="en-US" sz="2000" dirty="0" smtClean="0"/>
              <a:t>Thus two effect go in opposite directions in their impact on the return to the risk-neutral landlord</a:t>
            </a:r>
          </a:p>
          <a:p>
            <a:r>
              <a:rPr lang="en-US" sz="2000" dirty="0" smtClean="0"/>
              <a:t>Hence the landlord’s preference for one clause over another depends on the extent of the significance of the moral hazard problem regarding effort supply  compared with the tenant’s choice of technique.</a:t>
            </a:r>
          </a:p>
          <a:p>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1981200"/>
            <a:ext cx="8229600" cy="4593336"/>
          </a:xfrm>
        </p:spPr>
        <p:txBody>
          <a:bodyPr>
            <a:normAutofit/>
          </a:bodyPr>
          <a:lstStyle/>
          <a:p>
            <a:r>
              <a:rPr lang="en-US" sz="2000" dirty="0" smtClean="0"/>
              <a:t>For example, if effort can be easily monitored  and enforced, and the moral hazard problem mainly involves the tenant’s choice of technique, then a risk neutral landlord will tend to prefer a bankruptcy clause over bonded labor clause.</a:t>
            </a:r>
          </a:p>
          <a:p>
            <a:endParaRPr lang="en-US" sz="2000" dirty="0" smtClean="0"/>
          </a:p>
          <a:p>
            <a:r>
              <a:rPr lang="en-US" sz="2000" dirty="0" smtClean="0"/>
              <a:t>On the other hand if moral hazard problem is more significant in the tenant’s effort supply than in his choice of technique, then a bonded labor will be preferred by the landlord.</a:t>
            </a:r>
          </a:p>
          <a:p>
            <a:pPr>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r>
              <a:rPr lang="en-US" sz="2800" b="1" i="1" dirty="0" smtClean="0">
                <a:latin typeface="+mn-lt"/>
              </a:rPr>
              <a:t>G. Production loans</a:t>
            </a:r>
            <a:endParaRPr lang="en-US" sz="2800" b="1" i="1" dirty="0">
              <a:latin typeface="+mn-lt"/>
            </a:endParaRPr>
          </a:p>
        </p:txBody>
      </p:sp>
      <p:sp>
        <p:nvSpPr>
          <p:cNvPr id="3" name="Content Placeholder 2"/>
          <p:cNvSpPr>
            <a:spLocks noGrp="1"/>
          </p:cNvSpPr>
          <p:nvPr>
            <p:ph idx="1"/>
          </p:nvPr>
        </p:nvSpPr>
        <p:spPr>
          <a:xfrm>
            <a:off x="457200" y="1371600"/>
            <a:ext cx="8229600" cy="5202936"/>
          </a:xfrm>
        </p:spPr>
        <p:txBody>
          <a:bodyPr>
            <a:normAutofit/>
          </a:bodyPr>
          <a:lstStyle/>
          <a:p>
            <a:r>
              <a:rPr lang="en-US" sz="2000" dirty="0" smtClean="0"/>
              <a:t>Until now the analysis has assumed that used for consumption purposes  but now in this section we are going to relax this criteria and consider interaction between the amount lent in previous period and output in the current period.</a:t>
            </a:r>
          </a:p>
          <a:p>
            <a:endParaRPr lang="en-US" sz="2000" dirty="0" smtClean="0"/>
          </a:p>
          <a:p>
            <a:r>
              <a:rPr lang="en-US" sz="2000" dirty="0" smtClean="0"/>
              <a:t>So we let output be a function not only of effort but of the amount borrowed</a:t>
            </a:r>
          </a:p>
          <a:p>
            <a:pPr>
              <a:buNone/>
            </a:pPr>
            <a:r>
              <a:rPr lang="en-US" sz="2000" dirty="0" smtClean="0"/>
              <a:t>  </a:t>
            </a:r>
          </a:p>
          <a:p>
            <a:pPr>
              <a:buNone/>
            </a:pPr>
            <a:endParaRPr lang="en-US" sz="2000" dirty="0" smtClean="0"/>
          </a:p>
          <a:p>
            <a:pPr>
              <a:buNone/>
            </a:pPr>
            <a:r>
              <a:rPr lang="en-US" sz="2000" dirty="0" smtClean="0"/>
              <a:t>Then the FOC for the (appropriately modified version) maximization problem discussed in section E can be written as </a:t>
            </a:r>
          </a:p>
        </p:txBody>
      </p:sp>
      <p:pic>
        <p:nvPicPr>
          <p:cNvPr id="1027" name="Picture 3"/>
          <p:cNvPicPr>
            <a:picLocks noChangeAspect="1" noChangeArrowheads="1"/>
          </p:cNvPicPr>
          <p:nvPr/>
        </p:nvPicPr>
        <p:blipFill>
          <a:blip r:embed="rId3" cstate="print"/>
          <a:srcRect/>
          <a:stretch>
            <a:fillRect/>
          </a:stretch>
        </p:blipFill>
        <p:spPr bwMode="auto">
          <a:xfrm>
            <a:off x="3429000" y="3581400"/>
            <a:ext cx="1657350" cy="466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362200" y="5105400"/>
            <a:ext cx="4667250"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Thus landlord takes into account that </a:t>
            </a:r>
          </a:p>
          <a:p>
            <a:pPr>
              <a:buFont typeface="Wingdings" pitchFamily="2" charset="2"/>
              <a:buChar char="§"/>
            </a:pPr>
            <a:r>
              <a:rPr lang="en-US" sz="2000" dirty="0" smtClean="0"/>
              <a:t>He appropriates a fraction of the return from the increased input</a:t>
            </a:r>
          </a:p>
          <a:p>
            <a:pPr>
              <a:buFont typeface="Wingdings" pitchFamily="2" charset="2"/>
              <a:buChar char="§"/>
            </a:pPr>
            <a:endParaRPr lang="en-US" sz="2000" dirty="0" smtClean="0"/>
          </a:p>
          <a:p>
            <a:pPr>
              <a:buFont typeface="Wingdings" pitchFamily="2" charset="2"/>
              <a:buChar char="§"/>
            </a:pPr>
            <a:r>
              <a:rPr lang="en-US" sz="2000" dirty="0" smtClean="0"/>
              <a:t>The increased inputs alter the level of effort</a:t>
            </a:r>
          </a:p>
          <a:p>
            <a:pPr>
              <a:buFont typeface="Wingdings" pitchFamily="2" charset="2"/>
              <a:buChar char="§"/>
            </a:pPr>
            <a:r>
              <a:rPr lang="en-US" sz="2000" dirty="0" smtClean="0"/>
              <a:t>An increase in the amount lent increases the expected utility of the tenant </a:t>
            </a:r>
          </a:p>
          <a:p>
            <a:pPr>
              <a:buNone/>
            </a:pPr>
            <a:r>
              <a:rPr lang="en-US" sz="2000" dirty="0" smtClean="0"/>
              <a:t>                       </a:t>
            </a:r>
          </a:p>
          <a:p>
            <a:pPr>
              <a:buNone/>
            </a:pPr>
            <a:r>
              <a:rPr lang="en-US" sz="2000" dirty="0" smtClean="0"/>
              <a:t>If effort and other inputs are compliments  (       &gt;</a:t>
            </a:r>
            <a:r>
              <a:rPr lang="en-US" sz="2000" i="1" dirty="0" smtClean="0"/>
              <a:t>0</a:t>
            </a:r>
            <a:r>
              <a:rPr lang="en-US" sz="2000" dirty="0" smtClean="0"/>
              <a:t> ) as we might expect, the increased inputs increase the marginal return to effort.</a:t>
            </a:r>
          </a:p>
          <a:p>
            <a:pPr>
              <a:buNone/>
            </a:pPr>
            <a:endParaRPr lang="en-US" sz="2000" dirty="0" smtClean="0"/>
          </a:p>
          <a:p>
            <a:pPr>
              <a:buNone/>
            </a:pPr>
            <a:r>
              <a:rPr lang="en-US" sz="2000" dirty="0" smtClean="0"/>
              <a:t>But the increased output has an additional income effect which normally decreases the level of effort </a:t>
            </a:r>
          </a:p>
          <a:p>
            <a:pPr>
              <a:buNone/>
            </a:pPr>
            <a:endParaRPr lang="en-US" sz="2000" dirty="0" smtClean="0"/>
          </a:p>
          <a:p>
            <a:pPr>
              <a:buNone/>
            </a:pPr>
            <a:r>
              <a:rPr lang="en-US" sz="2000" dirty="0" smtClean="0"/>
              <a:t>In the absence of subsidization, the tenant would have set</a:t>
            </a:r>
          </a:p>
          <a:p>
            <a:pPr>
              <a:buNone/>
            </a:pPr>
            <a:endParaRPr lang="en-US" sz="2000" dirty="0" smtClean="0"/>
          </a:p>
        </p:txBody>
      </p:sp>
      <p:pic>
        <p:nvPicPr>
          <p:cNvPr id="2050" name="Picture 2"/>
          <p:cNvPicPr>
            <a:picLocks noChangeAspect="1" noChangeArrowheads="1"/>
          </p:cNvPicPr>
          <p:nvPr/>
        </p:nvPicPr>
        <p:blipFill>
          <a:blip r:embed="rId3" cstate="print"/>
          <a:srcRect/>
          <a:stretch>
            <a:fillRect/>
          </a:stretch>
        </p:blipFill>
        <p:spPr bwMode="auto">
          <a:xfrm>
            <a:off x="914400" y="2057400"/>
            <a:ext cx="1190625" cy="3429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38800" y="3810000"/>
            <a:ext cx="323850" cy="2857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124200" y="6096000"/>
            <a:ext cx="2476500"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1676400"/>
            <a:ext cx="8229600" cy="4898136"/>
          </a:xfrm>
        </p:spPr>
        <p:txBody>
          <a:bodyPr>
            <a:normAutofit/>
          </a:bodyPr>
          <a:lstStyle/>
          <a:p>
            <a:r>
              <a:rPr lang="en-US" sz="2000" dirty="0" smtClean="0"/>
              <a:t>Thus , whether the landlord prefers to subsidize or to restrict borrowing depends on whether</a:t>
            </a: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2514600" y="2362200"/>
            <a:ext cx="3505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2800" b="1" i="1" dirty="0" smtClean="0">
                <a:latin typeface="+mn-lt"/>
              </a:rPr>
              <a:t>H. Externalities from the landlord to the lender in the absence of linkage</a:t>
            </a:r>
            <a:endParaRPr lang="en-US" sz="2800" b="1" i="1" dirty="0">
              <a:latin typeface="+mn-lt"/>
            </a:endParaRPr>
          </a:p>
        </p:txBody>
      </p:sp>
      <p:sp>
        <p:nvSpPr>
          <p:cNvPr id="3" name="Content Placeholder 2"/>
          <p:cNvSpPr>
            <a:spLocks noGrp="1"/>
          </p:cNvSpPr>
          <p:nvPr>
            <p:ph idx="1"/>
          </p:nvPr>
        </p:nvSpPr>
        <p:spPr>
          <a:xfrm>
            <a:off x="457200" y="1752600"/>
            <a:ext cx="8229600" cy="4821936"/>
          </a:xfrm>
        </p:spPr>
        <p:txBody>
          <a:bodyPr>
            <a:normAutofit/>
          </a:bodyPr>
          <a:lstStyle/>
          <a:p>
            <a:r>
              <a:rPr lang="en-US" sz="2000" dirty="0" smtClean="0"/>
              <a:t>Since landlord who lends funds to his own tenants can internalize this externality , he can obtain a higher return from lending to his own tenants than he can obtain lending elsewhere</a:t>
            </a:r>
          </a:p>
          <a:p>
            <a:r>
              <a:rPr lang="en-US" sz="2000" dirty="0" smtClean="0"/>
              <a:t>This provides motivation for interlinking the two markets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9264"/>
            <a:ext cx="8610600" cy="5660136"/>
          </a:xfrm>
        </p:spPr>
        <p:txBody>
          <a:bodyPr>
            <a:normAutofit/>
          </a:bodyPr>
          <a:lstStyle/>
          <a:p>
            <a:pPr marL="109728" indent="0">
              <a:buNone/>
            </a:pPr>
            <a:r>
              <a:rPr lang="en-US" sz="2000" dirty="0" smtClean="0"/>
              <a:t>The authors’ analysis is based on two features commonly found in less developed agrarian economies – </a:t>
            </a:r>
          </a:p>
          <a:p>
            <a:pPr marL="109728" indent="0">
              <a:buNone/>
            </a:pPr>
            <a:endParaRPr lang="en-US" sz="2000" dirty="0" smtClean="0"/>
          </a:p>
          <a:p>
            <a:pPr>
              <a:buFont typeface="Arial" pitchFamily="34" charset="0"/>
              <a:buChar char="•"/>
            </a:pPr>
            <a:r>
              <a:rPr lang="en-US" sz="2000" dirty="0" smtClean="0"/>
              <a:t>Workers are not paid on the basis of effort, since this is unobservable (in general), and they conventionally do not pay fixed rent since that imposes too much risk on them</a:t>
            </a:r>
            <a:r>
              <a:rPr lang="en-US" sz="2000" dirty="0"/>
              <a:t/>
            </a:r>
            <a:br>
              <a:rPr lang="en-US" sz="2000" dirty="0"/>
            </a:br>
            <a:r>
              <a:rPr lang="en-US" sz="2000" dirty="0" smtClean="0"/>
              <a:t>=&gt; some form of </a:t>
            </a:r>
            <a:r>
              <a:rPr lang="en-US" sz="2000" u="sng" dirty="0" smtClean="0"/>
              <a:t>sharecropping</a:t>
            </a:r>
            <a:r>
              <a:rPr lang="en-US" sz="2000" dirty="0" smtClean="0"/>
              <a:t/>
            </a:r>
            <a:br>
              <a:rPr lang="en-US" sz="2000" dirty="0" smtClean="0"/>
            </a:br>
            <a:r>
              <a:rPr lang="en-US" sz="2000" dirty="0" smtClean="0"/>
              <a:t>=&gt;workers do not obtain the full marginal product of their efforts</a:t>
            </a:r>
            <a:r>
              <a:rPr lang="en-US" sz="2000" dirty="0"/>
              <a:t/>
            </a:r>
            <a:br>
              <a:rPr lang="en-US" sz="2000" dirty="0"/>
            </a:br>
            <a:endParaRPr lang="en-US" sz="2000" dirty="0"/>
          </a:p>
          <a:p>
            <a:pPr>
              <a:buFont typeface="Arial" pitchFamily="34" charset="0"/>
              <a:buChar char="•"/>
            </a:pPr>
            <a:r>
              <a:rPr lang="en-US" sz="2000" dirty="0" smtClean="0"/>
              <a:t>The worker has considerable </a:t>
            </a:r>
            <a:r>
              <a:rPr lang="en-US" sz="2000" u="sng" dirty="0" smtClean="0"/>
              <a:t>discretion</a:t>
            </a:r>
            <a:r>
              <a:rPr lang="en-US" sz="2000" dirty="0" smtClean="0"/>
              <a:t> regarding the level of effort and its allocation, and the choice of production technique. Some of these decisions may be easily monitored by the landlord, but there are some for which the cost of monitoring is very high. </a:t>
            </a:r>
          </a:p>
        </p:txBody>
      </p:sp>
    </p:spTree>
    <p:extLst>
      <p:ext uri="{BB962C8B-B14F-4D97-AF65-F5344CB8AC3E}">
        <p14:creationId xmlns:p14="http://schemas.microsoft.com/office/powerpoint/2010/main" xmlns="" val="1307340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a:bodyPr>
          <a:lstStyle/>
          <a:p>
            <a:r>
              <a:rPr lang="en-US" sz="2800" b="1" i="1" dirty="0" smtClean="0">
                <a:latin typeface="+mn-lt"/>
              </a:rPr>
              <a:t>I. General v/s Partial equilibrium</a:t>
            </a:r>
            <a:endParaRPr lang="en-US" sz="2800" b="1" i="1" dirty="0">
              <a:latin typeface="+mn-lt"/>
            </a:endParaRPr>
          </a:p>
        </p:txBody>
      </p:sp>
      <p:sp>
        <p:nvSpPr>
          <p:cNvPr id="3" name="Content Placeholder 2"/>
          <p:cNvSpPr>
            <a:spLocks noGrp="1"/>
          </p:cNvSpPr>
          <p:nvPr>
            <p:ph idx="1"/>
          </p:nvPr>
        </p:nvSpPr>
        <p:spPr>
          <a:xfrm>
            <a:off x="457200" y="1600200"/>
            <a:ext cx="8229600" cy="4974336"/>
          </a:xfrm>
        </p:spPr>
        <p:txBody>
          <a:bodyPr>
            <a:normAutofit/>
          </a:bodyPr>
          <a:lstStyle/>
          <a:p>
            <a:r>
              <a:rPr lang="en-US" sz="2000" dirty="0" smtClean="0"/>
              <a:t>The preceding analysis shows that, for any fixed level of expected utility of workers, the landlord can increase his expected income by simultaneously controlling the credit market</a:t>
            </a:r>
          </a:p>
          <a:p>
            <a:r>
              <a:rPr lang="en-US" sz="2000" dirty="0" smtClean="0"/>
              <a:t>It establishes that in a competitive equilibrium such linkage will in fact exist</a:t>
            </a:r>
          </a:p>
          <a:p>
            <a:r>
              <a:rPr lang="en-US" sz="2000" dirty="0" smtClean="0"/>
              <a:t>However it does not necessarily imply that landlords are the only beneficiaries, or indeed, in general equilibrium, the landlords will be better off at all</a:t>
            </a:r>
          </a:p>
          <a:p>
            <a:pPr>
              <a:buNone/>
            </a:pP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90600"/>
            <a:ext cx="7162800" cy="7620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1000" y="762000"/>
            <a:ext cx="8077199"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000" dirty="0" smtClean="0"/>
              <a:t>We  can derive a pseudo demand curve for labor.</a:t>
            </a:r>
          </a:p>
          <a:p>
            <a:r>
              <a:rPr lang="en-US" sz="2000" dirty="0" smtClean="0"/>
              <a:t>There is a now not a simple price of labor (the wage); but we can, instead, summarize  the contract in terms of the expected utility that it generates to the tenant</a:t>
            </a:r>
          </a:p>
          <a:p>
            <a:r>
              <a:rPr lang="en-US" sz="2000" dirty="0" smtClean="0"/>
              <a:t>If demand schedule enough, landlords will compete for tenants so fiercely that landlords will be worse off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324600" cy="228600"/>
          </a:xfrm>
        </p:spPr>
        <p:txBody>
          <a:bodyPr>
            <a:normAutofit fontScale="90000"/>
          </a:bodyPr>
          <a:lstStyle/>
          <a:p>
            <a:endParaRPr lang="en-US" dirty="0"/>
          </a:p>
        </p:txBody>
      </p:sp>
      <p:sp>
        <p:nvSpPr>
          <p:cNvPr id="3" name="Content Placeholder 2"/>
          <p:cNvSpPr>
            <a:spLocks noGrp="1"/>
          </p:cNvSpPr>
          <p:nvPr>
            <p:ph idx="1"/>
          </p:nvPr>
        </p:nvSpPr>
        <p:spPr/>
        <p:txBody>
          <a:bodyPr/>
          <a:lstStyle/>
          <a:p>
            <a:pPr>
              <a:buNone/>
            </a:pP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57200" y="600075"/>
            <a:ext cx="80010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602736"/>
          </a:xfrm>
        </p:spPr>
        <p:txBody>
          <a:bodyPr>
            <a:normAutofit lnSpcReduction="10000"/>
          </a:bodyPr>
          <a:lstStyle/>
          <a:p>
            <a:endParaRPr lang="en-US" dirty="0" smtClean="0"/>
          </a:p>
          <a:p>
            <a:endParaRPr lang="en-US" dirty="0" smtClean="0"/>
          </a:p>
          <a:p>
            <a:endParaRPr lang="en-US" dirty="0" smtClean="0"/>
          </a:p>
          <a:p>
            <a:endParaRPr lang="en-US" dirty="0" smtClean="0"/>
          </a:p>
          <a:p>
            <a:pPr>
              <a:buNone/>
            </a:pPr>
            <a:r>
              <a:rPr lang="en-US" dirty="0" smtClean="0"/>
              <a:t>                                </a:t>
            </a:r>
          </a:p>
          <a:p>
            <a:pPr>
              <a:buNone/>
            </a:pPr>
            <a:r>
              <a:rPr lang="en-US" dirty="0" smtClean="0"/>
              <a:t>    </a:t>
            </a:r>
          </a:p>
          <a:p>
            <a:pPr>
              <a:buNone/>
            </a:pPr>
            <a:r>
              <a:rPr lang="en-US" dirty="0" smtClean="0"/>
              <a:t>                                                              </a:t>
            </a:r>
            <a:r>
              <a:rPr lang="en-US" sz="2000" dirty="0" err="1" smtClean="0"/>
              <a:t>Rohitash</a:t>
            </a:r>
            <a:r>
              <a:rPr lang="en-US" sz="2000" dirty="0" smtClean="0"/>
              <a:t> Kumar</a:t>
            </a:r>
          </a:p>
          <a:p>
            <a:pPr>
              <a:buNone/>
            </a:pPr>
            <a:r>
              <a:rPr lang="en-US" sz="2000" dirty="0" smtClean="0"/>
              <a:t>                                                                                       </a:t>
            </a:r>
            <a:r>
              <a:rPr lang="en-US" sz="2000" dirty="0" err="1" smtClean="0"/>
              <a:t>Ashna</a:t>
            </a:r>
            <a:r>
              <a:rPr lang="en-US" sz="2000" dirty="0" smtClean="0"/>
              <a:t> </a:t>
            </a:r>
            <a:r>
              <a:rPr lang="en-US" sz="2000" dirty="0" err="1" smtClean="0"/>
              <a:t>Arora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ohitash and ashna\0.JPG"/>
          <p:cNvPicPr>
            <a:picLocks noChangeAspect="1" noChangeArrowheads="1"/>
          </p:cNvPicPr>
          <p:nvPr/>
        </p:nvPicPr>
        <p:blipFill>
          <a:blip r:embed="rId2" cstate="print"/>
          <a:srcRect/>
          <a:stretch>
            <a:fillRect/>
          </a:stretch>
        </p:blipFill>
        <p:spPr bwMode="auto">
          <a:xfrm>
            <a:off x="1447800" y="772758"/>
            <a:ext cx="5638800" cy="776164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hitash and ashna\1.JPG"/>
          <p:cNvPicPr>
            <a:picLocks noChangeAspect="1" noChangeArrowheads="1"/>
          </p:cNvPicPr>
          <p:nvPr/>
        </p:nvPicPr>
        <p:blipFill>
          <a:blip r:embed="rId2" cstate="print"/>
          <a:srcRect/>
          <a:stretch>
            <a:fillRect/>
          </a:stretch>
        </p:blipFill>
        <p:spPr bwMode="auto">
          <a:xfrm>
            <a:off x="1600200" y="685800"/>
            <a:ext cx="5562600" cy="765675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F:\rohitash and ashna\2.JPG"/>
          <p:cNvPicPr>
            <a:picLocks noChangeAspect="1" noChangeArrowheads="1"/>
          </p:cNvPicPr>
          <p:nvPr/>
        </p:nvPicPr>
        <p:blipFill>
          <a:blip r:embed="rId2" cstate="print"/>
          <a:srcRect/>
          <a:stretch>
            <a:fillRect/>
          </a:stretch>
        </p:blipFill>
        <p:spPr bwMode="auto">
          <a:xfrm>
            <a:off x="1593687" y="0"/>
            <a:ext cx="5492913" cy="756083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F:\rohitash and ashna\3.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F:\rohitash and ashna\4.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None/>
            </a:pPr>
            <a:r>
              <a:rPr lang="en-US" sz="2000" dirty="0" smtClean="0"/>
              <a:t>The landlord, thus, has an incentive to induce workers to behave in the way that he would like them to. </a:t>
            </a:r>
          </a:p>
          <a:p>
            <a:pPr marL="109728" indent="0">
              <a:buNone/>
            </a:pPr>
            <a:endParaRPr lang="en-US" sz="2000" dirty="0"/>
          </a:p>
          <a:p>
            <a:pPr marL="109728" indent="0">
              <a:buNone/>
            </a:pPr>
            <a:r>
              <a:rPr lang="en-US" sz="2000" dirty="0" smtClean="0"/>
              <a:t>The behavior of the worker is affected by - </a:t>
            </a:r>
          </a:p>
          <a:p>
            <a:pPr>
              <a:buFont typeface="Arial" pitchFamily="34" charset="0"/>
              <a:buChar char="•"/>
            </a:pPr>
            <a:r>
              <a:rPr lang="en-US" sz="2000" dirty="0" smtClean="0"/>
              <a:t>The amount he borrows</a:t>
            </a:r>
          </a:p>
          <a:p>
            <a:pPr>
              <a:buFont typeface="Arial" pitchFamily="34" charset="0"/>
              <a:buChar char="•"/>
            </a:pPr>
            <a:r>
              <a:rPr lang="en-US" sz="2000" dirty="0" smtClean="0"/>
              <a:t>The terms at which he obtains credit</a:t>
            </a:r>
          </a:p>
          <a:p>
            <a:pPr>
              <a:buFont typeface="Arial" pitchFamily="34" charset="0"/>
              <a:buChar char="•"/>
            </a:pPr>
            <a:r>
              <a:rPr lang="en-US" sz="2000" dirty="0" smtClean="0"/>
              <a:t>The goods he can purchase</a:t>
            </a:r>
          </a:p>
          <a:p>
            <a:pPr>
              <a:buFont typeface="Arial" pitchFamily="34" charset="0"/>
              <a:buChar char="•"/>
            </a:pPr>
            <a:r>
              <a:rPr lang="en-US" sz="2000" dirty="0" smtClean="0"/>
              <a:t>The prices he pays</a:t>
            </a:r>
          </a:p>
          <a:p>
            <a:pPr>
              <a:buFont typeface="Arial" pitchFamily="34" charset="0"/>
              <a:buChar char="•"/>
            </a:pPr>
            <a:endParaRPr lang="en-US" sz="2000" dirty="0"/>
          </a:p>
          <a:p>
            <a:pPr marL="109728" indent="0">
              <a:buNone/>
            </a:pPr>
            <a:r>
              <a:rPr lang="en-US" sz="2000" dirty="0" smtClean="0"/>
              <a:t>The landlord, by altering the terms at which he makes any of the above available to his tenants, can induce desirable behavior. </a:t>
            </a:r>
          </a:p>
          <a:p>
            <a:pPr marL="109728" indent="0">
              <a:buNone/>
            </a:pPr>
            <a:r>
              <a:rPr lang="en-US" sz="2000" dirty="0"/>
              <a:t>	</a:t>
            </a:r>
            <a:r>
              <a:rPr lang="en-US" sz="2000" dirty="0" smtClean="0"/>
              <a:t>e.g. if the landlord makes credit less expensive, the tenant may be induced to borrow more. </a:t>
            </a:r>
            <a:endParaRPr lang="en-US" sz="2000" dirty="0"/>
          </a:p>
        </p:txBody>
      </p:sp>
    </p:spTree>
    <p:extLst>
      <p:ext uri="{BB962C8B-B14F-4D97-AF65-F5344CB8AC3E}">
        <p14:creationId xmlns:p14="http://schemas.microsoft.com/office/powerpoint/2010/main" xmlns="" val="321501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F:\rohitash and ashna\5.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F:\rohitash and ashna\6.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F:\rohitash and ashna\7.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F:\rohitash and ashna\8.JP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normAutofit/>
          </a:bodyPr>
          <a:lstStyle/>
          <a:p>
            <a:pPr algn="ctr"/>
            <a:r>
              <a:rPr lang="en-US" sz="2800" b="1" i="1" dirty="0" smtClean="0">
                <a:latin typeface="+mn-lt"/>
              </a:rPr>
              <a:t>Interlinked Credit and Tenancy Contracts</a:t>
            </a:r>
            <a:endParaRPr lang="en-US" sz="2800" b="1" i="1" dirty="0">
              <a:latin typeface="+mn-lt"/>
            </a:endParaRPr>
          </a:p>
        </p:txBody>
      </p:sp>
      <p:sp>
        <p:nvSpPr>
          <p:cNvPr id="3" name="Content Placeholder 2"/>
          <p:cNvSpPr>
            <a:spLocks noGrp="1"/>
          </p:cNvSpPr>
          <p:nvPr>
            <p:ph idx="1"/>
          </p:nvPr>
        </p:nvSpPr>
        <p:spPr>
          <a:xfrm>
            <a:off x="0" y="1426464"/>
            <a:ext cx="9144000" cy="4974336"/>
          </a:xfrm>
        </p:spPr>
        <p:txBody>
          <a:bodyPr>
            <a:noAutofit/>
          </a:bodyPr>
          <a:lstStyle/>
          <a:p>
            <a:pPr marL="109728" indent="0">
              <a:buNone/>
            </a:pPr>
            <a:r>
              <a:rPr lang="en-US" sz="2000" dirty="0" smtClean="0"/>
              <a:t>The tenant has some discretion over his effort and choices, and his </a:t>
            </a:r>
            <a:r>
              <a:rPr lang="en-US" sz="2000" dirty="0" err="1" smtClean="0"/>
              <a:t>behaviour</a:t>
            </a:r>
            <a:r>
              <a:rPr lang="en-US" sz="2000" dirty="0" smtClean="0"/>
              <a:t> can thus, affect the returns to the landlord. 	[MORAL HAZARD]</a:t>
            </a:r>
          </a:p>
          <a:p>
            <a:pPr marL="109728" indent="0">
              <a:buNone/>
            </a:pPr>
            <a:r>
              <a:rPr lang="en-US" sz="2000" dirty="0" smtClean="0"/>
              <a:t>	e.g. tenants </a:t>
            </a:r>
            <a:r>
              <a:rPr lang="en-US" sz="2000" dirty="0"/>
              <a:t>may choose techniques which are less risky (lower variance) but also have lower expected return (lower mean). </a:t>
            </a:r>
          </a:p>
          <a:p>
            <a:pPr marL="109728" indent="0">
              <a:buNone/>
            </a:pPr>
            <a:endParaRPr lang="en-US" sz="2000" dirty="0"/>
          </a:p>
          <a:p>
            <a:pPr marL="109728" indent="0">
              <a:buNone/>
            </a:pPr>
            <a:r>
              <a:rPr lang="en-US" sz="2000" dirty="0" smtClean="0"/>
              <a:t>A. </a:t>
            </a:r>
            <a:r>
              <a:rPr lang="en-US" sz="2000" u="sng" dirty="0" smtClean="0"/>
              <a:t>The General Model</a:t>
            </a:r>
          </a:p>
          <a:p>
            <a:pPr marL="109728" indent="0">
              <a:buNone/>
            </a:pPr>
            <a:r>
              <a:rPr lang="en-US" sz="2000" dirty="0" smtClean="0"/>
              <a:t>A pure sharecropping agreement - the tenant receives a share </a:t>
            </a:r>
            <a:r>
              <a:rPr lang="el-GR" sz="2000" i="1" dirty="0" smtClean="0"/>
              <a:t>α</a:t>
            </a:r>
            <a:r>
              <a:rPr lang="en-US" sz="2000" dirty="0" smtClean="0"/>
              <a:t>, and the landlord receives a share 1 – </a:t>
            </a:r>
            <a:r>
              <a:rPr lang="el-GR" sz="2000" i="1" dirty="0" smtClean="0"/>
              <a:t>α</a:t>
            </a:r>
            <a:r>
              <a:rPr lang="en-US" sz="2000" dirty="0" smtClean="0"/>
              <a:t>,</a:t>
            </a:r>
            <a:r>
              <a:rPr lang="en-US" sz="2000" i="1" dirty="0" smtClean="0"/>
              <a:t> </a:t>
            </a:r>
            <a:r>
              <a:rPr lang="en-US" sz="2000" dirty="0" smtClean="0"/>
              <a:t>of the gross output </a:t>
            </a:r>
            <a:r>
              <a:rPr lang="en-US" sz="2000" i="1" dirty="0" smtClean="0"/>
              <a:t>Y</a:t>
            </a:r>
            <a:r>
              <a:rPr lang="en-US" sz="2000" dirty="0" smtClean="0"/>
              <a:t>. </a:t>
            </a:r>
          </a:p>
          <a:p>
            <a:pPr marL="109728" indent="0">
              <a:buNone/>
            </a:pPr>
            <a:r>
              <a:rPr lang="en-US" sz="2000" i="1" dirty="0"/>
              <a:t>Y</a:t>
            </a:r>
            <a:r>
              <a:rPr lang="en-US" sz="2000" dirty="0"/>
              <a:t> is a function of tenant effort (</a:t>
            </a:r>
            <a:r>
              <a:rPr lang="en-US" sz="2000" i="1" dirty="0"/>
              <a:t>e</a:t>
            </a:r>
            <a:r>
              <a:rPr lang="en-US" sz="2000" dirty="0"/>
              <a:t>), environmental factors (</a:t>
            </a:r>
            <a:r>
              <a:rPr lang="el-GR" sz="2000" i="1" dirty="0"/>
              <a:t>θ</a:t>
            </a:r>
            <a:r>
              <a:rPr lang="en-US" sz="2000" dirty="0"/>
              <a:t>), and the choice of technique (</a:t>
            </a:r>
            <a:r>
              <a:rPr lang="el-GR" sz="2000" i="1" dirty="0"/>
              <a:t>Ω</a:t>
            </a:r>
            <a:r>
              <a:rPr lang="en-US" sz="2000" dirty="0"/>
              <a:t>). An increase in </a:t>
            </a:r>
            <a:r>
              <a:rPr lang="el-GR" sz="2000" i="1" dirty="0"/>
              <a:t>Ω</a:t>
            </a:r>
            <a:r>
              <a:rPr lang="en-US" sz="2000" dirty="0"/>
              <a:t> represents an increase</a:t>
            </a:r>
            <a:r>
              <a:rPr lang="en-US" sz="2000" i="1" dirty="0"/>
              <a:t> </a:t>
            </a:r>
            <a:r>
              <a:rPr lang="en-US" sz="2000" dirty="0"/>
              <a:t>in risk. </a:t>
            </a:r>
          </a:p>
          <a:p>
            <a:pPr marL="109728" indent="0">
              <a:buNone/>
            </a:pPr>
            <a:endParaRPr lang="en-US" sz="2000" i="1" dirty="0"/>
          </a:p>
          <a:p>
            <a:pPr marL="109728" indent="0">
              <a:buNone/>
            </a:pPr>
            <a:r>
              <a:rPr lang="en-US" sz="2000" i="1" dirty="0"/>
              <a:t>Y</a:t>
            </a:r>
            <a:r>
              <a:rPr lang="en-US" sz="2000" dirty="0"/>
              <a:t> = </a:t>
            </a:r>
            <a:r>
              <a:rPr lang="en-US" sz="2000" i="1" dirty="0"/>
              <a:t>Y</a:t>
            </a:r>
            <a:r>
              <a:rPr lang="en-US" sz="2000" dirty="0"/>
              <a:t>(e, </a:t>
            </a:r>
            <a:r>
              <a:rPr lang="el-GR" sz="2000" i="1" dirty="0"/>
              <a:t>θ</a:t>
            </a:r>
            <a:r>
              <a:rPr lang="en-US" sz="2000" dirty="0"/>
              <a:t>, </a:t>
            </a:r>
            <a:r>
              <a:rPr lang="el-GR" sz="2000" i="1" dirty="0"/>
              <a:t>Ω</a:t>
            </a:r>
            <a:r>
              <a:rPr lang="en-US" sz="2000" dirty="0"/>
              <a:t>)						</a:t>
            </a:r>
            <a:r>
              <a:rPr lang="en-US" sz="2000" dirty="0" smtClean="0"/>
              <a:t>	(</a:t>
            </a:r>
            <a:r>
              <a:rPr lang="en-US" sz="2000" dirty="0"/>
              <a:t>1)</a:t>
            </a:r>
          </a:p>
          <a:p>
            <a:pPr marL="109728" indent="0">
              <a:buNone/>
            </a:pPr>
            <a:endParaRPr lang="en-US" sz="2000" dirty="0"/>
          </a:p>
          <a:p>
            <a:pPr marL="109728" indent="0">
              <a:buNone/>
            </a:pPr>
            <a:r>
              <a:rPr lang="en-US" sz="2000" dirty="0"/>
              <a:t>The authors simplify and write </a:t>
            </a:r>
            <a:r>
              <a:rPr lang="en-US" sz="2000" i="1" dirty="0"/>
              <a:t>Y = </a:t>
            </a:r>
            <a:r>
              <a:rPr lang="en-US" sz="2000" i="1" dirty="0" err="1"/>
              <a:t>gf</a:t>
            </a:r>
            <a:r>
              <a:rPr lang="en-US" sz="2000" i="1" dirty="0"/>
              <a:t>(e)</a:t>
            </a:r>
            <a:r>
              <a:rPr lang="en-US" sz="2000" dirty="0"/>
              <a:t> </a:t>
            </a:r>
            <a:endParaRPr lang="en-US" sz="2000" dirty="0" smtClean="0"/>
          </a:p>
          <a:p>
            <a:pPr marL="109728" indent="0">
              <a:buNone/>
            </a:pPr>
            <a:r>
              <a:rPr lang="en-US" sz="2000" i="1" dirty="0" smtClean="0"/>
              <a:t>g</a:t>
            </a:r>
            <a:r>
              <a:rPr lang="en-US" sz="2000" dirty="0" smtClean="0"/>
              <a:t> </a:t>
            </a:r>
            <a:r>
              <a:rPr lang="en-US" sz="2000" dirty="0"/>
              <a:t>is a positive random variable with a density function </a:t>
            </a:r>
            <a:r>
              <a:rPr lang="en-US" sz="2000" i="1" dirty="0"/>
              <a:t>h = </a:t>
            </a:r>
            <a:r>
              <a:rPr lang="en-US" sz="2000" i="1" dirty="0" smtClean="0"/>
              <a:t>h(g,</a:t>
            </a:r>
            <a:r>
              <a:rPr lang="el-GR" sz="2000" i="1" dirty="0" smtClean="0"/>
              <a:t> </a:t>
            </a:r>
            <a:r>
              <a:rPr lang="el-GR" sz="2000" i="1" dirty="0"/>
              <a:t>Ω</a:t>
            </a:r>
            <a:r>
              <a:rPr lang="en-US" sz="2000" i="1" dirty="0"/>
              <a:t>)</a:t>
            </a:r>
            <a:r>
              <a:rPr lang="en-US" sz="2000" dirty="0"/>
              <a:t> [</a:t>
            </a:r>
            <a:r>
              <a:rPr lang="en-US" sz="2000" dirty="0" err="1" smtClean="0"/>
              <a:t>E</a:t>
            </a:r>
            <a:r>
              <a:rPr lang="en-US" sz="2000" i="1" dirty="0" err="1" smtClean="0"/>
              <a:t>g</a:t>
            </a:r>
            <a:r>
              <a:rPr lang="en-US" sz="2000" dirty="0" smtClean="0"/>
              <a:t> ≡     ]</a:t>
            </a:r>
          </a:p>
          <a:p>
            <a:pPr marL="109728" indent="0">
              <a:buNone/>
            </a:pPr>
            <a:endParaRPr lang="en-US" sz="20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6019800"/>
            <a:ext cx="30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6774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888736"/>
          </a:xfrm>
        </p:spPr>
        <p:txBody>
          <a:bodyPr>
            <a:normAutofit lnSpcReduction="10000"/>
          </a:bodyPr>
          <a:lstStyle/>
          <a:p>
            <a:pPr marL="109728" indent="0">
              <a:buNone/>
            </a:pPr>
            <a:r>
              <a:rPr lang="en-US" sz="2000" dirty="0"/>
              <a:t>The tenant’s utility </a:t>
            </a:r>
            <a:r>
              <a:rPr lang="en-US" sz="2000" i="1" dirty="0"/>
              <a:t>u = u(y, e, </a:t>
            </a:r>
            <a:r>
              <a:rPr lang="el-GR" sz="2000" i="1" dirty="0"/>
              <a:t>Ω</a:t>
            </a:r>
            <a:r>
              <a:rPr lang="en-US" sz="2000" i="1" dirty="0"/>
              <a:t>, z, q</a:t>
            </a:r>
            <a:r>
              <a:rPr lang="en-US" sz="2000" i="1" dirty="0" smtClean="0"/>
              <a:t>)				</a:t>
            </a:r>
            <a:r>
              <a:rPr lang="en-US" sz="2000" dirty="0" smtClean="0"/>
              <a:t>(2)</a:t>
            </a:r>
            <a:endParaRPr lang="en-US" sz="2000" dirty="0"/>
          </a:p>
          <a:p>
            <a:pPr marL="109728" indent="0">
              <a:buNone/>
            </a:pPr>
            <a:r>
              <a:rPr lang="en-US" sz="2000" i="1" dirty="0"/>
              <a:t>y = </a:t>
            </a:r>
            <a:r>
              <a:rPr lang="el-GR" sz="2000" i="1" dirty="0"/>
              <a:t>α</a:t>
            </a:r>
            <a:r>
              <a:rPr lang="en-US" sz="2000" i="1" dirty="0"/>
              <a:t>Y</a:t>
            </a:r>
          </a:p>
          <a:p>
            <a:pPr marL="109728" indent="0">
              <a:buNone/>
            </a:pPr>
            <a:r>
              <a:rPr lang="en-US" sz="2000" i="1" dirty="0"/>
              <a:t>z = </a:t>
            </a:r>
            <a:r>
              <a:rPr lang="en-US" sz="2000" dirty="0"/>
              <a:t>other variables under the tenant’s control</a:t>
            </a:r>
          </a:p>
          <a:p>
            <a:pPr marL="109728" indent="0">
              <a:buNone/>
            </a:pPr>
            <a:r>
              <a:rPr lang="en-US" sz="2000" i="1" dirty="0"/>
              <a:t>q = </a:t>
            </a:r>
            <a:r>
              <a:rPr lang="en-US" sz="2000" dirty="0"/>
              <a:t>variables under the landlord’s control</a:t>
            </a:r>
          </a:p>
          <a:p>
            <a:endParaRPr lang="en-US" sz="2000" dirty="0" smtClean="0"/>
          </a:p>
          <a:p>
            <a:pPr marL="109728" indent="0">
              <a:buNone/>
            </a:pPr>
            <a:r>
              <a:rPr lang="en-US" sz="2000" dirty="0" smtClean="0"/>
              <a:t>The tenant chooses </a:t>
            </a:r>
            <a:r>
              <a:rPr lang="en-US" sz="2000" i="1" dirty="0" smtClean="0"/>
              <a:t>e</a:t>
            </a:r>
            <a:r>
              <a:rPr lang="en-US" sz="2000" dirty="0" smtClean="0"/>
              <a:t>, </a:t>
            </a:r>
            <a:r>
              <a:rPr lang="en-US" sz="2000" i="1" dirty="0" smtClean="0"/>
              <a:t>z</a:t>
            </a:r>
            <a:r>
              <a:rPr lang="en-US" sz="2000" dirty="0" smtClean="0"/>
              <a:t>, and </a:t>
            </a:r>
            <a:r>
              <a:rPr lang="el-GR" sz="2000" i="1" dirty="0" smtClean="0"/>
              <a:t>Ω</a:t>
            </a:r>
            <a:r>
              <a:rPr lang="en-US" sz="2000" i="1" dirty="0"/>
              <a:t> </a:t>
            </a:r>
            <a:r>
              <a:rPr lang="en-US" sz="2000" dirty="0" smtClean="0"/>
              <a:t>to maximize his expected utility, given the production function (1)</a:t>
            </a:r>
          </a:p>
          <a:p>
            <a:pPr marL="109728" indent="0">
              <a:buNone/>
            </a:pPr>
            <a:r>
              <a:rPr lang="en-US" sz="2000" i="1" dirty="0" smtClean="0"/>
              <a:t>Max E</a:t>
            </a:r>
            <a:r>
              <a:rPr lang="en-US" sz="2000" i="1" dirty="0"/>
              <a:t> u(y, e, </a:t>
            </a:r>
            <a:r>
              <a:rPr lang="el-GR" sz="2000" i="1" dirty="0"/>
              <a:t>Ω</a:t>
            </a:r>
            <a:r>
              <a:rPr lang="en-US" sz="2000" i="1" dirty="0"/>
              <a:t>, z, q</a:t>
            </a:r>
            <a:r>
              <a:rPr lang="en-US" sz="2000" i="1" dirty="0" smtClean="0"/>
              <a:t>) = V(</a:t>
            </a:r>
            <a:r>
              <a:rPr lang="el-GR" sz="2000" i="1" dirty="0"/>
              <a:t>α</a:t>
            </a:r>
            <a:r>
              <a:rPr lang="en-US" sz="2000" i="1" dirty="0" smtClean="0"/>
              <a:t>, q)</a:t>
            </a:r>
          </a:p>
          <a:p>
            <a:pPr marL="109728" indent="0">
              <a:buNone/>
            </a:pPr>
            <a:endParaRPr lang="en-US" sz="2000" i="1" dirty="0"/>
          </a:p>
          <a:p>
            <a:pPr marL="109728" indent="0">
              <a:buNone/>
            </a:pPr>
            <a:r>
              <a:rPr lang="en-US" sz="2000" dirty="0" smtClean="0"/>
              <a:t>From the first order conditions for this maximization problem, we can solve for effort level, choice of technique, level of </a:t>
            </a:r>
            <a:r>
              <a:rPr lang="en-US" sz="2000" i="1" dirty="0" smtClean="0"/>
              <a:t>z</a:t>
            </a:r>
            <a:r>
              <a:rPr lang="en-US" sz="2000" dirty="0" smtClean="0"/>
              <a:t> as a function of the landlord’s control variables </a:t>
            </a:r>
          </a:p>
          <a:p>
            <a:pPr marL="109728" indent="0">
              <a:buNone/>
            </a:pPr>
            <a:r>
              <a:rPr lang="en-US" sz="2000" i="1" dirty="0" smtClean="0"/>
              <a:t>e = e(</a:t>
            </a:r>
            <a:r>
              <a:rPr lang="el-GR" sz="2000" i="1" dirty="0" smtClean="0"/>
              <a:t>α</a:t>
            </a:r>
            <a:r>
              <a:rPr lang="en-US" sz="2000" i="1" dirty="0" smtClean="0"/>
              <a:t>,q)		z </a:t>
            </a:r>
            <a:r>
              <a:rPr lang="en-US" sz="2000" i="1" dirty="0"/>
              <a:t>= z(</a:t>
            </a:r>
            <a:r>
              <a:rPr lang="el-GR" sz="2000" i="1" dirty="0"/>
              <a:t>α</a:t>
            </a:r>
            <a:r>
              <a:rPr lang="en-US" sz="2000" i="1" dirty="0"/>
              <a:t>,q</a:t>
            </a:r>
            <a:r>
              <a:rPr lang="en-US" sz="2000" i="1" dirty="0" smtClean="0"/>
              <a:t>)	</a:t>
            </a:r>
            <a:r>
              <a:rPr lang="en-US" sz="2000" i="1" dirty="0"/>
              <a:t>	</a:t>
            </a:r>
            <a:r>
              <a:rPr lang="el-GR" sz="2000" i="1" dirty="0"/>
              <a:t> Ω </a:t>
            </a:r>
            <a:r>
              <a:rPr lang="en-US" sz="2000" i="1" dirty="0" smtClean="0"/>
              <a:t>=</a:t>
            </a:r>
            <a:r>
              <a:rPr lang="el-GR" sz="2000" i="1" dirty="0"/>
              <a:t> Ω</a:t>
            </a:r>
            <a:r>
              <a:rPr lang="en-US" sz="2000" i="1" dirty="0" smtClean="0"/>
              <a:t>(</a:t>
            </a:r>
            <a:r>
              <a:rPr lang="el-GR" sz="2000" i="1" dirty="0"/>
              <a:t>α</a:t>
            </a:r>
            <a:r>
              <a:rPr lang="en-US" sz="2000" i="1" dirty="0"/>
              <a:t>,q</a:t>
            </a:r>
            <a:r>
              <a:rPr lang="en-US" sz="2000" i="1" dirty="0" smtClean="0"/>
              <a:t>)</a:t>
            </a:r>
            <a:endParaRPr lang="en-US" sz="2000" i="1" dirty="0"/>
          </a:p>
          <a:p>
            <a:pPr marL="109728" indent="0">
              <a:buNone/>
            </a:pPr>
            <a:endParaRPr lang="en-US" sz="2000" i="1" dirty="0" smtClean="0"/>
          </a:p>
          <a:p>
            <a:pPr marL="109728" indent="0">
              <a:buNone/>
            </a:pPr>
            <a:r>
              <a:rPr lang="en-US" sz="2000" dirty="0" smtClean="0"/>
              <a:t>For simplicity, the authors assume a risk-neutral landlord. His expected income = receipts from sharecroppers + return from interlinked activities</a:t>
            </a:r>
          </a:p>
          <a:p>
            <a:pPr marL="109728" indent="0">
              <a:buNone/>
            </a:pPr>
            <a:r>
              <a:rPr lang="en-US" sz="2000" dirty="0"/>
              <a:t>	</a:t>
            </a:r>
            <a:r>
              <a:rPr lang="en-US" sz="2000" dirty="0" smtClean="0"/>
              <a:t>							</a:t>
            </a:r>
          </a:p>
          <a:p>
            <a:pPr marL="109728" indent="0">
              <a:buNone/>
            </a:pPr>
            <a:r>
              <a:rPr lang="en-US" sz="2000" dirty="0"/>
              <a:t>	</a:t>
            </a:r>
            <a:r>
              <a:rPr lang="en-US" sz="2000" dirty="0" smtClean="0"/>
              <a:t>							(3)</a:t>
            </a: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3425" y="5867400"/>
            <a:ext cx="376237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 y="685800"/>
            <a:ext cx="8839200" cy="6172200"/>
          </a:xfrm>
        </p:spPr>
        <p:txBody>
          <a:bodyPr>
            <a:normAutofit/>
          </a:bodyPr>
          <a:lstStyle/>
          <a:p>
            <a:pPr marL="109728" indent="0">
              <a:buNone/>
            </a:pPr>
            <a:r>
              <a:rPr lang="en-US" sz="2000" dirty="0" smtClean="0"/>
              <a:t>The landlord chooses </a:t>
            </a:r>
            <a:r>
              <a:rPr lang="en-US" sz="2000" i="1" dirty="0" smtClean="0"/>
              <a:t>q</a:t>
            </a:r>
            <a:r>
              <a:rPr lang="en-US" sz="2000" dirty="0" smtClean="0"/>
              <a:t> and </a:t>
            </a:r>
            <a:r>
              <a:rPr lang="el-GR" sz="2000" i="1" dirty="0" smtClean="0"/>
              <a:t>α</a:t>
            </a:r>
            <a:r>
              <a:rPr lang="en-US" sz="2000" dirty="0" smtClean="0"/>
              <a:t> (if </a:t>
            </a:r>
            <a:r>
              <a:rPr lang="el-GR" sz="2000" i="1" dirty="0" smtClean="0"/>
              <a:t>α</a:t>
            </a:r>
            <a:r>
              <a:rPr lang="en-US" sz="2000" i="1" dirty="0" smtClean="0"/>
              <a:t> </a:t>
            </a:r>
            <a:r>
              <a:rPr lang="en-US" sz="2000" dirty="0" smtClean="0"/>
              <a:t>is a control variable) to maximize his expected income, subject to the constraint of obtaining workers</a:t>
            </a:r>
          </a:p>
          <a:p>
            <a:pPr marL="109728" indent="0">
              <a:buNone/>
            </a:pPr>
            <a:endParaRPr lang="en-US" sz="2000" dirty="0"/>
          </a:p>
          <a:p>
            <a:pPr marL="109728" indent="0">
              <a:buNone/>
            </a:pPr>
            <a:r>
              <a:rPr lang="en-US" sz="2000" dirty="0" smtClean="0"/>
              <a:t>								(4)</a:t>
            </a:r>
          </a:p>
          <a:p>
            <a:pPr marL="109728" indent="0">
              <a:buNone/>
            </a:pPr>
            <a:endParaRPr lang="en-US" sz="2000" dirty="0"/>
          </a:p>
          <a:p>
            <a:pPr marL="109728" indent="0">
              <a:buNone/>
            </a:pPr>
            <a:r>
              <a:rPr lang="en-US" sz="2000" dirty="0" smtClean="0"/>
              <a:t>First Order Conditions</a:t>
            </a:r>
          </a:p>
          <a:p>
            <a:pPr marL="109728" indent="0">
              <a:buNone/>
            </a:pPr>
            <a:r>
              <a:rPr lang="en-US" sz="2000" dirty="0" smtClean="0"/>
              <a:t>								(5)</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smtClean="0"/>
          </a:p>
          <a:p>
            <a:pPr marL="109728" indent="0">
              <a:buNone/>
            </a:pPr>
            <a:r>
              <a:rPr lang="en-US" sz="2000" dirty="0" smtClean="0"/>
              <a:t>λ is the multiplier associated with the constraint of obtaining workers. </a:t>
            </a:r>
          </a:p>
          <a:p>
            <a:pPr marL="109728" indent="0">
              <a:buNone/>
            </a:pPr>
            <a:endParaRPr lang="en-US" sz="900" dirty="0" smtClean="0"/>
          </a:p>
          <a:p>
            <a:pPr marL="109728" indent="0">
              <a:buNone/>
            </a:pPr>
            <a:r>
              <a:rPr lang="en-US" sz="2000" dirty="0" smtClean="0"/>
              <a:t>Note that the landlord realizes that changing </a:t>
            </a:r>
            <a:r>
              <a:rPr lang="en-US" sz="2000" i="1" dirty="0" smtClean="0"/>
              <a:t>q</a:t>
            </a:r>
            <a:r>
              <a:rPr lang="en-US" sz="2000" dirty="0" smtClean="0"/>
              <a:t> has a direct effect on his return + an indirect effect through its effect on </a:t>
            </a:r>
            <a:r>
              <a:rPr lang="en-US" sz="2000" i="1" dirty="0" smtClean="0"/>
              <a:t>e</a:t>
            </a:r>
            <a:r>
              <a:rPr lang="en-US" sz="2000" dirty="0" smtClean="0"/>
              <a:t> or </a:t>
            </a:r>
            <a:r>
              <a:rPr lang="el-GR" sz="2000" i="1" dirty="0" smtClean="0"/>
              <a:t>Ω</a:t>
            </a:r>
            <a:r>
              <a:rPr lang="en-US" sz="2000" i="1" dirty="0" smtClean="0"/>
              <a:t>. </a:t>
            </a:r>
            <a:endParaRPr lang="en-US" sz="20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1447800"/>
            <a:ext cx="3990975"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2714625"/>
            <a:ext cx="5248275"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buNone/>
            </a:pPr>
            <a:r>
              <a:rPr lang="en-US" sz="2000" b="1" i="1" dirty="0" smtClean="0"/>
              <a:t>B. </a:t>
            </a:r>
            <a:r>
              <a:rPr lang="en-US" sz="2000" b="1" i="1" u="sng" dirty="0" smtClean="0"/>
              <a:t>Impact of Tenant Borrowing on Tenant Effort</a:t>
            </a:r>
          </a:p>
          <a:p>
            <a:pPr marL="109728" indent="0">
              <a:buNone/>
            </a:pPr>
            <a:r>
              <a:rPr lang="en-US" sz="2000" dirty="0" smtClean="0"/>
              <a:t>The choice of technique </a:t>
            </a:r>
            <a:r>
              <a:rPr lang="el-GR" sz="2000" i="1" dirty="0" smtClean="0"/>
              <a:t>Ω</a:t>
            </a:r>
            <a:r>
              <a:rPr lang="en-US" sz="2000" dirty="0" smtClean="0"/>
              <a:t> is taken as given, to focus only on effort </a:t>
            </a:r>
            <a:r>
              <a:rPr lang="en-US" sz="2000" i="1" dirty="0" smtClean="0"/>
              <a:t>e</a:t>
            </a:r>
            <a:r>
              <a:rPr lang="en-US" sz="2000" dirty="0" smtClean="0"/>
              <a:t>. </a:t>
            </a:r>
          </a:p>
          <a:p>
            <a:pPr marL="109728" indent="0">
              <a:buNone/>
            </a:pPr>
            <a:r>
              <a:rPr lang="en-US" sz="2000" dirty="0" smtClean="0"/>
              <a:t>		= the fixed amount the tenant must pay to the landlord</a:t>
            </a:r>
          </a:p>
          <a:p>
            <a:pPr marL="109728" indent="0">
              <a:buNone/>
            </a:pPr>
            <a:endParaRPr lang="en-US" sz="2000" dirty="0"/>
          </a:p>
          <a:p>
            <a:pPr marL="109728" indent="0">
              <a:buNone/>
            </a:pPr>
            <a:r>
              <a:rPr lang="en-US" sz="2000" b="1" dirty="0" smtClean="0"/>
              <a:t>		</a:t>
            </a:r>
            <a:r>
              <a:rPr lang="en-US" sz="2000" dirty="0" smtClean="0"/>
              <a:t>= tenant’s consumption</a:t>
            </a:r>
          </a:p>
          <a:p>
            <a:pPr marL="109728" indent="0">
              <a:buNone/>
            </a:pPr>
            <a:endParaRPr lang="en-US" sz="2000" dirty="0"/>
          </a:p>
          <a:p>
            <a:pPr marL="109728" indent="0">
              <a:buNone/>
            </a:pPr>
            <a:r>
              <a:rPr lang="en-US" sz="2000" dirty="0" smtClean="0"/>
              <a:t>The tenant maximizes expected utility</a:t>
            </a:r>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smtClean="0"/>
          </a:p>
          <a:p>
            <a:pPr marL="109728" indent="0">
              <a:buNone/>
            </a:pPr>
            <a:r>
              <a:rPr lang="en-US" sz="2000" i="1" dirty="0" smtClean="0"/>
              <a:t>U</a:t>
            </a:r>
            <a:r>
              <a:rPr lang="en-US" sz="2000" dirty="0" smtClean="0"/>
              <a:t> is  a concave function of </a:t>
            </a:r>
            <a:r>
              <a:rPr lang="en-US" sz="2000" i="1" dirty="0" smtClean="0"/>
              <a:t>e</a:t>
            </a:r>
            <a:r>
              <a:rPr lang="en-US" sz="2000" dirty="0" smtClean="0"/>
              <a:t> and </a:t>
            </a:r>
            <a:r>
              <a:rPr lang="en-US" sz="2000" i="1" dirty="0" smtClean="0"/>
              <a:t>c</a:t>
            </a:r>
            <a:r>
              <a:rPr lang="en-US" sz="2000" dirty="0" smtClean="0"/>
              <a:t>. </a:t>
            </a:r>
          </a:p>
          <a:p>
            <a:pPr marL="109728" indent="0">
              <a:buNone/>
            </a:pPr>
            <a:endParaRPr lang="en-US" sz="2000" dirty="0" smtClean="0"/>
          </a:p>
          <a:p>
            <a:pPr marL="109728" indent="0">
              <a:buNone/>
            </a:pPr>
            <a:r>
              <a:rPr lang="en-US" sz="2000" dirty="0" smtClean="0"/>
              <a:t>FOC : </a:t>
            </a:r>
          </a:p>
          <a:p>
            <a:pPr marL="109728" indent="0">
              <a:buNone/>
            </a:pPr>
            <a:endParaRPr lang="en-US" sz="2000" dirty="0" smtClean="0"/>
          </a:p>
          <a:p>
            <a:pPr marL="109728" indent="0">
              <a:buNone/>
            </a:pPr>
            <a:endParaRPr lang="en-US"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600200"/>
            <a:ext cx="619125"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04925" y="1619250"/>
            <a:ext cx="1047750"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2162175"/>
            <a:ext cx="1533525"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52512" y="3314700"/>
            <a:ext cx="46101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09749" y="5195887"/>
            <a:ext cx="3095625"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660136"/>
          </a:xfrm>
        </p:spPr>
        <p:txBody>
          <a:bodyPr>
            <a:normAutofit/>
          </a:bodyPr>
          <a:lstStyle/>
          <a:p>
            <a:pPr marL="109728" indent="0">
              <a:buNone/>
            </a:pPr>
            <a:r>
              <a:rPr lang="en-US" sz="2000" dirty="0"/>
              <a:t>Total differentiation of the FOC </a:t>
            </a:r>
            <a:r>
              <a:rPr lang="en-US" sz="2000" dirty="0" smtClean="0"/>
              <a:t>yields</a:t>
            </a:r>
          </a:p>
          <a:p>
            <a:pPr marL="109728" indent="0">
              <a:buNone/>
            </a:pPr>
            <a:endParaRPr lang="en-US" sz="2000" dirty="0"/>
          </a:p>
          <a:p>
            <a:pPr marL="109728" indent="0">
              <a:buNone/>
            </a:pPr>
            <a:endParaRPr lang="en-US" sz="2000" dirty="0" smtClean="0"/>
          </a:p>
          <a:p>
            <a:pPr marL="109728" indent="0">
              <a:buNone/>
            </a:pPr>
            <a:r>
              <a:rPr lang="en-US" sz="2000" dirty="0" smtClean="0"/>
              <a:t>			as</a:t>
            </a:r>
            <a:endParaRPr lang="en-US" sz="2000" dirty="0"/>
          </a:p>
          <a:p>
            <a:pPr marL="109728" indent="0">
              <a:buNone/>
            </a:pPr>
            <a:r>
              <a:rPr lang="en-US" sz="2000" dirty="0" smtClean="0"/>
              <a:t>						as </a:t>
            </a:r>
          </a:p>
          <a:p>
            <a:pPr marL="109728" indent="0">
              <a:buNone/>
            </a:pPr>
            <a:endParaRPr lang="en-US" sz="2000" dirty="0"/>
          </a:p>
          <a:p>
            <a:pPr marL="109728" indent="0">
              <a:buNone/>
            </a:pPr>
            <a:endParaRPr lang="en-US" sz="2000" dirty="0" smtClean="0"/>
          </a:p>
          <a:p>
            <a:pPr marL="109728" indent="0">
              <a:buNone/>
            </a:pPr>
            <a:r>
              <a:rPr lang="en-US" sz="2000" dirty="0" smtClean="0"/>
              <a:t>Since 		(</a:t>
            </a:r>
            <a:r>
              <a:rPr lang="en-US" sz="2000" i="1" dirty="0" smtClean="0"/>
              <a:t>U</a:t>
            </a:r>
            <a:r>
              <a:rPr lang="en-US" sz="2000" dirty="0" smtClean="0"/>
              <a:t> is concave), we have the following proposition</a:t>
            </a:r>
          </a:p>
          <a:p>
            <a:pPr marL="109728" indent="0">
              <a:buNone/>
            </a:pPr>
            <a:endParaRPr lang="en-US" sz="2000" dirty="0" smtClean="0"/>
          </a:p>
          <a:p>
            <a:pPr marL="109728" indent="0">
              <a:buNone/>
            </a:pPr>
            <a:r>
              <a:rPr lang="en-US" sz="2000" dirty="0" smtClean="0"/>
              <a:t>Proposition 1 : Increased borrowing will increase </a:t>
            </a:r>
            <a:r>
              <a:rPr lang="en-US" sz="2000" i="1" dirty="0" smtClean="0"/>
              <a:t>e</a:t>
            </a:r>
            <a:r>
              <a:rPr lang="en-US" sz="2000" dirty="0" smtClean="0"/>
              <a:t>, and hence the return to landlords, provided that </a:t>
            </a:r>
          </a:p>
          <a:p>
            <a:pPr marL="109728" indent="0">
              <a:buNone/>
            </a:pPr>
            <a:endParaRPr lang="en-US" sz="2000" dirty="0"/>
          </a:p>
          <a:p>
            <a:pPr marL="109728" indent="0">
              <a:buNone/>
            </a:pPr>
            <a:r>
              <a:rPr lang="en-US" sz="2000" dirty="0" smtClean="0"/>
              <a:t>[a reasonable assumption - it states that increased consumption cannot negatively impact </a:t>
            </a:r>
            <a:r>
              <a:rPr lang="en-US" sz="2000" u="sng" dirty="0" smtClean="0"/>
              <a:t>marginal</a:t>
            </a:r>
            <a:r>
              <a:rPr lang="en-US" sz="2000" dirty="0" smtClean="0"/>
              <a:t> disutility associated with effort]. </a:t>
            </a:r>
            <a:endParaRPr lang="en-US" sz="2000" i="1" dirty="0"/>
          </a:p>
          <a:p>
            <a:pPr marL="109728" indent="0">
              <a:buNone/>
            </a:pPr>
            <a:endParaRPr lang="en-US" sz="2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295400"/>
            <a:ext cx="4648200" cy="1795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1869" y="3273469"/>
            <a:ext cx="934131" cy="447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5800" y="4343400"/>
            <a:ext cx="838200" cy="3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81150" y="1969270"/>
            <a:ext cx="93345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4600" y="2031183"/>
            <a:ext cx="590550"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028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1057</TotalTime>
  <Words>1629</Words>
  <Application>Microsoft Office PowerPoint</Application>
  <PresentationFormat>On-screen Show (4:3)</PresentationFormat>
  <Paragraphs>331</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Urban</vt:lpstr>
      <vt:lpstr>Sharecropping and the Interlinking of Agrarian Markets</vt:lpstr>
      <vt:lpstr>Slide 2</vt:lpstr>
      <vt:lpstr>Slide 3</vt:lpstr>
      <vt:lpstr>Slide 4</vt:lpstr>
      <vt:lpstr>Interlinked Credit and Tenancy Contracts</vt:lpstr>
      <vt:lpstr>Slide 6</vt:lpstr>
      <vt:lpstr>Slide 7</vt:lpstr>
      <vt:lpstr>Slide 8</vt:lpstr>
      <vt:lpstr>Slide 9</vt:lpstr>
      <vt:lpstr>Slide 10</vt:lpstr>
      <vt:lpstr>Slide 11</vt:lpstr>
      <vt:lpstr>Slide 12</vt:lpstr>
      <vt:lpstr>Slide 13</vt:lpstr>
      <vt:lpstr>Slide 14</vt:lpstr>
      <vt:lpstr>Slide 15</vt:lpstr>
      <vt:lpstr>D. Impact of Tenant’s Borrowing on Production Technique </vt:lpstr>
      <vt:lpstr>Slide 17</vt:lpstr>
      <vt:lpstr>Slide 18</vt:lpstr>
      <vt:lpstr>Slide 19</vt:lpstr>
      <vt:lpstr>Slide 20</vt:lpstr>
      <vt:lpstr>Slide 21</vt:lpstr>
      <vt:lpstr>Slide 22</vt:lpstr>
      <vt:lpstr>Slide 23</vt:lpstr>
      <vt:lpstr>F. Default clauses</vt:lpstr>
      <vt:lpstr>Slide 25</vt:lpstr>
      <vt:lpstr>G. Production loans</vt:lpstr>
      <vt:lpstr>Slide 27</vt:lpstr>
      <vt:lpstr>Slide 28</vt:lpstr>
      <vt:lpstr>H. Externalities from the landlord to the lender in the absence of linkage</vt:lpstr>
      <vt:lpstr>I. General v/s Partial equilibrium</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Sharecropping and the Interlinking of Agrarian Markets</dc:title>
  <dc:creator>Viren &amp; Ashna</dc:creator>
  <cp:lastModifiedBy>Bishnoi</cp:lastModifiedBy>
  <cp:revision>146</cp:revision>
  <dcterms:created xsi:type="dcterms:W3CDTF">2011-03-22T18:16:39Z</dcterms:created>
  <dcterms:modified xsi:type="dcterms:W3CDTF">2011-04-21T17:17:15Z</dcterms:modified>
</cp:coreProperties>
</file>