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9" r:id="rId16"/>
    <p:sldId id="280" r:id="rId17"/>
    <p:sldId id="281" r:id="rId18"/>
    <p:sldId id="274" r:id="rId19"/>
    <p:sldId id="275"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6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B7B400-4E71-4744-97F2-FC95B3D582EE}" type="datetimeFigureOut">
              <a:rPr lang="en-US" smtClean="0"/>
              <a:pPr/>
              <a:t>4/5/2011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7B400-4E71-4744-97F2-FC95B3D582EE}" type="datetimeFigureOut">
              <a:rPr lang="en-US" smtClean="0"/>
              <a:pPr/>
              <a:t>4/5/2011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7B400-4E71-4744-97F2-FC95B3D582EE}" type="datetimeFigureOut">
              <a:rPr lang="en-US" smtClean="0"/>
              <a:pPr/>
              <a:t>4/5/2011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7B400-4E71-4744-97F2-FC95B3D582EE}" type="datetimeFigureOut">
              <a:rPr lang="en-US" smtClean="0"/>
              <a:pPr/>
              <a:t>4/5/2011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B7B400-4E71-4744-97F2-FC95B3D582EE}" type="datetimeFigureOut">
              <a:rPr lang="en-US" smtClean="0"/>
              <a:pPr/>
              <a:t>4/5/2011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B7B400-4E71-4744-97F2-FC95B3D582EE}" type="datetimeFigureOut">
              <a:rPr lang="en-US" smtClean="0"/>
              <a:pPr/>
              <a:t>4/5/2011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B7B400-4E71-4744-97F2-FC95B3D582EE}" type="datetimeFigureOut">
              <a:rPr lang="en-US" smtClean="0"/>
              <a:pPr/>
              <a:t>4/5/2011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B7B400-4E71-4744-97F2-FC95B3D582EE}" type="datetimeFigureOut">
              <a:rPr lang="en-US" smtClean="0"/>
              <a:pPr/>
              <a:t>4/5/2011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7B400-4E71-4744-97F2-FC95B3D582EE}" type="datetimeFigureOut">
              <a:rPr lang="en-US" smtClean="0"/>
              <a:pPr/>
              <a:t>4/5/2011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7B400-4E71-4744-97F2-FC95B3D582EE}" type="datetimeFigureOut">
              <a:rPr lang="en-US" smtClean="0"/>
              <a:pPr/>
              <a:t>4/5/2011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7B400-4E71-4744-97F2-FC95B3D582EE}" type="datetimeFigureOut">
              <a:rPr lang="en-US" smtClean="0"/>
              <a:pPr/>
              <a:t>4/5/2011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98191-808E-4CC0-981A-883AB8071B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7B400-4E71-4744-97F2-FC95B3D582EE}" type="datetimeFigureOut">
              <a:rPr lang="en-US" smtClean="0"/>
              <a:pPr/>
              <a:t>4/5/2011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98191-808E-4CC0-981A-883AB8071B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err="1" smtClean="0"/>
              <a:t>Interlinkage</a:t>
            </a:r>
            <a:r>
              <a:rPr lang="en-US" sz="4000" dirty="0" smtClean="0"/>
              <a:t> of transactions and rural development</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4000" dirty="0" err="1" smtClean="0"/>
              <a:t>bardhan</a:t>
            </a:r>
            <a:r>
              <a:rPr lang="en-US" sz="4000" dirty="0" smtClean="0"/>
              <a:t>  </a:t>
            </a:r>
            <a:r>
              <a:rPr lang="en-US" sz="4000" dirty="0" err="1" smtClean="0"/>
              <a:t>udry</a:t>
            </a:r>
            <a:r>
              <a:rPr lang="en-US" sz="4000" dirty="0" smtClean="0"/>
              <a:t/>
            </a:r>
            <a:br>
              <a:rPr lang="en-US" sz="4000" dirty="0" smtClean="0"/>
            </a:br>
            <a:r>
              <a:rPr lang="en-US" sz="4000" dirty="0" smtClean="0"/>
              <a:t> chapter 9</a:t>
            </a:r>
            <a:br>
              <a:rPr lang="en-US" sz="4000" dirty="0" smtClean="0"/>
            </a:br>
            <a:r>
              <a:rPr lang="en-US" sz="4000" dirty="0" smtClean="0"/>
              <a:t/>
            </a:r>
            <a:br>
              <a:rPr lang="en-US" sz="4000" dirty="0" smtClean="0"/>
            </a:br>
            <a:endParaRPr lang="en-US" sz="4000"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Consider an implicit contract (</a:t>
            </a:r>
            <a:r>
              <a:rPr lang="en-US" i="1" dirty="0" smtClean="0"/>
              <a:t>c, l, w). Each peasant has committed l units of </a:t>
            </a:r>
            <a:r>
              <a:rPr lang="en-US" i="1" dirty="0" err="1" smtClean="0"/>
              <a:t>labour</a:t>
            </a:r>
            <a:r>
              <a:rPr lang="en-US" i="1" dirty="0" smtClean="0"/>
              <a:t> to the landlord at a wage of w, and, </a:t>
            </a:r>
            <a:r>
              <a:rPr lang="en-US" dirty="0" smtClean="0"/>
              <a:t>if the peasant's second-period </a:t>
            </a:r>
            <a:r>
              <a:rPr lang="en-US" dirty="0" err="1" smtClean="0"/>
              <a:t>labour</a:t>
            </a:r>
            <a:r>
              <a:rPr lang="en-US" dirty="0" smtClean="0"/>
              <a:t> endowment is one unit, trades 1 − </a:t>
            </a:r>
            <a:r>
              <a:rPr lang="en-US" i="1" dirty="0" smtClean="0"/>
              <a:t>l units of </a:t>
            </a:r>
            <a:r>
              <a:rPr lang="en-US" i="1" dirty="0" err="1" smtClean="0"/>
              <a:t>labour</a:t>
            </a:r>
            <a:r>
              <a:rPr lang="en-US" i="1" dirty="0" smtClean="0"/>
              <a:t> at the spot wage. </a:t>
            </a:r>
          </a:p>
          <a:p>
            <a:r>
              <a:rPr lang="en-US" i="1" dirty="0" smtClean="0"/>
              <a:t>Hence </a:t>
            </a:r>
            <a:r>
              <a:rPr lang="en-US" dirty="0" smtClean="0"/>
              <a:t>under the contract, first-period consumption is equal to </a:t>
            </a:r>
            <a:r>
              <a:rPr lang="en-US" i="1" dirty="0" smtClean="0"/>
              <a:t>c, and second-period consumption is equal to </a:t>
            </a:r>
            <a:r>
              <a:rPr lang="en-US" i="1" dirty="0" err="1" smtClean="0"/>
              <a:t>wl</a:t>
            </a:r>
            <a:r>
              <a:rPr lang="en-US" i="1" dirty="0" smtClean="0"/>
              <a:t> + W(1 − l).</a:t>
            </a:r>
          </a:p>
          <a:p>
            <a:r>
              <a:rPr lang="en-US" dirty="0" smtClean="0"/>
              <a:t>Substituting these into the utility function gives the utility of the contract to peasants as</a:t>
            </a:r>
          </a:p>
          <a:p>
            <a:pPr>
              <a:buNone/>
            </a:pPr>
            <a:r>
              <a:rPr lang="en-US" dirty="0" smtClean="0"/>
              <a:t>U= U(</a:t>
            </a:r>
            <a:r>
              <a:rPr lang="en-US" dirty="0" err="1" smtClean="0"/>
              <a:t>c,wl</a:t>
            </a:r>
            <a:r>
              <a:rPr lang="en-US" dirty="0" smtClean="0"/>
              <a:t>+ W(1-L))                                                   (1)</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Profits to the landlord is given by</a:t>
            </a:r>
          </a:p>
          <a:p>
            <a:pPr>
              <a:buNone/>
            </a:pPr>
            <a:r>
              <a:rPr lang="en-US" dirty="0" smtClean="0"/>
              <a:t>   ∏=F(L)- W(L-</a:t>
            </a:r>
            <a:r>
              <a:rPr lang="en-US" dirty="0" err="1" smtClean="0"/>
              <a:t>nl</a:t>
            </a:r>
            <a:r>
              <a:rPr lang="en-US" dirty="0" smtClean="0"/>
              <a:t>)-</a:t>
            </a:r>
            <a:r>
              <a:rPr lang="en-US" dirty="0" err="1" smtClean="0"/>
              <a:t>wln</a:t>
            </a:r>
            <a:r>
              <a:rPr lang="en-US" dirty="0" smtClean="0"/>
              <a:t> –(1+r)</a:t>
            </a:r>
            <a:r>
              <a:rPr lang="en-US" dirty="0" err="1" smtClean="0"/>
              <a:t>nc</a:t>
            </a:r>
            <a:r>
              <a:rPr lang="en-US" dirty="0" smtClean="0"/>
              <a:t>                           (2)</a:t>
            </a:r>
          </a:p>
          <a:p>
            <a:r>
              <a:rPr lang="en-US" dirty="0" smtClean="0"/>
              <a:t>The market value of these </a:t>
            </a:r>
            <a:r>
              <a:rPr lang="en-US" dirty="0" err="1" smtClean="0"/>
              <a:t>labour</a:t>
            </a:r>
            <a:r>
              <a:rPr lang="en-US" dirty="0" smtClean="0"/>
              <a:t> services is </a:t>
            </a:r>
            <a:r>
              <a:rPr lang="en-US" i="1" dirty="0" err="1" smtClean="0"/>
              <a:t>Wl</a:t>
            </a:r>
            <a:r>
              <a:rPr lang="en-US" i="1" dirty="0" smtClean="0"/>
              <a:t>, whereas the peasant is compensated only by an amount </a:t>
            </a:r>
            <a:r>
              <a:rPr lang="en-US" i="1" dirty="0" err="1" smtClean="0"/>
              <a:t>lw</a:t>
            </a:r>
            <a:r>
              <a:rPr lang="en-US" i="1" dirty="0" smtClean="0"/>
              <a:t>. The </a:t>
            </a:r>
            <a:r>
              <a:rPr lang="en-US" dirty="0" smtClean="0"/>
              <a:t>difference, constituting the loan repayment, we call</a:t>
            </a:r>
          </a:p>
          <a:p>
            <a:pPr>
              <a:buNone/>
            </a:pPr>
            <a:r>
              <a:rPr lang="en-US" dirty="0" smtClean="0"/>
              <a:t>        R=l(W-w)                                                        (3) </a:t>
            </a:r>
          </a:p>
          <a:p>
            <a:r>
              <a:rPr lang="en-US" dirty="0" smtClean="0"/>
              <a:t>Using 3, 1 and 2 can be written as follows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U= U(</a:t>
            </a:r>
            <a:r>
              <a:rPr lang="en-US" dirty="0" err="1" smtClean="0"/>
              <a:t>c,W</a:t>
            </a:r>
            <a:r>
              <a:rPr lang="en-US" dirty="0" smtClean="0"/>
              <a:t>-R)                                                     (4)</a:t>
            </a:r>
          </a:p>
          <a:p>
            <a:r>
              <a:rPr lang="en-US" dirty="0" smtClean="0"/>
              <a:t>∏= F(L)+ </a:t>
            </a:r>
            <a:r>
              <a:rPr lang="en-US" dirty="0" err="1" smtClean="0"/>
              <a:t>nR</a:t>
            </a:r>
            <a:r>
              <a:rPr lang="en-US" dirty="0" smtClean="0"/>
              <a:t>- WL- (1+r)</a:t>
            </a:r>
            <a:r>
              <a:rPr lang="en-US" dirty="0" err="1" smtClean="0"/>
              <a:t>cn</a:t>
            </a:r>
            <a:r>
              <a:rPr lang="en-US" dirty="0" smtClean="0"/>
              <a:t>                               (5)</a:t>
            </a:r>
          </a:p>
          <a:p>
            <a:r>
              <a:rPr lang="en-US" dirty="0" smtClean="0"/>
              <a:t>From (4) and (5), one may note that these do not directly involve the contract values of </a:t>
            </a:r>
            <a:r>
              <a:rPr lang="en-US" i="1" dirty="0" smtClean="0"/>
              <a:t>l and w, except to the extent </a:t>
            </a:r>
            <a:r>
              <a:rPr lang="en-US" dirty="0" smtClean="0"/>
              <a:t>they jointly affect </a:t>
            </a:r>
            <a:r>
              <a:rPr lang="en-US" i="1" dirty="0" smtClean="0"/>
              <a:t>R. </a:t>
            </a:r>
          </a:p>
          <a:p>
            <a:r>
              <a:rPr lang="en-US" i="1" dirty="0" smtClean="0"/>
              <a:t>This means that in equilibrium the contract wage, w, is indeterminate, depending on the number </a:t>
            </a:r>
            <a:r>
              <a:rPr lang="en-US" dirty="0" smtClean="0"/>
              <a:t>of hours worked for the landlord. From (3), a loan repayment of a given size can be made equivalently by working more hours at a smaller discount or fewer hours at a larger discount.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525963"/>
          </a:xfrm>
        </p:spPr>
        <p:txBody>
          <a:bodyPr>
            <a:normAutofit fontScale="77500" lnSpcReduction="20000"/>
          </a:bodyPr>
          <a:lstStyle/>
          <a:p>
            <a:r>
              <a:rPr lang="en-US" dirty="0" smtClean="0"/>
              <a:t>Peasants can borrow from a source other than the landlord (say, the professional moneylender in the village or in the nearby small town) at an exogenous interest rate of </a:t>
            </a:r>
            <a:r>
              <a:rPr lang="en-US" i="1" dirty="0" smtClean="0"/>
              <a:t>r 0 &gt; r ; </a:t>
            </a:r>
          </a:p>
          <a:p>
            <a:r>
              <a:rPr lang="en-US" i="1" dirty="0" smtClean="0"/>
              <a:t>similarly, they can work at the spot market at the wage rate W. These define a reservation utility of V(</a:t>
            </a:r>
            <a:r>
              <a:rPr lang="en-US" i="1" dirty="0" err="1" smtClean="0"/>
              <a:t>W,r</a:t>
            </a:r>
            <a:r>
              <a:rPr lang="en-US" i="1" dirty="0" smtClean="0"/>
              <a:t> 0) for the peasant. </a:t>
            </a:r>
          </a:p>
          <a:p>
            <a:r>
              <a:rPr lang="en-US" dirty="0" smtClean="0"/>
              <a:t>The implicit contract must ensure for the peasant a</a:t>
            </a:r>
          </a:p>
          <a:p>
            <a:r>
              <a:rPr lang="en-US" dirty="0" smtClean="0"/>
              <a:t>utility level at least equal to </a:t>
            </a:r>
            <a:r>
              <a:rPr lang="en-US" dirty="0" err="1" smtClean="0"/>
              <a:t>thisreservation</a:t>
            </a:r>
            <a:r>
              <a:rPr lang="en-US" dirty="0" smtClean="0"/>
              <a:t> utility, and profit maximization by the landlord implies that this voluntary compliance constraint must hold</a:t>
            </a:r>
          </a:p>
          <a:p>
            <a:r>
              <a:rPr lang="en-US" dirty="0" smtClean="0"/>
              <a:t>with strict equality, so that</a:t>
            </a:r>
          </a:p>
          <a:p>
            <a:r>
              <a:rPr lang="en-US" dirty="0" smtClean="0"/>
              <a:t>U(</a:t>
            </a:r>
            <a:r>
              <a:rPr lang="en-US" dirty="0" err="1" smtClean="0"/>
              <a:t>c,W</a:t>
            </a:r>
            <a:r>
              <a:rPr lang="en-US" dirty="0" smtClean="0"/>
              <a:t>-R)= V(w,r0)                                                                    (6)</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From (6) we can write the loan repayment as an implicit function</a:t>
            </a:r>
          </a:p>
          <a:p>
            <a:r>
              <a:rPr lang="en-US" dirty="0" smtClean="0"/>
              <a:t>R = R(c, W, r0)                                                     (7)</a:t>
            </a:r>
          </a:p>
          <a:p>
            <a:r>
              <a:rPr lang="en-US" dirty="0" smtClean="0"/>
              <a:t>Given exogenous values of </a:t>
            </a:r>
            <a:r>
              <a:rPr lang="en-US" i="1" dirty="0" smtClean="0"/>
              <a:t>W and r 0, the implicit function defines the maximum repayment a peasant is willing to </a:t>
            </a:r>
            <a:r>
              <a:rPr lang="en-US" dirty="0" smtClean="0"/>
              <a:t>make for a consumption credit of </a:t>
            </a:r>
            <a:r>
              <a:rPr lang="en-US" i="1" dirty="0" smtClean="0"/>
              <a:t>c.</a:t>
            </a:r>
          </a:p>
          <a:p>
            <a:r>
              <a:rPr lang="en-US" i="1" dirty="0" err="1" smtClean="0"/>
              <a:t>Rc</a:t>
            </a:r>
            <a:r>
              <a:rPr lang="en-US" i="1" dirty="0" smtClean="0"/>
              <a:t>, the partial derivative of the function with respect to c, i.e. the peasant‘s </a:t>
            </a:r>
            <a:r>
              <a:rPr lang="en-US" dirty="0" smtClean="0"/>
              <a:t>willingness to pay for a marginal increase in consumption credit, should be equal to the peasant's </a:t>
            </a:r>
            <a:r>
              <a:rPr lang="en-US" dirty="0" err="1" smtClean="0"/>
              <a:t>intertemporal</a:t>
            </a:r>
            <a:r>
              <a:rPr lang="en-US" smtClean="0"/>
              <a:t> marginal </a:t>
            </a:r>
            <a:r>
              <a:rPr lang="en-US" dirty="0" smtClean="0"/>
              <a:t>rate of substitution in consumption, given by the ratio of the marginal utilities in the </a:t>
            </a:r>
            <a:r>
              <a:rPr lang="en-US" i="1" dirty="0" smtClean="0"/>
              <a:t>U function.</a:t>
            </a:r>
          </a:p>
          <a:p>
            <a:r>
              <a:rPr lang="en-US" dirty="0" smtClean="0"/>
              <a:t>Substituting the </a:t>
            </a:r>
            <a:r>
              <a:rPr lang="en-US" i="1" dirty="0" smtClean="0"/>
              <a:t>R function from (7) into (5), the landlord's profit function, and maximizing it with respect to L and </a:t>
            </a:r>
            <a:r>
              <a:rPr lang="en-US" i="1" dirty="0" err="1" smtClean="0"/>
              <a:t>c,</a:t>
            </a:r>
            <a:r>
              <a:rPr lang="en-US" dirty="0" err="1" smtClean="0"/>
              <a:t>we</a:t>
            </a:r>
            <a:r>
              <a:rPr lang="en-US" dirty="0" smtClean="0"/>
              <a:t> get</a:t>
            </a:r>
          </a:p>
          <a:p>
            <a:r>
              <a:rPr lang="en-US" i="1" dirty="0" smtClean="0"/>
              <a:t>F’(L)= W                                                                     (8)</a:t>
            </a:r>
          </a:p>
          <a:p>
            <a:endParaRPr lang="en-US" i="1"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And</a:t>
            </a:r>
          </a:p>
          <a:p>
            <a:r>
              <a:rPr lang="en-US" dirty="0" smtClean="0"/>
              <a:t> </a:t>
            </a:r>
            <a:r>
              <a:rPr lang="en-US" dirty="0" err="1" smtClean="0"/>
              <a:t>Rc</a:t>
            </a:r>
            <a:r>
              <a:rPr lang="en-US" dirty="0" smtClean="0"/>
              <a:t>(c,W,r0)=1+r                                        (9)</a:t>
            </a:r>
          </a:p>
          <a:p>
            <a:r>
              <a:rPr lang="en-US" dirty="0" smtClean="0"/>
              <a:t>The </a:t>
            </a:r>
            <a:r>
              <a:rPr lang="en-US" dirty="0" err="1" smtClean="0"/>
              <a:t>eqn</a:t>
            </a:r>
            <a:r>
              <a:rPr lang="en-US" dirty="0" smtClean="0"/>
              <a:t> 8 determines the </a:t>
            </a:r>
            <a:r>
              <a:rPr lang="en-US" dirty="0" err="1" smtClean="0"/>
              <a:t>eqm</a:t>
            </a:r>
            <a:r>
              <a:rPr lang="en-US" dirty="0" smtClean="0"/>
              <a:t> value for L* and </a:t>
            </a:r>
            <a:r>
              <a:rPr lang="en-US" dirty="0" err="1" smtClean="0"/>
              <a:t>eqn</a:t>
            </a:r>
            <a:r>
              <a:rPr lang="en-US" dirty="0" smtClean="0"/>
              <a:t> 9 </a:t>
            </a:r>
            <a:r>
              <a:rPr lang="en-US" dirty="0" err="1" smtClean="0"/>
              <a:t>detremines</a:t>
            </a:r>
            <a:r>
              <a:rPr lang="en-US" dirty="0" smtClean="0"/>
              <a:t> c* and thus the </a:t>
            </a:r>
            <a:r>
              <a:rPr lang="en-US" dirty="0" err="1" smtClean="0"/>
              <a:t>eqm</a:t>
            </a:r>
            <a:r>
              <a:rPr lang="en-US" dirty="0" smtClean="0"/>
              <a:t> value for R*</a:t>
            </a:r>
          </a:p>
          <a:p>
            <a:r>
              <a:rPr lang="en-US" dirty="0" smtClean="0"/>
              <a:t>Using </a:t>
            </a:r>
            <a:r>
              <a:rPr lang="en-US" i="1" dirty="0" err="1" smtClean="0"/>
              <a:t>Rc</a:t>
            </a:r>
            <a:r>
              <a:rPr lang="en-US" i="1" dirty="0" smtClean="0"/>
              <a:t> from (9), the opportunity cost of credit to the landlord can be equalized to the peasants' </a:t>
            </a:r>
            <a:r>
              <a:rPr lang="en-US" i="1" dirty="0" err="1" smtClean="0"/>
              <a:t>intertemporal</a:t>
            </a:r>
            <a:r>
              <a:rPr lang="en-US" i="1" dirty="0" smtClean="0"/>
              <a:t> </a:t>
            </a:r>
            <a:r>
              <a:rPr lang="en-US" dirty="0" smtClean="0"/>
              <a:t>marginal rate of substitution, so that</a:t>
            </a:r>
          </a:p>
          <a:p>
            <a:r>
              <a:rPr lang="en-US" dirty="0" smtClean="0"/>
              <a:t>U1(</a:t>
            </a:r>
            <a:r>
              <a:rPr lang="en-US" dirty="0" err="1" smtClean="0"/>
              <a:t>c,W</a:t>
            </a:r>
            <a:r>
              <a:rPr lang="en-US" dirty="0" smtClean="0"/>
              <a:t>-R)/U2(</a:t>
            </a:r>
            <a:r>
              <a:rPr lang="en-US" dirty="0" err="1" smtClean="0"/>
              <a:t>c,W</a:t>
            </a:r>
            <a:r>
              <a:rPr lang="en-US" dirty="0" smtClean="0"/>
              <a:t>-R)= 1+r</a:t>
            </a:r>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This suggests a further interpretation of the equilibrium implicit contract. </a:t>
            </a:r>
          </a:p>
          <a:p>
            <a:r>
              <a:rPr lang="en-US" dirty="0" smtClean="0"/>
              <a:t>Suppose that the landlord charges peasants an interest rate on consumption loans of </a:t>
            </a:r>
            <a:r>
              <a:rPr lang="en-US" i="1" dirty="0" smtClean="0"/>
              <a:t>r plus an ‘entry fee' of f for the privilege of borrowing at this rate.</a:t>
            </a:r>
          </a:p>
          <a:p>
            <a:r>
              <a:rPr lang="en-US" i="1" dirty="0" smtClean="0"/>
              <a:t> A peasant </a:t>
            </a:r>
            <a:r>
              <a:rPr lang="en-US" dirty="0" smtClean="0"/>
              <a:t>will optimally choose a consumption credit, </a:t>
            </a:r>
            <a:r>
              <a:rPr lang="en-US" i="1" dirty="0" smtClean="0"/>
              <a:t>c, that satisfies the optimal </a:t>
            </a:r>
            <a:r>
              <a:rPr lang="en-US" i="1" dirty="0" err="1" smtClean="0"/>
              <a:t>intertemporal</a:t>
            </a:r>
            <a:r>
              <a:rPr lang="en-US" i="1" dirty="0" smtClean="0"/>
              <a:t> consumption condition</a:t>
            </a:r>
          </a:p>
          <a:p>
            <a:r>
              <a:rPr lang="en-US" i="1" dirty="0" smtClean="0"/>
              <a:t>U1(</a:t>
            </a:r>
            <a:r>
              <a:rPr lang="en-US" i="1" dirty="0" err="1" smtClean="0"/>
              <a:t>c,W</a:t>
            </a:r>
            <a:r>
              <a:rPr lang="en-US" i="1" dirty="0" smtClean="0"/>
              <a:t>-(1+r)c-f)/ U2(</a:t>
            </a:r>
            <a:r>
              <a:rPr lang="en-US" i="1" dirty="0" err="1" smtClean="0"/>
              <a:t>c,W</a:t>
            </a:r>
            <a:r>
              <a:rPr lang="en-US" i="1" dirty="0" smtClean="0"/>
              <a:t>-(1+r)c-f)= 1+r</a:t>
            </a:r>
          </a:p>
          <a:p>
            <a:endParaRPr lang="en-US" i="1"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If f= R*-(1+r)c*, then the peasant will optimally choose credit c= c*</a:t>
            </a:r>
          </a:p>
          <a:p>
            <a:r>
              <a:rPr lang="en-US" dirty="0" smtClean="0"/>
              <a:t>Thus, the equilibrium implicit contract effects an outcome equivalent to a two-part tariff on consumption loans by which the landlord establishes a fixed entry fee and a marginal interest rate equal to his own cost of credit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2</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now we move from the world of consumption credit for a </a:t>
            </a:r>
            <a:r>
              <a:rPr lang="en-US" dirty="0" err="1" smtClean="0"/>
              <a:t>labourer</a:t>
            </a:r>
            <a:r>
              <a:rPr lang="en-US" dirty="0" smtClean="0"/>
              <a:t> to that of production loans for a farmer.</a:t>
            </a:r>
          </a:p>
          <a:p>
            <a:r>
              <a:rPr lang="en-US" dirty="0" smtClean="0"/>
              <a:t>concave production function F(K), K- working capital that the farmer has to borrow.</a:t>
            </a:r>
          </a:p>
          <a:p>
            <a:r>
              <a:rPr lang="en-US" dirty="0" smtClean="0"/>
              <a:t>the opportunity cost of credit to the linked lender (the trader, in this case) is </a:t>
            </a:r>
            <a:r>
              <a:rPr lang="en-US" i="1" dirty="0" smtClean="0"/>
              <a:t>r, which is lower than r0, the rate that the (small) farmer faces were he to raise credit outside</a:t>
            </a:r>
          </a:p>
          <a:p>
            <a:r>
              <a:rPr lang="en-US" i="1" dirty="0" smtClean="0"/>
              <a:t>Let </a:t>
            </a:r>
            <a:r>
              <a:rPr lang="en-US" i="1" dirty="0" err="1" smtClean="0"/>
              <a:t>i</a:t>
            </a:r>
            <a:r>
              <a:rPr lang="en-US" i="1" dirty="0" smtClean="0"/>
              <a:t> be the interest rate charged by the trader lender, such that  (1+i) = </a:t>
            </a:r>
            <a:r>
              <a:rPr lang="el-GR" i="1" dirty="0" smtClean="0"/>
              <a:t>α</a:t>
            </a:r>
            <a:r>
              <a:rPr lang="en-US" i="1" dirty="0" smtClean="0"/>
              <a:t>(1+r)</a:t>
            </a:r>
          </a:p>
          <a:p>
            <a:r>
              <a:rPr lang="en-US" i="1" dirty="0" smtClean="0"/>
              <a:t>p= market price of output</a:t>
            </a:r>
          </a:p>
          <a:p>
            <a:r>
              <a:rPr lang="en-US" i="1" dirty="0" smtClean="0"/>
              <a:t>Price offered by the trader is q= </a:t>
            </a:r>
            <a:r>
              <a:rPr lang="el-GR" i="1" dirty="0" smtClean="0"/>
              <a:t>β</a:t>
            </a:r>
            <a:r>
              <a:rPr lang="en-US" i="1" dirty="0" smtClean="0"/>
              <a:t>p</a:t>
            </a:r>
          </a:p>
          <a:p>
            <a:r>
              <a:rPr lang="el-GR" i="1" dirty="0" smtClean="0"/>
              <a:t>α</a:t>
            </a:r>
            <a:r>
              <a:rPr lang="en-US" i="1" dirty="0" smtClean="0"/>
              <a:t>,</a:t>
            </a:r>
            <a:r>
              <a:rPr lang="el-GR" i="1" dirty="0" smtClean="0"/>
              <a:t>β</a:t>
            </a:r>
            <a:r>
              <a:rPr lang="en-US" i="1" dirty="0" smtClean="0"/>
              <a:t> greater than equal to or less than 1</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So the farmer </a:t>
            </a:r>
            <a:r>
              <a:rPr lang="en-US" dirty="0" err="1" smtClean="0"/>
              <a:t>maximises</a:t>
            </a:r>
            <a:r>
              <a:rPr lang="en-US" dirty="0" smtClean="0"/>
              <a:t> his income Y </a:t>
            </a:r>
            <a:r>
              <a:rPr lang="en-US" dirty="0" err="1" smtClean="0"/>
              <a:t>wrt</a:t>
            </a:r>
            <a:r>
              <a:rPr lang="en-US" dirty="0" smtClean="0"/>
              <a:t> K</a:t>
            </a:r>
          </a:p>
          <a:p>
            <a:r>
              <a:rPr lang="en-US" dirty="0" smtClean="0"/>
              <a:t>Y= </a:t>
            </a:r>
            <a:r>
              <a:rPr lang="el-GR" dirty="0" smtClean="0"/>
              <a:t>β</a:t>
            </a:r>
            <a:r>
              <a:rPr lang="en-US" dirty="0" smtClean="0"/>
              <a:t>pF(K) – </a:t>
            </a:r>
            <a:r>
              <a:rPr lang="el-GR" dirty="0" smtClean="0"/>
              <a:t>α</a:t>
            </a:r>
            <a:r>
              <a:rPr lang="en-US" dirty="0" smtClean="0"/>
              <a:t>(1+r)K</a:t>
            </a:r>
          </a:p>
          <a:p>
            <a:r>
              <a:rPr lang="en-US" dirty="0" smtClean="0"/>
              <a:t>FOC yields</a:t>
            </a:r>
          </a:p>
          <a:p>
            <a:r>
              <a:rPr lang="en-US" dirty="0" err="1" smtClean="0"/>
              <a:t>βpF</a:t>
            </a:r>
            <a:r>
              <a:rPr lang="en-US" dirty="0" smtClean="0"/>
              <a:t>’(K)=</a:t>
            </a:r>
            <a:r>
              <a:rPr lang="el-GR" dirty="0" smtClean="0"/>
              <a:t>α</a:t>
            </a:r>
            <a:r>
              <a:rPr lang="en-US" dirty="0" smtClean="0"/>
              <a:t>(1+r)</a:t>
            </a:r>
          </a:p>
          <a:p>
            <a:r>
              <a:rPr lang="en-US" dirty="0" smtClean="0"/>
              <a:t>The minimum income the farmer can get without entering into the contract with the trader is</a:t>
            </a:r>
          </a:p>
          <a:p>
            <a:r>
              <a:rPr lang="en-US" dirty="0" smtClean="0"/>
              <a:t>Y= max[p F(K)- K (1+r0)]</a:t>
            </a:r>
          </a:p>
          <a:p>
            <a:r>
              <a:rPr lang="en-US" dirty="0" smtClean="0"/>
              <a:t>The trader maximizes his income</a:t>
            </a:r>
          </a:p>
          <a:p>
            <a:r>
              <a:rPr lang="en-US" dirty="0" smtClean="0"/>
              <a:t>∏(</a:t>
            </a:r>
            <a:r>
              <a:rPr lang="el-GR" dirty="0" smtClean="0"/>
              <a:t>α</a:t>
            </a:r>
            <a:r>
              <a:rPr lang="en-US" dirty="0" smtClean="0"/>
              <a:t>,</a:t>
            </a:r>
            <a:r>
              <a:rPr lang="el-GR" dirty="0" smtClean="0"/>
              <a:t>β</a:t>
            </a:r>
            <a:r>
              <a:rPr lang="en-US" dirty="0" smtClean="0"/>
              <a:t>)= (1-</a:t>
            </a:r>
            <a:r>
              <a:rPr lang="el-GR" dirty="0" smtClean="0"/>
              <a:t>β</a:t>
            </a:r>
            <a:r>
              <a:rPr lang="en-US" dirty="0" smtClean="0"/>
              <a:t>)pF(K)- (1-</a:t>
            </a:r>
            <a:r>
              <a:rPr lang="el-GR" dirty="0" smtClean="0"/>
              <a:t>α</a:t>
            </a:r>
            <a:r>
              <a:rPr lang="en-US" dirty="0" smtClean="0"/>
              <a:t>)(1+r)K                       (15)        </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en-US" dirty="0"/>
              <a:t>Over the last couple of decades, the theoretical literature on rural development has sometimes emphasized the role </a:t>
            </a:r>
            <a:r>
              <a:rPr lang="en-US" dirty="0" smtClean="0"/>
              <a:t>of interlinked</a:t>
            </a:r>
            <a:r>
              <a:rPr lang="en-US" dirty="0"/>
              <a:t>, often personalized, transactions between economic agents in providing a key element of the </a:t>
            </a:r>
            <a:r>
              <a:rPr lang="en-US" dirty="0" smtClean="0"/>
              <a:t>underlying institutional framework.</a:t>
            </a:r>
          </a:p>
          <a:p>
            <a:r>
              <a:rPr lang="en-US" dirty="0"/>
              <a:t>Anthropologists have often pointed to the multi-stranded nature of relationships in </a:t>
            </a:r>
            <a:r>
              <a:rPr lang="en-US" dirty="0" smtClean="0"/>
              <a:t>small face-to-face </a:t>
            </a:r>
            <a:r>
              <a:rPr lang="en-US" dirty="0"/>
              <a:t>communities.</a:t>
            </a:r>
            <a:endParaRPr lang="en-US" dirty="0" smtClean="0"/>
          </a:p>
          <a:p>
            <a:r>
              <a:rPr lang="en-US" dirty="0" err="1"/>
              <a:t>Gluckman</a:t>
            </a:r>
            <a:r>
              <a:rPr lang="en-US" dirty="0"/>
              <a:t>, in his studies of tribal Africa, has called such societies ‘multiplex’, with </a:t>
            </a:r>
            <a:r>
              <a:rPr lang="en-US" dirty="0" smtClean="0"/>
              <a:t>each individual </a:t>
            </a:r>
            <a:r>
              <a:rPr lang="en-US" dirty="0"/>
              <a:t>playing not one but a variety of roles in interacting with the fellow members of his </a:t>
            </a:r>
            <a:r>
              <a:rPr lang="en-US" dirty="0" smtClean="0"/>
              <a:t>community</a:t>
            </a:r>
          </a:p>
          <a:p>
            <a:r>
              <a:rPr lang="en-US" baseline="0" dirty="0" smtClean="0">
                <a:latin typeface="GaramondPage0a"/>
              </a:rPr>
              <a:t>Bailey (1971) notes: </a:t>
            </a:r>
            <a:r>
              <a:rPr lang="en-US" baseline="0" dirty="0" smtClean="0">
                <a:latin typeface="GaramondPage0b"/>
              </a:rPr>
              <a:t>‘</a:t>
            </a:r>
            <a:r>
              <a:rPr lang="en-US" baseline="0" dirty="0" smtClean="0">
                <a:latin typeface="GaramondPage0a"/>
              </a:rPr>
              <a:t>the watershed between traditional and</a:t>
            </a:r>
            <a:r>
              <a:rPr lang="en-US" dirty="0" smtClean="0">
                <a:latin typeface="GaramondPage0a"/>
              </a:rPr>
              <a:t> </a:t>
            </a:r>
            <a:r>
              <a:rPr lang="en-US" baseline="0" dirty="0" smtClean="0">
                <a:latin typeface="GaramondPage0a"/>
              </a:rPr>
              <a:t>modern society is exactly this distinction between single-interest and multiplex relationships.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first term on the right-hand side of (15) is the trader–lender‘s gain from trading and the second term is his interest income.</a:t>
            </a:r>
          </a:p>
          <a:p>
            <a:r>
              <a:rPr lang="en-US" dirty="0" smtClean="0"/>
              <a:t>So the optimal traders contract(</a:t>
            </a:r>
            <a:r>
              <a:rPr lang="el-GR" dirty="0" smtClean="0"/>
              <a:t>α*β*</a:t>
            </a:r>
            <a:r>
              <a:rPr lang="en-US" dirty="0" smtClean="0"/>
              <a:t>) is given by</a:t>
            </a:r>
          </a:p>
          <a:p>
            <a:r>
              <a:rPr lang="en-US" dirty="0" smtClean="0"/>
              <a:t>α*=</a:t>
            </a:r>
            <a:r>
              <a:rPr lang="el-GR" dirty="0" smtClean="0"/>
              <a:t>β*</a:t>
            </a:r>
            <a:r>
              <a:rPr lang="en-US" dirty="0" smtClean="0"/>
              <a:t>=</a:t>
            </a:r>
            <a:r>
              <a:rPr lang="el-GR" dirty="0" smtClean="0"/>
              <a:t>γ</a:t>
            </a:r>
            <a:r>
              <a:rPr lang="en-US" dirty="0" smtClean="0"/>
              <a:t>=Y/ Max[pF(K)-K(1+r)] &lt; 1</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Thus, the farmer is given an interest discount (i.e. </a:t>
            </a:r>
            <a:r>
              <a:rPr lang="en-US" i="1" dirty="0" err="1" smtClean="0"/>
              <a:t>i</a:t>
            </a:r>
            <a:r>
              <a:rPr lang="en-US" i="1" dirty="0" smtClean="0"/>
              <a:t> &lt; r), which is compensated by the underpayment in the output</a:t>
            </a:r>
          </a:p>
          <a:p>
            <a:r>
              <a:rPr lang="en-US" dirty="0" smtClean="0"/>
              <a:t>market (</a:t>
            </a:r>
            <a:r>
              <a:rPr lang="en-US" i="1" dirty="0" smtClean="0"/>
              <a:t>q &lt; p).</a:t>
            </a:r>
          </a:p>
          <a:p>
            <a:r>
              <a:rPr lang="en-US" i="1" dirty="0" smtClean="0"/>
              <a:t>Even though the farmer faces a credit market imperfection (r0 &gt; r), </a:t>
            </a:r>
            <a:r>
              <a:rPr lang="en-US" i="1" dirty="0" err="1" smtClean="0"/>
              <a:t>interlinkage</a:t>
            </a:r>
            <a:r>
              <a:rPr lang="en-US" i="1" dirty="0" smtClean="0"/>
              <a:t> allows the trader to </a:t>
            </a:r>
            <a:r>
              <a:rPr lang="en-US" dirty="0" smtClean="0"/>
              <a:t>counteract the possible effect of this imperfection on the farmer's production efficiency and to squeeze the maximum</a:t>
            </a:r>
          </a:p>
          <a:p>
            <a:r>
              <a:rPr lang="en-US" dirty="0" smtClean="0"/>
              <a:t>surplus over the farmer's reservation income.64 An obvious policy conclusion is that, if our objective is to prevent</a:t>
            </a:r>
          </a:p>
          <a:p>
            <a:r>
              <a:rPr lang="en-US" dirty="0" smtClean="0"/>
              <a:t>underpayment to farmers in the output market, an intervention in the credit market may be called for; an intervention</a:t>
            </a:r>
          </a:p>
          <a:p>
            <a:r>
              <a:rPr lang="en-US" dirty="0" smtClean="0"/>
              <a:t>directly in the output market will lead to inefficiency.</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The usual examples in </a:t>
            </a:r>
            <a:r>
              <a:rPr lang="en-US" dirty="0" smtClean="0"/>
              <a:t> </a:t>
            </a:r>
            <a:r>
              <a:rPr lang="en-US" dirty="0"/>
              <a:t>literature take </a:t>
            </a:r>
            <a:r>
              <a:rPr lang="en-US" dirty="0" err="1" smtClean="0"/>
              <a:t>theform</a:t>
            </a:r>
            <a:r>
              <a:rPr lang="en-US" dirty="0" smtClean="0"/>
              <a:t> </a:t>
            </a:r>
            <a:r>
              <a:rPr lang="en-US" dirty="0"/>
              <a:t>of </a:t>
            </a:r>
            <a:endParaRPr lang="en-US" dirty="0" smtClean="0"/>
          </a:p>
          <a:p>
            <a:r>
              <a:rPr lang="en-US" dirty="0" smtClean="0"/>
              <a:t>landlord–tenant </a:t>
            </a:r>
            <a:r>
              <a:rPr lang="en-US" dirty="0"/>
              <a:t>relations intertwined with creditor–borrower relations between the same parties, or of</a:t>
            </a:r>
          </a:p>
          <a:p>
            <a:r>
              <a:rPr lang="en-US" dirty="0"/>
              <a:t>employers hiring workers on terms that are interlocked with those on which the former provide credit (or land) to </a:t>
            </a:r>
            <a:r>
              <a:rPr lang="en-US" dirty="0" smtClean="0"/>
              <a:t>the latter</a:t>
            </a:r>
            <a:r>
              <a:rPr lang="en-US" dirty="0"/>
              <a:t>, </a:t>
            </a:r>
            <a:endParaRPr lang="en-US" dirty="0" smtClean="0"/>
          </a:p>
          <a:p>
            <a:r>
              <a:rPr lang="en-US" dirty="0" smtClean="0"/>
              <a:t> or </a:t>
            </a:r>
            <a:r>
              <a:rPr lang="en-US" dirty="0"/>
              <a:t>of simultaneous deals in the commodity and credit markets between a trader and a farmer where the </a:t>
            </a:r>
            <a:r>
              <a:rPr lang="en-US" dirty="0" smtClean="0"/>
              <a:t>latter gets </a:t>
            </a:r>
            <a:r>
              <a:rPr lang="en-US" dirty="0"/>
              <a:t>credit on the pre-commitment of future crop delivery to the former. </a:t>
            </a:r>
            <a:endParaRPr lang="en-US" dirty="0" smtClean="0"/>
          </a:p>
          <a:p>
            <a:r>
              <a:rPr lang="en-US" dirty="0" smtClean="0"/>
              <a:t>An </a:t>
            </a:r>
            <a:r>
              <a:rPr lang="en-US" dirty="0"/>
              <a:t>understanding of the nature of </a:t>
            </a:r>
            <a:r>
              <a:rPr lang="en-US" dirty="0" err="1" smtClean="0"/>
              <a:t>theserelations</a:t>
            </a:r>
            <a:r>
              <a:rPr lang="en-US" dirty="0" smtClean="0"/>
              <a:t> </a:t>
            </a:r>
            <a:r>
              <a:rPr lang="en-US" dirty="0"/>
              <a:t>is clearly important in any policy agenda of institutional reforms.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policy question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a:t>If, in </a:t>
            </a:r>
            <a:r>
              <a:rPr lang="en-US" dirty="0" smtClean="0"/>
              <a:t>our reformist </a:t>
            </a:r>
            <a:r>
              <a:rPr lang="en-US" dirty="0"/>
              <a:t>zeal, we do not pay enough attention to the underlying economic rationale of pre-existing institutions </a:t>
            </a:r>
            <a:r>
              <a:rPr lang="en-US" dirty="0" smtClean="0"/>
              <a:t>and their </a:t>
            </a:r>
            <a:r>
              <a:rPr lang="en-US" dirty="0"/>
              <a:t>interconnections, and try to hack away parts of them, we may not always improve (and may even worsen) the </a:t>
            </a:r>
            <a:r>
              <a:rPr lang="en-US" dirty="0" smtClean="0"/>
              <a:t>lot of </a:t>
            </a:r>
            <a:r>
              <a:rPr lang="en-US" dirty="0"/>
              <a:t>the poor tenant–</a:t>
            </a:r>
            <a:r>
              <a:rPr lang="en-US" dirty="0" err="1"/>
              <a:t>labourer</a:t>
            </a:r>
            <a:r>
              <a:rPr lang="en-US" dirty="0"/>
              <a:t>–borrower, the intended beneficiary of the reform </a:t>
            </a:r>
            <a:r>
              <a:rPr lang="en-US" dirty="0" err="1"/>
              <a:t>programme</a:t>
            </a:r>
            <a:r>
              <a:rPr lang="en-US" dirty="0" smtClean="0"/>
              <a:t>.</a:t>
            </a:r>
          </a:p>
          <a:p>
            <a:r>
              <a:rPr lang="en-US" dirty="0" smtClean="0"/>
              <a:t> </a:t>
            </a:r>
            <a:r>
              <a:rPr lang="en-US" dirty="0"/>
              <a:t>A well-intentioned </a:t>
            </a:r>
            <a:r>
              <a:rPr lang="en-US" dirty="0" smtClean="0"/>
              <a:t>land redistribution </a:t>
            </a:r>
            <a:r>
              <a:rPr lang="en-US" dirty="0" err="1"/>
              <a:t>programme</a:t>
            </a:r>
            <a:r>
              <a:rPr lang="en-US" dirty="0"/>
              <a:t> may, for example, be rendered counter-productive by the absence of a </a:t>
            </a:r>
            <a:r>
              <a:rPr lang="en-US" dirty="0" smtClean="0"/>
              <a:t>simultaneous </a:t>
            </a:r>
            <a:r>
              <a:rPr lang="en-US" dirty="0" err="1" smtClean="0"/>
              <a:t>programme</a:t>
            </a:r>
            <a:r>
              <a:rPr lang="en-US" dirty="0" smtClean="0"/>
              <a:t> </a:t>
            </a:r>
            <a:r>
              <a:rPr lang="en-US" dirty="0"/>
              <a:t>of credit reform</a:t>
            </a:r>
            <a:r>
              <a:rPr lang="en-US" dirty="0" smtClean="0"/>
              <a:t>;</a:t>
            </a:r>
          </a:p>
          <a:p>
            <a:r>
              <a:rPr lang="en-US" dirty="0" smtClean="0"/>
              <a:t> </a:t>
            </a:r>
            <a:r>
              <a:rPr lang="en-US" dirty="0"/>
              <a:t>even in credit reform, public banks spreading to reach out to the peasants may meet </a:t>
            </a:r>
            <a:r>
              <a:rPr lang="en-US" dirty="0" smtClean="0"/>
              <a:t>with limited </a:t>
            </a:r>
            <a:r>
              <a:rPr lang="en-US" dirty="0"/>
              <a:t>success in the face of the potential borrower interlocked in her credit-cum-land or -</a:t>
            </a:r>
            <a:r>
              <a:rPr lang="en-US" dirty="0" err="1"/>
              <a:t>labour</a:t>
            </a:r>
            <a:r>
              <a:rPr lang="en-US" dirty="0"/>
              <a:t> relationship </a:t>
            </a:r>
            <a:r>
              <a:rPr lang="en-US"/>
              <a:t>with </a:t>
            </a:r>
            <a:r>
              <a:rPr lang="en-US" smtClean="0"/>
              <a:t>the local </a:t>
            </a:r>
            <a:r>
              <a:rPr lang="en-US" dirty="0"/>
              <a:t>lender–landlord–employer</a:t>
            </a:r>
            <a:r>
              <a:rPr lang="en-US" dirty="0" smtClean="0"/>
              <a:t>.</a:t>
            </a:r>
          </a:p>
          <a:p>
            <a:r>
              <a:rPr lang="en-US" dirty="0" smtClean="0"/>
              <a:t> </a:t>
            </a:r>
            <a:r>
              <a:rPr lang="en-US" dirty="0"/>
              <a:t>Piecemeal laws trying to put a ceiling on rents or interest rates or a floor to </a:t>
            </a:r>
            <a:r>
              <a:rPr lang="en-US" dirty="0" smtClean="0"/>
              <a:t>minimum wages </a:t>
            </a:r>
            <a:r>
              <a:rPr lang="en-US" dirty="0"/>
              <a:t>may be rendered ineffective by suitable readjustments of prices or selective rationing in interlinked </a:t>
            </a:r>
            <a:r>
              <a:rPr lang="en-US" dirty="0" smtClean="0"/>
              <a:t>transactions.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On the other hand, in trying to understand the micro foundations of pre-existing institutions, we should not be </a:t>
            </a:r>
            <a:r>
              <a:rPr lang="en-US" dirty="0" smtClean="0"/>
              <a:t>blind to </a:t>
            </a:r>
            <a:r>
              <a:rPr lang="en-US" dirty="0"/>
              <a:t>their adverse consequences. </a:t>
            </a:r>
            <a:endParaRPr lang="en-US" dirty="0" smtClean="0"/>
          </a:p>
          <a:p>
            <a:r>
              <a:rPr lang="en-US" dirty="0" smtClean="0"/>
              <a:t>For </a:t>
            </a:r>
            <a:r>
              <a:rPr lang="en-US" dirty="0"/>
              <a:t>example, the very nature of rationale for personalized interlinking may at the </a:t>
            </a:r>
            <a:r>
              <a:rPr lang="en-US" dirty="0" smtClean="0"/>
              <a:t>same time </a:t>
            </a:r>
            <a:r>
              <a:rPr lang="en-US" dirty="0"/>
              <a:t>act as a formidable barrier to entry for other parties and may give the dominant partner in a transaction </a:t>
            </a:r>
            <a:r>
              <a:rPr lang="en-US" dirty="0" smtClean="0"/>
              <a:t>some additional </a:t>
            </a:r>
            <a:r>
              <a:rPr lang="en-US" dirty="0"/>
              <a:t>leverage. The thin line between </a:t>
            </a:r>
            <a:r>
              <a:rPr lang="en-US" i="1" dirty="0"/>
              <a:t>understanding an institution and justifying it is often blurred, particularly </a:t>
            </a:r>
            <a:r>
              <a:rPr lang="en-US" i="1" dirty="0" smtClean="0"/>
              <a:t>by </a:t>
            </a:r>
            <a:r>
              <a:rPr lang="en-US" dirty="0" smtClean="0"/>
              <a:t>careless </a:t>
            </a:r>
            <a:r>
              <a:rPr lang="en-US" dirty="0"/>
              <a:t>interpreters of the theory.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model</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a:t>In a survey of a random sample of 110 villages in East India, </a:t>
            </a:r>
            <a:r>
              <a:rPr lang="en-US" dirty="0" err="1"/>
              <a:t>Bardhan</a:t>
            </a:r>
            <a:r>
              <a:rPr lang="en-US" dirty="0"/>
              <a:t> and </a:t>
            </a:r>
            <a:r>
              <a:rPr lang="en-US" dirty="0" err="1"/>
              <a:t>Rudra</a:t>
            </a:r>
            <a:r>
              <a:rPr lang="en-US" dirty="0"/>
              <a:t> (1981) observed that about </a:t>
            </a:r>
            <a:r>
              <a:rPr lang="en-US" dirty="0" err="1" smtClean="0"/>
              <a:t>fourfifths</a:t>
            </a:r>
            <a:r>
              <a:rPr lang="en-US" dirty="0" smtClean="0"/>
              <a:t> of </a:t>
            </a:r>
            <a:r>
              <a:rPr lang="en-US" dirty="0"/>
              <a:t>the villages have a system of loans by the landlord–employer in the slack season against a commitment by </a:t>
            </a:r>
            <a:r>
              <a:rPr lang="en-US" dirty="0" smtClean="0"/>
              <a:t>the peasant </a:t>
            </a:r>
            <a:r>
              <a:rPr lang="en-US" dirty="0" err="1"/>
              <a:t>labourer</a:t>
            </a:r>
            <a:r>
              <a:rPr lang="en-US" dirty="0"/>
              <a:t> to supply </a:t>
            </a:r>
            <a:r>
              <a:rPr lang="en-US" dirty="0" err="1"/>
              <a:t>labour</a:t>
            </a:r>
            <a:r>
              <a:rPr lang="en-US" dirty="0"/>
              <a:t> services in the peak </a:t>
            </a:r>
            <a:r>
              <a:rPr lang="en-US" dirty="0" smtClean="0"/>
              <a:t>season.</a:t>
            </a:r>
          </a:p>
          <a:p>
            <a:r>
              <a:rPr lang="en-US" dirty="0"/>
              <a:t>Such voluntary credit–</a:t>
            </a:r>
            <a:r>
              <a:rPr lang="en-US" dirty="0" err="1"/>
              <a:t>labour</a:t>
            </a:r>
            <a:r>
              <a:rPr lang="en-US" dirty="0"/>
              <a:t> linkage (terminable and renewable every crop season) may be interpreted simply as </a:t>
            </a:r>
            <a:r>
              <a:rPr lang="en-US" dirty="0" smtClean="0"/>
              <a:t>an </a:t>
            </a:r>
            <a:r>
              <a:rPr lang="en-US" dirty="0" err="1" smtClean="0"/>
              <a:t>intertemporal</a:t>
            </a:r>
            <a:r>
              <a:rPr lang="en-US" dirty="0" smtClean="0"/>
              <a:t> </a:t>
            </a:r>
            <a:r>
              <a:rPr lang="en-US" dirty="0"/>
              <a:t>barter transaction, ensuring a double coincidence of wants arising from the irregularities of </a:t>
            </a:r>
            <a:r>
              <a:rPr lang="en-US" dirty="0" smtClean="0"/>
              <a:t>the agricultural </a:t>
            </a:r>
            <a:r>
              <a:rPr lang="en-US" dirty="0"/>
              <a:t>crop cycle</a:t>
            </a:r>
            <a:r>
              <a:rPr lang="en-US" dirty="0" smtClean="0"/>
              <a:t>.</a:t>
            </a:r>
          </a:p>
          <a:p>
            <a:r>
              <a:rPr lang="en-US" dirty="0" smtClean="0"/>
              <a:t> </a:t>
            </a:r>
            <a:r>
              <a:rPr lang="en-US" dirty="0"/>
              <a:t>Many such village economies are characterized</a:t>
            </a:r>
          </a:p>
          <a:p>
            <a:r>
              <a:rPr lang="en-US" dirty="0"/>
              <a:t>by a dominant landlord who, because of the size of his assets and urban connections, is able to obtain credit </a:t>
            </a:r>
            <a:r>
              <a:rPr lang="en-US" dirty="0" smtClean="0"/>
              <a:t>more cheaply </a:t>
            </a:r>
            <a:r>
              <a:rPr lang="en-US" dirty="0"/>
              <a:t>than other local agents. Thus, the landlord is able to act as a financial </a:t>
            </a:r>
            <a:r>
              <a:rPr lang="en-US" dirty="0" smtClean="0"/>
              <a:t>intermediary. </a:t>
            </a:r>
          </a:p>
          <a:p>
            <a:r>
              <a:rPr lang="en-US" dirty="0" smtClean="0"/>
              <a:t>However</a:t>
            </a:r>
            <a:r>
              <a:rPr lang="en-US" dirty="0"/>
              <a:t>, the landlord is also positioned as a monopolist in establishing the terms of </a:t>
            </a:r>
            <a:r>
              <a:rPr lang="en-US" dirty="0" smtClean="0"/>
              <a:t>trade between </a:t>
            </a:r>
            <a:r>
              <a:rPr lang="en-US" dirty="0"/>
              <a:t>current consumption and future </a:t>
            </a:r>
            <a:r>
              <a:rPr lang="en-US" dirty="0" err="1"/>
              <a:t>labour</a:t>
            </a:r>
            <a:r>
              <a:rPr lang="en-US" dirty="0"/>
              <a:t> services.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If the landlord can obtain unlimited funds at a </a:t>
            </a:r>
            <a:r>
              <a:rPr lang="en-US"/>
              <a:t>fixed </a:t>
            </a:r>
            <a:r>
              <a:rPr lang="en-US" smtClean="0"/>
              <a:t>interest rate</a:t>
            </a:r>
            <a:r>
              <a:rPr lang="en-US" dirty="0"/>
              <a:t>, </a:t>
            </a:r>
            <a:r>
              <a:rPr lang="en-US" i="1" dirty="0"/>
              <a:t>r, then monopoly profits are earned by a two-part tariff on consumption credit</a:t>
            </a:r>
            <a:r>
              <a:rPr lang="en-US" i="1" dirty="0" smtClean="0"/>
              <a:t>.</a:t>
            </a:r>
          </a:p>
          <a:p>
            <a:r>
              <a:rPr lang="en-US" i="1" dirty="0" smtClean="0"/>
              <a:t> </a:t>
            </a:r>
            <a:r>
              <a:rPr lang="en-US" i="1" dirty="0" err="1"/>
              <a:t>Labourers</a:t>
            </a:r>
            <a:r>
              <a:rPr lang="en-US" i="1" dirty="0"/>
              <a:t> pay a marginal </a:t>
            </a:r>
            <a:r>
              <a:rPr lang="en-US" i="1" dirty="0" smtClean="0"/>
              <a:t>interest </a:t>
            </a:r>
            <a:r>
              <a:rPr lang="en-US" dirty="0" smtClean="0"/>
              <a:t>rate </a:t>
            </a:r>
            <a:r>
              <a:rPr lang="en-US" dirty="0"/>
              <a:t>per unit of consumption credit equal to the landlord's opportunity cost plus a fixed ‘entry fee’ for the privilege </a:t>
            </a:r>
            <a:r>
              <a:rPr lang="en-US" dirty="0" smtClean="0"/>
              <a:t>of borrowing </a:t>
            </a:r>
            <a:r>
              <a:rPr lang="en-US" dirty="0"/>
              <a:t>at this rate. </a:t>
            </a:r>
            <a:endParaRPr lang="en-US" dirty="0" smtClean="0"/>
          </a:p>
          <a:p>
            <a:r>
              <a:rPr lang="en-US" dirty="0" smtClean="0"/>
              <a:t>The </a:t>
            </a:r>
            <a:r>
              <a:rPr lang="en-US" dirty="0"/>
              <a:t>provision of </a:t>
            </a:r>
            <a:r>
              <a:rPr lang="en-US" dirty="0" err="1"/>
              <a:t>labour</a:t>
            </a:r>
            <a:r>
              <a:rPr lang="en-US" dirty="0"/>
              <a:t> services in future periods constitutes repayment of principal </a:t>
            </a:r>
            <a:r>
              <a:rPr lang="en-US" dirty="0" smtClean="0"/>
              <a:t>and interest</a:t>
            </a:r>
            <a:r>
              <a:rPr lang="en-US" dirty="0"/>
              <a:t>, including the entry fee, on a consumption loan. </a:t>
            </a:r>
            <a:endParaRPr lang="en-US" dirty="0" smtClean="0"/>
          </a:p>
          <a:p>
            <a:r>
              <a:rPr lang="en-US" dirty="0" smtClean="0"/>
              <a:t>The </a:t>
            </a:r>
            <a:r>
              <a:rPr lang="en-US" dirty="0"/>
              <a:t>entry fee represents the monopoly profits on </a:t>
            </a:r>
            <a:r>
              <a:rPr lang="en-US" dirty="0" smtClean="0"/>
              <a:t>the transaction</a:t>
            </a:r>
            <a:r>
              <a:rPr lang="en-US" dirty="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Consider a stylized agrarian economy with two </a:t>
            </a:r>
            <a:r>
              <a:rPr lang="en-US" dirty="0" err="1" smtClean="0"/>
              <a:t>periods.In</a:t>
            </a:r>
            <a:r>
              <a:rPr lang="en-US" dirty="0" smtClean="0"/>
              <a:t> the first, there is no work. In the second, there is a spot </a:t>
            </a:r>
            <a:r>
              <a:rPr lang="en-US" dirty="0" err="1" smtClean="0"/>
              <a:t>labour</a:t>
            </a:r>
            <a:r>
              <a:rPr lang="en-US" dirty="0" smtClean="0"/>
              <a:t> market where </a:t>
            </a:r>
            <a:r>
              <a:rPr lang="en-US" dirty="0" err="1" smtClean="0"/>
              <a:t>labour</a:t>
            </a:r>
            <a:r>
              <a:rPr lang="en-US" dirty="0" smtClean="0"/>
              <a:t> services are traded at a given wage rate, </a:t>
            </a:r>
            <a:r>
              <a:rPr lang="en-US" i="1" dirty="0" smtClean="0"/>
              <a:t>W. </a:t>
            </a:r>
          </a:p>
          <a:p>
            <a:r>
              <a:rPr lang="en-US" i="1" dirty="0" smtClean="0"/>
              <a:t>The revenues of the single dominant landlord </a:t>
            </a:r>
            <a:r>
              <a:rPr lang="en-US" dirty="0" smtClean="0"/>
              <a:t>are a monotonically increasing and strictly concave function, </a:t>
            </a:r>
            <a:r>
              <a:rPr lang="en-US" i="1" dirty="0" smtClean="0"/>
              <a:t>F(L), of the quantity of </a:t>
            </a:r>
            <a:r>
              <a:rPr lang="en-US" i="1" dirty="0" err="1" smtClean="0"/>
              <a:t>labour</a:t>
            </a:r>
            <a:r>
              <a:rPr lang="en-US" i="1" dirty="0" smtClean="0"/>
              <a:t> employed, L. </a:t>
            </a:r>
          </a:p>
          <a:p>
            <a:r>
              <a:rPr lang="en-US" i="1" dirty="0" smtClean="0"/>
              <a:t>There is a </a:t>
            </a:r>
            <a:r>
              <a:rPr lang="en-US" dirty="0" smtClean="0"/>
              <a:t>pool of </a:t>
            </a:r>
            <a:r>
              <a:rPr lang="en-US" i="1" dirty="0" smtClean="0"/>
              <a:t>n peasants who borrow from and work for this landlord. Each peasant has an identical utility function, U(C1, C2), defined over consumptions, C1 and C2, in each of the two periods, with the usual properties of strict </a:t>
            </a:r>
            <a:r>
              <a:rPr lang="en-US" dirty="0" smtClean="0"/>
              <a:t>concavity and consumption in each period being a ‘normal' good.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credit–</a:t>
            </a:r>
            <a:r>
              <a:rPr lang="en-US" dirty="0" err="1" smtClean="0"/>
              <a:t>labour</a:t>
            </a:r>
            <a:r>
              <a:rPr lang="en-US" dirty="0" smtClean="0"/>
              <a:t> transactions may be seen as an implicit contract specifying three items: (1) an amount of consumption credit, </a:t>
            </a:r>
            <a:r>
              <a:rPr lang="en-US" i="1" dirty="0" smtClean="0"/>
              <a:t>c, which the landlord extends to peasants during period 1; </a:t>
            </a:r>
          </a:p>
          <a:p>
            <a:r>
              <a:rPr lang="en-US" i="1" dirty="0" smtClean="0"/>
              <a:t>(2) a commitment of </a:t>
            </a:r>
            <a:r>
              <a:rPr lang="en-US" i="1" dirty="0" err="1" smtClean="0"/>
              <a:t>labour</a:t>
            </a:r>
            <a:r>
              <a:rPr lang="en-US" i="1" dirty="0" smtClean="0"/>
              <a:t> services, l, to be provided</a:t>
            </a:r>
          </a:p>
          <a:p>
            <a:r>
              <a:rPr lang="en-US" dirty="0" smtClean="0"/>
              <a:t>by each peasant in period 2; and </a:t>
            </a:r>
          </a:p>
          <a:p>
            <a:r>
              <a:rPr lang="en-US" dirty="0" smtClean="0"/>
              <a:t>(3) a wage, </a:t>
            </a:r>
            <a:r>
              <a:rPr lang="en-US" i="1" dirty="0" smtClean="0"/>
              <a:t>w, at which the committed </a:t>
            </a:r>
            <a:r>
              <a:rPr lang="en-US" i="1" dirty="0" err="1" smtClean="0"/>
              <a:t>labour</a:t>
            </a:r>
            <a:r>
              <a:rPr lang="en-US" i="1" dirty="0" smtClean="0"/>
              <a:t> services are compensated. Implicit</a:t>
            </a:r>
          </a:p>
          <a:p>
            <a:r>
              <a:rPr lang="en-US" dirty="0" smtClean="0"/>
              <a:t>contracts are, by assumption, </a:t>
            </a:r>
            <a:r>
              <a:rPr lang="en-US" dirty="0" err="1" smtClean="0"/>
              <a:t>costlessly</a:t>
            </a:r>
            <a:r>
              <a:rPr lang="en-US" dirty="0" smtClean="0"/>
              <a:t> enforceable.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TotalTime>
  <Words>2035</Words>
  <Application>Microsoft Office PowerPoint</Application>
  <PresentationFormat>On-screen Show (4:3)</PresentationFormat>
  <Paragraphs>100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Interlinkage of transactions and rural development    bardhan  udry  chapter 9  </vt:lpstr>
      <vt:lpstr>Slide 2</vt:lpstr>
      <vt:lpstr>Slide 3</vt:lpstr>
      <vt:lpstr>The policy question</vt:lpstr>
      <vt:lpstr>Slide 5</vt:lpstr>
      <vt:lpstr>The model </vt:lpstr>
      <vt:lpstr>Slide 7</vt:lpstr>
      <vt:lpstr>Slide 8</vt:lpstr>
      <vt:lpstr>Slide 9</vt:lpstr>
      <vt:lpstr>Slide 10</vt:lpstr>
      <vt:lpstr>Slide 11</vt:lpstr>
      <vt:lpstr>Slide 12</vt:lpstr>
      <vt:lpstr>Slide 13</vt:lpstr>
      <vt:lpstr>Slide 14</vt:lpstr>
      <vt:lpstr>Slide 15</vt:lpstr>
      <vt:lpstr>Slide 16</vt:lpstr>
      <vt:lpstr>Slide 17</vt:lpstr>
      <vt:lpstr>Model 2 </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68</cp:revision>
  <dcterms:created xsi:type="dcterms:W3CDTF">2011-03-24T13:46:19Z</dcterms:created>
  <dcterms:modified xsi:type="dcterms:W3CDTF">2011-04-05T10:01:50Z</dcterms:modified>
</cp:coreProperties>
</file>