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7" r:id="rId21"/>
    <p:sldId id="268" r:id="rId22"/>
    <p:sldId id="269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43AC120-EC91-4E8D-A44C-B459A8996C0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37E7B35-1B4C-495A-8122-4B9E8860F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C120-EC91-4E8D-A44C-B459A8996C0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B35-1B4C-495A-8122-4B9E8860F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C120-EC91-4E8D-A44C-B459A8996C0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B35-1B4C-495A-8122-4B9E8860F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C120-EC91-4E8D-A44C-B459A8996C0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B35-1B4C-495A-8122-4B9E8860F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C120-EC91-4E8D-A44C-B459A8996C0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B35-1B4C-495A-8122-4B9E8860F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C120-EC91-4E8D-A44C-B459A8996C0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B35-1B4C-495A-8122-4B9E8860F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3AC120-EC91-4E8D-A44C-B459A8996C0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7E7B35-1B4C-495A-8122-4B9E8860FA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43AC120-EC91-4E8D-A44C-B459A8996C0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37E7B35-1B4C-495A-8122-4B9E8860F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C120-EC91-4E8D-A44C-B459A8996C0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B35-1B4C-495A-8122-4B9E8860F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C120-EC91-4E8D-A44C-B459A8996C0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B35-1B4C-495A-8122-4B9E8860F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C120-EC91-4E8D-A44C-B459A8996C0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B35-1B4C-495A-8122-4B9E8860F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43AC120-EC91-4E8D-A44C-B459A8996C07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37E7B35-1B4C-495A-8122-4B9E8860F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Economics of Rotating Savings and Credit Association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4953000" cy="1752600"/>
          </a:xfrm>
        </p:spPr>
        <p:txBody>
          <a:bodyPr/>
          <a:lstStyle/>
          <a:p>
            <a:r>
              <a:rPr lang="en-US" dirty="0" smtClean="0"/>
              <a:t>Timothy </a:t>
            </a:r>
            <a:r>
              <a:rPr lang="en-US" dirty="0" err="1" smtClean="0"/>
              <a:t>Besley</a:t>
            </a:r>
            <a:endParaRPr lang="en-US" dirty="0" smtClean="0"/>
          </a:p>
          <a:p>
            <a:r>
              <a:rPr lang="en-US" dirty="0" smtClean="0"/>
              <a:t>Stephen </a:t>
            </a:r>
            <a:r>
              <a:rPr lang="en-US" dirty="0" err="1" smtClean="0"/>
              <a:t>Coate</a:t>
            </a:r>
            <a:endParaRPr lang="en-US" dirty="0" smtClean="0"/>
          </a:p>
          <a:p>
            <a:r>
              <a:rPr lang="en-US" dirty="0" smtClean="0"/>
              <a:t>Glenn </a:t>
            </a:r>
            <a:r>
              <a:rPr lang="en-US" dirty="0" err="1" smtClean="0"/>
              <a:t>Loury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8873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Substituting for </a:t>
            </a:r>
            <a:r>
              <a:rPr lang="en-US" sz="2600" i="1" dirty="0" smtClean="0"/>
              <a:t>t</a:t>
            </a:r>
            <a:r>
              <a:rPr lang="en-US" sz="2600" dirty="0" smtClean="0"/>
              <a:t> using the constraint in (1), the maximand can be written as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 Next, define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 Expected fraction of time that an individual will enjoy the services of the durable during the accumulation period is zero. Therefore autarky is represented by </a:t>
            </a:r>
            <a:r>
              <a:rPr lang="el-GR" sz="2600" i="1" dirty="0" smtClean="0"/>
              <a:t>α</a:t>
            </a:r>
            <a:r>
              <a:rPr lang="en-US" sz="2600" i="1" dirty="0" smtClean="0"/>
              <a:t> </a:t>
            </a:r>
            <a:r>
              <a:rPr lang="en-US" sz="2600" dirty="0" smtClean="0"/>
              <a:t>= 0.</a:t>
            </a:r>
            <a:endParaRPr lang="en-US" sz="2600" i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62" y="1447800"/>
            <a:ext cx="50958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6362" y="2819400"/>
            <a:ext cx="63912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Setting </a:t>
            </a:r>
            <a:r>
              <a:rPr lang="el-GR" sz="2600" i="1" dirty="0" smtClean="0"/>
              <a:t>α</a:t>
            </a:r>
            <a:r>
              <a:rPr lang="en-US" sz="2600" i="1" dirty="0" smtClean="0"/>
              <a:t> </a:t>
            </a:r>
            <a:r>
              <a:rPr lang="en-US" sz="2600" dirty="0" smtClean="0"/>
              <a:t>= 0 in (2), lifetime utility under autarky can be written as, </a:t>
            </a:r>
          </a:p>
          <a:p>
            <a:endParaRPr lang="en-US" sz="2600" dirty="0" smtClean="0"/>
          </a:p>
          <a:p>
            <a:pPr>
              <a:buNone/>
            </a:pPr>
            <a:r>
              <a:rPr lang="en-US" sz="2600" dirty="0" smtClean="0">
                <a:sym typeface="Wingdings" pitchFamily="2" charset="2"/>
              </a:rPr>
              <a:t>   The first term represents lifetime utility if the durable was free, while the second term is the minimal utility cost of saving up for the durable.</a:t>
            </a:r>
          </a:p>
          <a:p>
            <a:pPr>
              <a:buNone/>
            </a:pPr>
            <a:endParaRPr lang="en-US" sz="26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ym typeface="Wingdings" pitchFamily="2" charset="2"/>
              </a:rPr>
              <a:t> Let </a:t>
            </a:r>
            <a:r>
              <a:rPr lang="en-US" sz="2600" i="1" dirty="0" smtClean="0">
                <a:sym typeface="Wingdings" pitchFamily="2" charset="2"/>
              </a:rPr>
              <a:t>c</a:t>
            </a:r>
            <a:r>
              <a:rPr lang="en-US" sz="2600" dirty="0" smtClean="0">
                <a:sym typeface="Wingdings" pitchFamily="2" charset="2"/>
              </a:rPr>
              <a:t>*(</a:t>
            </a:r>
            <a:r>
              <a:rPr lang="el-GR" sz="2600" dirty="0" smtClean="0">
                <a:latin typeface="Georgia"/>
                <a:sym typeface="Wingdings" pitchFamily="2" charset="2"/>
              </a:rPr>
              <a:t>α</a:t>
            </a:r>
            <a:r>
              <a:rPr lang="en-US" sz="2600" dirty="0" smtClean="0">
                <a:latin typeface="Georgia"/>
                <a:sym typeface="Wingdings" pitchFamily="2" charset="2"/>
              </a:rPr>
              <a:t>) be the consumption level that solves (2), the optimal autarkic consumption rate, </a:t>
            </a:r>
            <a:r>
              <a:rPr lang="en-US" sz="2600" i="1" dirty="0" smtClean="0">
                <a:latin typeface="Georgia"/>
                <a:sym typeface="Wingdings" pitchFamily="2" charset="2"/>
              </a:rPr>
              <a:t>c</a:t>
            </a:r>
            <a:r>
              <a:rPr lang="en-US" sz="2600" baseline="-25000" dirty="0" smtClean="0">
                <a:latin typeface="Georgia"/>
                <a:sym typeface="Wingdings" pitchFamily="2" charset="2"/>
              </a:rPr>
              <a:t>a</a:t>
            </a:r>
            <a:r>
              <a:rPr lang="en-US" sz="2600" dirty="0" smtClean="0">
                <a:latin typeface="Georgia"/>
                <a:sym typeface="Wingdings" pitchFamily="2" charset="2"/>
              </a:rPr>
              <a:t>, is </a:t>
            </a:r>
            <a:r>
              <a:rPr lang="en-US" sz="2600" i="1" dirty="0" smtClean="0">
                <a:latin typeface="Georgia"/>
                <a:sym typeface="Wingdings" pitchFamily="2" charset="2"/>
              </a:rPr>
              <a:t>c</a:t>
            </a:r>
            <a:r>
              <a:rPr lang="en-US" sz="2600" dirty="0" smtClean="0">
                <a:latin typeface="Georgia"/>
                <a:sym typeface="Wingdings" pitchFamily="2" charset="2"/>
              </a:rPr>
              <a:t>*(0).</a:t>
            </a:r>
          </a:p>
          <a:p>
            <a:pPr>
              <a:buNone/>
            </a:pPr>
            <a:endParaRPr lang="en-US" sz="2600" dirty="0" smtClean="0">
              <a:latin typeface="Georgia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Georgia"/>
                <a:sym typeface="Wingdings" pitchFamily="2" charset="2"/>
              </a:rPr>
              <a:t> Autarky is </a:t>
            </a:r>
            <a:r>
              <a:rPr lang="en-US" sz="2600" i="1" dirty="0" smtClean="0">
                <a:latin typeface="Georgia"/>
                <a:sym typeface="Wingdings" pitchFamily="2" charset="2"/>
              </a:rPr>
              <a:t>inefficient</a:t>
            </a:r>
            <a:r>
              <a:rPr lang="en-US" sz="2600" dirty="0" smtClean="0">
                <a:latin typeface="Georgia"/>
                <a:sym typeface="Wingdings" pitchFamily="2" charset="2"/>
              </a:rPr>
              <a:t>: </a:t>
            </a:r>
          </a:p>
          <a:p>
            <a:pPr>
              <a:buNone/>
            </a:pPr>
            <a:r>
              <a:rPr lang="en-US" sz="2600" dirty="0" smtClean="0">
                <a:latin typeface="Georgia"/>
                <a:sym typeface="Wingdings" pitchFamily="2" charset="2"/>
              </a:rPr>
              <a:t>   each person saves y – </a:t>
            </a:r>
            <a:r>
              <a:rPr lang="en-US" sz="2600" i="1" dirty="0" smtClean="0">
                <a:latin typeface="Georgia"/>
                <a:sym typeface="Wingdings" pitchFamily="2" charset="2"/>
              </a:rPr>
              <a:t>c</a:t>
            </a:r>
            <a:r>
              <a:rPr lang="en-US" sz="2600" baseline="-25000" dirty="0" smtClean="0">
                <a:latin typeface="Georgia"/>
                <a:sym typeface="Wingdings" pitchFamily="2" charset="2"/>
              </a:rPr>
              <a:t>a</a:t>
            </a:r>
            <a:r>
              <a:rPr lang="en-US" sz="2600" dirty="0" smtClean="0">
                <a:latin typeface="Georgia"/>
                <a:sym typeface="Wingdings" pitchFamily="2" charset="2"/>
              </a:rPr>
              <a:t> = </a:t>
            </a:r>
            <a:r>
              <a:rPr lang="en-US" sz="2600" i="1" dirty="0" smtClean="0">
                <a:latin typeface="Georgia"/>
                <a:sym typeface="Wingdings" pitchFamily="2" charset="2"/>
              </a:rPr>
              <a:t>B</a:t>
            </a:r>
            <a:r>
              <a:rPr lang="en-US" sz="2600" dirty="0" smtClean="0">
                <a:latin typeface="Georgia"/>
                <a:sym typeface="Wingdings" pitchFamily="2" charset="2"/>
              </a:rPr>
              <a:t> / </a:t>
            </a:r>
            <a:r>
              <a:rPr lang="en-US" sz="2600" i="1" dirty="0" smtClean="0">
                <a:latin typeface="Georgia"/>
                <a:sym typeface="Wingdings" pitchFamily="2" charset="2"/>
              </a:rPr>
              <a:t>t</a:t>
            </a:r>
            <a:r>
              <a:rPr lang="en-US" sz="2600" baseline="-25000" dirty="0" smtClean="0">
                <a:latin typeface="Georgia"/>
                <a:sym typeface="Wingdings" pitchFamily="2" charset="2"/>
              </a:rPr>
              <a:t>a</a:t>
            </a:r>
            <a:r>
              <a:rPr lang="en-US" sz="2600" dirty="0" smtClean="0">
                <a:latin typeface="Georgia"/>
                <a:sym typeface="Wingdings" pitchFamily="2" charset="2"/>
              </a:rPr>
              <a:t> and after an interval of  </a:t>
            </a:r>
            <a:r>
              <a:rPr lang="en-US" sz="2600" i="1" dirty="0" smtClean="0">
                <a:latin typeface="Georgia"/>
                <a:sym typeface="Wingdings" pitchFamily="2" charset="2"/>
              </a:rPr>
              <a:t>t</a:t>
            </a:r>
            <a:r>
              <a:rPr lang="en-US" sz="2600" baseline="-25000" dirty="0" smtClean="0">
                <a:latin typeface="Georgia"/>
                <a:sym typeface="Wingdings" pitchFamily="2" charset="2"/>
              </a:rPr>
              <a:t>a</a:t>
            </a:r>
            <a:r>
              <a:rPr lang="en-US" sz="2600" dirty="0" smtClean="0">
                <a:latin typeface="Georgia"/>
                <a:sym typeface="Wingdings" pitchFamily="2" charset="2"/>
              </a:rPr>
              <a:t> / </a:t>
            </a:r>
            <a:r>
              <a:rPr lang="en-US" sz="2600" i="1" dirty="0" smtClean="0">
                <a:latin typeface="Georgia"/>
                <a:sym typeface="Wingdings" pitchFamily="2" charset="2"/>
              </a:rPr>
              <a:t>n</a:t>
            </a:r>
            <a:r>
              <a:rPr lang="en-US" sz="2600" dirty="0" smtClean="0">
                <a:latin typeface="Georgia"/>
                <a:sym typeface="Wingdings" pitchFamily="2" charset="2"/>
              </a:rPr>
              <a:t>, there are enough savings to buy the durable which could be given to one of the members.</a:t>
            </a:r>
            <a:endParaRPr lang="en-US" sz="26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587" y="1447800"/>
            <a:ext cx="5076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762000"/>
          </a:xfrm>
        </p:spPr>
        <p:txBody>
          <a:bodyPr/>
          <a:lstStyle/>
          <a:p>
            <a:r>
              <a:rPr lang="en-US" dirty="0" smtClean="0"/>
              <a:t>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2600" dirty="0" smtClean="0"/>
              <a:t>Under the assumption on preferences set out above, the minimized cost </a:t>
            </a:r>
            <a:r>
              <a:rPr lang="el-GR" sz="2600" i="1" dirty="0" smtClean="0"/>
              <a:t>μ</a:t>
            </a:r>
            <a:r>
              <a:rPr lang="en-US" sz="2600" dirty="0" smtClean="0"/>
              <a:t>(.) in (2) is a decreasing function of </a:t>
            </a:r>
            <a:r>
              <a:rPr lang="el-GR" sz="2600" i="1" dirty="0" smtClean="0"/>
              <a:t>α</a:t>
            </a:r>
            <a:r>
              <a:rPr lang="en-US" sz="2600" dirty="0" smtClean="0"/>
              <a:t>, and the cost-minimizing consumption rate </a:t>
            </a:r>
            <a:r>
              <a:rPr lang="en-US" sz="2600" i="1" dirty="0" smtClean="0"/>
              <a:t>c</a:t>
            </a:r>
            <a:r>
              <a:rPr lang="en-US" sz="2600" dirty="0" smtClean="0"/>
              <a:t>*(.) is an increasing function of </a:t>
            </a:r>
            <a:r>
              <a:rPr lang="el-GR" sz="2600" i="1" dirty="0" smtClean="0"/>
              <a:t>α</a:t>
            </a:r>
            <a:r>
              <a:rPr lang="en-US" sz="2600" dirty="0" smtClean="0"/>
              <a:t>. Both are twice continuously differentiable on [0,1], where they satisfy the identity </a:t>
            </a:r>
            <a:r>
              <a:rPr lang="el-GR" sz="2600" i="1" dirty="0" smtClean="0"/>
              <a:t>μ</a:t>
            </a:r>
            <a:r>
              <a:rPr lang="en-US" sz="2600" dirty="0" smtClean="0"/>
              <a:t>(</a:t>
            </a:r>
            <a:r>
              <a:rPr lang="el-GR" sz="2600" i="1" dirty="0" smtClean="0"/>
              <a:t>α</a:t>
            </a:r>
            <a:r>
              <a:rPr lang="en-US" sz="2600" dirty="0" smtClean="0"/>
              <a:t>) </a:t>
            </a:r>
            <a:r>
              <a:rPr lang="en-US" sz="2600" dirty="0" smtClean="0">
                <a:cs typeface="Lucida Sans Unicode"/>
              </a:rPr>
              <a:t>≡ </a:t>
            </a:r>
            <a:r>
              <a:rPr lang="he-IL" sz="2600" dirty="0" smtClean="0">
                <a:cs typeface="Lucida Sans Unicode"/>
              </a:rPr>
              <a:t>ט</a:t>
            </a:r>
            <a:r>
              <a:rPr lang="en-US" sz="2600" dirty="0" smtClean="0">
                <a:cs typeface="Lucida Sans Unicode"/>
              </a:rPr>
              <a:t>'(</a:t>
            </a:r>
            <a:r>
              <a:rPr lang="el-GR" sz="2600" i="1" dirty="0" smtClean="0">
                <a:cs typeface="Lucida Sans Unicode"/>
              </a:rPr>
              <a:t>α</a:t>
            </a:r>
            <a:r>
              <a:rPr lang="en-US" sz="2600" dirty="0" smtClean="0">
                <a:cs typeface="Lucida Sans Unicode"/>
              </a:rPr>
              <a:t>,</a:t>
            </a:r>
            <a:r>
              <a:rPr lang="en-US" sz="2600" i="1" dirty="0" smtClean="0">
                <a:cs typeface="Lucida Sans Unicode"/>
              </a:rPr>
              <a:t>c</a:t>
            </a:r>
            <a:r>
              <a:rPr lang="en-US" sz="2600" dirty="0" smtClean="0">
                <a:cs typeface="Lucida Sans Unicode"/>
              </a:rPr>
              <a:t>*(</a:t>
            </a:r>
            <a:r>
              <a:rPr lang="el-GR" sz="2600" i="1" dirty="0" smtClean="0">
                <a:cs typeface="Lucida Sans Unicode"/>
              </a:rPr>
              <a:t>α</a:t>
            </a:r>
            <a:r>
              <a:rPr lang="en-US" sz="2600" dirty="0" smtClean="0">
                <a:cs typeface="Lucida Sans Unicode"/>
              </a:rPr>
              <a:t>)).Moreover, if </a:t>
            </a:r>
            <a:r>
              <a:rPr lang="he-IL" sz="2600" dirty="0" smtClean="0">
                <a:cs typeface="Lucida Sans Unicode"/>
              </a:rPr>
              <a:t>ט</a:t>
            </a:r>
            <a:r>
              <a:rPr lang="en-US" sz="2600" dirty="0" smtClean="0">
                <a:cs typeface="Lucida Sans Unicode"/>
              </a:rPr>
              <a:t>’’’(</a:t>
            </a:r>
            <a:r>
              <a:rPr lang="en-US" sz="2600" dirty="0" err="1" smtClean="0">
                <a:cs typeface="Lucida Sans Unicode"/>
              </a:rPr>
              <a:t>i,</a:t>
            </a:r>
            <a:r>
              <a:rPr lang="en-US" sz="2600" i="1" dirty="0" err="1" smtClean="0">
                <a:cs typeface="Lucida Sans Unicode"/>
              </a:rPr>
              <a:t>c</a:t>
            </a:r>
            <a:r>
              <a:rPr lang="en-US" sz="2600" dirty="0" smtClean="0">
                <a:cs typeface="Lucida Sans Unicode"/>
              </a:rPr>
              <a:t>)&gt; 0 for </a:t>
            </a:r>
            <a:r>
              <a:rPr lang="en-US" sz="2600" dirty="0" err="1" smtClean="0">
                <a:cs typeface="Lucida Sans Unicode"/>
              </a:rPr>
              <a:t>i</a:t>
            </a:r>
            <a:r>
              <a:rPr lang="en-US" sz="2600" dirty="0" smtClean="0">
                <a:cs typeface="Lucida Sans Unicode"/>
              </a:rPr>
              <a:t>=0 and 1, and if </a:t>
            </a:r>
            <a:r>
              <a:rPr lang="el-GR" sz="2600" dirty="0" smtClean="0">
                <a:cs typeface="Lucida Sans Unicode"/>
              </a:rPr>
              <a:t>Δ</a:t>
            </a:r>
            <a:r>
              <a:rPr lang="he-IL" sz="2600" dirty="0" smtClean="0">
                <a:cs typeface="Lucida Sans Unicode"/>
              </a:rPr>
              <a:t>ט</a:t>
            </a:r>
            <a:r>
              <a:rPr lang="en-US" sz="2600" dirty="0" smtClean="0">
                <a:cs typeface="Lucida Sans Unicode"/>
              </a:rPr>
              <a:t>’’(</a:t>
            </a:r>
            <a:r>
              <a:rPr lang="en-US" sz="2600" i="1" dirty="0" smtClean="0">
                <a:cs typeface="Lucida Sans Unicode"/>
              </a:rPr>
              <a:t>c</a:t>
            </a:r>
            <a:r>
              <a:rPr lang="en-US" sz="2600" dirty="0" smtClean="0">
                <a:cs typeface="Lucida Sans Unicode"/>
              </a:rPr>
              <a:t>)≥0, then </a:t>
            </a:r>
            <a:r>
              <a:rPr lang="en-US" sz="2600" i="1" dirty="0" smtClean="0">
                <a:cs typeface="Lucida Sans Unicode"/>
              </a:rPr>
              <a:t>c</a:t>
            </a:r>
            <a:r>
              <a:rPr lang="en-US" sz="2600" dirty="0" smtClean="0">
                <a:cs typeface="Lucida Sans Unicode"/>
              </a:rPr>
              <a:t>*(.) is strictly convex.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/>
          <a:lstStyle/>
          <a:p>
            <a:r>
              <a:rPr lang="en-US" sz="2600" dirty="0" smtClean="0"/>
              <a:t>First order condition for (2)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Since  </a:t>
            </a:r>
            <a:r>
              <a:rPr lang="he-IL" sz="2600" dirty="0" smtClean="0">
                <a:latin typeface="Lucida Sans Unicode"/>
                <a:cs typeface="Lucida Sans Unicode"/>
              </a:rPr>
              <a:t>ט</a:t>
            </a:r>
            <a:r>
              <a:rPr lang="en-US" sz="2600" dirty="0" smtClean="0">
                <a:latin typeface="Lucida Sans Unicode"/>
                <a:cs typeface="Lucida Sans Unicode"/>
              </a:rPr>
              <a:t>(</a:t>
            </a:r>
            <a:r>
              <a:rPr lang="el-GR" sz="2600" i="1" dirty="0" smtClean="0">
                <a:latin typeface="Georgia"/>
                <a:cs typeface="Lucida Sans Unicode"/>
              </a:rPr>
              <a:t>α</a:t>
            </a:r>
            <a:r>
              <a:rPr lang="en-US" sz="2600" i="1" dirty="0" smtClean="0">
                <a:latin typeface="Georgia"/>
                <a:cs typeface="Lucida Sans Unicode"/>
              </a:rPr>
              <a:t>,c</a:t>
            </a:r>
            <a:r>
              <a:rPr lang="en-US" sz="2600" dirty="0" smtClean="0">
                <a:latin typeface="Georgia"/>
                <a:cs typeface="Lucida Sans Unicode"/>
              </a:rPr>
              <a:t>) is increasing in </a:t>
            </a:r>
            <a:r>
              <a:rPr lang="el-GR" sz="2600" i="1" dirty="0" smtClean="0">
                <a:latin typeface="Georgia"/>
                <a:cs typeface="Lucida Sans Unicode"/>
              </a:rPr>
              <a:t>α</a:t>
            </a:r>
            <a:r>
              <a:rPr lang="en-US" sz="2600" dirty="0" smtClean="0">
                <a:latin typeface="Georgia"/>
                <a:cs typeface="Lucida Sans Unicode"/>
              </a:rPr>
              <a:t>, </a:t>
            </a:r>
            <a:r>
              <a:rPr lang="el-GR" sz="2600" i="1" dirty="0" smtClean="0">
                <a:latin typeface="Georgia"/>
                <a:cs typeface="Lucida Sans Unicode"/>
              </a:rPr>
              <a:t>μ</a:t>
            </a:r>
            <a:r>
              <a:rPr lang="en-US" sz="2600" dirty="0" smtClean="0">
                <a:latin typeface="Georgia"/>
                <a:cs typeface="Lucida Sans Unicode"/>
              </a:rPr>
              <a:t>(.) must be decreasing from (2).</a:t>
            </a:r>
          </a:p>
          <a:p>
            <a:r>
              <a:rPr lang="en-US" sz="2600" dirty="0" smtClean="0">
                <a:latin typeface="Georgia"/>
                <a:cs typeface="Lucida Sans Unicode"/>
              </a:rPr>
              <a:t> Elementary duality theory implies that</a:t>
            </a:r>
            <a:r>
              <a:rPr lang="el-GR" sz="2600" i="1" dirty="0" smtClean="0">
                <a:cs typeface="Lucida Sans Unicode"/>
              </a:rPr>
              <a:t> μ</a:t>
            </a:r>
            <a:r>
              <a:rPr lang="en-US" sz="2600" dirty="0" smtClean="0">
                <a:cs typeface="Lucida Sans Unicode"/>
              </a:rPr>
              <a:t>(.) is a concave function of </a:t>
            </a:r>
            <a:r>
              <a:rPr lang="el-GR" sz="2600" i="1" dirty="0" smtClean="0">
                <a:cs typeface="Lucida Sans Unicode"/>
              </a:rPr>
              <a:t>α</a:t>
            </a:r>
            <a:r>
              <a:rPr lang="en-US" sz="2600" i="1" dirty="0" smtClean="0">
                <a:cs typeface="Lucida Sans Unicode"/>
              </a:rPr>
              <a:t>.</a:t>
            </a:r>
          </a:p>
          <a:p>
            <a:r>
              <a:rPr lang="en-US" sz="2600" i="1" dirty="0" smtClean="0">
                <a:cs typeface="Lucida Sans Unicode"/>
              </a:rPr>
              <a:t> </a:t>
            </a:r>
            <a:r>
              <a:rPr lang="en-US" sz="2600" dirty="0" smtClean="0">
                <a:cs typeface="Lucida Sans Unicode"/>
              </a:rPr>
              <a:t>By the envelope theorem,</a:t>
            </a:r>
            <a:endParaRPr lang="en-U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096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2687" y="5181600"/>
            <a:ext cx="423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12536"/>
          </a:xfrm>
        </p:spPr>
        <p:txBody>
          <a:bodyPr/>
          <a:lstStyle/>
          <a:p>
            <a:r>
              <a:rPr lang="en-US" sz="2600" dirty="0" smtClean="0"/>
              <a:t>Differentiate </a:t>
            </a:r>
            <a:r>
              <a:rPr lang="he-IL" sz="2600" dirty="0" smtClean="0">
                <a:latin typeface="Lucida Sans Unicode"/>
                <a:cs typeface="Lucida Sans Unicode"/>
              </a:rPr>
              <a:t>ט</a:t>
            </a:r>
            <a:r>
              <a:rPr lang="en-US" sz="2600" dirty="0" smtClean="0">
                <a:latin typeface="Lucida Sans Unicode"/>
                <a:cs typeface="Lucida Sans Unicode"/>
              </a:rPr>
              <a:t>‘(</a:t>
            </a:r>
            <a:r>
              <a:rPr lang="el-GR" sz="2600" i="1" dirty="0" smtClean="0">
                <a:latin typeface="Georgia"/>
                <a:cs typeface="Lucida Sans Unicode"/>
              </a:rPr>
              <a:t>α</a:t>
            </a:r>
            <a:r>
              <a:rPr lang="en-US" sz="2600" i="1" dirty="0" smtClean="0">
                <a:latin typeface="Georgia"/>
                <a:cs typeface="Lucida Sans Unicode"/>
              </a:rPr>
              <a:t>,c</a:t>
            </a:r>
            <a:r>
              <a:rPr lang="en-US" sz="2600" dirty="0" smtClean="0">
                <a:latin typeface="Georgia"/>
                <a:cs typeface="Lucida Sans Unicode"/>
              </a:rPr>
              <a:t>*) </a:t>
            </a:r>
            <a:r>
              <a:rPr lang="en-US" sz="2600" dirty="0" smtClean="0">
                <a:latin typeface="Lucida Sans Unicode"/>
                <a:cs typeface="Lucida Sans Unicode"/>
              </a:rPr>
              <a:t>≡ </a:t>
            </a:r>
            <a:r>
              <a:rPr lang="el-GR" sz="2600" i="1" dirty="0" smtClean="0">
                <a:latin typeface="Georgia"/>
                <a:cs typeface="Lucida Sans Unicode"/>
              </a:rPr>
              <a:t>μ</a:t>
            </a:r>
            <a:r>
              <a:rPr lang="en-US" sz="2600" dirty="0" smtClean="0">
                <a:latin typeface="Georgia"/>
                <a:cs typeface="Lucida Sans Unicode"/>
              </a:rPr>
              <a:t>(</a:t>
            </a:r>
            <a:r>
              <a:rPr lang="el-GR" sz="2600" i="1" dirty="0" smtClean="0">
                <a:latin typeface="Georgia"/>
                <a:cs typeface="Lucida Sans Unicode"/>
              </a:rPr>
              <a:t>α</a:t>
            </a:r>
            <a:r>
              <a:rPr lang="en-US" sz="2600" dirty="0" smtClean="0">
                <a:latin typeface="Georgia"/>
                <a:cs typeface="Lucida Sans Unicode"/>
              </a:rPr>
              <a:t>) with respect to </a:t>
            </a:r>
            <a:r>
              <a:rPr lang="el-GR" sz="2600" i="1" dirty="0" smtClean="0">
                <a:latin typeface="Georgia"/>
                <a:cs typeface="Lucida Sans Unicode"/>
              </a:rPr>
              <a:t>α</a:t>
            </a:r>
            <a:r>
              <a:rPr lang="en-US" sz="2600" dirty="0" smtClean="0">
                <a:latin typeface="Georgia"/>
                <a:cs typeface="Lucida Sans Unicode"/>
              </a:rPr>
              <a:t>, and use the envelope result to get,</a:t>
            </a:r>
          </a:p>
          <a:p>
            <a:endParaRPr lang="en-US" sz="2600" dirty="0" smtClean="0">
              <a:latin typeface="Georgia"/>
              <a:cs typeface="Lucida Sans Unicode"/>
            </a:endParaRPr>
          </a:p>
          <a:p>
            <a:endParaRPr lang="en-US" sz="2600" dirty="0" smtClean="0">
              <a:latin typeface="Georgia"/>
              <a:cs typeface="Lucida Sans Unicode"/>
            </a:endParaRPr>
          </a:p>
          <a:p>
            <a:r>
              <a:rPr lang="en-US" sz="2600" dirty="0" smtClean="0">
                <a:latin typeface="Georgia"/>
                <a:cs typeface="Lucida Sans Unicode"/>
              </a:rPr>
              <a:t>Differentiating the same identity twice with respect to </a:t>
            </a:r>
            <a:r>
              <a:rPr lang="el-GR" sz="2600" i="1" dirty="0" smtClean="0">
                <a:cs typeface="Lucida Sans Unicode"/>
              </a:rPr>
              <a:t>α</a:t>
            </a:r>
            <a:r>
              <a:rPr lang="en-US" sz="2600" i="1" dirty="0" smtClean="0">
                <a:cs typeface="Lucida Sans Unicode"/>
              </a:rPr>
              <a:t>:</a:t>
            </a:r>
          </a:p>
          <a:p>
            <a:endParaRPr lang="en-US" sz="2600" i="1" dirty="0" smtClean="0">
              <a:cs typeface="Lucida Sans Unicode"/>
            </a:endParaRPr>
          </a:p>
          <a:p>
            <a:endParaRPr lang="en-US" sz="2600" i="1" dirty="0" smtClean="0">
              <a:cs typeface="Lucida Sans Unicode"/>
            </a:endParaRPr>
          </a:p>
          <a:p>
            <a:endParaRPr lang="en-US" sz="2600" i="1" dirty="0" smtClean="0">
              <a:cs typeface="Lucida Sans Unicode"/>
            </a:endParaRPr>
          </a:p>
          <a:p>
            <a:pPr>
              <a:buNone/>
            </a:pPr>
            <a:r>
              <a:rPr lang="en-US" sz="2600" i="1" dirty="0" smtClean="0">
                <a:cs typeface="Lucida Sans Unicode"/>
              </a:rPr>
              <a:t>                                                                                           </a:t>
            </a:r>
            <a:r>
              <a:rPr lang="en-US" sz="2600" b="1" dirty="0" smtClean="0">
                <a:cs typeface="Lucida Sans Unicode"/>
              </a:rPr>
              <a:t>&gt; </a:t>
            </a:r>
            <a:r>
              <a:rPr lang="en-US" sz="2600" dirty="0" smtClean="0">
                <a:cs typeface="Lucida Sans Unicode"/>
              </a:rPr>
              <a:t>0</a:t>
            </a:r>
          </a:p>
          <a:p>
            <a:pPr>
              <a:buNone/>
            </a:pPr>
            <a:endParaRPr lang="en-US" sz="2600" b="1" dirty="0" smtClean="0">
              <a:cs typeface="Lucida Sans Unicode"/>
            </a:endParaRPr>
          </a:p>
          <a:p>
            <a:pPr>
              <a:buNone/>
            </a:pPr>
            <a:r>
              <a:rPr lang="en-US" sz="2600" dirty="0" smtClean="0">
                <a:cs typeface="Lucida Sans Unicode"/>
              </a:rPr>
              <a:t>  using the assumptions that</a:t>
            </a:r>
            <a:r>
              <a:rPr lang="he-IL" sz="2600" dirty="0" smtClean="0">
                <a:cs typeface="Lucida Sans Unicode"/>
              </a:rPr>
              <a:t> </a:t>
            </a:r>
            <a:r>
              <a:rPr lang="en-US" sz="2600" dirty="0" smtClean="0">
                <a:cs typeface="Lucida Sans Unicode"/>
              </a:rPr>
              <a:t> </a:t>
            </a:r>
            <a:r>
              <a:rPr lang="he-IL" sz="2600" dirty="0" smtClean="0">
                <a:latin typeface="Lucida Sans Unicode"/>
                <a:cs typeface="Lucida Sans Unicode"/>
              </a:rPr>
              <a:t>ט</a:t>
            </a:r>
            <a:r>
              <a:rPr lang="en-US" sz="2600" dirty="0" smtClean="0">
                <a:cs typeface="Lucida Sans Unicode"/>
              </a:rPr>
              <a:t>’’’(</a:t>
            </a:r>
            <a:r>
              <a:rPr lang="en-US" sz="2600" dirty="0" err="1" smtClean="0">
                <a:cs typeface="Lucida Sans Unicode"/>
              </a:rPr>
              <a:t>i,</a:t>
            </a:r>
            <a:r>
              <a:rPr lang="en-US" sz="2600" i="1" dirty="0" err="1" smtClean="0">
                <a:cs typeface="Lucida Sans Unicode"/>
              </a:rPr>
              <a:t>c</a:t>
            </a:r>
            <a:r>
              <a:rPr lang="en-US" sz="2600" dirty="0" smtClean="0">
                <a:cs typeface="Lucida Sans Unicode"/>
              </a:rPr>
              <a:t>)&gt; 0 for </a:t>
            </a:r>
            <a:r>
              <a:rPr lang="en-US" sz="2600" dirty="0" err="1" smtClean="0">
                <a:cs typeface="Lucida Sans Unicode"/>
              </a:rPr>
              <a:t>i</a:t>
            </a:r>
            <a:r>
              <a:rPr lang="en-US" sz="2600" dirty="0" smtClean="0">
                <a:cs typeface="Lucida Sans Unicode"/>
              </a:rPr>
              <a:t>=0 and 1, and if </a:t>
            </a:r>
            <a:r>
              <a:rPr lang="el-GR" sz="2600" dirty="0" smtClean="0">
                <a:cs typeface="Lucida Sans Unicode"/>
              </a:rPr>
              <a:t>Δ</a:t>
            </a:r>
            <a:r>
              <a:rPr lang="he-IL" sz="2600" dirty="0" smtClean="0">
                <a:cs typeface="Lucida Sans Unicode"/>
              </a:rPr>
              <a:t>ט</a:t>
            </a:r>
            <a:r>
              <a:rPr lang="en-US" sz="2600" dirty="0" smtClean="0">
                <a:cs typeface="Lucida Sans Unicode"/>
              </a:rPr>
              <a:t>’’(</a:t>
            </a:r>
            <a:r>
              <a:rPr lang="en-US" sz="2600" i="1" dirty="0" smtClean="0">
                <a:cs typeface="Lucida Sans Unicode"/>
              </a:rPr>
              <a:t>c</a:t>
            </a:r>
            <a:r>
              <a:rPr lang="en-US" sz="2600" dirty="0" smtClean="0">
                <a:cs typeface="Lucida Sans Unicode"/>
              </a:rPr>
              <a:t>)≥0</a:t>
            </a:r>
            <a:endParaRPr lang="en-US" sz="2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9237" y="1600200"/>
            <a:ext cx="61055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352800"/>
            <a:ext cx="27908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352800"/>
            <a:ext cx="38004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3950" y="4410075"/>
            <a:ext cx="2914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762000"/>
          </a:xfrm>
        </p:spPr>
        <p:txBody>
          <a:bodyPr/>
          <a:lstStyle/>
          <a:p>
            <a:r>
              <a:rPr lang="en-US" dirty="0" smtClean="0"/>
              <a:t>Random Roscas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n-person group forms a random Roscas which meets at equally spaced dates up to </a:t>
            </a:r>
            <a:r>
              <a:rPr lang="en-US" sz="2600" i="1" dirty="0" smtClean="0"/>
              <a:t>t</a:t>
            </a:r>
            <a:r>
              <a:rPr lang="en-US" sz="2600" i="1" baseline="-25000" dirty="0" smtClean="0"/>
              <a:t>a </a:t>
            </a:r>
            <a:r>
              <a:rPr lang="en-US" sz="2600" dirty="0" smtClean="0"/>
              <a:t>(i.e.{</a:t>
            </a:r>
            <a:r>
              <a:rPr lang="en-US" sz="2600" i="1" dirty="0" smtClean="0"/>
              <a:t>t</a:t>
            </a:r>
            <a:r>
              <a:rPr lang="en-US" sz="2600" i="1" baseline="-25000" dirty="0" smtClean="0"/>
              <a:t>a</a:t>
            </a:r>
            <a:r>
              <a:rPr lang="en-US" sz="2600" i="1" dirty="0" smtClean="0"/>
              <a:t>/n</a:t>
            </a:r>
            <a:r>
              <a:rPr lang="en-US" sz="2600" dirty="0" smtClean="0"/>
              <a:t>,</a:t>
            </a:r>
            <a:r>
              <a:rPr lang="en-US" sz="2600" i="1" dirty="0" smtClean="0"/>
              <a:t>2t</a:t>
            </a:r>
            <a:r>
              <a:rPr lang="en-US" sz="2600" i="1" baseline="-25000" dirty="0" smtClean="0"/>
              <a:t>a</a:t>
            </a:r>
            <a:r>
              <a:rPr lang="en-US" sz="2600" i="1" dirty="0" smtClean="0"/>
              <a:t>/n</a:t>
            </a:r>
            <a:r>
              <a:rPr lang="en-US" sz="2600" dirty="0" smtClean="0"/>
              <a:t>,….</a:t>
            </a:r>
            <a:r>
              <a:rPr lang="en-US" sz="2600" i="1" dirty="0" smtClean="0"/>
              <a:t>t</a:t>
            </a:r>
            <a:r>
              <a:rPr lang="en-US" sz="2600" i="1" baseline="-25000" dirty="0" smtClean="0"/>
              <a:t>a</a:t>
            </a:r>
            <a:r>
              <a:rPr lang="en-US" sz="2600" dirty="0" smtClean="0"/>
              <a:t>}, with contributions of </a:t>
            </a:r>
            <a:r>
              <a:rPr lang="en-US" sz="2600" i="1" dirty="0" smtClean="0"/>
              <a:t>B/n</a:t>
            </a:r>
            <a:r>
              <a:rPr lang="en-US" sz="2600" dirty="0" smtClean="0"/>
              <a:t> at each meeting.</a:t>
            </a:r>
          </a:p>
          <a:p>
            <a:r>
              <a:rPr lang="en-US" sz="2600" dirty="0" smtClean="0"/>
              <a:t> Individual is randomly selected to receive the pot of </a:t>
            </a:r>
            <a:r>
              <a:rPr lang="en-US" sz="2600" i="1" dirty="0" smtClean="0"/>
              <a:t>B</a:t>
            </a:r>
            <a:r>
              <a:rPr lang="en-US" sz="2600" dirty="0" smtClean="0"/>
              <a:t> at every meeting.</a:t>
            </a:r>
          </a:p>
          <a:p>
            <a:r>
              <a:rPr lang="en-US" sz="2600" dirty="0" smtClean="0"/>
              <a:t> Each individual continues to save at rate </a:t>
            </a:r>
            <a:r>
              <a:rPr lang="en-US" sz="2600" i="1" dirty="0" smtClean="0"/>
              <a:t>B/t</a:t>
            </a:r>
            <a:r>
              <a:rPr lang="en-US" sz="2600" i="1" baseline="-25000" dirty="0" smtClean="0"/>
              <a:t>a</a:t>
            </a:r>
            <a:r>
              <a:rPr lang="en-US" sz="2600" dirty="0" smtClean="0"/>
              <a:t> over the interval [0,</a:t>
            </a:r>
            <a:r>
              <a:rPr lang="en-US" sz="2600" i="1" dirty="0" smtClean="0"/>
              <a:t>t</a:t>
            </a:r>
            <a:r>
              <a:rPr lang="en-US" sz="2600" i="1" baseline="-25000" dirty="0" smtClean="0"/>
              <a:t>a</a:t>
            </a:r>
            <a:r>
              <a:rPr lang="en-US" sz="2600" dirty="0" smtClean="0"/>
              <a:t>].</a:t>
            </a:r>
          </a:p>
          <a:p>
            <a:r>
              <a:rPr lang="en-US" sz="2600" dirty="0" smtClean="0"/>
              <a:t> Now an individual can expect to receive the durable </a:t>
            </a:r>
            <a:r>
              <a:rPr lang="en-US" sz="2600" i="1" dirty="0" smtClean="0"/>
              <a:t>t</a:t>
            </a:r>
            <a:r>
              <a:rPr lang="en-US" sz="2600" i="1" baseline="-25000" dirty="0" smtClean="0"/>
              <a:t>a</a:t>
            </a:r>
            <a:r>
              <a:rPr lang="en-US" sz="2600" i="1" dirty="0" smtClean="0"/>
              <a:t>(n-1)/2n </a:t>
            </a:r>
            <a:r>
              <a:rPr lang="en-US" sz="2600" dirty="0" smtClean="0"/>
              <a:t>sooner.</a:t>
            </a:r>
          </a:p>
          <a:p>
            <a:r>
              <a:rPr lang="en-US" sz="2600" dirty="0" smtClean="0"/>
              <a:t> Given the uniform spacing of meeting dates and the constant contribution rate, the duration of the Rosca will be inversely proportional to the rate at which individual saves.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64936"/>
          </a:xfrm>
        </p:spPr>
        <p:txBody>
          <a:bodyPr/>
          <a:lstStyle/>
          <a:p>
            <a:r>
              <a:rPr lang="en-US" sz="2600" dirty="0" smtClean="0"/>
              <a:t>Consider a “general” random Rosca of length t, meeting at the dates (</a:t>
            </a:r>
            <a:r>
              <a:rPr lang="en-US" sz="2600" i="1" dirty="0" smtClean="0"/>
              <a:t>t/n, 2t/n,……,t</a:t>
            </a:r>
            <a:r>
              <a:rPr lang="en-US" sz="2600" dirty="0" smtClean="0"/>
              <a:t>), with members contributing  </a:t>
            </a:r>
            <a:r>
              <a:rPr lang="en-US" sz="2600" i="1" dirty="0" smtClean="0"/>
              <a:t>B/n</a:t>
            </a:r>
            <a:r>
              <a:rPr lang="en-US" sz="2600" dirty="0" smtClean="0"/>
              <a:t> at each meeting date.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sz="2600" dirty="0" smtClean="0"/>
              <a:t>A representative member of the Rosca views his receipt date for the pot as a random variable, </a:t>
            </a:r>
            <a:r>
              <a:rPr lang="en-US" sz="2600" dirty="0" smtClean="0">
                <a:cs typeface="Lucida Sans Unicode"/>
              </a:rPr>
              <a:t>τ</a:t>
            </a:r>
            <a:r>
              <a:rPr lang="en-US" sz="2600" dirty="0" smtClean="0">
                <a:latin typeface="Lucida Sans Unicode"/>
                <a:cs typeface="Lucida Sans Unicode"/>
              </a:rPr>
              <a:t>, </a:t>
            </a:r>
            <a:r>
              <a:rPr lang="en-US" sz="2600" dirty="0" smtClean="0">
                <a:cs typeface="Lucida Sans Unicode"/>
              </a:rPr>
              <a:t>distributed uniformly on the set</a:t>
            </a:r>
            <a:r>
              <a:rPr lang="en-US" sz="2600" dirty="0" smtClean="0"/>
              <a:t> (</a:t>
            </a:r>
            <a:r>
              <a:rPr lang="en-US" sz="2600" i="1" dirty="0" smtClean="0"/>
              <a:t>t/n, 2t/n,……,t</a:t>
            </a:r>
            <a:r>
              <a:rPr lang="en-US" sz="2600" dirty="0" smtClean="0"/>
              <a:t>).</a:t>
            </a:r>
          </a:p>
          <a:p>
            <a:r>
              <a:rPr lang="en-US" sz="2600" dirty="0" smtClean="0"/>
              <a:t> Each member saves at the rate </a:t>
            </a:r>
            <a:r>
              <a:rPr lang="en-US" sz="2600" i="1" dirty="0" smtClean="0"/>
              <a:t>B/t </a:t>
            </a:r>
            <a:r>
              <a:rPr lang="en-US" sz="2600" dirty="0" smtClean="0"/>
              <a:t>over the life of the Rosca.</a:t>
            </a:r>
          </a:p>
          <a:p>
            <a:r>
              <a:rPr lang="en-US" sz="2600" dirty="0" smtClean="0"/>
              <a:t> Nondurable consumption is thus </a:t>
            </a:r>
            <a:r>
              <a:rPr lang="en-US" sz="2600" i="1" dirty="0" smtClean="0"/>
              <a:t>c</a:t>
            </a:r>
            <a:r>
              <a:rPr lang="en-US" sz="2600" dirty="0" smtClean="0"/>
              <a:t> = y – </a:t>
            </a:r>
            <a:r>
              <a:rPr lang="en-US" sz="2600" i="1" dirty="0" smtClean="0"/>
              <a:t>B/t </a:t>
            </a:r>
            <a:r>
              <a:rPr lang="en-US" sz="2600" dirty="0" smtClean="0"/>
              <a:t>during this period.</a:t>
            </a:r>
          </a:p>
          <a:p>
            <a:r>
              <a:rPr lang="en-US" sz="2600" i="1" dirty="0" smtClean="0"/>
              <a:t> </a:t>
            </a:r>
            <a:r>
              <a:rPr lang="en-US" sz="2600" dirty="0" smtClean="0"/>
              <a:t>Each members’ lifetime utility is the random variable:</a:t>
            </a:r>
          </a:p>
          <a:p>
            <a:pPr>
              <a:buNone/>
            </a:pPr>
            <a:r>
              <a:rPr lang="en-US" sz="2600" i="1" dirty="0" smtClean="0"/>
              <a:t>        </a:t>
            </a:r>
            <a:r>
              <a:rPr lang="el-GR" sz="2600" dirty="0" smtClean="0">
                <a:cs typeface="Lucida Sans Unicode"/>
              </a:rPr>
              <a:t>τ</a:t>
            </a:r>
            <a:r>
              <a:rPr lang="en-US" sz="2600" dirty="0" smtClean="0">
                <a:cs typeface="Lucida Sans Unicode"/>
              </a:rPr>
              <a:t> . </a:t>
            </a:r>
            <a:r>
              <a:rPr lang="he-IL" sz="2600" dirty="0" smtClean="0">
                <a:cs typeface="Lucida Sans Unicode"/>
              </a:rPr>
              <a:t>ט</a:t>
            </a:r>
            <a:r>
              <a:rPr lang="en-US" sz="2600" dirty="0" smtClean="0">
                <a:cs typeface="Lucida Sans Unicode"/>
              </a:rPr>
              <a:t>(0,</a:t>
            </a:r>
            <a:r>
              <a:rPr lang="en-US" sz="2600" i="1" dirty="0" smtClean="0">
                <a:cs typeface="Lucida Sans Unicode"/>
              </a:rPr>
              <a:t>c</a:t>
            </a:r>
            <a:r>
              <a:rPr lang="en-US" sz="2600" dirty="0" smtClean="0">
                <a:cs typeface="Lucida Sans Unicode"/>
              </a:rPr>
              <a:t>) + (</a:t>
            </a:r>
            <a:r>
              <a:rPr lang="en-US" sz="2600" i="1" dirty="0" smtClean="0">
                <a:cs typeface="Lucida Sans Unicode"/>
              </a:rPr>
              <a:t>t</a:t>
            </a:r>
            <a:r>
              <a:rPr lang="en-US" sz="2600" dirty="0" smtClean="0">
                <a:cs typeface="Lucida Sans Unicode"/>
              </a:rPr>
              <a:t> – </a:t>
            </a:r>
            <a:r>
              <a:rPr lang="el-GR" sz="2600" dirty="0" smtClean="0">
                <a:cs typeface="Lucida Sans Unicode"/>
              </a:rPr>
              <a:t>τ</a:t>
            </a:r>
            <a:r>
              <a:rPr lang="en-US" sz="2600" dirty="0" smtClean="0">
                <a:cs typeface="Lucida Sans Unicode"/>
              </a:rPr>
              <a:t>) . </a:t>
            </a:r>
            <a:r>
              <a:rPr lang="he-IL" sz="2600" dirty="0" smtClean="0">
                <a:cs typeface="Lucida Sans Unicode"/>
              </a:rPr>
              <a:t>ט</a:t>
            </a:r>
            <a:r>
              <a:rPr lang="en-US" sz="2600" dirty="0" smtClean="0">
                <a:cs typeface="Lucida Sans Unicode"/>
              </a:rPr>
              <a:t>(1,</a:t>
            </a:r>
            <a:r>
              <a:rPr lang="en-US" sz="2600" i="1" dirty="0" smtClean="0">
                <a:cs typeface="Lucida Sans Unicode"/>
              </a:rPr>
              <a:t>c</a:t>
            </a:r>
            <a:r>
              <a:rPr lang="en-US" sz="2600" dirty="0" smtClean="0">
                <a:cs typeface="Lucida Sans Unicode"/>
              </a:rPr>
              <a:t>) + (T - </a:t>
            </a:r>
            <a:r>
              <a:rPr lang="en-US" sz="2600" i="1" dirty="0" smtClean="0">
                <a:cs typeface="Lucida Sans Unicode"/>
              </a:rPr>
              <a:t>t</a:t>
            </a:r>
            <a:r>
              <a:rPr lang="en-US" sz="2600" dirty="0" smtClean="0">
                <a:cs typeface="Lucida Sans Unicode"/>
              </a:rPr>
              <a:t>) . </a:t>
            </a:r>
            <a:r>
              <a:rPr lang="he-IL" sz="2600" dirty="0" smtClean="0">
                <a:cs typeface="Lucida Sans Unicode"/>
              </a:rPr>
              <a:t>ט</a:t>
            </a:r>
            <a:r>
              <a:rPr lang="en-US" sz="2600" dirty="0" smtClean="0">
                <a:cs typeface="Lucida Sans Unicode"/>
              </a:rPr>
              <a:t>(1,y)</a:t>
            </a:r>
          </a:p>
          <a:p>
            <a:pPr>
              <a:buNone/>
            </a:pPr>
            <a:r>
              <a:rPr lang="en-US" sz="2600" dirty="0" smtClean="0">
                <a:cs typeface="Lucida Sans Unicode"/>
              </a:rPr>
              <a:t>     where </a:t>
            </a:r>
            <a:r>
              <a:rPr lang="en-US" sz="2600" i="1" dirty="0" smtClean="0">
                <a:cs typeface="Lucida Sans Unicode"/>
              </a:rPr>
              <a:t>t</a:t>
            </a:r>
            <a:r>
              <a:rPr lang="en-US" sz="2600" dirty="0" smtClean="0">
                <a:cs typeface="Lucida Sans Unicode"/>
              </a:rPr>
              <a:t> = </a:t>
            </a:r>
            <a:r>
              <a:rPr lang="en-US" sz="2600" i="1" dirty="0" smtClean="0">
                <a:cs typeface="Lucida Sans Unicode"/>
              </a:rPr>
              <a:t>B/</a:t>
            </a:r>
            <a:r>
              <a:rPr lang="en-US" sz="2600" dirty="0" smtClean="0">
                <a:cs typeface="Lucida Sans Unicode"/>
              </a:rPr>
              <a:t>(y-</a:t>
            </a:r>
            <a:r>
              <a:rPr lang="en-US" sz="2600" i="1" dirty="0" smtClean="0">
                <a:cs typeface="Lucida Sans Unicode"/>
              </a:rPr>
              <a:t>c</a:t>
            </a:r>
            <a:r>
              <a:rPr lang="en-US" sz="2600" dirty="0" smtClean="0">
                <a:cs typeface="Lucida Sans Unicode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12536"/>
          </a:xfrm>
        </p:spPr>
        <p:txBody>
          <a:bodyPr/>
          <a:lstStyle/>
          <a:p>
            <a:r>
              <a:rPr lang="en-US" sz="2600" dirty="0" smtClean="0"/>
              <a:t>Each member’s ex ante welfare is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    since </a:t>
            </a:r>
            <a:r>
              <a:rPr lang="en-US" sz="2600" i="1" dirty="0" smtClean="0"/>
              <a:t>E</a:t>
            </a:r>
            <a:r>
              <a:rPr lang="en-US" sz="2600" dirty="0" smtClean="0"/>
              <a:t>(</a:t>
            </a:r>
            <a:r>
              <a:rPr lang="el-GR" sz="2600" dirty="0" smtClean="0">
                <a:cs typeface="Lucida Sans Unicode"/>
              </a:rPr>
              <a:t>τ</a:t>
            </a:r>
            <a:r>
              <a:rPr lang="en-US" sz="2600" dirty="0" smtClean="0">
                <a:latin typeface="Lucida Sans Unicode"/>
                <a:cs typeface="Lucida Sans Unicode"/>
              </a:rPr>
              <a:t>) </a:t>
            </a:r>
            <a:r>
              <a:rPr lang="en-US" sz="2600" i="1" dirty="0" smtClean="0">
                <a:latin typeface="Lucida Sans Unicode"/>
                <a:cs typeface="Lucida Sans Unicode"/>
              </a:rPr>
              <a:t>= </a:t>
            </a:r>
            <a:r>
              <a:rPr lang="en-US" sz="2600" dirty="0" smtClean="0">
                <a:cs typeface="Lucida Sans Unicode"/>
              </a:rPr>
              <a:t>[(</a:t>
            </a:r>
            <a:r>
              <a:rPr lang="en-US" sz="2600" i="1" dirty="0" smtClean="0">
                <a:cs typeface="Lucida Sans Unicode"/>
              </a:rPr>
              <a:t>n+</a:t>
            </a:r>
            <a:r>
              <a:rPr lang="en-US" sz="2600" dirty="0" smtClean="0">
                <a:latin typeface="Lucida Sans Unicode"/>
                <a:cs typeface="Lucida Sans Unicode"/>
              </a:rPr>
              <a:t>1)/</a:t>
            </a:r>
            <a:r>
              <a:rPr lang="en-US" sz="2600" dirty="0" smtClean="0">
                <a:cs typeface="Lucida Sans Unicode"/>
              </a:rPr>
              <a:t>2</a:t>
            </a:r>
            <a:r>
              <a:rPr lang="en-US" sz="2600" i="1" dirty="0" smtClean="0">
                <a:cs typeface="Lucida Sans Unicode"/>
              </a:rPr>
              <a:t>n</a:t>
            </a:r>
            <a:r>
              <a:rPr lang="en-US" sz="2600" dirty="0" smtClean="0">
                <a:cs typeface="Lucida Sans Unicode"/>
              </a:rPr>
              <a:t>]</a:t>
            </a:r>
            <a:r>
              <a:rPr lang="en-US" sz="2600" i="1" dirty="0" smtClean="0">
                <a:cs typeface="Lucida Sans Unicode"/>
              </a:rPr>
              <a:t>t.</a:t>
            </a:r>
            <a:endParaRPr lang="en-US" sz="2600" dirty="0" smtClean="0"/>
          </a:p>
          <a:p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i="1" baseline="-25000" dirty="0" smtClean="0"/>
              <a:t>r</a:t>
            </a:r>
            <a:r>
              <a:rPr lang="en-US" dirty="0" smtClean="0"/>
              <a:t> </a:t>
            </a:r>
            <a:r>
              <a:rPr lang="en-US" sz="2600" dirty="0" smtClean="0"/>
              <a:t>denotes the optimal length, </a:t>
            </a:r>
            <a:r>
              <a:rPr lang="en-US" sz="2600" i="1" dirty="0" smtClean="0"/>
              <a:t>c</a:t>
            </a:r>
            <a:r>
              <a:rPr lang="en-US" sz="2600" i="1" baseline="-25000" dirty="0" smtClean="0"/>
              <a:t>r</a:t>
            </a:r>
            <a:r>
              <a:rPr lang="en-US" sz="2600" dirty="0" smtClean="0"/>
              <a:t> is the consumption rate and W</a:t>
            </a:r>
            <a:r>
              <a:rPr lang="en-US" sz="2600" baseline="-25000" dirty="0" smtClean="0"/>
              <a:t>r</a:t>
            </a:r>
            <a:r>
              <a:rPr lang="en-US" sz="2600" dirty="0" smtClean="0"/>
              <a:t> the maximal value.</a:t>
            </a:r>
          </a:p>
          <a:p>
            <a:r>
              <a:rPr lang="en-US" sz="2600" dirty="0" smtClean="0"/>
              <a:t> (4) can be rearranged as, 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       where ,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9225" y="1143000"/>
            <a:ext cx="63055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9225" y="4276725"/>
            <a:ext cx="6305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5867400"/>
            <a:ext cx="217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88736"/>
          </a:xfrm>
        </p:spPr>
        <p:txBody>
          <a:bodyPr>
            <a:normAutofit/>
          </a:bodyPr>
          <a:lstStyle/>
          <a:p>
            <a:r>
              <a:rPr lang="en-US" dirty="0" smtClean="0"/>
              <a:t>We obtain,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sz="2600" dirty="0" smtClean="0">
                <a:sym typeface="Wingdings" pitchFamily="2" charset="2"/>
              </a:rPr>
              <a:t>Welfare is the difference between what lifetime utility would be were the durables were free good and the minimal(expected) utility cost of saving up for its purchases.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sz="2600" dirty="0" smtClean="0"/>
              <a:t>This cost is lower under the random Rosca than under autarky because now he expects to enjoy the durable good for a fraction of time in which he is saving up for durable.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219200"/>
            <a:ext cx="41148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38200"/>
          </a:xfrm>
        </p:spPr>
        <p:txBody>
          <a:bodyPr/>
          <a:lstStyle/>
          <a:p>
            <a:r>
              <a:rPr lang="en-US" dirty="0" smtClean="0"/>
              <a:t>PROPOSITION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/>
          <a:lstStyle/>
          <a:p>
            <a:pPr>
              <a:buNone/>
            </a:pPr>
            <a:r>
              <a:rPr lang="en-US" sz="2600" dirty="0" smtClean="0"/>
              <a:t>By forming a random Rosca, group members raise their expected lifetime utilities. The optimal random Rosca involves members saving at a  lower rate over a longer interval than under autarky. Nevertheless, if </a:t>
            </a:r>
            <a:r>
              <a:rPr lang="he-IL" sz="2600" dirty="0" smtClean="0">
                <a:latin typeface="Lucida Sans Unicode"/>
                <a:cs typeface="Lucida Sans Unicode"/>
              </a:rPr>
              <a:t>ט</a:t>
            </a:r>
            <a:r>
              <a:rPr lang="en-US" sz="2600" dirty="0" smtClean="0">
                <a:latin typeface="Lucida Sans Unicode"/>
                <a:cs typeface="Lucida Sans Unicode"/>
              </a:rPr>
              <a:t>’’’</a:t>
            </a:r>
            <a:r>
              <a:rPr lang="en-US" sz="2600" dirty="0" smtClean="0"/>
              <a:t> (</a:t>
            </a:r>
            <a:r>
              <a:rPr lang="en-US" sz="2600" i="1" dirty="0" err="1" smtClean="0"/>
              <a:t>i,c</a:t>
            </a:r>
            <a:r>
              <a:rPr lang="en-US" sz="2600" dirty="0" smtClean="0"/>
              <a:t>) &gt; 0 for </a:t>
            </a:r>
            <a:r>
              <a:rPr lang="en-US" sz="2600" i="1" dirty="0" err="1" smtClean="0"/>
              <a:t>i</a:t>
            </a:r>
            <a:r>
              <a:rPr lang="en-US" sz="2600" i="1" dirty="0" smtClean="0"/>
              <a:t> = 0 </a:t>
            </a:r>
            <a:r>
              <a:rPr lang="en-US" sz="2600" dirty="0" smtClean="0"/>
              <a:t>and 1, and if </a:t>
            </a:r>
            <a:r>
              <a:rPr lang="el-GR" dirty="0" smtClean="0">
                <a:latin typeface="Lucida Sans Unicode"/>
                <a:cs typeface="Lucida Sans Unicode"/>
              </a:rPr>
              <a:t>Δ</a:t>
            </a:r>
            <a:r>
              <a:rPr lang="he-IL" dirty="0" smtClean="0">
                <a:latin typeface="Lucida Sans Unicode"/>
                <a:cs typeface="Lucida Sans Unicode"/>
              </a:rPr>
              <a:t>ט</a:t>
            </a:r>
            <a:r>
              <a:rPr lang="en-US" dirty="0" smtClean="0">
                <a:latin typeface="Lucida Sans Unicode"/>
                <a:cs typeface="Lucida Sans Unicode"/>
              </a:rPr>
              <a:t>’’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 ≥ 0, </a:t>
            </a:r>
            <a:r>
              <a:rPr lang="en-US" sz="2600" dirty="0" smtClean="0"/>
              <a:t>then individuals  expect to receive the durable good sooner in the optimal random Rosca than under autarky (i.e. </a:t>
            </a:r>
            <a:r>
              <a:rPr lang="en-US" sz="2600" i="1" dirty="0" smtClean="0"/>
              <a:t>t</a:t>
            </a:r>
            <a:r>
              <a:rPr lang="en-US" sz="2600" i="1" baseline="-25000" dirty="0" smtClean="0"/>
              <a:t>r</a:t>
            </a:r>
            <a:r>
              <a:rPr lang="en-US" sz="2600" dirty="0" smtClean="0"/>
              <a:t> &gt;</a:t>
            </a:r>
            <a:r>
              <a:rPr lang="en-US" sz="2600" i="1" dirty="0" smtClean="0"/>
              <a:t>t</a:t>
            </a:r>
            <a:r>
              <a:rPr lang="en-US" sz="2600" i="1" baseline="-25000" dirty="0" smtClean="0"/>
              <a:t>a</a:t>
            </a:r>
            <a:r>
              <a:rPr lang="en-US" sz="2600" dirty="0" smtClean="0"/>
              <a:t> &gt; (</a:t>
            </a:r>
            <a:r>
              <a:rPr lang="en-US" sz="2600" i="1" dirty="0" smtClean="0"/>
              <a:t>n</a:t>
            </a:r>
            <a:r>
              <a:rPr lang="en-US" sz="2600" dirty="0" smtClean="0"/>
              <a:t>+1)</a:t>
            </a:r>
            <a:r>
              <a:rPr lang="en-US" sz="2600" i="1" dirty="0" smtClean="0"/>
              <a:t>t</a:t>
            </a:r>
            <a:r>
              <a:rPr lang="en-US" sz="2600" i="1" baseline="-25000" dirty="0" smtClean="0"/>
              <a:t>r</a:t>
            </a:r>
            <a:r>
              <a:rPr lang="en-US" sz="2600" dirty="0" smtClean="0"/>
              <a:t>/2</a:t>
            </a:r>
            <a:r>
              <a:rPr lang="en-US" sz="2600" i="1" dirty="0" smtClean="0"/>
              <a:t>n</a:t>
            </a:r>
            <a:r>
              <a:rPr lang="en-US" sz="2600" dirty="0" smtClean="0"/>
              <a:t>)</a:t>
            </a:r>
            <a:r>
              <a:rPr lang="en-US" sz="2600" i="1" dirty="0" smtClean="0"/>
              <a:t>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664"/>
            <a:ext cx="8229600" cy="512673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600" dirty="0" smtClean="0"/>
              <a:t>Rotating savings and credit associations (Roscas) :- It is a type of informal financial institution which helps individuals to save and borrow together by meeting for a defined period of time.</a:t>
            </a:r>
          </a:p>
          <a:p>
            <a:r>
              <a:rPr lang="en-US" sz="2600" dirty="0" smtClean="0"/>
              <a:t>This paper analyses the role and performance of Roscas.</a:t>
            </a:r>
          </a:p>
          <a:p>
            <a:r>
              <a:rPr lang="en-US" sz="2600" dirty="0" smtClean="0"/>
              <a:t>These institutions are primarily used to save up for the purchase of indivisible durable goods.</a:t>
            </a:r>
          </a:p>
          <a:p>
            <a:r>
              <a:rPr lang="en-US" sz="2600" dirty="0" smtClean="0"/>
              <a:t>They seem more appropriate for dealing with significant, idiosyncratic events, rather than hump savings for old age.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Equation (5) and (3) implies: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600" dirty="0" smtClean="0">
                <a:sym typeface="Wingdings" pitchFamily="2" charset="2"/>
              </a:rPr>
              <a:t>     Positive since  </a:t>
            </a:r>
            <a:r>
              <a:rPr lang="el-GR" sz="2600" i="1" dirty="0" smtClean="0">
                <a:latin typeface="Georgia"/>
                <a:sym typeface="Wingdings" pitchFamily="2" charset="2"/>
              </a:rPr>
              <a:t>μ</a:t>
            </a:r>
            <a:r>
              <a:rPr lang="en-US" sz="2600" dirty="0" smtClean="0">
                <a:latin typeface="Georgia"/>
                <a:sym typeface="Wingdings" pitchFamily="2" charset="2"/>
              </a:rPr>
              <a:t>(.) is a decreasing function.</a:t>
            </a:r>
          </a:p>
          <a:p>
            <a:pPr>
              <a:buNone/>
            </a:pPr>
            <a:r>
              <a:rPr lang="en-US" sz="2600" i="1" dirty="0" smtClean="0">
                <a:latin typeface="Georgia"/>
                <a:sym typeface="Wingdings" pitchFamily="2" charset="2"/>
              </a:rPr>
              <a:t> </a:t>
            </a:r>
            <a:r>
              <a:rPr lang="en-US" sz="2600" dirty="0" smtClean="0">
                <a:latin typeface="Georgia"/>
                <a:sym typeface="Wingdings" pitchFamily="2" charset="2"/>
              </a:rPr>
              <a:t>Group member’s expected utility is higher in random   Rosca than under autarky because some financial intermediation reduces everyone’s utility cost of saving up.</a:t>
            </a:r>
            <a:endParaRPr lang="en-US" dirty="0" smtClean="0"/>
          </a:p>
          <a:p>
            <a:r>
              <a:rPr lang="en-US" sz="2600" dirty="0" smtClean="0"/>
              <a:t>Consumption is greater as well since c*(.) is an increasing function.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2600" dirty="0" smtClean="0"/>
              <a:t>The optimal random Rosca involves members saving at a lower rate over a longer interval than under autarky i.e.            .</a:t>
            </a:r>
          </a:p>
          <a:p>
            <a:pPr>
              <a:buNone/>
            </a:pPr>
            <a:r>
              <a:rPr lang="en-US" sz="2600" dirty="0" smtClean="0"/>
              <a:t>     (As constraint </a:t>
            </a:r>
            <a:r>
              <a:rPr lang="en-US" sz="2600" i="1" dirty="0" smtClean="0"/>
              <a:t>t</a:t>
            </a:r>
            <a:r>
              <a:rPr lang="en-US" sz="2600" dirty="0" smtClean="0"/>
              <a:t>(y-</a:t>
            </a:r>
            <a:r>
              <a:rPr lang="en-US" sz="2600" i="1" dirty="0" smtClean="0"/>
              <a:t>c</a:t>
            </a:r>
            <a:r>
              <a:rPr lang="en-US" sz="2600" dirty="0" smtClean="0"/>
              <a:t>) = </a:t>
            </a:r>
            <a:r>
              <a:rPr lang="en-US" sz="2600" i="1" dirty="0" smtClean="0"/>
              <a:t>B</a:t>
            </a:r>
            <a:r>
              <a:rPr lang="en-US" sz="2600" dirty="0" smtClean="0"/>
              <a:t> applies under both cases.)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50" y="1752600"/>
            <a:ext cx="2647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752600"/>
            <a:ext cx="638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524375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9525" y="4457700"/>
            <a:ext cx="23526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05275" y="5715000"/>
            <a:ext cx="771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88736"/>
          </a:xfrm>
        </p:spPr>
        <p:txBody>
          <a:bodyPr/>
          <a:lstStyle/>
          <a:p>
            <a:r>
              <a:rPr lang="en-US" sz="2600" dirty="0" smtClean="0"/>
              <a:t>The expected receipt date under the optimal random Rosca is sooner than under autarky. Need to show,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600" dirty="0" smtClean="0"/>
              <a:t>or,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(Since                                                                         )</a:t>
            </a:r>
            <a:endParaRPr lang="en-US" dirty="0" smtClean="0"/>
          </a:p>
          <a:p>
            <a:r>
              <a:rPr lang="en-US" dirty="0" smtClean="0"/>
              <a:t> Since </a:t>
            </a:r>
            <a:r>
              <a:rPr lang="he-IL" dirty="0" smtClean="0">
                <a:latin typeface="Lucida Sans Unicode"/>
                <a:cs typeface="Lucida Sans Unicode"/>
              </a:rPr>
              <a:t>ט</a:t>
            </a:r>
            <a:r>
              <a:rPr lang="en-US" dirty="0" smtClean="0">
                <a:latin typeface="Lucida Sans Unicode"/>
                <a:cs typeface="Lucida Sans Unicode"/>
              </a:rPr>
              <a:t>(</a:t>
            </a:r>
            <a:r>
              <a:rPr lang="en-US" sz="2600" dirty="0" smtClean="0">
                <a:cs typeface="Lucida Sans Unicode"/>
              </a:rPr>
              <a:t>1,.) is concave, from (2) we get, y = </a:t>
            </a:r>
            <a:r>
              <a:rPr lang="en-US" sz="2600" i="1" dirty="0" smtClean="0">
                <a:cs typeface="Lucida Sans Unicode"/>
              </a:rPr>
              <a:t>c</a:t>
            </a:r>
            <a:r>
              <a:rPr lang="en-US" sz="2600" dirty="0" smtClean="0">
                <a:cs typeface="Lucida Sans Unicode"/>
              </a:rPr>
              <a:t>*(1).</a:t>
            </a:r>
          </a:p>
          <a:p>
            <a:r>
              <a:rPr lang="en-US" sz="2600" dirty="0" smtClean="0">
                <a:cs typeface="Lucida Sans Unicode"/>
              </a:rPr>
              <a:t> Therefore, need to show that,</a:t>
            </a:r>
          </a:p>
          <a:p>
            <a:endParaRPr lang="en-US" sz="2600" dirty="0" smtClean="0">
              <a:cs typeface="Lucida Sans Unicode"/>
            </a:endParaRPr>
          </a:p>
          <a:p>
            <a:pPr>
              <a:buNone/>
            </a:pPr>
            <a:r>
              <a:rPr lang="en-US" sz="2600" dirty="0" smtClean="0">
                <a:cs typeface="Lucida Sans Unicode"/>
                <a:sym typeface="Wingdings" pitchFamily="2" charset="2"/>
              </a:rPr>
              <a:t>  This follows from convexity of </a:t>
            </a:r>
            <a:r>
              <a:rPr lang="en-US" sz="2600" i="1" dirty="0" smtClean="0">
                <a:cs typeface="Lucida Sans Unicode"/>
                <a:sym typeface="Wingdings" pitchFamily="2" charset="2"/>
              </a:rPr>
              <a:t>c</a:t>
            </a:r>
            <a:r>
              <a:rPr lang="en-US" sz="2600" dirty="0" smtClean="0">
                <a:cs typeface="Lucida Sans Unicode"/>
                <a:sym typeface="Wingdings" pitchFamily="2" charset="2"/>
              </a:rPr>
              <a:t>*(.) </a:t>
            </a:r>
          </a:p>
          <a:p>
            <a:pPr>
              <a:buNone/>
            </a:pPr>
            <a:endParaRPr lang="en-US" sz="2600" dirty="0" smtClean="0">
              <a:cs typeface="Lucida Sans Unicode"/>
              <a:sym typeface="Wingdings" pitchFamily="2" charset="2"/>
            </a:endParaRPr>
          </a:p>
          <a:p>
            <a:pPr>
              <a:buNone/>
            </a:pPr>
            <a:endParaRPr lang="en-US" sz="2600" dirty="0" smtClean="0">
              <a:cs typeface="Lucida Sans Unicode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62" y="1695450"/>
            <a:ext cx="3952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438400"/>
            <a:ext cx="1581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75" y="2409825"/>
            <a:ext cx="2295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019425"/>
            <a:ext cx="5705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352925"/>
            <a:ext cx="3790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4770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The ranking of random Roscas and autarky does not hold </a:t>
            </a:r>
            <a:r>
              <a:rPr lang="en-US" sz="2600" i="1" dirty="0" smtClean="0"/>
              <a:t>ex post </a:t>
            </a:r>
            <a:r>
              <a:rPr lang="en-US" sz="2600" dirty="0" smtClean="0"/>
              <a:t>since, though individuals have the same properties </a:t>
            </a:r>
            <a:r>
              <a:rPr lang="en-US" sz="2600" i="1" dirty="0" smtClean="0"/>
              <a:t>ex ante</a:t>
            </a:r>
            <a:r>
              <a:rPr lang="en-US" sz="2600" dirty="0" smtClean="0"/>
              <a:t>, their circumstances differ once the order of receipt has been determined.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sz="2600" dirty="0" smtClean="0"/>
              <a:t>Using the index </a:t>
            </a:r>
            <a:r>
              <a:rPr lang="en-US" sz="2600" i="1" dirty="0" err="1" smtClean="0"/>
              <a:t>i</a:t>
            </a:r>
            <a:r>
              <a:rPr lang="en-US" sz="2600" dirty="0" smtClean="0"/>
              <a:t> to denote the person who wins the pot at the </a:t>
            </a:r>
            <a:r>
              <a:rPr lang="en-US" sz="2600" i="1" dirty="0" err="1" smtClean="0"/>
              <a:t>i</a:t>
            </a:r>
            <a:r>
              <a:rPr lang="en-US" sz="2600" dirty="0" err="1" smtClean="0"/>
              <a:t>th</a:t>
            </a:r>
            <a:r>
              <a:rPr lang="en-US" sz="2600" dirty="0" smtClean="0"/>
              <a:t> meeting, at date </a:t>
            </a:r>
            <a:r>
              <a:rPr lang="en-US" sz="2600" i="1" dirty="0" smtClean="0"/>
              <a:t>t</a:t>
            </a:r>
            <a:r>
              <a:rPr lang="en-US" sz="2600" i="1" baseline="-25000" dirty="0" smtClean="0"/>
              <a:t>r</a:t>
            </a:r>
            <a:r>
              <a:rPr lang="en-US" sz="2600" dirty="0" smtClean="0"/>
              <a:t>(</a:t>
            </a:r>
            <a:r>
              <a:rPr lang="en-US" sz="2600" i="1" dirty="0" err="1" smtClean="0"/>
              <a:t>i</a:t>
            </a:r>
            <a:r>
              <a:rPr lang="en-US" sz="2600" i="1" dirty="0" smtClean="0"/>
              <a:t>/n</a:t>
            </a:r>
            <a:r>
              <a:rPr lang="en-US" sz="2600" dirty="0" smtClean="0"/>
              <a:t>), ex post utilities under the random Rosca are given by,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 The individual receiving the pot at the final meeting date (</a:t>
            </a:r>
            <a:r>
              <a:rPr lang="en-US" sz="2600" dirty="0" err="1" smtClean="0"/>
              <a:t>i</a:t>
            </a:r>
            <a:r>
              <a:rPr lang="en-US" sz="2600" dirty="0" smtClean="0"/>
              <a:t> = n) has been made worse off ( ex post) by joining the random Rosca as his consumption/receipt date pair is feasible but not optimal, under autarky.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                                                                 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200400"/>
            <a:ext cx="57340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3175" y="3581400"/>
            <a:ext cx="2333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038600"/>
            <a:ext cx="1495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Bidding </a:t>
            </a:r>
            <a:r>
              <a:rPr lang="en-US" dirty="0" err="1" smtClean="0"/>
              <a:t>Roscas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Individuals now bid to receive the pot at a certain date.</a:t>
            </a:r>
          </a:p>
          <a:p>
            <a:r>
              <a:rPr lang="en-US" dirty="0" smtClean="0"/>
              <a:t>Assume that the order of receipt is determined at time period zero (through bidding). This is not unreasonable since there is no uncertainty. </a:t>
            </a:r>
          </a:p>
          <a:p>
            <a:r>
              <a:rPr lang="en-US" dirty="0" smtClean="0"/>
              <a:t>We require that :</a:t>
            </a:r>
          </a:p>
          <a:p>
            <a:pPr lvl="1"/>
            <a:r>
              <a:rPr lang="en-US" dirty="0" smtClean="0"/>
              <a:t>All such auction protocols result in individuals being indifferent between bid/receipt date combinations, since individuals are identical in preferences and we assume complete information. </a:t>
            </a: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357850"/>
          </a:xfrm>
        </p:spPr>
        <p:txBody>
          <a:bodyPr/>
          <a:lstStyle/>
          <a:p>
            <a:pPr lvl="1"/>
            <a:r>
              <a:rPr lang="en-US" dirty="0" smtClean="0"/>
              <a:t>Additionally, we require an efficient auction procedure so that the money collected through the </a:t>
            </a:r>
            <a:r>
              <a:rPr lang="en-US" dirty="0" err="1" smtClean="0"/>
              <a:t>Rosca</a:t>
            </a:r>
            <a:r>
              <a:rPr lang="en-US" dirty="0" smtClean="0"/>
              <a:t> is just enough to finance the purchase of the durable good for all its members. </a:t>
            </a:r>
          </a:p>
          <a:p>
            <a:r>
              <a:rPr lang="en-US" dirty="0" smtClean="0"/>
              <a:t>These 2 requirements completely determine the outcome of the bidding procedure. </a:t>
            </a:r>
          </a:p>
          <a:p>
            <a:r>
              <a:rPr lang="en-US" dirty="0" smtClean="0"/>
              <a:t>Thus, it is unnecessary to commit to a particular protocol.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Bidding- A formal 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 series of n -1 oral, ascending-bid auctions are held at date zero among n group members, determining in sequence who receives the pot at each meeting date except the last, with each winner excluded from participation in subsequent auctions.</a:t>
            </a:r>
          </a:p>
          <a:p>
            <a:r>
              <a:rPr lang="en-IN" dirty="0" smtClean="0"/>
              <a:t>The last remaining individual has his contribution set so that the sum of all commitments just equals the durable's cost, B</a:t>
            </a:r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/>
          <a:lstStyle/>
          <a:p>
            <a:r>
              <a:rPr lang="en-US" dirty="0" smtClean="0"/>
              <a:t>Using a backward induction argument we have that every sub-game perfect equilibrium of this bidding mechanism leaves all individuals with the same level of lifetime utility.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Now, we characterize these bids. </a:t>
            </a:r>
          </a:p>
          <a:p>
            <a:r>
              <a:rPr lang="en-IN" dirty="0" smtClean="0"/>
              <a:t>Let b</a:t>
            </a:r>
            <a:r>
              <a:rPr lang="en-IN" baseline="-25000" dirty="0" smtClean="0"/>
              <a:t>i</a:t>
            </a:r>
            <a:r>
              <a:rPr lang="en-IN" dirty="0" smtClean="0"/>
              <a:t> denote the promised contribution of individual </a:t>
            </a:r>
            <a:r>
              <a:rPr lang="en-IN" dirty="0" err="1" smtClean="0"/>
              <a:t>i</a:t>
            </a:r>
            <a:r>
              <a:rPr lang="en-IN" dirty="0" smtClean="0"/>
              <a:t>, defined to be the one who wins the pot at time (</a:t>
            </a:r>
            <a:r>
              <a:rPr lang="en-IN" dirty="0" err="1" smtClean="0"/>
              <a:t>i</a:t>
            </a:r>
            <a:r>
              <a:rPr lang="en-IN" dirty="0" smtClean="0"/>
              <a:t>/n)t. </a:t>
            </a:r>
          </a:p>
          <a:p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>
            <a:normAutofit/>
          </a:bodyPr>
          <a:lstStyle/>
          <a:p>
            <a:r>
              <a:rPr lang="en-IN" dirty="0" smtClean="0"/>
              <a:t>A  set of bids {b</a:t>
            </a:r>
            <a:r>
              <a:rPr lang="en-IN" baseline="-25000" dirty="0" smtClean="0"/>
              <a:t>i</a:t>
            </a:r>
            <a:r>
              <a:rPr lang="en-IN" dirty="0" smtClean="0"/>
              <a:t>}, </a:t>
            </a:r>
            <a:r>
              <a:rPr lang="en-IN" dirty="0" err="1" smtClean="0"/>
              <a:t>i</a:t>
            </a:r>
            <a:r>
              <a:rPr lang="en-IN" dirty="0" smtClean="0"/>
              <a:t>={1,…,n }, constitutes an equilibrium  if</a:t>
            </a:r>
          </a:p>
          <a:p>
            <a:pPr lvl="1"/>
            <a:r>
              <a:rPr lang="en-IN" dirty="0" smtClean="0"/>
              <a:t>(</a:t>
            </a:r>
            <a:r>
              <a:rPr lang="en-IN" dirty="0" err="1" smtClean="0"/>
              <a:t>i</a:t>
            </a:r>
            <a:r>
              <a:rPr lang="en-IN" dirty="0" smtClean="0"/>
              <a:t>) no individual could do better by outbidding another for his place in the queue</a:t>
            </a:r>
          </a:p>
          <a:p>
            <a:pPr lvl="1"/>
            <a:r>
              <a:rPr lang="en-IN" dirty="0" smtClean="0"/>
              <a:t>(ii) contributions are sufficient to allow each participant to acquire the durable upon receiving the pot</a:t>
            </a:r>
          </a:p>
          <a:p>
            <a:r>
              <a:rPr lang="en-IN" dirty="0" smtClean="0"/>
              <a:t>Given b</a:t>
            </a:r>
            <a:r>
              <a:rPr lang="en-IN" baseline="-25000" dirty="0" smtClean="0"/>
              <a:t>i</a:t>
            </a:r>
            <a:r>
              <a:rPr lang="en-IN" dirty="0" smtClean="0"/>
              <a:t>, </a:t>
            </a:r>
            <a:r>
              <a:rPr lang="en-IN" dirty="0" err="1" smtClean="0"/>
              <a:t>i’s</a:t>
            </a:r>
            <a:r>
              <a:rPr lang="en-IN" dirty="0" smtClean="0"/>
              <a:t> </a:t>
            </a:r>
            <a:r>
              <a:rPr lang="fr-FR" dirty="0" err="1" smtClean="0"/>
              <a:t>nondurable</a:t>
            </a:r>
            <a:r>
              <a:rPr lang="fr-FR" dirty="0" smtClean="0"/>
              <a:t> </a:t>
            </a:r>
            <a:r>
              <a:rPr lang="fr-FR" dirty="0" err="1" smtClean="0"/>
              <a:t>consumption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, c</a:t>
            </a:r>
            <a:r>
              <a:rPr lang="fr-FR" baseline="-25000" dirty="0" smtClean="0"/>
              <a:t>i</a:t>
            </a:r>
            <a:r>
              <a:rPr lang="fr-FR" dirty="0" smtClean="0"/>
              <a:t> = y - (n / t)b</a:t>
            </a:r>
            <a:r>
              <a:rPr lang="fr-FR" baseline="-25000" dirty="0" smtClean="0"/>
              <a:t>i</a:t>
            </a:r>
            <a:r>
              <a:rPr lang="fr-FR" dirty="0" smtClean="0"/>
              <a:t> ,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en-IN" dirty="0" smtClean="0"/>
              <a:t>each moment during the </a:t>
            </a:r>
            <a:r>
              <a:rPr lang="en-IN" dirty="0" err="1" smtClean="0"/>
              <a:t>Rosca's</a:t>
            </a:r>
            <a:r>
              <a:rPr lang="en-IN" dirty="0" smtClean="0"/>
              <a:t> life =&gt; We can characterize the </a:t>
            </a:r>
            <a:r>
              <a:rPr lang="en-IN" dirty="0" err="1" smtClean="0"/>
              <a:t>Rosca</a:t>
            </a:r>
            <a:r>
              <a:rPr lang="en-IN" dirty="0" smtClean="0"/>
              <a:t> in terms of consumption rates {</a:t>
            </a:r>
            <a:r>
              <a:rPr lang="en-IN" dirty="0" err="1" smtClean="0"/>
              <a:t>c</a:t>
            </a:r>
            <a:r>
              <a:rPr lang="en-IN" baseline="-25000" dirty="0" err="1" smtClean="0"/>
              <a:t>i</a:t>
            </a:r>
            <a:r>
              <a:rPr lang="en-IN" dirty="0" smtClean="0"/>
              <a:t>}</a:t>
            </a:r>
            <a:r>
              <a:rPr lang="en-IN" baseline="-25000" dirty="0" err="1" smtClean="0"/>
              <a:t>i</a:t>
            </a:r>
            <a:r>
              <a:rPr lang="en-IN" baseline="-25000" dirty="0" smtClean="0"/>
              <a:t>=1 to n</a:t>
            </a:r>
            <a:endParaRPr lang="en-IN" baseline="300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60114"/>
          </a:xfrm>
        </p:spPr>
        <p:txBody>
          <a:bodyPr>
            <a:normAutofit/>
          </a:bodyPr>
          <a:lstStyle/>
          <a:p>
            <a:r>
              <a:rPr lang="en-US" dirty="0" smtClean="0"/>
              <a:t>Condition (ii) requires that I’s equilibrium utility level in a bidding </a:t>
            </a:r>
            <a:r>
              <a:rPr lang="en-US" dirty="0" err="1" smtClean="0"/>
              <a:t>Rosca</a:t>
            </a:r>
            <a:r>
              <a:rPr lang="en-US" dirty="0" smtClean="0"/>
              <a:t> of length t is 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Letting </a:t>
            </a:r>
            <a:r>
              <a:rPr lang="el-GR" dirty="0" smtClean="0">
                <a:latin typeface="Cambria"/>
              </a:rPr>
              <a:t>α</a:t>
            </a:r>
            <a:r>
              <a:rPr lang="en-US" baseline="-25000" dirty="0" err="1" smtClean="0">
                <a:latin typeface="Cambria"/>
              </a:rPr>
              <a:t>i</a:t>
            </a:r>
            <a:r>
              <a:rPr lang="en-US" baseline="-25000" dirty="0" smtClean="0">
                <a:latin typeface="Cambria"/>
              </a:rPr>
              <a:t> </a:t>
            </a:r>
            <a:r>
              <a:rPr lang="en-US" dirty="0" smtClean="0">
                <a:latin typeface="Cambria"/>
              </a:rPr>
              <a:t>= (n-</a:t>
            </a:r>
            <a:r>
              <a:rPr lang="en-US" dirty="0" err="1" smtClean="0">
                <a:latin typeface="Cambria"/>
              </a:rPr>
              <a:t>i</a:t>
            </a:r>
            <a:r>
              <a:rPr lang="en-US" dirty="0" smtClean="0">
                <a:latin typeface="Cambria"/>
              </a:rPr>
              <a:t>)/n, from condition (</a:t>
            </a:r>
            <a:r>
              <a:rPr lang="en-US" dirty="0" err="1" smtClean="0">
                <a:latin typeface="Cambria"/>
              </a:rPr>
              <a:t>i</a:t>
            </a:r>
            <a:r>
              <a:rPr lang="en-US" dirty="0" smtClean="0">
                <a:latin typeface="Cambria"/>
              </a:rPr>
              <a:t>) we have, for all </a:t>
            </a:r>
            <a:r>
              <a:rPr lang="en-US" dirty="0" err="1" smtClean="0">
                <a:latin typeface="Cambria"/>
              </a:rPr>
              <a:t>i</a:t>
            </a:r>
            <a:r>
              <a:rPr lang="en-US" dirty="0" smtClean="0">
                <a:latin typeface="Cambria"/>
              </a:rPr>
              <a:t> and some number x, </a:t>
            </a:r>
          </a:p>
          <a:p>
            <a:endParaRPr lang="en-US" dirty="0" smtClean="0">
              <a:latin typeface="Cambria"/>
            </a:endParaRPr>
          </a:p>
          <a:p>
            <a:pPr>
              <a:buNone/>
            </a:pPr>
            <a:r>
              <a:rPr lang="en-US" dirty="0" smtClean="0">
                <a:latin typeface="Cambria"/>
              </a:rPr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643182"/>
            <a:ext cx="3924613" cy="139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5857892"/>
            <a:ext cx="4077071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9680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number </a:t>
            </a:r>
            <a:r>
              <a:rPr lang="en-US" i="1" dirty="0" smtClean="0"/>
              <a:t>x</a:t>
            </a:r>
            <a:r>
              <a:rPr lang="en-US" dirty="0" smtClean="0"/>
              <a:t> represents the members’ average utility during the lifetime of the bidding </a:t>
            </a:r>
            <a:r>
              <a:rPr lang="en-US" dirty="0" err="1" smtClean="0"/>
              <a:t>Rosca</a:t>
            </a:r>
            <a:r>
              <a:rPr lang="en-US" dirty="0" smtClean="0"/>
              <a:t> of length </a:t>
            </a:r>
            <a:r>
              <a:rPr lang="en-US" i="1" dirty="0" smtClean="0"/>
              <a:t>t</a:t>
            </a:r>
            <a:r>
              <a:rPr lang="en-US" dirty="0" smtClean="0"/>
              <a:t>, in a bidding equilibrium.</a:t>
            </a:r>
          </a:p>
          <a:p>
            <a:endParaRPr lang="en-US" dirty="0" smtClean="0"/>
          </a:p>
          <a:p>
            <a:r>
              <a:rPr lang="en-US" dirty="0" smtClean="0"/>
              <a:t> Define                                 : average non-durable consumption over </a:t>
            </a:r>
            <a:r>
              <a:rPr lang="en-US" i="1" dirty="0" smtClean="0"/>
              <a:t>t</a:t>
            </a:r>
            <a:r>
              <a:rPr lang="en-US" dirty="0" smtClean="0"/>
              <a:t>. Then condition (ii) is equivalent to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Given </a:t>
            </a:r>
            <a:r>
              <a:rPr lang="en-US" i="1" dirty="0" smtClean="0"/>
              <a:t>t</a:t>
            </a:r>
            <a:r>
              <a:rPr lang="en-US" dirty="0" smtClean="0"/>
              <a:t>, (7) and (8) uniquely determine  </a:t>
            </a:r>
            <a:r>
              <a:rPr lang="en-IN" dirty="0" smtClean="0"/>
              <a:t>{</a:t>
            </a:r>
            <a:r>
              <a:rPr lang="en-IN" dirty="0" err="1" smtClean="0"/>
              <a:t>c</a:t>
            </a:r>
            <a:r>
              <a:rPr lang="en-IN" baseline="-25000" dirty="0" err="1" smtClean="0"/>
              <a:t>i</a:t>
            </a:r>
            <a:r>
              <a:rPr lang="en-IN" dirty="0" smtClean="0"/>
              <a:t>}</a:t>
            </a:r>
            <a:r>
              <a:rPr lang="en-IN" baseline="-25000" dirty="0" err="1" smtClean="0"/>
              <a:t>i</a:t>
            </a:r>
            <a:r>
              <a:rPr lang="en-IN" baseline="-25000" dirty="0" smtClean="0"/>
              <a:t>=1 to n </a:t>
            </a:r>
            <a:r>
              <a:rPr lang="en-IN" dirty="0" smtClean="0"/>
              <a:t>and </a:t>
            </a:r>
            <a:r>
              <a:rPr lang="en-IN" i="1" dirty="0" smtClean="0"/>
              <a:t>x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496"/>
            <a:ext cx="1785951" cy="38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857496"/>
            <a:ext cx="5357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7" y="4286256"/>
            <a:ext cx="3939717" cy="4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914400"/>
          </a:xfrm>
        </p:spPr>
        <p:txBody>
          <a:bodyPr/>
          <a:lstStyle/>
          <a:p>
            <a:r>
              <a:rPr lang="en-US" dirty="0" smtClean="0"/>
              <a:t>Types of Roscas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Random Roscas:-</a:t>
            </a:r>
            <a:endParaRPr lang="en-US" sz="2600" b="1" dirty="0" smtClean="0"/>
          </a:p>
          <a:p>
            <a:pPr lvl="1"/>
            <a:r>
              <a:rPr lang="en-US" sz="2400" b="1" dirty="0" smtClean="0"/>
              <a:t> </a:t>
            </a:r>
            <a:r>
              <a:rPr lang="en-US" sz="2400" dirty="0" smtClean="0"/>
              <a:t>members commit to put money into a “pot” for each period of life of rosca.</a:t>
            </a:r>
          </a:p>
          <a:p>
            <a:pPr lvl="1"/>
            <a:r>
              <a:rPr lang="en-US" sz="2400" dirty="0" smtClean="0"/>
              <a:t> lots are drawn and, the pot is randomly allocated to one of the members.</a:t>
            </a:r>
          </a:p>
          <a:p>
            <a:pPr lvl="1"/>
            <a:r>
              <a:rPr lang="en-US" sz="2400" dirty="0" smtClean="0"/>
              <a:t> in the nest period process repeats itself, except that previous winner is excluded from the draw of the pot.</a:t>
            </a:r>
          </a:p>
          <a:p>
            <a:pPr lvl="1"/>
            <a:r>
              <a:rPr lang="en-US" sz="2400" dirty="0" smtClean="0"/>
              <a:t> the process continues, with every past winner excluded, until each member of the rosca has received the pot once.</a:t>
            </a:r>
          </a:p>
          <a:p>
            <a:pPr lvl="1"/>
            <a:r>
              <a:rPr lang="en-US" sz="2400" dirty="0" smtClean="0"/>
              <a:t> In the end, the rosca is either disbanded or begins over again.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/>
          <a:lstStyle/>
          <a:p>
            <a:r>
              <a:rPr lang="en-US" dirty="0" smtClean="0"/>
              <a:t>Equivalently using (7) and (8), given ‘x’, we can determine </a:t>
            </a:r>
            <a:r>
              <a:rPr lang="en-IN" dirty="0" smtClean="0"/>
              <a:t>{</a:t>
            </a:r>
            <a:r>
              <a:rPr lang="en-IN" dirty="0" err="1" smtClean="0"/>
              <a:t>c</a:t>
            </a:r>
            <a:r>
              <a:rPr lang="en-IN" baseline="-25000" dirty="0" err="1" smtClean="0"/>
              <a:t>i</a:t>
            </a:r>
            <a:r>
              <a:rPr lang="en-IN" dirty="0" smtClean="0"/>
              <a:t>}</a:t>
            </a:r>
            <a:r>
              <a:rPr lang="en-IN" baseline="-25000" dirty="0" err="1" smtClean="0"/>
              <a:t>i</a:t>
            </a:r>
            <a:r>
              <a:rPr lang="en-IN" baseline="-25000" dirty="0" smtClean="0"/>
              <a:t>=1 to</a:t>
            </a:r>
            <a:r>
              <a:rPr lang="en-IN" dirty="0" smtClean="0"/>
              <a:t> </a:t>
            </a:r>
            <a:r>
              <a:rPr lang="en-IN" baseline="-25000" dirty="0" smtClean="0"/>
              <a:t>n </a:t>
            </a:r>
            <a:r>
              <a:rPr lang="en-US" dirty="0" smtClean="0"/>
              <a:t>and ‘t’.</a:t>
            </a:r>
          </a:p>
          <a:p>
            <a:endParaRPr lang="en-US" dirty="0" smtClean="0"/>
          </a:p>
          <a:p>
            <a:r>
              <a:rPr lang="en-IN" dirty="0" smtClean="0"/>
              <a:t>As in the random </a:t>
            </a:r>
            <a:r>
              <a:rPr lang="en-IN" dirty="0" err="1" smtClean="0"/>
              <a:t>Rosca</a:t>
            </a:r>
            <a:r>
              <a:rPr lang="en-IN" dirty="0" smtClean="0"/>
              <a:t>, it is natural to assume that the length of the bidding </a:t>
            </a:r>
            <a:r>
              <a:rPr lang="en-IN" dirty="0" err="1" smtClean="0"/>
              <a:t>Rosca</a:t>
            </a:r>
            <a:r>
              <a:rPr lang="en-IN" dirty="0" smtClean="0"/>
              <a:t> is chosen to maximize the common utility level of its members.</a:t>
            </a:r>
          </a:p>
          <a:p>
            <a:endParaRPr lang="en-US" dirty="0" smtClean="0"/>
          </a:p>
          <a:p>
            <a:r>
              <a:rPr lang="en-US" dirty="0" smtClean="0"/>
              <a:t>(6), (7) and (8) imply that this common welfare is: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715016"/>
            <a:ext cx="466469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143536"/>
          </a:xfrm>
        </p:spPr>
        <p:txBody>
          <a:bodyPr>
            <a:normAutofit/>
          </a:bodyPr>
          <a:lstStyle/>
          <a:p>
            <a:r>
              <a:rPr lang="en-US" dirty="0" smtClean="0"/>
              <a:t>Now, let             be the function satisfying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define,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Now, when the equilibrium average utility during a bidding </a:t>
            </a:r>
            <a:r>
              <a:rPr lang="en-US" dirty="0" err="1" smtClean="0"/>
              <a:t>Rosca</a:t>
            </a:r>
            <a:r>
              <a:rPr lang="en-US" dirty="0" smtClean="0"/>
              <a:t> is </a:t>
            </a:r>
            <a:r>
              <a:rPr lang="en-US" i="1" dirty="0" smtClean="0"/>
              <a:t>x, </a:t>
            </a:r>
            <a:r>
              <a:rPr lang="en-US" dirty="0" smtClean="0"/>
              <a:t>then             represents </a:t>
            </a:r>
            <a:r>
              <a:rPr lang="en-US" dirty="0" err="1" smtClean="0"/>
              <a:t>i’s</a:t>
            </a:r>
            <a:r>
              <a:rPr lang="en-US" dirty="0" smtClean="0"/>
              <a:t> non-durable consumption rate during the </a:t>
            </a:r>
            <a:r>
              <a:rPr lang="en-US" dirty="0" err="1" smtClean="0"/>
              <a:t>Rosca</a:t>
            </a:r>
            <a:r>
              <a:rPr lang="en-US" dirty="0" smtClean="0"/>
              <a:t> and                         is the length of the </a:t>
            </a:r>
            <a:r>
              <a:rPr lang="en-US" dirty="0" err="1" smtClean="0"/>
              <a:t>Rosca</a:t>
            </a:r>
            <a:r>
              <a:rPr lang="en-US" dirty="0" smtClean="0"/>
              <a:t>.</a:t>
            </a:r>
            <a:endParaRPr lang="en-IN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643578"/>
            <a:ext cx="1804074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357562"/>
            <a:ext cx="2941009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554466"/>
            <a:ext cx="928694" cy="38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285992"/>
            <a:ext cx="1543983" cy="39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714884"/>
            <a:ext cx="1060043" cy="4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60114"/>
          </a:xfrm>
        </p:spPr>
        <p:txBody>
          <a:bodyPr>
            <a:normAutofit fontScale="92500"/>
          </a:bodyPr>
          <a:lstStyle/>
          <a:p>
            <a:r>
              <a:rPr lang="en-IN" dirty="0" smtClean="0"/>
              <a:t>Denote by </a:t>
            </a:r>
            <a:r>
              <a:rPr lang="en-IN" dirty="0" err="1" smtClean="0"/>
              <a:t>t</a:t>
            </a:r>
            <a:r>
              <a:rPr lang="en-IN" baseline="-25000" dirty="0" err="1" smtClean="0"/>
              <a:t>b</a:t>
            </a:r>
            <a:r>
              <a:rPr lang="en-IN" dirty="0" smtClean="0"/>
              <a:t> and </a:t>
            </a:r>
            <a:r>
              <a:rPr lang="en-IN" dirty="0" err="1" smtClean="0"/>
              <a:t>W</a:t>
            </a:r>
            <a:r>
              <a:rPr lang="en-IN" baseline="-25000" dirty="0" err="1" smtClean="0"/>
              <a:t>b</a:t>
            </a:r>
            <a:r>
              <a:rPr lang="en-IN" dirty="0" smtClean="0"/>
              <a:t>, respectively, the duration and common utility level of the optimal bidding </a:t>
            </a:r>
            <a:r>
              <a:rPr lang="en-IN" dirty="0" err="1" smtClean="0"/>
              <a:t>Rosca</a:t>
            </a:r>
            <a:r>
              <a:rPr lang="en-IN" dirty="0" smtClean="0"/>
              <a:t>.</a:t>
            </a:r>
          </a:p>
          <a:p>
            <a:r>
              <a:rPr lang="en-US" dirty="0" smtClean="0"/>
              <a:t>Then we may write,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IN" dirty="0" smtClean="0"/>
              <a:t>Letting x* give the minimum in (10), then </a:t>
            </a:r>
            <a:r>
              <a:rPr lang="en-IN" dirty="0" err="1" smtClean="0"/>
              <a:t>t</a:t>
            </a:r>
            <a:r>
              <a:rPr lang="en-IN" baseline="-25000" dirty="0" err="1" smtClean="0"/>
              <a:t>b</a:t>
            </a:r>
            <a:r>
              <a:rPr lang="en-IN" dirty="0" smtClean="0"/>
              <a:t> = B/[y - c(x*)] is the length of the optimal bidding </a:t>
            </a:r>
            <a:r>
              <a:rPr lang="en-IN" dirty="0" err="1" smtClean="0"/>
              <a:t>Rosca</a:t>
            </a:r>
            <a:r>
              <a:rPr lang="en-IN" dirty="0" smtClean="0"/>
              <a:t>.</a:t>
            </a: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714620"/>
            <a:ext cx="3712498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/>
          <a:lstStyle/>
          <a:p>
            <a:r>
              <a:rPr lang="en-IN" dirty="0" smtClean="0"/>
              <a:t>Lifetime utility expressed in (9) admits the same interpretation noted for autarky and the random </a:t>
            </a:r>
            <a:r>
              <a:rPr lang="en-IN" dirty="0" err="1" smtClean="0"/>
              <a:t>Rosca</a:t>
            </a:r>
            <a:r>
              <a:rPr lang="en-IN" dirty="0" smtClean="0"/>
              <a:t>; it is the difference between lifetime utility if the durable were free and the minimal cost of saving up.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The latter, determined in (10), again trades off higher welfare during the </a:t>
            </a:r>
            <a:r>
              <a:rPr lang="en-IN" dirty="0" err="1" smtClean="0"/>
              <a:t>Rosca</a:t>
            </a:r>
            <a:r>
              <a:rPr lang="en-IN" dirty="0" smtClean="0"/>
              <a:t> versus faster acquisition of the durable.</a:t>
            </a:r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3581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571480"/>
            <a:ext cx="550103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572008"/>
            <a:ext cx="5429288" cy="87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5572140"/>
            <a:ext cx="1285884" cy="30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85852" y="6072206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Cont. in appendix 1.</a:t>
            </a:r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31552"/>
          </a:xfrm>
        </p:spPr>
        <p:txBody>
          <a:bodyPr/>
          <a:lstStyle/>
          <a:p>
            <a:r>
              <a:rPr lang="en-US" dirty="0" smtClean="0"/>
              <a:t>To conclude this section we note that early acquirers of the good bid a higher contribution to the </a:t>
            </a:r>
            <a:r>
              <a:rPr lang="en-US" dirty="0" err="1" smtClean="0"/>
              <a:t>Rosca</a:t>
            </a:r>
            <a:r>
              <a:rPr lang="en-US" dirty="0" smtClean="0"/>
              <a:t> and consume less of the non-durable.</a:t>
            </a:r>
          </a:p>
          <a:p>
            <a:r>
              <a:rPr lang="en-US" dirty="0" smtClean="0"/>
              <a:t>Proposition 2 also reveals that the last individual to acquire the good must have greater non-durable consumption than under autarky. </a:t>
            </a:r>
          </a:p>
          <a:p>
            <a:r>
              <a:rPr lang="en-US" dirty="0" smtClean="0"/>
              <a:t>These higher contributions of earlier recipients resemble interest payments. </a:t>
            </a:r>
            <a:endParaRPr lang="en-IN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Bidding versus Random </a:t>
            </a:r>
            <a:r>
              <a:rPr lang="en-US" dirty="0" err="1" smtClean="0"/>
              <a:t>Roscas</a:t>
            </a:r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6662664" cy="367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47434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85852" y="5857892"/>
            <a:ext cx="464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The rest continued in appendix 2.</a:t>
            </a:r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229600" cy="1066800"/>
          </a:xfrm>
        </p:spPr>
        <p:txBody>
          <a:bodyPr/>
          <a:lstStyle/>
          <a:p>
            <a:r>
              <a:rPr lang="en-US" dirty="0" smtClean="0"/>
              <a:t>Appendix 1</a:t>
            </a:r>
            <a:endParaRPr lang="en-IN" dirty="0"/>
          </a:p>
        </p:txBody>
      </p:sp>
      <p:pic>
        <p:nvPicPr>
          <p:cNvPr id="4" name="Content Placeholder 3" descr="rosca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0"/>
            <a:ext cx="635795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0136"/>
          </a:xfrm>
        </p:spPr>
        <p:txBody>
          <a:bodyPr/>
          <a:lstStyle/>
          <a:p>
            <a:r>
              <a:rPr lang="en-US" sz="2600" dirty="0" smtClean="0"/>
              <a:t>Bidding Rosca:-</a:t>
            </a:r>
          </a:p>
          <a:p>
            <a:pPr lvl="1"/>
            <a:r>
              <a:rPr lang="en-US" dirty="0" smtClean="0"/>
              <a:t> The pot is allocated using a bidding procedure.</a:t>
            </a:r>
          </a:p>
          <a:p>
            <a:pPr lvl="1"/>
            <a:r>
              <a:rPr lang="en-US" dirty="0" smtClean="0"/>
              <a:t> One individual receives the pot in an earlier period than another by bidding more, in the form of a pledge of higher contributions to the Rosca, or one-time side payments to the other rosca members.</a:t>
            </a:r>
          </a:p>
          <a:p>
            <a:pPr lvl="1"/>
            <a:r>
              <a:rPr lang="en-US" dirty="0" smtClean="0"/>
              <a:t> Individuals will still receive the pot only once.</a:t>
            </a:r>
          </a:p>
          <a:p>
            <a:pPr lvl="1"/>
            <a:r>
              <a:rPr lang="en-US" dirty="0" smtClean="0"/>
              <a:t> The bidding process merely establishes priority.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Appendix 2</a:t>
            </a:r>
            <a:br>
              <a:rPr lang="en-US" dirty="0" smtClean="0"/>
            </a:br>
            <a:endParaRPr lang="en-IN" dirty="0"/>
          </a:p>
        </p:txBody>
      </p:sp>
      <p:pic>
        <p:nvPicPr>
          <p:cNvPr id="4" name="Content Placeholder 3" descr="rosca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0"/>
            <a:ext cx="671514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36336"/>
          </a:xfrm>
        </p:spPr>
        <p:txBody>
          <a:bodyPr/>
          <a:lstStyle/>
          <a:p>
            <a:r>
              <a:rPr lang="en-US" sz="2600" dirty="0" smtClean="0"/>
              <a:t>We use two good model with indivisibilities to show how group of individuals without access to credit markets improve their welfare by forming a random or bidding Rosca.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 For Rosca to operate successfully it is necessary that individuals keep their commitment to pay into Rosca after they have won the pot.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 Roscas circumvent these problems by exploiting individuals’ social connectedness.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 smtClean="0"/>
              <a:t>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Group of </a:t>
            </a:r>
            <a:r>
              <a:rPr lang="en-US" sz="2600" i="1" dirty="0" smtClean="0"/>
              <a:t>n</a:t>
            </a:r>
            <a:r>
              <a:rPr lang="en-US" sz="2600" dirty="0" smtClean="0"/>
              <a:t> individuals.</a:t>
            </a:r>
          </a:p>
          <a:p>
            <a:r>
              <a:rPr lang="en-US" sz="2600" dirty="0" smtClean="0"/>
              <a:t> Prefer having an indivisible durable consumption good.</a:t>
            </a:r>
          </a:p>
          <a:p>
            <a:r>
              <a:rPr lang="en-US" sz="2600" dirty="0" smtClean="0"/>
              <a:t> No access to credit markets.</a:t>
            </a:r>
          </a:p>
          <a:p>
            <a:r>
              <a:rPr lang="en-US" sz="2600" dirty="0" smtClean="0"/>
              <a:t> Each individual lives for </a:t>
            </a:r>
            <a:r>
              <a:rPr lang="en-US" sz="2600" i="1" dirty="0" smtClean="0"/>
              <a:t>T</a:t>
            </a:r>
            <a:r>
              <a:rPr lang="en-US" sz="2600" dirty="0" smtClean="0"/>
              <a:t> years.</a:t>
            </a:r>
          </a:p>
          <a:p>
            <a:r>
              <a:rPr lang="en-US" sz="2600" dirty="0" smtClean="0"/>
              <a:t> Exogenous flow of income over his lifetime of y&gt;0.</a:t>
            </a:r>
          </a:p>
          <a:p>
            <a:r>
              <a:rPr lang="en-US" sz="2600" dirty="0" smtClean="0"/>
              <a:t> Individuals have identical, intertemporally additive preferences.</a:t>
            </a:r>
          </a:p>
          <a:p>
            <a:r>
              <a:rPr lang="en-US" sz="2600" dirty="0" smtClean="0"/>
              <a:t> Individuals instantaneous utility depends on non durable consumption, </a:t>
            </a:r>
            <a:r>
              <a:rPr lang="en-US" sz="2600" i="1" dirty="0" smtClean="0"/>
              <a:t>c</a:t>
            </a:r>
            <a:r>
              <a:rPr lang="en-US" sz="2600" dirty="0" smtClean="0"/>
              <a:t>, and on whether or not he enjoys the service of the durable.</a:t>
            </a:r>
          </a:p>
          <a:p>
            <a:r>
              <a:rPr lang="en-US" sz="2600" dirty="0" smtClean="0"/>
              <a:t> Cost of durable is </a:t>
            </a:r>
            <a:r>
              <a:rPr lang="en-US" sz="2600" i="1" dirty="0" smtClean="0"/>
              <a:t>B </a:t>
            </a:r>
            <a:r>
              <a:rPr lang="en-US" sz="2600" dirty="0" smtClean="0"/>
              <a:t>and durable does not depreciate.</a:t>
            </a:r>
            <a:endParaRPr lang="en-US" sz="2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1253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Durables yield constant flow of services for the remainder of an individual’s lifetime.</a:t>
            </a:r>
          </a:p>
          <a:p>
            <a:r>
              <a:rPr lang="en-US" sz="2600" dirty="0" smtClean="0"/>
              <a:t> Durable’s services are not fungible across individuals.</a:t>
            </a:r>
          </a:p>
          <a:p>
            <a:r>
              <a:rPr lang="en-US" sz="2600" dirty="0" smtClean="0"/>
              <a:t> There is no discounting so only motive to save is to buy durable.</a:t>
            </a:r>
          </a:p>
          <a:p>
            <a:r>
              <a:rPr lang="en-US" sz="2600" dirty="0" smtClean="0"/>
              <a:t> An individuals’ instantaneous utility with nondurable consumption </a:t>
            </a:r>
            <a:r>
              <a:rPr lang="en-US" sz="2600" i="1" dirty="0" smtClean="0"/>
              <a:t>c</a:t>
            </a:r>
            <a:r>
              <a:rPr lang="en-US" sz="2600" dirty="0" smtClean="0"/>
              <a:t> is</a:t>
            </a:r>
          </a:p>
          <a:p>
            <a:pPr lvl="1"/>
            <a:r>
              <a:rPr lang="en-US" sz="2400" dirty="0" smtClean="0"/>
              <a:t>  </a:t>
            </a:r>
            <a:r>
              <a:rPr lang="he-IL" sz="2400" dirty="0" smtClean="0">
                <a:latin typeface="Lucida Sans Unicode"/>
                <a:cs typeface="Lucida Sans Unicode"/>
              </a:rPr>
              <a:t>ט</a:t>
            </a:r>
            <a:r>
              <a:rPr lang="en-US" sz="2400" dirty="0" smtClean="0">
                <a:latin typeface="Lucida Sans Unicode"/>
                <a:cs typeface="Lucida Sans Unicode"/>
              </a:rPr>
              <a:t>(1,</a:t>
            </a:r>
            <a:r>
              <a:rPr lang="en-US" sz="2400" i="1" dirty="0" smtClean="0"/>
              <a:t> c</a:t>
            </a:r>
            <a:r>
              <a:rPr lang="en-US" sz="2400" dirty="0" smtClean="0"/>
              <a:t>) if he owns the durable.</a:t>
            </a:r>
          </a:p>
          <a:p>
            <a:pPr lvl="1"/>
            <a:r>
              <a:rPr lang="en-US" sz="2400" dirty="0" smtClean="0"/>
              <a:t>  </a:t>
            </a:r>
            <a:r>
              <a:rPr lang="he-IL" sz="2400" dirty="0" smtClean="0">
                <a:latin typeface="Lucida Sans Unicode"/>
                <a:cs typeface="Lucida Sans Unicode"/>
              </a:rPr>
              <a:t>ט</a:t>
            </a:r>
            <a:r>
              <a:rPr lang="en-US" sz="2400" dirty="0" smtClean="0">
                <a:latin typeface="Lucida Sans Unicode"/>
                <a:cs typeface="Lucida Sans Unicode"/>
              </a:rPr>
              <a:t>(0,</a:t>
            </a:r>
            <a:r>
              <a:rPr lang="en-US" sz="2400" i="1" dirty="0" smtClean="0"/>
              <a:t> c</a:t>
            </a:r>
            <a:r>
              <a:rPr lang="en-US" sz="2400" dirty="0" smtClean="0"/>
              <a:t>) otherwise.</a:t>
            </a:r>
          </a:p>
          <a:p>
            <a:r>
              <a:rPr lang="en-US" sz="2600" dirty="0" smtClean="0"/>
              <a:t>  Assume </a:t>
            </a:r>
            <a:r>
              <a:rPr lang="he-IL" sz="2600" dirty="0" smtClean="0">
                <a:latin typeface="Lucida Sans Unicode"/>
                <a:cs typeface="Lucida Sans Unicode"/>
              </a:rPr>
              <a:t>ט</a:t>
            </a:r>
            <a:r>
              <a:rPr lang="en-US" sz="2600" dirty="0" smtClean="0">
                <a:latin typeface="Lucida Sans Unicode"/>
                <a:cs typeface="Lucida Sans Unicode"/>
              </a:rPr>
              <a:t>(1,</a:t>
            </a:r>
            <a:r>
              <a:rPr lang="en-US" sz="2600" i="1" dirty="0" smtClean="0"/>
              <a:t> c</a:t>
            </a:r>
            <a:r>
              <a:rPr lang="en-US" sz="2600" dirty="0" smtClean="0"/>
              <a:t>) and </a:t>
            </a:r>
            <a:r>
              <a:rPr lang="he-IL" sz="2600" dirty="0" smtClean="0">
                <a:latin typeface="Lucida Sans Unicode"/>
                <a:cs typeface="Lucida Sans Unicode"/>
              </a:rPr>
              <a:t>ט</a:t>
            </a:r>
            <a:r>
              <a:rPr lang="en-US" sz="2600" dirty="0" smtClean="0">
                <a:latin typeface="Lucida Sans Unicode"/>
                <a:cs typeface="Lucida Sans Unicode"/>
              </a:rPr>
              <a:t>(0,</a:t>
            </a:r>
            <a:r>
              <a:rPr lang="en-US" sz="2600" i="1" dirty="0" smtClean="0"/>
              <a:t> c</a:t>
            </a:r>
            <a:r>
              <a:rPr lang="en-US" sz="2600" dirty="0" smtClean="0"/>
              <a:t>) are increasing, strictly concave and three times continuously differentiable in their second argument.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8873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Instantaneous gain in utility from owning the durable, </a:t>
            </a:r>
          </a:p>
          <a:p>
            <a:pPr>
              <a:buNone/>
            </a:pPr>
            <a:r>
              <a:rPr lang="en-US" sz="2600" dirty="0" smtClean="0">
                <a:latin typeface="Lucida Sans Unicode"/>
                <a:cs typeface="Lucida Sans Unicode"/>
              </a:rPr>
              <a:t>                     </a:t>
            </a:r>
            <a:r>
              <a:rPr lang="el-GR" sz="2600" dirty="0" smtClean="0">
                <a:latin typeface="Lucida Sans Unicode"/>
                <a:cs typeface="Lucida Sans Unicode"/>
              </a:rPr>
              <a:t>Δ</a:t>
            </a:r>
            <a:r>
              <a:rPr lang="he-IL" sz="2600" dirty="0" smtClean="0">
                <a:latin typeface="Lucida Sans Unicode"/>
                <a:cs typeface="Lucida Sans Unicode"/>
              </a:rPr>
              <a:t>ט</a:t>
            </a:r>
            <a:r>
              <a:rPr lang="en-US" sz="2600" dirty="0" smtClean="0">
                <a:latin typeface="Lucida Sans Unicode"/>
                <a:cs typeface="Lucida Sans Unicode"/>
              </a:rPr>
              <a:t>(</a:t>
            </a:r>
            <a:r>
              <a:rPr lang="en-US" sz="2600" i="1" dirty="0" smtClean="0"/>
              <a:t>c</a:t>
            </a:r>
            <a:r>
              <a:rPr lang="en-US" sz="2600" dirty="0" smtClean="0"/>
              <a:t>) = </a:t>
            </a:r>
            <a:r>
              <a:rPr lang="he-IL" sz="2600" dirty="0" smtClean="0">
                <a:latin typeface="Lucida Sans Unicode"/>
                <a:cs typeface="Lucida Sans Unicode"/>
              </a:rPr>
              <a:t>ט</a:t>
            </a:r>
            <a:r>
              <a:rPr lang="en-US" sz="2600" dirty="0" smtClean="0">
                <a:latin typeface="Lucida Sans Unicode"/>
                <a:cs typeface="Lucida Sans Unicode"/>
              </a:rPr>
              <a:t>(1,</a:t>
            </a:r>
            <a:r>
              <a:rPr lang="en-US" sz="2600" i="1" dirty="0" smtClean="0"/>
              <a:t> c</a:t>
            </a:r>
            <a:r>
              <a:rPr lang="en-US" sz="2600" dirty="0" smtClean="0"/>
              <a:t>) - </a:t>
            </a:r>
            <a:r>
              <a:rPr lang="he-IL" sz="2600" dirty="0" smtClean="0">
                <a:latin typeface="Lucida Sans Unicode"/>
                <a:cs typeface="Lucida Sans Unicode"/>
              </a:rPr>
              <a:t>ט</a:t>
            </a:r>
            <a:r>
              <a:rPr lang="en-US" sz="2600" dirty="0" smtClean="0">
                <a:latin typeface="Lucida Sans Unicode"/>
                <a:cs typeface="Lucida Sans Unicode"/>
              </a:rPr>
              <a:t>(0,</a:t>
            </a:r>
            <a:r>
              <a:rPr lang="en-US" sz="2600" i="1" dirty="0" smtClean="0"/>
              <a:t> c</a:t>
            </a:r>
            <a:r>
              <a:rPr lang="en-US" sz="2600" dirty="0" smtClean="0"/>
              <a:t>) .</a:t>
            </a:r>
          </a:p>
          <a:p>
            <a:r>
              <a:rPr lang="en-US" sz="2600" dirty="0" smtClean="0"/>
              <a:t> Expected instantaneous utility,</a:t>
            </a:r>
          </a:p>
          <a:p>
            <a:pPr>
              <a:buNone/>
            </a:pPr>
            <a:r>
              <a:rPr lang="en-US" sz="2600" dirty="0" smtClean="0"/>
              <a:t>           </a:t>
            </a:r>
            <a:r>
              <a:rPr lang="he-IL" sz="2600" dirty="0" smtClean="0">
                <a:latin typeface="Lucida Sans Unicode"/>
                <a:cs typeface="Lucida Sans Unicode"/>
              </a:rPr>
              <a:t>ט</a:t>
            </a:r>
            <a:r>
              <a:rPr lang="en-US" sz="2600" dirty="0" smtClean="0">
                <a:latin typeface="Lucida Sans Unicode"/>
                <a:cs typeface="Lucida Sans Unicode"/>
              </a:rPr>
              <a:t>(</a:t>
            </a:r>
            <a:r>
              <a:rPr lang="el-GR" sz="2600" dirty="0" smtClean="0"/>
              <a:t>α</a:t>
            </a:r>
            <a:r>
              <a:rPr lang="en-US" sz="2600" dirty="0" smtClean="0">
                <a:latin typeface="Lucida Sans Unicode"/>
                <a:cs typeface="Lucida Sans Unicode"/>
              </a:rPr>
              <a:t>,</a:t>
            </a:r>
            <a:r>
              <a:rPr lang="en-US" sz="2600" i="1" dirty="0" smtClean="0"/>
              <a:t> c</a:t>
            </a:r>
            <a:r>
              <a:rPr lang="en-US" sz="2600" dirty="0" smtClean="0"/>
              <a:t>) = </a:t>
            </a:r>
            <a:r>
              <a:rPr lang="el-GR" sz="2600" dirty="0" smtClean="0"/>
              <a:t>α </a:t>
            </a:r>
            <a:r>
              <a:rPr lang="he-IL" sz="2600" dirty="0" smtClean="0">
                <a:latin typeface="Lucida Sans Unicode"/>
                <a:cs typeface="Lucida Sans Unicode"/>
              </a:rPr>
              <a:t>ט</a:t>
            </a:r>
            <a:r>
              <a:rPr lang="en-US" sz="2600" dirty="0" smtClean="0">
                <a:latin typeface="Lucida Sans Unicode"/>
                <a:cs typeface="Lucida Sans Unicode"/>
              </a:rPr>
              <a:t>(1,</a:t>
            </a:r>
            <a:r>
              <a:rPr lang="en-US" sz="2600" i="1" dirty="0" smtClean="0"/>
              <a:t> c</a:t>
            </a:r>
            <a:r>
              <a:rPr lang="en-US" sz="2600" dirty="0" smtClean="0"/>
              <a:t>) + (1-</a:t>
            </a:r>
            <a:r>
              <a:rPr lang="el-GR" sz="2600" dirty="0" smtClean="0"/>
              <a:t> α</a:t>
            </a:r>
            <a:r>
              <a:rPr lang="en-US" sz="2600" dirty="0" smtClean="0"/>
              <a:t>) </a:t>
            </a:r>
            <a:r>
              <a:rPr lang="he-IL" sz="2600" dirty="0" smtClean="0">
                <a:latin typeface="Lucida Sans Unicode"/>
                <a:cs typeface="Lucida Sans Unicode"/>
              </a:rPr>
              <a:t>ט</a:t>
            </a:r>
            <a:r>
              <a:rPr lang="en-US" sz="2600" dirty="0" smtClean="0">
                <a:latin typeface="Lucida Sans Unicode"/>
                <a:cs typeface="Lucida Sans Unicode"/>
              </a:rPr>
              <a:t>(0,</a:t>
            </a:r>
            <a:r>
              <a:rPr lang="en-US" sz="2600" i="1" dirty="0" smtClean="0"/>
              <a:t> c</a:t>
            </a:r>
            <a:r>
              <a:rPr lang="en-US" sz="2600" dirty="0" smtClean="0"/>
              <a:t>) ,  0&lt;</a:t>
            </a:r>
            <a:r>
              <a:rPr lang="el-GR" sz="2600" dirty="0" smtClean="0"/>
              <a:t> α</a:t>
            </a:r>
            <a:r>
              <a:rPr lang="en-US" sz="2600" dirty="0" smtClean="0"/>
              <a:t>&lt;1</a:t>
            </a:r>
          </a:p>
          <a:p>
            <a:pPr>
              <a:buNone/>
            </a:pPr>
            <a:r>
              <a:rPr lang="en-US" sz="2600" dirty="0" smtClean="0"/>
              <a:t>  when </a:t>
            </a:r>
            <a:r>
              <a:rPr lang="el-GR" sz="2600" dirty="0" smtClean="0"/>
              <a:t>α</a:t>
            </a:r>
            <a:r>
              <a:rPr lang="en-US" sz="2600" dirty="0" smtClean="0"/>
              <a:t> is the probability of owning the durable.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Individuals like the durables,</a:t>
            </a:r>
          </a:p>
          <a:p>
            <a:pPr>
              <a:buNone/>
            </a:pPr>
            <a:r>
              <a:rPr lang="en-US" sz="2600" dirty="0" smtClean="0"/>
              <a:t>                             </a:t>
            </a:r>
            <a:r>
              <a:rPr lang="el-GR" sz="2600" dirty="0" smtClean="0">
                <a:latin typeface="Lucida Sans Unicode"/>
                <a:cs typeface="Lucida Sans Unicode"/>
              </a:rPr>
              <a:t>Δ</a:t>
            </a:r>
            <a:r>
              <a:rPr lang="he-IL" sz="2600" dirty="0" smtClean="0">
                <a:latin typeface="Lucida Sans Unicode"/>
                <a:cs typeface="Lucida Sans Unicode"/>
              </a:rPr>
              <a:t>ט</a:t>
            </a:r>
            <a:r>
              <a:rPr lang="en-US" sz="2600" dirty="0" smtClean="0">
                <a:latin typeface="Lucida Sans Unicode"/>
                <a:cs typeface="Lucida Sans Unicode"/>
              </a:rPr>
              <a:t>(</a:t>
            </a:r>
            <a:r>
              <a:rPr lang="en-US" sz="2600" i="1" dirty="0" smtClean="0"/>
              <a:t>c</a:t>
            </a:r>
            <a:r>
              <a:rPr lang="en-US" sz="2600" dirty="0" smtClean="0"/>
              <a:t>) &gt; 0 for all </a:t>
            </a:r>
            <a:r>
              <a:rPr lang="en-US" sz="2600" i="1" dirty="0" smtClean="0"/>
              <a:t>c</a:t>
            </a:r>
            <a:r>
              <a:rPr lang="en-US" sz="2600" dirty="0" smtClean="0"/>
              <a:t> ≥ 0   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Marginal utility of nondurable consumption is not decreased by owning the durable,</a:t>
            </a:r>
          </a:p>
          <a:p>
            <a:pPr>
              <a:buNone/>
            </a:pPr>
            <a:r>
              <a:rPr lang="en-US" sz="2600" dirty="0" smtClean="0"/>
              <a:t>                                     </a:t>
            </a:r>
            <a:r>
              <a:rPr lang="el-GR" sz="2600" dirty="0" smtClean="0">
                <a:latin typeface="Lucida Sans Unicode"/>
                <a:cs typeface="Lucida Sans Unicode"/>
              </a:rPr>
              <a:t>Δ</a:t>
            </a:r>
            <a:r>
              <a:rPr lang="he-IL" sz="2600" dirty="0" smtClean="0">
                <a:latin typeface="Lucida Sans Unicode"/>
                <a:cs typeface="Lucida Sans Unicode"/>
              </a:rPr>
              <a:t>ט</a:t>
            </a:r>
            <a:r>
              <a:rPr lang="en-US" sz="2600" dirty="0" smtClean="0">
                <a:latin typeface="Lucida Sans Unicode"/>
                <a:cs typeface="Lucida Sans Unicode"/>
              </a:rPr>
              <a:t>'(</a:t>
            </a:r>
            <a:r>
              <a:rPr lang="en-US" sz="2600" i="1" dirty="0" smtClean="0"/>
              <a:t>c</a:t>
            </a:r>
            <a:r>
              <a:rPr lang="en-US" sz="2600" dirty="0" smtClean="0"/>
              <a:t>) ≥ 0.</a:t>
            </a:r>
          </a:p>
          <a:p>
            <a:pPr>
              <a:buNone/>
            </a:pPr>
            <a:r>
              <a:rPr lang="en-US" sz="2600" dirty="0" smtClean="0">
                <a:sym typeface="Wingdings" pitchFamily="2" charset="2"/>
              </a:rPr>
              <a:t>     durable services and non durable consumption         are complements.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838200"/>
          </a:xfrm>
        </p:spPr>
        <p:txBody>
          <a:bodyPr/>
          <a:lstStyle/>
          <a:p>
            <a:r>
              <a:rPr lang="en-US" dirty="0" smtClean="0"/>
              <a:t>Autarky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/>
          <a:lstStyle/>
          <a:p>
            <a:r>
              <a:rPr lang="en-US" sz="2600" dirty="0" smtClean="0"/>
              <a:t>Individuals save up on their own.</a:t>
            </a:r>
          </a:p>
          <a:p>
            <a:r>
              <a:rPr lang="en-US" sz="2600" dirty="0" smtClean="0"/>
              <a:t> Optimal for each individual to save </a:t>
            </a:r>
            <a:r>
              <a:rPr lang="en-US" sz="2600" i="1" dirty="0" smtClean="0"/>
              <a:t>B</a:t>
            </a:r>
            <a:r>
              <a:rPr lang="en-US" sz="2600" dirty="0" smtClean="0"/>
              <a:t> at a constant rate, y – </a:t>
            </a:r>
            <a:r>
              <a:rPr lang="en-US" sz="2600" i="1" dirty="0" smtClean="0"/>
              <a:t>c</a:t>
            </a:r>
            <a:r>
              <a:rPr lang="en-US" sz="2600" dirty="0" smtClean="0"/>
              <a:t>, over an interval [0, </a:t>
            </a:r>
            <a:r>
              <a:rPr lang="en-US" sz="2600" i="1" dirty="0" smtClean="0"/>
              <a:t>t</a:t>
            </a:r>
            <a:r>
              <a:rPr lang="en-US" sz="2600" dirty="0" smtClean="0"/>
              <a:t>].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sz="2600" dirty="0" smtClean="0"/>
              <a:t>Only save if </a:t>
            </a:r>
            <a:r>
              <a:rPr lang="en-US" sz="2600" i="1" dirty="0" smtClean="0"/>
              <a:t>T.</a:t>
            </a:r>
            <a:r>
              <a:rPr lang="el-GR" sz="2600" dirty="0" smtClean="0">
                <a:cs typeface="Lucida Sans Unicode"/>
              </a:rPr>
              <a:t>Δ</a:t>
            </a:r>
            <a:r>
              <a:rPr lang="he-IL" sz="2600" dirty="0" smtClean="0">
                <a:cs typeface="Lucida Sans Unicode"/>
              </a:rPr>
              <a:t>ט</a:t>
            </a:r>
            <a:r>
              <a:rPr lang="en-US" sz="2600" dirty="0" smtClean="0">
                <a:cs typeface="Lucida Sans Unicode"/>
              </a:rPr>
              <a:t>(y)/</a:t>
            </a:r>
            <a:r>
              <a:rPr lang="en-US" sz="2600" i="1" dirty="0" smtClean="0">
                <a:cs typeface="Lucida Sans Unicode"/>
              </a:rPr>
              <a:t>B</a:t>
            </a:r>
            <a:r>
              <a:rPr lang="en-US" sz="2600" dirty="0" smtClean="0">
                <a:cs typeface="Lucida Sans Unicode"/>
              </a:rPr>
              <a:t> is sufficiently large.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sz="2600" dirty="0" smtClean="0"/>
              <a:t>Lifetime utility maximization involves each individual choosing </a:t>
            </a:r>
            <a:r>
              <a:rPr lang="en-US" sz="2600" i="1" dirty="0" smtClean="0"/>
              <a:t>c</a:t>
            </a:r>
            <a:r>
              <a:rPr lang="en-US" sz="2600" dirty="0" smtClean="0"/>
              <a:t> and </a:t>
            </a:r>
            <a:r>
              <a:rPr lang="en-US" sz="2600" i="1" dirty="0" smtClean="0"/>
              <a:t>t</a:t>
            </a:r>
            <a:r>
              <a:rPr lang="en-US" sz="2600" dirty="0" smtClean="0"/>
              <a:t> to:</a:t>
            </a:r>
          </a:p>
          <a:p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    subject to 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i="1" dirty="0" smtClean="0"/>
              <a:t>  </a:t>
            </a:r>
            <a:r>
              <a:rPr lang="en-US" sz="2600" dirty="0" smtClean="0"/>
              <a:t>Let</a:t>
            </a:r>
            <a:r>
              <a:rPr lang="en-US" sz="2600" i="1" dirty="0" smtClean="0"/>
              <a:t> </a:t>
            </a:r>
            <a:r>
              <a:rPr lang="en-US" sz="2600" dirty="0" smtClean="0"/>
              <a:t>(</a:t>
            </a:r>
            <a:r>
              <a:rPr lang="en-US" sz="2600" i="1" dirty="0" smtClean="0"/>
              <a:t>t</a:t>
            </a:r>
            <a:r>
              <a:rPr lang="en-US" sz="2600" i="1" baseline="-25000" dirty="0" smtClean="0"/>
              <a:t>a</a:t>
            </a:r>
            <a:r>
              <a:rPr lang="en-US" sz="2600" i="1" dirty="0" smtClean="0"/>
              <a:t>,c</a:t>
            </a:r>
            <a:r>
              <a:rPr lang="en-US" sz="2600" i="1" baseline="-25000" dirty="0" smtClean="0"/>
              <a:t>a</a:t>
            </a:r>
            <a:r>
              <a:rPr lang="en-US" sz="2600" dirty="0" smtClean="0"/>
              <a:t>) be solution to (1) and let W</a:t>
            </a:r>
            <a:r>
              <a:rPr lang="en-US" sz="2600" baseline="-25000" dirty="0" smtClean="0"/>
              <a:t>a</a:t>
            </a:r>
            <a:r>
              <a:rPr lang="en-US" sz="2600" dirty="0" smtClean="0"/>
              <a:t> be the maximal value of lifetime utility.</a:t>
            </a:r>
          </a:p>
          <a:p>
            <a:pPr>
              <a:buNone/>
            </a:pPr>
            <a:endParaRPr lang="en-US" sz="2400" b="1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2" y="4067175"/>
            <a:ext cx="6429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6025" y="4857750"/>
            <a:ext cx="40671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584</TotalTime>
  <Words>2585</Words>
  <Application>Microsoft Office PowerPoint</Application>
  <PresentationFormat>On-screen Show (4:3)</PresentationFormat>
  <Paragraphs>228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Urban</vt:lpstr>
      <vt:lpstr>The Economics of Rotating Savings and Credit Association</vt:lpstr>
      <vt:lpstr>Introduction</vt:lpstr>
      <vt:lpstr>Types of Roscas</vt:lpstr>
      <vt:lpstr>Slide 4</vt:lpstr>
      <vt:lpstr>Slide 5</vt:lpstr>
      <vt:lpstr>The Model</vt:lpstr>
      <vt:lpstr>Slide 7</vt:lpstr>
      <vt:lpstr>Slide 8</vt:lpstr>
      <vt:lpstr>Autarky</vt:lpstr>
      <vt:lpstr>Slide 10</vt:lpstr>
      <vt:lpstr>Slide 11</vt:lpstr>
      <vt:lpstr>LEMMA</vt:lpstr>
      <vt:lpstr>PROOF</vt:lpstr>
      <vt:lpstr>Slide 14</vt:lpstr>
      <vt:lpstr>Random Roscas</vt:lpstr>
      <vt:lpstr>Slide 16</vt:lpstr>
      <vt:lpstr>Slide 17</vt:lpstr>
      <vt:lpstr>Slide 18</vt:lpstr>
      <vt:lpstr>PROPOSITION 1</vt:lpstr>
      <vt:lpstr>PROOF</vt:lpstr>
      <vt:lpstr>Slide 21</vt:lpstr>
      <vt:lpstr>Slide 22</vt:lpstr>
      <vt:lpstr>Bidding Roscas</vt:lpstr>
      <vt:lpstr>Slide 24</vt:lpstr>
      <vt:lpstr>Bidding- A formal model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Bidding versus Random Roscas</vt:lpstr>
      <vt:lpstr>Slide 38</vt:lpstr>
      <vt:lpstr>Appendix 1</vt:lpstr>
      <vt:lpstr>Appendix 2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Ayushi</dc:creator>
  <cp:lastModifiedBy>Ayushi</cp:lastModifiedBy>
  <cp:revision>96</cp:revision>
  <dcterms:created xsi:type="dcterms:W3CDTF">2011-04-06T13:00:28Z</dcterms:created>
  <dcterms:modified xsi:type="dcterms:W3CDTF">2011-04-14T18:41:13Z</dcterms:modified>
</cp:coreProperties>
</file>