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8" r:id="rId3"/>
    <p:sldId id="257" r:id="rId4"/>
    <p:sldId id="259" r:id="rId5"/>
    <p:sldId id="273" r:id="rId6"/>
    <p:sldId id="274" r:id="rId7"/>
    <p:sldId id="275" r:id="rId8"/>
    <p:sldId id="277" r:id="rId9"/>
    <p:sldId id="278" r:id="rId10"/>
    <p:sldId id="279" r:id="rId11"/>
    <p:sldId id="280" r:id="rId12"/>
    <p:sldId id="260" r:id="rId13"/>
    <p:sldId id="261" r:id="rId14"/>
    <p:sldId id="264" r:id="rId15"/>
    <p:sldId id="262" r:id="rId16"/>
    <p:sldId id="265" r:id="rId17"/>
    <p:sldId id="266" r:id="rId18"/>
    <p:sldId id="267" r:id="rId19"/>
    <p:sldId id="268" r:id="rId20"/>
    <p:sldId id="269" r:id="rId21"/>
    <p:sldId id="270" r:id="rId22"/>
    <p:sldId id="271" r:id="rId23"/>
    <p:sldId id="272" r:id="rId24"/>
    <p:sldId id="276" r:id="rId25"/>
    <p:sldId id="281" r:id="rId26"/>
    <p:sldId id="282" r:id="rId27"/>
    <p:sldId id="284" r:id="rId28"/>
    <p:sldId id="283" r:id="rId29"/>
    <p:sldId id="285" r:id="rId30"/>
    <p:sldId id="286" r:id="rId31"/>
    <p:sldId id="291" r:id="rId32"/>
    <p:sldId id="292" r:id="rId33"/>
    <p:sldId id="293" r:id="rId34"/>
    <p:sldId id="294" r:id="rId35"/>
    <p:sldId id="295" r:id="rId36"/>
    <p:sldId id="296" r:id="rId37"/>
    <p:sldId id="297" r:id="rId38"/>
    <p:sldId id="298" r:id="rId39"/>
    <p:sldId id="299" r:id="rId40"/>
    <p:sldId id="30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5441" autoAdjust="0"/>
    <p:restoredTop sz="94660"/>
  </p:normalViewPr>
  <p:slideViewPr>
    <p:cSldViewPr>
      <p:cViewPr>
        <p:scale>
          <a:sx n="68" d="100"/>
          <a:sy n="68" d="100"/>
        </p:scale>
        <p:origin x="-18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826823-AF66-4C25-BBC6-7DB239078DFD}" type="datetimeFigureOut">
              <a:rPr lang="en-US" smtClean="0"/>
              <a:pPr/>
              <a:t>4/22/2011</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BBE1B-8C4C-461E-A7E8-314ED12B074B}"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C1CB3AA-60EA-4697-A5D7-AE222F4E3416}" type="datetimeFigureOut">
              <a:rPr lang="en-US" smtClean="0"/>
              <a:pPr/>
              <a:t>4/22/2011</a:t>
            </a:fld>
            <a:endParaRPr lang="en-IN"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7987F9C-2E7E-4E55-AF7B-F439F287D9DD}"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C1CB3AA-60EA-4697-A5D7-AE222F4E3416}" type="datetimeFigureOut">
              <a:rPr lang="en-US" smtClean="0"/>
              <a:pPr/>
              <a:t>4/22/2011</a:t>
            </a:fld>
            <a:endParaRPr lang="en-IN"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7987F9C-2E7E-4E55-AF7B-F439F287D9DD}"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C1CB3AA-60EA-4697-A5D7-AE222F4E3416}" type="datetimeFigureOut">
              <a:rPr lang="en-US" smtClean="0"/>
              <a:pPr/>
              <a:t>4/22/2011</a:t>
            </a:fld>
            <a:endParaRPr lang="en-IN"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7987F9C-2E7E-4E55-AF7B-F439F287D9DD}"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C1CB3AA-60EA-4697-A5D7-AE222F4E3416}" type="datetimeFigureOut">
              <a:rPr lang="en-US" smtClean="0"/>
              <a:pPr/>
              <a:t>4/22/2011</a:t>
            </a:fld>
            <a:endParaRPr lang="en-IN"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dirty="0"/>
          </a:p>
        </p:txBody>
      </p:sp>
      <p:sp>
        <p:nvSpPr>
          <p:cNvPr id="4" name="Slide Number Placeholder 3"/>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97987F9C-2E7E-4E55-AF7B-F439F287D9DD}"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C1CB3AA-60EA-4697-A5D7-AE222F4E3416}" type="datetimeFigureOut">
              <a:rPr lang="en-US" smtClean="0"/>
              <a:pPr/>
              <a:t>4/22/2011</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97987F9C-2E7E-4E55-AF7B-F439F287D9DD}" type="slidenum">
              <a:rPr lang="en-IN" smtClean="0"/>
              <a:pPr/>
              <a:t>‹#›</a:t>
            </a:fld>
            <a:endParaRPr lang="en-IN"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C1CB3AA-60EA-4697-A5D7-AE222F4E3416}" type="datetimeFigureOut">
              <a:rPr lang="en-US" smtClean="0"/>
              <a:pPr/>
              <a:t>4/22/2011</a:t>
            </a:fld>
            <a:endParaRPr lang="en-IN"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7987F9C-2E7E-4E55-AF7B-F439F287D9DD}"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File:Grameen_bank_logo.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600" dirty="0" smtClean="0"/>
              <a:t>Maitreesh Ghatak</a:t>
            </a:r>
          </a:p>
          <a:p>
            <a:r>
              <a:rPr lang="en-US" sz="3600" dirty="0" smtClean="0"/>
              <a:t>Timothy W. Guinnane</a:t>
            </a:r>
            <a:endParaRPr lang="en-IN" sz="3600" dirty="0"/>
          </a:p>
        </p:txBody>
      </p:sp>
      <p:sp>
        <p:nvSpPr>
          <p:cNvPr id="5" name="Rectangle 4"/>
          <p:cNvSpPr/>
          <p:nvPr/>
        </p:nvSpPr>
        <p:spPr>
          <a:xfrm>
            <a:off x="683029" y="928670"/>
            <a:ext cx="8460971" cy="1754326"/>
          </a:xfrm>
          <a:prstGeom prst="rect">
            <a:avLst/>
          </a:prstGeom>
          <a:noFill/>
        </p:spPr>
        <p:txBody>
          <a:bodyPr wrap="none" lIns="91440" tIns="45720" rIns="91440" bIns="45720">
            <a:spAutoFit/>
          </a:bodyPr>
          <a:lstStyle/>
          <a:p>
            <a:pPr algn="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The economics of lending</a:t>
            </a:r>
          </a:p>
          <a:p>
            <a:pPr algn="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with joint liability</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142852"/>
            <a:ext cx="7786742" cy="6463308"/>
          </a:xfrm>
          <a:prstGeom prst="rect">
            <a:avLst/>
          </a:prstGeom>
          <a:noFill/>
        </p:spPr>
        <p:txBody>
          <a:bodyPr wrap="square" rtlCol="0">
            <a:spAutoFit/>
          </a:bodyPr>
          <a:lstStyle/>
          <a:p>
            <a:r>
              <a:rPr lang="en-US" b="1" dirty="0" smtClean="0"/>
              <a:t>DIFFERENCES</a:t>
            </a:r>
          </a:p>
          <a:p>
            <a:pPr marL="400050" indent="-400050">
              <a:buFont typeface="Wingdings" pitchFamily="2" charset="2"/>
              <a:buChar char="v"/>
            </a:pPr>
            <a:r>
              <a:rPr lang="en-US" b="1" dirty="0" smtClean="0"/>
              <a:t>CREDIT STRUCTURE</a:t>
            </a:r>
          </a:p>
          <a:p>
            <a:pPr lvl="0">
              <a:buFont typeface="Arial" pitchFamily="34" charset="0"/>
              <a:buChar char="•"/>
            </a:pPr>
            <a:r>
              <a:rPr lang="en-US" b="1" dirty="0" smtClean="0"/>
              <a:t>Cooperatives-Two different layers </a:t>
            </a:r>
            <a:endParaRPr lang="en-IN" dirty="0" smtClean="0"/>
          </a:p>
          <a:p>
            <a:pPr lvl="1">
              <a:buFont typeface="Wingdings" pitchFamily="2" charset="2"/>
              <a:buChar char="ü"/>
            </a:pPr>
            <a:r>
              <a:rPr lang="en-US" b="1" dirty="0" smtClean="0"/>
              <a:t>First layer- one borrower an its cosigner </a:t>
            </a:r>
            <a:endParaRPr lang="en-IN" dirty="0" smtClean="0"/>
          </a:p>
          <a:p>
            <a:pPr lvl="1">
              <a:buFont typeface="Wingdings" pitchFamily="2" charset="2"/>
              <a:buChar char="ü"/>
            </a:pPr>
            <a:r>
              <a:rPr lang="en-US" b="1" dirty="0" smtClean="0"/>
              <a:t>Second layer- cooperative membership as a whole</a:t>
            </a:r>
            <a:endParaRPr lang="en-IN" dirty="0" smtClean="0"/>
          </a:p>
          <a:p>
            <a:pPr lvl="1"/>
            <a:r>
              <a:rPr lang="en-US" b="1" dirty="0" smtClean="0"/>
              <a:t>Cosigner bears all financial responsibilities for the borrowers loan </a:t>
            </a:r>
            <a:endParaRPr lang="en-IN" dirty="0" smtClean="0"/>
          </a:p>
          <a:p>
            <a:pPr lvl="1">
              <a:buFont typeface="Wingdings" pitchFamily="2" charset="2"/>
              <a:buChar char="ü"/>
            </a:pPr>
            <a:r>
              <a:rPr lang="en-US" b="1" dirty="0" smtClean="0"/>
              <a:t>The failure of any loans threatens the cooperative long term growth and health.</a:t>
            </a:r>
            <a:endParaRPr lang="en-IN" dirty="0" smtClean="0"/>
          </a:p>
          <a:p>
            <a:pPr lvl="0">
              <a:buFont typeface="Arial" pitchFamily="34" charset="0"/>
              <a:buChar char="•"/>
            </a:pPr>
            <a:r>
              <a:rPr lang="en-US" b="1" dirty="0" smtClean="0"/>
              <a:t>Grameen bank- only one borrowing group</a:t>
            </a:r>
            <a:endParaRPr lang="en-IN" dirty="0" smtClean="0"/>
          </a:p>
          <a:p>
            <a:pPr lvl="1">
              <a:buFont typeface="Wingdings" pitchFamily="2" charset="2"/>
              <a:buChar char="ü"/>
            </a:pPr>
            <a:r>
              <a:rPr lang="en-US" b="1" dirty="0" smtClean="0"/>
              <a:t>Banks staff combines several borrowing groups into a centre for meetings , training sessions etc.but groups within a centre bears no financial responsibility of the loan of other groups.</a:t>
            </a:r>
          </a:p>
          <a:p>
            <a:pPr lvl="1"/>
            <a:endParaRPr lang="en-US" b="1" dirty="0" smtClean="0"/>
          </a:p>
          <a:p>
            <a:pPr lvl="0">
              <a:buFont typeface="Wingdings" pitchFamily="2" charset="2"/>
              <a:buChar char="v"/>
            </a:pPr>
            <a:r>
              <a:rPr lang="en-US" b="1" dirty="0" smtClean="0"/>
              <a:t>SOURCE OF LOAN FUNDS</a:t>
            </a:r>
            <a:endParaRPr lang="en-IN" dirty="0" smtClean="0"/>
          </a:p>
          <a:p>
            <a:pPr lvl="0">
              <a:buFont typeface="Arial" pitchFamily="34" charset="0"/>
              <a:buChar char="•"/>
            </a:pPr>
            <a:r>
              <a:rPr lang="en-US" b="1" dirty="0" smtClean="0"/>
              <a:t>Some german cooperative borrowed substantial share of their loan funds from external financial institutions. Mostly relied on local funds ( combination of cooperative assets member capital contribution plus retained earnings ), member deposits , deposits of those who are not the members.</a:t>
            </a:r>
          </a:p>
          <a:p>
            <a:pPr lvl="0">
              <a:buFont typeface="Arial" pitchFamily="34" charset="0"/>
              <a:buChar char="•"/>
            </a:pPr>
            <a:r>
              <a:rPr lang="en-US" b="1" dirty="0" smtClean="0"/>
              <a:t>Grameen  bank- obtain most of their  lending funds from external institutions</a:t>
            </a:r>
            <a:endParaRPr lang="en-IN" dirty="0" smtClean="0"/>
          </a:p>
          <a:p>
            <a:pPr marL="400050" indent="-400050">
              <a:buFont typeface="Wingdings" pitchFamily="2" charset="2"/>
              <a:buChar char="v"/>
            </a:pPr>
            <a:endParaRPr lang="en-IN" dirty="0" smtClean="0"/>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76" y="418438"/>
            <a:ext cx="771527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LONGEVITY OF THE LENDING GROUPS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first level exists only for the life of a loan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Second level, cooperative membership is cooperate body that exists independent of any loan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borrowing group in grameen bank exists only for the purposes of loan in question while it may also be reconstitutes for a later loan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285720" y="3451870"/>
            <a:ext cx="7429552"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US" b="1" dirty="0" smtClean="0"/>
              <a:t>There are full range of activities the grameen bank uses to obtain its higher repayment rates but there is not as yet clear evidence of how much of the grameen banks success reflects the affect of joint liability alone.</a:t>
            </a:r>
            <a:endParaRPr lang="en-IN" dirty="0" smtClean="0"/>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5720" y="0"/>
            <a:ext cx="7815290" cy="628671"/>
          </a:xfrm>
          <a:prstGeom prst="rect">
            <a:avLst/>
          </a:prstGeom>
        </p:spPr>
        <p:txBody>
          <a:bodyPr vert="horz" lIns="45720" tIns="0" rIns="45720" bIns="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all" spc="0" normalizeH="0" baseline="0" noProof="0" dirty="0" smtClean="0">
                <a:ln w="500">
                  <a:solidFill>
                    <a:schemeClr val="tx2">
                      <a:shade val="20000"/>
                      <a:satMod val="120000"/>
                    </a:schemeClr>
                  </a:solidFill>
                </a:ln>
                <a:solidFill>
                  <a:schemeClr val="accent1">
                    <a:lumMod val="75000"/>
                  </a:schemeClr>
                </a:solidFill>
                <a:effectLst/>
                <a:uLnTx/>
                <a:uFillTx/>
                <a:latin typeface="+mj-lt"/>
                <a:ea typeface="+mj-ea"/>
                <a:cs typeface="+mj-cs"/>
              </a:rPr>
              <a:t>Theories of joint liability contracts</a:t>
            </a:r>
            <a:endParaRPr kumimoji="0" lang="en-US" sz="2800" b="1" i="0" u="none" strike="noStrike" kern="1200" cap="all" spc="0" normalizeH="0" baseline="0" noProof="0" dirty="0">
              <a:ln w="500">
                <a:solidFill>
                  <a:schemeClr val="tx2">
                    <a:shade val="20000"/>
                    <a:satMod val="120000"/>
                  </a:schemeClr>
                </a:solidFill>
              </a:ln>
              <a:solidFill>
                <a:schemeClr val="accent1">
                  <a:lumMod val="75000"/>
                </a:schemeClr>
              </a:solidFill>
              <a:effectLst/>
              <a:uLnTx/>
              <a:uFillTx/>
              <a:latin typeface="+mj-lt"/>
              <a:ea typeface="+mj-ea"/>
              <a:cs typeface="+mj-cs"/>
            </a:endParaRPr>
          </a:p>
        </p:txBody>
      </p:sp>
      <p:sp>
        <p:nvSpPr>
          <p:cNvPr id="5" name="Subtitle 2"/>
          <p:cNvSpPr txBox="1">
            <a:spLocks/>
          </p:cNvSpPr>
          <p:nvPr/>
        </p:nvSpPr>
        <p:spPr>
          <a:xfrm>
            <a:off x="-23786" y="838200"/>
            <a:ext cx="8239124" cy="57150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400" b="0" i="0" u="none" strike="noStrike" kern="1200" cap="none" spc="0" normalizeH="0" baseline="0" noProof="0" dirty="0" smtClean="0">
                <a:ln>
                  <a:noFill/>
                </a:ln>
                <a:solidFill>
                  <a:schemeClr val="accent2">
                    <a:lumMod val="50000"/>
                  </a:schemeClr>
                </a:solidFill>
                <a:effectLst/>
                <a:uLnTx/>
                <a:uFillTx/>
                <a:latin typeface="+mn-lt"/>
                <a:ea typeface="+mn-ea"/>
                <a:cs typeface="+mn-cs"/>
              </a:rPr>
              <a:t>Joint liability alleviates the four major problems faced by formal credit institutions that lend to poor borrowers who cannot offer much in the way of collateral:</a:t>
            </a:r>
          </a:p>
          <a:p>
            <a:pPr marL="457200" marR="0" lvl="0" indent="-457200" algn="l" defTabSz="914400" rtl="0" eaLnBrk="1" fontAlgn="auto" latinLnBrk="0" hangingPunct="1">
              <a:lnSpc>
                <a:spcPct val="100000"/>
              </a:lnSpc>
              <a:spcBef>
                <a:spcPts val="600"/>
              </a:spcBef>
              <a:spcAft>
                <a:spcPts val="0"/>
              </a:spcAft>
              <a:buClr>
                <a:schemeClr val="tx2"/>
              </a:buClr>
              <a:buSzPct val="73000"/>
              <a:tabLst/>
              <a:defRPr/>
            </a:pPr>
            <a:r>
              <a:rPr kumimoji="0" lang="en-US" sz="2400" b="0" i="0" u="none" strike="noStrike" kern="1200" cap="none" spc="0" normalizeH="0" baseline="0" noProof="0" dirty="0" smtClean="0">
                <a:ln>
                  <a:noFill/>
                </a:ln>
                <a:solidFill>
                  <a:schemeClr val="accent2">
                    <a:lumMod val="50000"/>
                  </a:schemeClr>
                </a:solidFill>
                <a:effectLst/>
                <a:uLnTx/>
                <a:uFillTx/>
                <a:latin typeface="+mn-lt"/>
                <a:ea typeface="+mn-ea"/>
                <a:cs typeface="+mn-cs"/>
              </a:rPr>
              <a:t>a) Adverse selection (what kind of risk a borrower is)</a:t>
            </a:r>
          </a:p>
          <a:p>
            <a:pPr marL="457200" marR="0" lvl="0" indent="-45720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400" b="0" i="0" u="none" strike="noStrike" kern="1200" cap="none" spc="0" normalizeH="0" baseline="0" noProof="0" dirty="0" smtClean="0">
                <a:ln>
                  <a:noFill/>
                </a:ln>
                <a:solidFill>
                  <a:schemeClr val="accent2">
                    <a:lumMod val="50000"/>
                  </a:schemeClr>
                </a:solidFill>
                <a:effectLst/>
                <a:uLnTx/>
                <a:uFillTx/>
                <a:latin typeface="+mn-lt"/>
                <a:ea typeface="+mn-ea"/>
                <a:cs typeface="+mn-cs"/>
              </a:rPr>
              <a:t>The paper shows that with joint liability there arises a natural separability among groups, that makes it easier to identify risky groups and safer groups. Or simply we can say that risky borrowers group with risky one’s and safer with safer one’s, avoiding adverse selection.</a:t>
            </a:r>
          </a:p>
          <a:p>
            <a:pPr marL="457200" marR="0" lvl="0" indent="-457200" algn="l" defTabSz="914400" rtl="0" eaLnBrk="1" fontAlgn="auto" latinLnBrk="0" hangingPunct="1">
              <a:lnSpc>
                <a:spcPct val="100000"/>
              </a:lnSpc>
              <a:spcBef>
                <a:spcPts val="600"/>
              </a:spcBef>
              <a:spcAft>
                <a:spcPts val="0"/>
              </a:spcAft>
              <a:buClr>
                <a:schemeClr val="tx2"/>
              </a:buClr>
              <a:buSzPct val="73000"/>
              <a:tabLst/>
              <a:defRPr/>
            </a:pPr>
            <a:r>
              <a:rPr kumimoji="0" lang="en-US" sz="2400" b="0" i="0" u="none" strike="noStrike" kern="1200" cap="none" spc="0" normalizeH="0" baseline="0" noProof="0" dirty="0" smtClean="0">
                <a:ln>
                  <a:noFill/>
                </a:ln>
                <a:solidFill>
                  <a:schemeClr val="accent2">
                    <a:lumMod val="50000"/>
                  </a:schemeClr>
                </a:solidFill>
                <a:effectLst/>
                <a:uLnTx/>
                <a:uFillTx/>
                <a:latin typeface="+mn-lt"/>
                <a:ea typeface="+mn-ea"/>
                <a:cs typeface="+mn-cs"/>
              </a:rPr>
              <a:t>b) Moral hazard (makes sure loan is properly utilized and repaid)</a:t>
            </a:r>
          </a:p>
          <a:p>
            <a:pPr marL="457200" marR="0" lvl="0" indent="-45720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400" b="0" i="0" u="none" strike="noStrike" kern="1200" cap="none" spc="0" normalizeH="0" baseline="0" noProof="0" dirty="0" smtClean="0">
                <a:ln>
                  <a:noFill/>
                </a:ln>
                <a:solidFill>
                  <a:schemeClr val="accent2">
                    <a:lumMod val="50000"/>
                  </a:schemeClr>
                </a:solidFill>
                <a:effectLst/>
                <a:uLnTx/>
                <a:uFillTx/>
                <a:latin typeface="+mn-lt"/>
                <a:ea typeface="+mn-ea"/>
                <a:cs typeface="+mn-cs"/>
              </a:rPr>
              <a:t>Because group members have an incentive to take remedial action against a partner who mis–uses her loan because of joint liability.</a:t>
            </a:r>
          </a:p>
          <a:p>
            <a:pPr marL="457200" marR="0" lvl="0" indent="-45720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457200"/>
            <a:ext cx="7324748" cy="5516563"/>
          </a:xfrm>
        </p:spPr>
        <p:txBody>
          <a:bodyPr>
            <a:normAutofit/>
          </a:bodyPr>
          <a:lstStyle/>
          <a:p>
            <a:pPr>
              <a:buNone/>
            </a:pPr>
            <a:r>
              <a:rPr lang="en-US" sz="2400" dirty="0" smtClean="0">
                <a:solidFill>
                  <a:schemeClr val="accent6">
                    <a:lumMod val="50000"/>
                  </a:schemeClr>
                </a:solidFill>
              </a:rPr>
              <a:t>c)  Costly audits (to learn how the project actually did if she declares her inability to repay)</a:t>
            </a:r>
          </a:p>
          <a:p>
            <a:pPr>
              <a:buNone/>
            </a:pPr>
            <a:r>
              <a:rPr lang="en-US" sz="2400" dirty="0">
                <a:solidFill>
                  <a:schemeClr val="accent6">
                    <a:lumMod val="50000"/>
                  </a:schemeClr>
                </a:solidFill>
              </a:rPr>
              <a:t> </a:t>
            </a:r>
            <a:r>
              <a:rPr lang="en-US" sz="2400" dirty="0" smtClean="0">
                <a:solidFill>
                  <a:schemeClr val="accent6">
                    <a:lumMod val="50000"/>
                  </a:schemeClr>
                </a:solidFill>
              </a:rPr>
              <a:t>    With joint liability a partner has incentive to audit the borrower in case of non-repayment on his part since she is partly liable for her repayment.</a:t>
            </a:r>
          </a:p>
          <a:p>
            <a:pPr>
              <a:buNone/>
            </a:pPr>
            <a:endParaRPr lang="en-US" sz="2400" dirty="0">
              <a:solidFill>
                <a:schemeClr val="accent6">
                  <a:lumMod val="50000"/>
                </a:schemeClr>
              </a:solidFill>
            </a:endParaRPr>
          </a:p>
          <a:p>
            <a:pPr marL="457200" indent="-457200">
              <a:buNone/>
            </a:pPr>
            <a:r>
              <a:rPr lang="en-US" sz="2400" dirty="0" smtClean="0">
                <a:solidFill>
                  <a:schemeClr val="accent6">
                    <a:lumMod val="50000"/>
                  </a:schemeClr>
                </a:solidFill>
              </a:rPr>
              <a:t>d) Enforcement (finding methods to force the borrower to pay if she is reluctant to do so)</a:t>
            </a:r>
          </a:p>
          <a:p>
            <a:pPr marL="457200" indent="-457200">
              <a:buNone/>
            </a:pPr>
            <a:r>
              <a:rPr lang="en-US" sz="2400" dirty="0" smtClean="0">
                <a:solidFill>
                  <a:schemeClr val="accent6">
                    <a:lumMod val="50000"/>
                  </a:schemeClr>
                </a:solidFill>
              </a:rPr>
              <a:t>     By defaulting willfully a borrower incurs sanctions from the bank as well as the community, which is is more burdening for the defaulter than in the case of individual liability.</a:t>
            </a:r>
          </a:p>
          <a:p>
            <a:pPr marL="457200" indent="-457200">
              <a:buNone/>
            </a:pPr>
            <a:endParaRPr lang="en-US" sz="2400" dirty="0">
              <a:solidFill>
                <a:schemeClr val="accent2">
                  <a:lumMod val="50000"/>
                </a:schemeClr>
              </a:solidFill>
            </a:endParaRPr>
          </a:p>
          <a:p>
            <a:pPr marL="457200" indent="-457200">
              <a:buNone/>
            </a:pPr>
            <a:endParaRPr lang="en-US" sz="2400" dirty="0">
              <a:solidFill>
                <a:schemeClr val="accent2">
                  <a:lumMod val="50000"/>
                </a:schemeClr>
              </a:solidFill>
            </a:endParaRPr>
          </a:p>
          <a:p>
            <a:pPr marL="457200" indent="-457200">
              <a:buNone/>
            </a:pPr>
            <a:endParaRPr lang="en-US" sz="24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357158" y="1214422"/>
            <a:ext cx="7543824" cy="4833950"/>
          </a:xfrm>
        </p:spPr>
        <p:txBody>
          <a:bodyPr>
            <a:normAutofit/>
          </a:bodyPr>
          <a:lstStyle/>
          <a:p>
            <a:r>
              <a:rPr lang="en-US" sz="2400" dirty="0" smtClean="0">
                <a:solidFill>
                  <a:schemeClr val="accent6">
                    <a:lumMod val="50000"/>
                  </a:schemeClr>
                </a:solidFill>
              </a:rPr>
              <a:t>JLLI’s can do better than conventional bankers </a:t>
            </a:r>
            <a:r>
              <a:rPr lang="en-US" sz="2400" i="1" dirty="0" smtClean="0">
                <a:solidFill>
                  <a:schemeClr val="accent6">
                    <a:lumMod val="50000"/>
                  </a:schemeClr>
                </a:solidFill>
              </a:rPr>
              <a:t>in some social context </a:t>
            </a:r>
            <a:r>
              <a:rPr lang="en-US" sz="2400" dirty="0" smtClean="0">
                <a:solidFill>
                  <a:schemeClr val="accent6">
                    <a:lumMod val="50000"/>
                  </a:schemeClr>
                </a:solidFill>
              </a:rPr>
              <a:t>for two different reasons :</a:t>
            </a:r>
          </a:p>
          <a:p>
            <a:pPr>
              <a:buNone/>
            </a:pPr>
            <a:r>
              <a:rPr lang="en-US" sz="2400" dirty="0" smtClean="0">
                <a:solidFill>
                  <a:schemeClr val="accent6">
                    <a:lumMod val="50000"/>
                  </a:schemeClr>
                </a:solidFill>
              </a:rPr>
              <a:t>1) Members of a community may know more about one another regarding their types, actions, states etc. than an outside institution such as bank.</a:t>
            </a:r>
          </a:p>
          <a:p>
            <a:pPr>
              <a:buNone/>
            </a:pPr>
            <a:r>
              <a:rPr lang="en-US" sz="2400" dirty="0" smtClean="0">
                <a:solidFill>
                  <a:schemeClr val="accent6">
                    <a:lumMod val="50000"/>
                  </a:schemeClr>
                </a:solidFill>
              </a:rPr>
              <a:t>2)  A major source of market failure in credit markets is that bank cannot apply financial sanctions against poor people who default on a loan since by definition they are poor and the extent of non financial sanctions is limited in societies. Although poor people’s neighbors, may be able to impose powerful non financial sanctions at low cost.</a:t>
            </a:r>
          </a:p>
          <a:p>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643042" y="142852"/>
            <a:ext cx="5457836" cy="495320"/>
          </a:xfrm>
          <a:prstGeom prst="rect">
            <a:avLst/>
          </a:prstGeom>
        </p:spPr>
        <p:txBody>
          <a:bodyPr vert="horz" lIns="45720" tIns="0" rIns="45720" bIns="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all" spc="0" normalizeH="0" baseline="0" noProof="0" dirty="0" smtClean="0">
                <a:ln w="500">
                  <a:solidFill>
                    <a:schemeClr val="tx2">
                      <a:shade val="20000"/>
                      <a:satMod val="120000"/>
                    </a:schemeClr>
                  </a:solidFill>
                </a:ln>
                <a:effectLst/>
                <a:uLnTx/>
                <a:uFillTx/>
                <a:latin typeface="+mj-lt"/>
                <a:ea typeface="+mj-ea"/>
                <a:cs typeface="+mj-cs"/>
              </a:rPr>
              <a:t>The basic model</a:t>
            </a:r>
            <a:endParaRPr kumimoji="0" lang="en-US" sz="2800" b="1" i="0" u="none" strike="noStrike" kern="1200" cap="all" spc="0" normalizeH="0" baseline="0" noProof="0" dirty="0">
              <a:ln w="500">
                <a:solidFill>
                  <a:schemeClr val="tx2">
                    <a:shade val="20000"/>
                    <a:satMod val="120000"/>
                  </a:schemeClr>
                </a:solidFill>
              </a:ln>
              <a:effectLst/>
              <a:uLnTx/>
              <a:uFillTx/>
              <a:latin typeface="+mj-lt"/>
              <a:ea typeface="+mj-ea"/>
              <a:cs typeface="+mj-cs"/>
            </a:endParaRPr>
          </a:p>
        </p:txBody>
      </p:sp>
      <p:sp>
        <p:nvSpPr>
          <p:cNvPr id="3" name="Subtitle 2"/>
          <p:cNvSpPr txBox="1">
            <a:spLocks/>
          </p:cNvSpPr>
          <p:nvPr/>
        </p:nvSpPr>
        <p:spPr>
          <a:xfrm>
            <a:off x="0" y="714356"/>
            <a:ext cx="8501090" cy="6143644"/>
          </a:xfrm>
          <a:prstGeom prst="rect">
            <a:avLst/>
          </a:prstGeom>
        </p:spPr>
        <p:txBody>
          <a:bodyPr vert="horz">
            <a:normAutofit fontScale="25000" lnSpcReduction="20000"/>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Output Y takes two values, high Y</a:t>
            </a:r>
            <a:r>
              <a:rPr kumimoji="0" lang="en-US" sz="8800" b="0" i="0" u="none" strike="noStrike" kern="1200" cap="none" spc="0" normalizeH="0" baseline="30000" noProof="0" dirty="0" smtClean="0">
                <a:ln>
                  <a:noFill/>
                </a:ln>
                <a:solidFill>
                  <a:schemeClr val="accent6">
                    <a:lumMod val="50000"/>
                  </a:schemeClr>
                </a:solidFill>
                <a:effectLst/>
                <a:uLnTx/>
                <a:uFillTx/>
                <a:latin typeface="+mn-lt"/>
                <a:ea typeface="+mn-ea"/>
                <a:cs typeface="+mn-cs"/>
              </a:rPr>
              <a:t>H</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and low Y</a:t>
            </a:r>
            <a:r>
              <a:rPr kumimoji="0" lang="en-US" sz="8800" b="0" i="0" u="none" strike="noStrike" kern="1200" cap="none" spc="0" normalizeH="0" baseline="30000" noProof="0" dirty="0" smtClean="0">
                <a:ln>
                  <a:noFill/>
                </a:ln>
                <a:solidFill>
                  <a:schemeClr val="accent6">
                    <a:lumMod val="50000"/>
                  </a:schemeClr>
                </a:solidFill>
                <a:effectLst/>
                <a:uLnTx/>
                <a:uFillTx/>
                <a:latin typeface="+mn-lt"/>
                <a:ea typeface="+mn-ea"/>
                <a:cs typeface="+mn-cs"/>
              </a:rPr>
              <a:t>L</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where </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lang="en-US" sz="8800" dirty="0" smtClean="0">
                <a:solidFill>
                  <a:schemeClr val="accent6">
                    <a:lumMod val="50000"/>
                  </a:schemeClr>
                </a:solidFill>
              </a:rPr>
              <a:t>  </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Y</a:t>
            </a:r>
            <a:r>
              <a:rPr kumimoji="0" lang="en-US" sz="8800" b="0" i="0" u="none" strike="noStrike" kern="1200" cap="none" spc="0" normalizeH="0" baseline="30000" noProof="0" dirty="0" smtClean="0">
                <a:ln>
                  <a:noFill/>
                </a:ln>
                <a:solidFill>
                  <a:schemeClr val="accent6">
                    <a:lumMod val="50000"/>
                  </a:schemeClr>
                </a:solidFill>
                <a:effectLst/>
                <a:uLnTx/>
                <a:uFillTx/>
                <a:latin typeface="+mn-lt"/>
                <a:ea typeface="+mn-ea"/>
                <a:cs typeface="+mn-cs"/>
              </a:rPr>
              <a:t>H</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&gt; Y</a:t>
            </a:r>
            <a:r>
              <a:rPr kumimoji="0" lang="en-US" sz="8800" b="0" i="0" u="none" strike="noStrike" kern="1200" cap="none" spc="0" normalizeH="0" baseline="30000" noProof="0" dirty="0" smtClean="0">
                <a:ln>
                  <a:noFill/>
                </a:ln>
                <a:solidFill>
                  <a:schemeClr val="accent6">
                    <a:lumMod val="50000"/>
                  </a:schemeClr>
                </a:solidFill>
                <a:effectLst/>
                <a:uLnTx/>
                <a:uFillTx/>
                <a:latin typeface="+mn-lt"/>
                <a:ea typeface="+mn-ea"/>
                <a:cs typeface="+mn-cs"/>
              </a:rPr>
              <a:t>L</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&gt; 0.For simplicity we normalize Y</a:t>
            </a:r>
            <a:r>
              <a:rPr kumimoji="0" lang="en-US" sz="8800" b="0" i="0" u="none" strike="noStrike" kern="1200" cap="none" spc="0" normalizeH="0" baseline="30000" noProof="0" dirty="0" smtClean="0">
                <a:ln>
                  <a:noFill/>
                </a:ln>
                <a:solidFill>
                  <a:schemeClr val="accent6">
                    <a:lumMod val="50000"/>
                  </a:schemeClr>
                </a:solidFill>
                <a:effectLst/>
                <a:uLnTx/>
                <a:uFillTx/>
                <a:latin typeface="+mn-lt"/>
                <a:ea typeface="+mn-ea"/>
                <a:cs typeface="+mn-cs"/>
              </a:rPr>
              <a:t>L</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to 0.</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Output is high with probability p </a:t>
            </a:r>
            <a:r>
              <a:rPr kumimoji="0" lang="az-Cyrl-AZ"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Є</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(0,1).</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Each project requires 1 unit of capital and the lender needs </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to be paid back an amount </a:t>
            </a:r>
            <a:r>
              <a:rPr kumimoji="0" lang="el-GR"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ρ</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&gt; 1 per loan, principal plus    interest, </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on average. Lender earns zero economic profits by assumption.</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Borrowers will borrow only if their payoff exceeds the opportunity</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cost of their labor, ū.</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The project returns of different borrowers are assumed to be uncorrelated.</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All projects are socially profitable in the sense that expected </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return from the project is greater than the opportunity cost of the </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capital and labor employed in the project</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i.e.    pY</a:t>
            </a:r>
            <a:r>
              <a:rPr kumimoji="0" lang="en-US" sz="8800" b="0" i="0" u="none" strike="noStrike" kern="1200" cap="none" spc="0" normalizeH="0" baseline="30000" noProof="0" dirty="0" smtClean="0">
                <a:ln>
                  <a:noFill/>
                </a:ln>
                <a:solidFill>
                  <a:schemeClr val="accent6">
                    <a:lumMod val="50000"/>
                  </a:schemeClr>
                </a:solidFill>
                <a:effectLst/>
                <a:uLnTx/>
                <a:uFillTx/>
                <a:latin typeface="+mn-lt"/>
                <a:ea typeface="+mn-ea"/>
                <a:cs typeface="+mn-cs"/>
              </a:rPr>
              <a:t>H</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&gt; </a:t>
            </a:r>
            <a:r>
              <a:rPr kumimoji="0" lang="el-GR"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ρ</a:t>
            </a: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 ū</a:t>
            </a: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r>
              <a:rPr kumimoji="0" lang="en-US" sz="8800" b="0" i="0" u="none" strike="noStrike" kern="1200" cap="none" spc="0" normalizeH="0" baseline="0" noProof="0" dirty="0" smtClean="0">
                <a:ln>
                  <a:noFill/>
                </a:ln>
                <a:solidFill>
                  <a:schemeClr val="accent6">
                    <a:lumMod val="50000"/>
                  </a:schemeClr>
                </a:solidFill>
                <a:effectLst/>
                <a:uLnTx/>
                <a:uFillTx/>
                <a:latin typeface="+mn-lt"/>
                <a:ea typeface="+mn-ea"/>
                <a:cs typeface="+mn-cs"/>
              </a:rPr>
              <a:t>    We refer outside lender as ‘bank’ throughout the paper. </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endParaRPr kumimoji="0" lang="en-US" sz="2400" b="0" i="0" u="none" strike="noStrike" kern="1200" cap="none" spc="0" normalizeH="0" baseline="0" noProof="0" dirty="0">
              <a:ln>
                <a:noFill/>
              </a:ln>
              <a:solidFill>
                <a:schemeClr val="accent6">
                  <a:lumMod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229600" cy="6629400"/>
          </a:xfrm>
        </p:spPr>
        <p:txBody>
          <a:bodyPr>
            <a:normAutofit fontScale="92500" lnSpcReduction="10000"/>
          </a:bodyPr>
          <a:lstStyle/>
          <a:p>
            <a:r>
              <a:rPr lang="en-US" sz="2400" dirty="0" smtClean="0">
                <a:solidFill>
                  <a:schemeClr val="accent6">
                    <a:lumMod val="50000"/>
                  </a:schemeClr>
                </a:solidFill>
              </a:rPr>
              <a:t>We also assume limited liability, in the sense that the lender can only seize assets that the borrower has specifically pledged as collateral for a loan. Or lender has no recourse in case of a defaulting borrower.</a:t>
            </a:r>
          </a:p>
          <a:p>
            <a:r>
              <a:rPr lang="en-US" sz="2400" dirty="0" smtClean="0">
                <a:solidFill>
                  <a:schemeClr val="accent6">
                    <a:lumMod val="50000"/>
                  </a:schemeClr>
                </a:solidFill>
              </a:rPr>
              <a:t>A standard loan contract specifies an interest rate r (gross interest rate, principal plus net interest rate) which is the amount borrower must repay to the bank. This can be interpreted as </a:t>
            </a:r>
            <a:r>
              <a:rPr lang="en-US" sz="2400" i="1" dirty="0" smtClean="0">
                <a:solidFill>
                  <a:schemeClr val="accent6">
                    <a:lumMod val="50000"/>
                  </a:schemeClr>
                </a:solidFill>
              </a:rPr>
              <a:t>individual liability </a:t>
            </a:r>
            <a:r>
              <a:rPr lang="en-US" sz="2400" dirty="0" smtClean="0">
                <a:solidFill>
                  <a:schemeClr val="accent6">
                    <a:lumMod val="50000"/>
                  </a:schemeClr>
                </a:solidFill>
              </a:rPr>
              <a:t>of the borrower.</a:t>
            </a:r>
          </a:p>
          <a:p>
            <a:r>
              <a:rPr lang="en-US" sz="2400" dirty="0" smtClean="0">
                <a:solidFill>
                  <a:schemeClr val="accent6">
                    <a:lumMod val="50000"/>
                  </a:schemeClr>
                </a:solidFill>
              </a:rPr>
              <a:t>We model joint liability in the following way: </a:t>
            </a:r>
          </a:p>
          <a:p>
            <a:pPr>
              <a:buNone/>
            </a:pPr>
            <a:r>
              <a:rPr lang="en-US" sz="2400" dirty="0">
                <a:solidFill>
                  <a:schemeClr val="accent6">
                    <a:lumMod val="50000"/>
                  </a:schemeClr>
                </a:solidFill>
              </a:rPr>
              <a:t> </a:t>
            </a:r>
            <a:r>
              <a:rPr lang="en-US" sz="2400" dirty="0" smtClean="0">
                <a:solidFill>
                  <a:schemeClr val="accent6">
                    <a:lumMod val="50000"/>
                  </a:schemeClr>
                </a:solidFill>
              </a:rPr>
              <a:t>     if a borrower is willing and able to repay her loan but her partner is unwilling or unable to repay her loan, then the former must pay an additional amount c to the bank.</a:t>
            </a:r>
          </a:p>
          <a:p>
            <a:r>
              <a:rPr lang="en-US" sz="2400" dirty="0" smtClean="0">
                <a:solidFill>
                  <a:schemeClr val="accent6">
                    <a:lumMod val="50000"/>
                  </a:schemeClr>
                </a:solidFill>
              </a:rPr>
              <a:t>Here c can be interpreted as the net present discounted value of the cost of sacrificing present consumption for the paying partner.</a:t>
            </a:r>
          </a:p>
          <a:p>
            <a:r>
              <a:rPr lang="en-US" sz="2400" dirty="0" smtClean="0">
                <a:solidFill>
                  <a:schemeClr val="accent6">
                    <a:lumMod val="50000"/>
                  </a:schemeClr>
                </a:solidFill>
              </a:rPr>
              <a:t>The form of joint liability for defaults in actual group-lending programs often takes the form of denying future credit to all group members in case of default by a group member until the loan is repaid.</a:t>
            </a:r>
          </a:p>
          <a:p>
            <a:endParaRPr lang="en-US"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ctr"/>
            <a:r>
              <a:rPr lang="en-US" sz="2800" dirty="0" smtClean="0">
                <a:solidFill>
                  <a:schemeClr val="tx2">
                    <a:lumMod val="50000"/>
                  </a:schemeClr>
                </a:solidFill>
              </a:rPr>
              <a:t>1</a:t>
            </a:r>
            <a:r>
              <a:rPr lang="en-US" sz="2800" dirty="0" smtClean="0">
                <a:solidFill>
                  <a:schemeClr val="tx1"/>
                </a:solidFill>
              </a:rPr>
              <a:t>. Adverse selection</a:t>
            </a:r>
            <a:endParaRPr lang="en-US" sz="2800" dirty="0">
              <a:solidFill>
                <a:schemeClr val="tx1"/>
              </a:solidFill>
            </a:endParaRPr>
          </a:p>
        </p:txBody>
      </p:sp>
      <p:sp>
        <p:nvSpPr>
          <p:cNvPr id="3" name="Content Placeholder 2"/>
          <p:cNvSpPr>
            <a:spLocks noGrp="1"/>
          </p:cNvSpPr>
          <p:nvPr>
            <p:ph idx="1"/>
          </p:nvPr>
        </p:nvSpPr>
        <p:spPr>
          <a:xfrm>
            <a:off x="457200" y="914400"/>
            <a:ext cx="7758138" cy="5211763"/>
          </a:xfrm>
        </p:spPr>
        <p:txBody>
          <a:bodyPr>
            <a:normAutofit/>
          </a:bodyPr>
          <a:lstStyle/>
          <a:p>
            <a:r>
              <a:rPr lang="en-US" sz="2400" dirty="0" smtClean="0">
                <a:solidFill>
                  <a:schemeClr val="accent6">
                    <a:lumMod val="50000"/>
                  </a:schemeClr>
                </a:solidFill>
              </a:rPr>
              <a:t>Adverse selection arises when borrowers have characteristics that are unobservable to the lender but affect the probability of being able to repay the loan.</a:t>
            </a:r>
          </a:p>
          <a:p>
            <a:r>
              <a:rPr lang="en-US" sz="2400" dirty="0" smtClean="0">
                <a:solidFill>
                  <a:schemeClr val="accent6">
                    <a:lumMod val="50000"/>
                  </a:schemeClr>
                </a:solidFill>
              </a:rPr>
              <a:t>The typical method for separating good risks from bad risks is to ask the borrower to pledge collateral. If the bank offers two different contracts, one with high interest rates and low collateral and other with the opposite, the risky borrowers will select the former and safe borrowers the latter.</a:t>
            </a:r>
            <a:endParaRPr lang="en-US" sz="2400" dirty="0">
              <a:solidFill>
                <a:schemeClr val="accent6">
                  <a:lumMod val="50000"/>
                </a:schemeClr>
              </a:solidFill>
            </a:endParaRPr>
          </a:p>
          <a:p>
            <a:r>
              <a:rPr lang="en-US" sz="2400" dirty="0" smtClean="0">
                <a:solidFill>
                  <a:schemeClr val="accent6">
                    <a:lumMod val="50000"/>
                  </a:schemeClr>
                </a:solidFill>
              </a:rPr>
              <a:t>But the problem persists if borrowers are poor and do not have assets that make useful collateral.</a:t>
            </a:r>
          </a:p>
          <a:p>
            <a:endParaRPr lang="en-US" sz="2400" dirty="0"/>
          </a:p>
          <a:p>
            <a:pPr>
              <a:buNone/>
            </a:pP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pPr algn="l"/>
            <a:r>
              <a:rPr lang="en-US" sz="2000" dirty="0" smtClean="0">
                <a:solidFill>
                  <a:schemeClr val="tx1"/>
                </a:solidFill>
              </a:rPr>
              <a:t>Adverse selection</a:t>
            </a:r>
            <a:endParaRPr lang="en-US" sz="2000" dirty="0">
              <a:solidFill>
                <a:schemeClr val="tx1"/>
              </a:solidFill>
            </a:endParaRPr>
          </a:p>
        </p:txBody>
      </p:sp>
      <p:sp>
        <p:nvSpPr>
          <p:cNvPr id="3" name="Content Placeholder 2"/>
          <p:cNvSpPr>
            <a:spLocks noGrp="1"/>
          </p:cNvSpPr>
          <p:nvPr>
            <p:ph idx="1"/>
          </p:nvPr>
        </p:nvSpPr>
        <p:spPr>
          <a:xfrm>
            <a:off x="457200" y="762000"/>
            <a:ext cx="7615262" cy="5364163"/>
          </a:xfrm>
        </p:spPr>
        <p:txBody>
          <a:bodyPr>
            <a:normAutofit lnSpcReduction="10000"/>
          </a:bodyPr>
          <a:lstStyle/>
          <a:p>
            <a:r>
              <a:rPr lang="en-US" sz="2400" dirty="0" smtClean="0"/>
              <a:t>Assume borrowers are risk neutral and of two types, safe (a) and risky (b).</a:t>
            </a:r>
          </a:p>
          <a:p>
            <a:r>
              <a:rPr lang="en-US" sz="2400" dirty="0" smtClean="0"/>
              <a:t>With a project of type I, output takes two values, Y</a:t>
            </a:r>
            <a:r>
              <a:rPr lang="en-US" sz="2400" baseline="-25000" dirty="0" smtClean="0"/>
              <a:t>i</a:t>
            </a:r>
            <a:r>
              <a:rPr lang="en-US" sz="2400" baseline="30000" dirty="0" smtClean="0"/>
              <a:t>H</a:t>
            </a:r>
            <a:r>
              <a:rPr lang="en-US" sz="2400" dirty="0" smtClean="0"/>
              <a:t> and 0, and the probability of high output is pi, i = a,b.</a:t>
            </a:r>
          </a:p>
          <a:p>
            <a:r>
              <a:rPr lang="en-US" sz="2400" dirty="0" smtClean="0"/>
              <a:t>We assume p</a:t>
            </a:r>
            <a:r>
              <a:rPr lang="en-US" sz="2400" baseline="-25000" dirty="0" smtClean="0"/>
              <a:t>b</a:t>
            </a:r>
            <a:r>
              <a:rPr lang="en-US" sz="2400" dirty="0" smtClean="0"/>
              <a:t> &lt; p</a:t>
            </a:r>
            <a:r>
              <a:rPr lang="en-US" sz="2400" baseline="-25000" dirty="0" smtClean="0"/>
              <a:t>a</a:t>
            </a:r>
            <a:r>
              <a:rPr lang="en-US" sz="2400" dirty="0" smtClean="0"/>
              <a:t>.</a:t>
            </a:r>
          </a:p>
          <a:p>
            <a:pPr>
              <a:buNone/>
            </a:pPr>
            <a:r>
              <a:rPr lang="en-US" sz="2400" i="1" dirty="0" smtClean="0"/>
              <a:t>Under no joint liability:</a:t>
            </a:r>
          </a:p>
          <a:p>
            <a:pPr>
              <a:buNone/>
            </a:pPr>
            <a:r>
              <a:rPr lang="en-US" sz="2400" i="1" dirty="0"/>
              <a:t> </a:t>
            </a:r>
            <a:r>
              <a:rPr lang="en-US" sz="2400" i="1" dirty="0" smtClean="0"/>
              <a:t>     If the bank does not know borrower’s type and there are no instruments such as collateral, the bank has to offer loan to all the borrowers at the same nominal interest rate. The presence of enough risky borrowers can push the equilibrium interest rate high enough to drive the safe borrowers away from the market (as in the lemons model of Akerlof, 1970)</a:t>
            </a:r>
          </a:p>
          <a:p>
            <a:pPr>
              <a:buNone/>
            </a:pPr>
            <a:endParaRPr lang="en-US" sz="2400"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pPr algn="l"/>
            <a:r>
              <a:rPr lang="en-US" sz="2000" dirty="0" smtClean="0">
                <a:solidFill>
                  <a:schemeClr val="tx1"/>
                </a:solidFill>
              </a:rPr>
              <a:t>Adverse selection</a:t>
            </a:r>
            <a:endParaRPr lang="en-US" sz="2000" dirty="0">
              <a:solidFill>
                <a:schemeClr val="tx1"/>
              </a:solidFill>
            </a:endParaRPr>
          </a:p>
        </p:txBody>
      </p:sp>
      <p:sp>
        <p:nvSpPr>
          <p:cNvPr id="3" name="Content Placeholder 2"/>
          <p:cNvSpPr>
            <a:spLocks noGrp="1"/>
          </p:cNvSpPr>
          <p:nvPr>
            <p:ph idx="1"/>
          </p:nvPr>
        </p:nvSpPr>
        <p:spPr>
          <a:xfrm>
            <a:off x="457200" y="762000"/>
            <a:ext cx="7615262" cy="5867400"/>
          </a:xfrm>
        </p:spPr>
        <p:txBody>
          <a:bodyPr>
            <a:normAutofit fontScale="85000" lnSpcReduction="10000"/>
          </a:bodyPr>
          <a:lstStyle/>
          <a:p>
            <a:r>
              <a:rPr lang="en-US" sz="2400" dirty="0" smtClean="0">
                <a:solidFill>
                  <a:schemeClr val="accent6">
                    <a:lumMod val="50000"/>
                  </a:schemeClr>
                </a:solidFill>
              </a:rPr>
              <a:t>Under joint liability ( borrowers know each other’s types)</a:t>
            </a:r>
          </a:p>
          <a:p>
            <a:pPr>
              <a:buNone/>
            </a:pPr>
            <a:r>
              <a:rPr lang="en-US" sz="2400" dirty="0" smtClean="0">
                <a:solidFill>
                  <a:schemeClr val="accent6">
                    <a:lumMod val="50000"/>
                  </a:schemeClr>
                </a:solidFill>
              </a:rPr>
              <a:t>     The expected payoff of type i borrower when her partner is of type j is:</a:t>
            </a:r>
          </a:p>
          <a:p>
            <a:pPr>
              <a:buNone/>
            </a:pPr>
            <a:endParaRPr lang="en-US" sz="2400" dirty="0">
              <a:solidFill>
                <a:schemeClr val="accent6">
                  <a:lumMod val="50000"/>
                </a:schemeClr>
              </a:solidFill>
            </a:endParaRPr>
          </a:p>
          <a:p>
            <a:pPr algn="ctr">
              <a:buNone/>
            </a:pPr>
            <a:r>
              <a:rPr lang="en-US" sz="2400" dirty="0" smtClean="0">
                <a:solidFill>
                  <a:schemeClr val="accent6">
                    <a:lumMod val="50000"/>
                  </a:schemeClr>
                </a:solidFill>
              </a:rPr>
              <a:t>      EU</a:t>
            </a:r>
            <a:r>
              <a:rPr lang="en-US" sz="2400" baseline="-25000" dirty="0" smtClean="0">
                <a:solidFill>
                  <a:schemeClr val="accent6">
                    <a:lumMod val="50000"/>
                  </a:schemeClr>
                </a:solidFill>
              </a:rPr>
              <a:t>ij</a:t>
            </a:r>
            <a:r>
              <a:rPr lang="en-US" sz="2400" dirty="0" smtClean="0">
                <a:solidFill>
                  <a:schemeClr val="accent6">
                    <a:lumMod val="50000"/>
                  </a:schemeClr>
                </a:solidFill>
              </a:rPr>
              <a:t>(r,c) = p</a:t>
            </a:r>
            <a:r>
              <a:rPr lang="en-US" sz="2400" baseline="-25000" dirty="0" smtClean="0">
                <a:solidFill>
                  <a:schemeClr val="accent6">
                    <a:lumMod val="50000"/>
                  </a:schemeClr>
                </a:solidFill>
              </a:rPr>
              <a:t>i</a:t>
            </a:r>
            <a:r>
              <a:rPr lang="en-US" sz="2400" dirty="0" smtClean="0">
                <a:solidFill>
                  <a:schemeClr val="accent6">
                    <a:lumMod val="50000"/>
                  </a:schemeClr>
                </a:solidFill>
              </a:rPr>
              <a:t>p</a:t>
            </a:r>
            <a:r>
              <a:rPr lang="en-US" sz="2400" baseline="-25000" dirty="0" smtClean="0">
                <a:solidFill>
                  <a:schemeClr val="accent6">
                    <a:lumMod val="50000"/>
                  </a:schemeClr>
                </a:solidFill>
              </a:rPr>
              <a:t>j</a:t>
            </a:r>
            <a:r>
              <a:rPr lang="en-US" sz="2400" dirty="0" smtClean="0">
                <a:solidFill>
                  <a:schemeClr val="accent6">
                    <a:lumMod val="50000"/>
                  </a:schemeClr>
                </a:solidFill>
              </a:rPr>
              <a:t>(Y</a:t>
            </a:r>
            <a:r>
              <a:rPr lang="en-US" sz="2400" baseline="-25000" dirty="0" smtClean="0">
                <a:solidFill>
                  <a:schemeClr val="accent6">
                    <a:lumMod val="50000"/>
                  </a:schemeClr>
                </a:solidFill>
              </a:rPr>
              <a:t>i</a:t>
            </a:r>
            <a:r>
              <a:rPr lang="en-US" sz="2400" baseline="30000" dirty="0" smtClean="0">
                <a:solidFill>
                  <a:schemeClr val="accent6">
                    <a:lumMod val="50000"/>
                  </a:schemeClr>
                </a:solidFill>
              </a:rPr>
              <a:t>H</a:t>
            </a:r>
            <a:r>
              <a:rPr lang="en-US" sz="2400" dirty="0" smtClean="0">
                <a:solidFill>
                  <a:schemeClr val="accent6">
                    <a:lumMod val="50000"/>
                  </a:schemeClr>
                </a:solidFill>
              </a:rPr>
              <a:t> – r) + p</a:t>
            </a:r>
            <a:r>
              <a:rPr lang="en-US" sz="2400" baseline="-25000" dirty="0" smtClean="0">
                <a:solidFill>
                  <a:schemeClr val="accent6">
                    <a:lumMod val="50000"/>
                  </a:schemeClr>
                </a:solidFill>
              </a:rPr>
              <a:t>i</a:t>
            </a:r>
            <a:r>
              <a:rPr lang="en-US" sz="2400" dirty="0" smtClean="0">
                <a:solidFill>
                  <a:schemeClr val="accent6">
                    <a:lumMod val="50000"/>
                  </a:schemeClr>
                </a:solidFill>
              </a:rPr>
              <a:t>( 1 – p</a:t>
            </a:r>
            <a:r>
              <a:rPr lang="en-US" sz="2400" baseline="-25000" dirty="0" smtClean="0">
                <a:solidFill>
                  <a:schemeClr val="accent6">
                    <a:lumMod val="50000"/>
                  </a:schemeClr>
                </a:solidFill>
              </a:rPr>
              <a:t>j</a:t>
            </a:r>
            <a:r>
              <a:rPr lang="en-US" sz="2400" dirty="0" smtClean="0">
                <a:solidFill>
                  <a:schemeClr val="accent6">
                    <a:lumMod val="50000"/>
                  </a:schemeClr>
                </a:solidFill>
              </a:rPr>
              <a:t>)(Y</a:t>
            </a:r>
            <a:r>
              <a:rPr lang="en-US" sz="2400" baseline="-25000" dirty="0" smtClean="0">
                <a:solidFill>
                  <a:schemeClr val="accent6">
                    <a:lumMod val="50000"/>
                  </a:schemeClr>
                </a:solidFill>
              </a:rPr>
              <a:t>i</a:t>
            </a:r>
            <a:r>
              <a:rPr lang="en-US" sz="2400" baseline="30000" dirty="0" smtClean="0">
                <a:solidFill>
                  <a:schemeClr val="accent6">
                    <a:lumMod val="50000"/>
                  </a:schemeClr>
                </a:solidFill>
              </a:rPr>
              <a:t>H</a:t>
            </a:r>
            <a:r>
              <a:rPr lang="en-US" sz="2400" dirty="0" smtClean="0">
                <a:solidFill>
                  <a:schemeClr val="accent6">
                    <a:lumMod val="50000"/>
                  </a:schemeClr>
                </a:solidFill>
              </a:rPr>
              <a:t> – r – c)</a:t>
            </a:r>
          </a:p>
          <a:p>
            <a:pPr>
              <a:buNone/>
            </a:pPr>
            <a:endParaRPr lang="en-US" sz="2400" dirty="0">
              <a:solidFill>
                <a:schemeClr val="accent6">
                  <a:lumMod val="50000"/>
                </a:schemeClr>
              </a:solidFill>
            </a:endParaRPr>
          </a:p>
          <a:p>
            <a:pPr>
              <a:buNone/>
            </a:pPr>
            <a:r>
              <a:rPr lang="en-US" sz="2400" dirty="0" smtClean="0">
                <a:solidFill>
                  <a:schemeClr val="accent6">
                    <a:lumMod val="50000"/>
                  </a:schemeClr>
                </a:solidFill>
              </a:rPr>
              <a:t>The net expected gain of a risky borrower from having a safe partner is</a:t>
            </a:r>
          </a:p>
          <a:p>
            <a:pPr algn="ctr">
              <a:buNone/>
            </a:pPr>
            <a:r>
              <a:rPr lang="en-US" sz="2400" dirty="0">
                <a:solidFill>
                  <a:schemeClr val="accent6">
                    <a:lumMod val="50000"/>
                  </a:schemeClr>
                </a:solidFill>
              </a:rPr>
              <a:t> </a:t>
            </a:r>
            <a:r>
              <a:rPr lang="en-US" sz="2400" dirty="0" smtClean="0">
                <a:solidFill>
                  <a:schemeClr val="accent6">
                    <a:lumMod val="50000"/>
                  </a:schemeClr>
                </a:solidFill>
              </a:rPr>
              <a:t>EU</a:t>
            </a:r>
            <a:r>
              <a:rPr lang="en-US" sz="2400" baseline="-25000" dirty="0" smtClean="0">
                <a:solidFill>
                  <a:schemeClr val="accent6">
                    <a:lumMod val="50000"/>
                  </a:schemeClr>
                </a:solidFill>
              </a:rPr>
              <a:t>ba</a:t>
            </a:r>
            <a:r>
              <a:rPr lang="en-US" sz="2400" dirty="0" smtClean="0">
                <a:solidFill>
                  <a:schemeClr val="accent6">
                    <a:lumMod val="50000"/>
                  </a:schemeClr>
                </a:solidFill>
              </a:rPr>
              <a:t>(r,c) – EU</a:t>
            </a:r>
            <a:r>
              <a:rPr lang="en-US" sz="2400" baseline="-25000" dirty="0" smtClean="0">
                <a:solidFill>
                  <a:schemeClr val="accent6">
                    <a:lumMod val="50000"/>
                  </a:schemeClr>
                </a:solidFill>
              </a:rPr>
              <a:t>bb</a:t>
            </a:r>
            <a:r>
              <a:rPr lang="en-US" sz="2400" dirty="0" smtClean="0">
                <a:solidFill>
                  <a:schemeClr val="accent6">
                    <a:lumMod val="50000"/>
                  </a:schemeClr>
                </a:solidFill>
              </a:rPr>
              <a:t>(r,c) = p</a:t>
            </a:r>
            <a:r>
              <a:rPr lang="en-US" sz="2400" baseline="-25000" dirty="0">
                <a:solidFill>
                  <a:schemeClr val="accent6">
                    <a:lumMod val="50000"/>
                  </a:schemeClr>
                </a:solidFill>
              </a:rPr>
              <a:t>b</a:t>
            </a:r>
            <a:r>
              <a:rPr lang="en-US" sz="2400" dirty="0" smtClean="0">
                <a:solidFill>
                  <a:schemeClr val="accent6">
                    <a:lumMod val="50000"/>
                  </a:schemeClr>
                </a:solidFill>
              </a:rPr>
              <a:t>(p</a:t>
            </a:r>
            <a:r>
              <a:rPr lang="en-US" sz="2400" baseline="-25000" dirty="0" smtClean="0">
                <a:solidFill>
                  <a:schemeClr val="accent6">
                    <a:lumMod val="50000"/>
                  </a:schemeClr>
                </a:solidFill>
              </a:rPr>
              <a:t>a</a:t>
            </a:r>
            <a:r>
              <a:rPr lang="en-US" sz="2400" dirty="0" smtClean="0">
                <a:solidFill>
                  <a:schemeClr val="accent6">
                    <a:lumMod val="50000"/>
                  </a:schemeClr>
                </a:solidFill>
              </a:rPr>
              <a:t> – p</a:t>
            </a:r>
            <a:r>
              <a:rPr lang="en-US" sz="2400" baseline="-25000" dirty="0" smtClean="0">
                <a:solidFill>
                  <a:schemeClr val="accent6">
                    <a:lumMod val="50000"/>
                  </a:schemeClr>
                </a:solidFill>
              </a:rPr>
              <a:t>b</a:t>
            </a:r>
            <a:r>
              <a:rPr lang="en-US" sz="2400" dirty="0" smtClean="0">
                <a:solidFill>
                  <a:schemeClr val="accent6">
                    <a:lumMod val="50000"/>
                  </a:schemeClr>
                </a:solidFill>
              </a:rPr>
              <a:t>)c</a:t>
            </a:r>
          </a:p>
          <a:p>
            <a:pPr>
              <a:buNone/>
            </a:pPr>
            <a:r>
              <a:rPr lang="en-US" sz="2400" dirty="0" smtClean="0">
                <a:solidFill>
                  <a:schemeClr val="accent6">
                    <a:lumMod val="50000"/>
                  </a:schemeClr>
                </a:solidFill>
              </a:rPr>
              <a:t>Similarly, the next expected loss for a safe borrower of having a risky partner is</a:t>
            </a:r>
          </a:p>
          <a:p>
            <a:pPr algn="ctr">
              <a:buNone/>
            </a:pPr>
            <a:r>
              <a:rPr lang="en-US" sz="2400" dirty="0" smtClean="0">
                <a:solidFill>
                  <a:schemeClr val="accent6">
                    <a:lumMod val="50000"/>
                  </a:schemeClr>
                </a:solidFill>
              </a:rPr>
              <a:t>EU</a:t>
            </a:r>
            <a:r>
              <a:rPr lang="en-US" sz="2400" baseline="-25000" dirty="0">
                <a:solidFill>
                  <a:schemeClr val="accent6">
                    <a:lumMod val="50000"/>
                  </a:schemeClr>
                </a:solidFill>
              </a:rPr>
              <a:t>a</a:t>
            </a:r>
            <a:r>
              <a:rPr lang="en-US" sz="2400" baseline="-25000" dirty="0" smtClean="0">
                <a:solidFill>
                  <a:schemeClr val="accent6">
                    <a:lumMod val="50000"/>
                  </a:schemeClr>
                </a:solidFill>
              </a:rPr>
              <a:t>a</a:t>
            </a:r>
            <a:r>
              <a:rPr lang="en-US" sz="2400" dirty="0" smtClean="0">
                <a:solidFill>
                  <a:schemeClr val="accent6">
                    <a:lumMod val="50000"/>
                  </a:schemeClr>
                </a:solidFill>
              </a:rPr>
              <a:t>(r,c) – EU</a:t>
            </a:r>
            <a:r>
              <a:rPr lang="en-US" sz="2400" baseline="-25000" dirty="0">
                <a:solidFill>
                  <a:schemeClr val="accent6">
                    <a:lumMod val="50000"/>
                  </a:schemeClr>
                </a:solidFill>
              </a:rPr>
              <a:t>a</a:t>
            </a:r>
            <a:r>
              <a:rPr lang="en-US" sz="2400" baseline="-25000" dirty="0" smtClean="0">
                <a:solidFill>
                  <a:schemeClr val="accent6">
                    <a:lumMod val="50000"/>
                  </a:schemeClr>
                </a:solidFill>
              </a:rPr>
              <a:t>b</a:t>
            </a:r>
            <a:r>
              <a:rPr lang="en-US" sz="2400" dirty="0" smtClean="0">
                <a:solidFill>
                  <a:schemeClr val="accent6">
                    <a:lumMod val="50000"/>
                  </a:schemeClr>
                </a:solidFill>
              </a:rPr>
              <a:t>(r,c) = p</a:t>
            </a:r>
            <a:r>
              <a:rPr lang="en-US" sz="2400" baseline="-25000" dirty="0">
                <a:solidFill>
                  <a:schemeClr val="accent6">
                    <a:lumMod val="50000"/>
                  </a:schemeClr>
                </a:solidFill>
              </a:rPr>
              <a:t>a</a:t>
            </a:r>
            <a:r>
              <a:rPr lang="en-US" sz="2400" dirty="0" smtClean="0">
                <a:solidFill>
                  <a:schemeClr val="accent6">
                    <a:lumMod val="50000"/>
                  </a:schemeClr>
                </a:solidFill>
              </a:rPr>
              <a:t>(p</a:t>
            </a:r>
            <a:r>
              <a:rPr lang="en-US" sz="2400" baseline="-25000" dirty="0" smtClean="0">
                <a:solidFill>
                  <a:schemeClr val="accent6">
                    <a:lumMod val="50000"/>
                  </a:schemeClr>
                </a:solidFill>
              </a:rPr>
              <a:t>a</a:t>
            </a:r>
            <a:r>
              <a:rPr lang="en-US" sz="2400" dirty="0" smtClean="0">
                <a:solidFill>
                  <a:schemeClr val="accent6">
                    <a:lumMod val="50000"/>
                  </a:schemeClr>
                </a:solidFill>
              </a:rPr>
              <a:t> – p</a:t>
            </a:r>
            <a:r>
              <a:rPr lang="en-US" sz="2400" baseline="-25000" dirty="0" smtClean="0">
                <a:solidFill>
                  <a:schemeClr val="accent6">
                    <a:lumMod val="50000"/>
                  </a:schemeClr>
                </a:solidFill>
              </a:rPr>
              <a:t>b</a:t>
            </a:r>
            <a:r>
              <a:rPr lang="en-US" sz="2400" dirty="0" smtClean="0">
                <a:solidFill>
                  <a:schemeClr val="accent6">
                    <a:lumMod val="50000"/>
                  </a:schemeClr>
                </a:solidFill>
              </a:rPr>
              <a:t>)c</a:t>
            </a:r>
          </a:p>
          <a:p>
            <a:pPr>
              <a:buNone/>
            </a:pPr>
            <a:r>
              <a:rPr lang="en-US" sz="2400" dirty="0" smtClean="0">
                <a:solidFill>
                  <a:schemeClr val="accent6">
                    <a:lumMod val="50000"/>
                  </a:schemeClr>
                </a:solidFill>
              </a:rPr>
              <a:t>If c &gt; 0, the latter expression is larger than former as p</a:t>
            </a:r>
            <a:r>
              <a:rPr lang="en-US" sz="2400" baseline="-25000" dirty="0" smtClean="0">
                <a:solidFill>
                  <a:schemeClr val="accent6">
                    <a:lumMod val="50000"/>
                  </a:schemeClr>
                </a:solidFill>
              </a:rPr>
              <a:t>a</a:t>
            </a:r>
            <a:r>
              <a:rPr lang="en-US" sz="2400" dirty="0" smtClean="0">
                <a:solidFill>
                  <a:schemeClr val="accent6">
                    <a:lumMod val="50000"/>
                  </a:schemeClr>
                </a:solidFill>
              </a:rPr>
              <a:t> &gt; p</a:t>
            </a:r>
            <a:r>
              <a:rPr lang="en-US" sz="2400" baseline="-25000" dirty="0" smtClean="0">
                <a:solidFill>
                  <a:schemeClr val="accent6">
                    <a:lumMod val="50000"/>
                  </a:schemeClr>
                </a:solidFill>
              </a:rPr>
              <a:t>b</a:t>
            </a:r>
            <a:r>
              <a:rPr lang="en-US" sz="2400" dirty="0" smtClean="0">
                <a:solidFill>
                  <a:schemeClr val="accent6">
                    <a:lumMod val="50000"/>
                  </a:schemeClr>
                </a:solidFill>
              </a:rPr>
              <a:t>.</a:t>
            </a:r>
          </a:p>
          <a:p>
            <a:pPr>
              <a:buNone/>
            </a:pPr>
            <a:r>
              <a:rPr lang="en-US" sz="2400" dirty="0" smtClean="0">
                <a:solidFill>
                  <a:schemeClr val="accent6">
                    <a:lumMod val="50000"/>
                  </a:schemeClr>
                </a:solidFill>
              </a:rPr>
              <a:t>Although a risky borrower also prefers a safer borrower but the net return of a safer borrower is higher if she is paired with a safer borrower.</a:t>
            </a:r>
          </a:p>
          <a:p>
            <a:pPr>
              <a:buNone/>
            </a:pPr>
            <a:r>
              <a:rPr lang="en-US" sz="2400" dirty="0" smtClean="0">
                <a:solidFill>
                  <a:schemeClr val="accent6">
                    <a:lumMod val="50000"/>
                  </a:schemeClr>
                </a:solidFill>
              </a:rPr>
              <a:t>As a result there could be seen a automatic segregation in groups if contract is laid under joint liability.</a:t>
            </a:r>
          </a:p>
          <a:p>
            <a:pPr>
              <a:buNone/>
            </a:pPr>
            <a:endParaRPr lang="en-US"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7453314" cy="5775014"/>
          </a:xfrm>
        </p:spPr>
        <p:txBody>
          <a:bodyPr>
            <a:normAutofit fontScale="85000" lnSpcReduction="10000"/>
          </a:bodyPr>
          <a:lstStyle/>
          <a:p>
            <a:endParaRPr lang="en-US" dirty="0" smtClean="0"/>
          </a:p>
          <a:p>
            <a:pPr algn="ctr">
              <a:buNone/>
            </a:pPr>
            <a:r>
              <a:rPr lang="en-US" sz="3800" b="1" dirty="0" smtClean="0">
                <a:ln w="10541" cmpd="sng">
                  <a:solidFill>
                    <a:schemeClr val="tx2">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Joint Liability Lending Institutions</a:t>
            </a:r>
            <a:endParaRPr lang="en-US" b="1" dirty="0" smtClean="0">
              <a:ln w="10541" cmpd="sng">
                <a:solidFill>
                  <a:schemeClr val="tx2">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n-US" dirty="0" smtClean="0">
                <a:ln>
                  <a:solidFill>
                    <a:schemeClr val="tx2">
                      <a:lumMod val="75000"/>
                    </a:schemeClr>
                  </a:solidFill>
                </a:ln>
              </a:rPr>
              <a:t>Evidence shows that an unconventional lender such as the Grameen Bank can lend to poor people, whom no ordinary commercial lender would want as customer and do so with higher degree of self sufficiency and repayment rates than for comparable loans by conventional lending institutions.</a:t>
            </a:r>
          </a:p>
          <a:p>
            <a:r>
              <a:rPr lang="en-US" dirty="0" smtClean="0">
                <a:ln>
                  <a:solidFill>
                    <a:schemeClr val="tx2">
                      <a:lumMod val="75000"/>
                    </a:schemeClr>
                  </a:solidFill>
                </a:ln>
              </a:rPr>
              <a:t>REASON:</a:t>
            </a:r>
          </a:p>
          <a:p>
            <a:pPr lvl="1">
              <a:buFont typeface="Wingdings" pitchFamily="2" charset="2"/>
              <a:buChar char="Ø"/>
            </a:pPr>
            <a:r>
              <a:rPr lang="en-US" sz="2600" dirty="0" smtClean="0">
                <a:ln>
                  <a:solidFill>
                    <a:schemeClr val="tx1">
                      <a:lumMod val="75000"/>
                      <a:lumOff val="25000"/>
                    </a:schemeClr>
                  </a:solidFill>
                </a:ln>
              </a:rPr>
              <a:t>Many of these lending programs ask borrowers to form a group in which all borrowers are jointly liable for each other’s loan.(Joint Liability Lending Institutions – JLLI or Micro-lenders).</a:t>
            </a:r>
          </a:p>
          <a:p>
            <a:pPr lvl="1">
              <a:buFont typeface="Wingdings" pitchFamily="2" charset="2"/>
              <a:buChar char="Ø"/>
            </a:pPr>
            <a:r>
              <a:rPr lang="en-US" sz="2600" dirty="0" smtClean="0">
                <a:ln>
                  <a:solidFill>
                    <a:schemeClr val="tx1">
                      <a:lumMod val="75000"/>
                      <a:lumOff val="25000"/>
                    </a:schemeClr>
                  </a:solidFill>
                </a:ln>
              </a:rPr>
              <a:t>Most micro lenders engage in intensive monitoring of clients and rely heavily on the promise of repeat loans for borrowers who perform well.</a:t>
            </a:r>
          </a:p>
          <a:p>
            <a:pPr>
              <a:buFont typeface="Wingdings" pitchFamily="2" charset="2"/>
              <a:buChar char="Ø"/>
            </a:pP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pPr algn="l"/>
            <a:r>
              <a:rPr lang="en-US" sz="2000" dirty="0" smtClean="0">
                <a:solidFill>
                  <a:schemeClr val="tx1"/>
                </a:solidFill>
              </a:rPr>
              <a:t>Adverse selection</a:t>
            </a:r>
            <a:endParaRPr lang="en-US" sz="2000" dirty="0">
              <a:solidFill>
                <a:schemeClr val="tx1"/>
              </a:solidFill>
            </a:endParaRPr>
          </a:p>
        </p:txBody>
      </p:sp>
      <p:sp>
        <p:nvSpPr>
          <p:cNvPr id="3" name="Content Placeholder 2"/>
          <p:cNvSpPr>
            <a:spLocks noGrp="1"/>
          </p:cNvSpPr>
          <p:nvPr>
            <p:ph idx="1"/>
          </p:nvPr>
        </p:nvSpPr>
        <p:spPr>
          <a:xfrm>
            <a:off x="0" y="838200"/>
            <a:ext cx="8143900" cy="5287963"/>
          </a:xfrm>
        </p:spPr>
        <p:txBody>
          <a:bodyPr>
            <a:normAutofit/>
          </a:bodyPr>
          <a:lstStyle/>
          <a:p>
            <a:r>
              <a:rPr lang="en-US" sz="2400" dirty="0" smtClean="0">
                <a:solidFill>
                  <a:schemeClr val="accent6">
                    <a:lumMod val="50000"/>
                  </a:schemeClr>
                </a:solidFill>
              </a:rPr>
              <a:t>Now the bank can screen borrowers ‘ by the company they seek’ because risky borrowers are less willing than safe borrowers to accept an increase in the extent of joint liability.</a:t>
            </a:r>
          </a:p>
          <a:p>
            <a:r>
              <a:rPr lang="en-US" sz="2400" dirty="0" smtClean="0">
                <a:solidFill>
                  <a:schemeClr val="accent6">
                    <a:lumMod val="50000"/>
                  </a:schemeClr>
                </a:solidFill>
              </a:rPr>
              <a:t>If the bank now offers two contracts, one with high joint liability and low interest rates  and the other with low joint liability and high interest rates, safe borrowers will select the former contract and risky the latter. And thus it will ensure higher repayment rates and efficiency under joint liability contracts.</a:t>
            </a:r>
            <a:endParaRPr lang="en-US"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5918" y="285728"/>
            <a:ext cx="5224444"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MORAL HAZARD</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TextBox 4"/>
          <p:cNvSpPr txBox="1"/>
          <p:nvPr/>
        </p:nvSpPr>
        <p:spPr>
          <a:xfrm>
            <a:off x="214282" y="1857364"/>
            <a:ext cx="7929618" cy="3908762"/>
          </a:xfrm>
          <a:prstGeom prst="rect">
            <a:avLst/>
          </a:prstGeom>
          <a:noFill/>
        </p:spPr>
        <p:txBody>
          <a:bodyPr wrap="square" rtlCol="0">
            <a:spAutoFit/>
          </a:bodyPr>
          <a:lstStyle/>
          <a:p>
            <a:pPr>
              <a:buFont typeface="Wingdings" pitchFamily="2" charset="2"/>
              <a:buChar char="q"/>
            </a:pPr>
            <a:r>
              <a:rPr lang="en-US" sz="2000" dirty="0" smtClean="0">
                <a:solidFill>
                  <a:schemeClr val="accent6">
                    <a:lumMod val="50000"/>
                  </a:schemeClr>
                </a:solidFill>
              </a:rPr>
              <a:t>Theories of peer monitoring are motivated by the fact that group members have an incentive to take remedial action against a partner who mis-uses her loan because of joint liability.</a:t>
            </a:r>
          </a:p>
          <a:p>
            <a:pPr>
              <a:buFont typeface="Wingdings" pitchFamily="2" charset="2"/>
              <a:buChar char="q"/>
            </a:pPr>
            <a:endParaRPr lang="en-US" sz="2000" dirty="0" smtClean="0">
              <a:solidFill>
                <a:schemeClr val="accent6">
                  <a:lumMod val="50000"/>
                </a:schemeClr>
              </a:solidFill>
            </a:endParaRPr>
          </a:p>
          <a:p>
            <a:pPr>
              <a:buFont typeface="Wingdings" pitchFamily="2" charset="2"/>
              <a:buChar char="q"/>
            </a:pPr>
            <a:r>
              <a:rPr lang="en-US" sz="2000" b="1" i="1" dirty="0" smtClean="0">
                <a:solidFill>
                  <a:schemeClr val="accent6">
                    <a:lumMod val="50000"/>
                  </a:schemeClr>
                </a:solidFill>
              </a:rPr>
              <a:t>With group lending, individual borrowers are made to bear liability for themselves and for others in their group, but the savings in the form of better project choice allows the bank to pass on some benefits to the borrowers in the form of reduced interest rates. Thus,</a:t>
            </a:r>
            <a:r>
              <a:rPr lang="en-US" sz="2400" b="1" i="1" dirty="0" smtClean="0">
                <a:solidFill>
                  <a:schemeClr val="accent6">
                    <a:lumMod val="50000"/>
                  </a:schemeClr>
                </a:solidFill>
              </a:rPr>
              <a:t> group lending increases welfare and repayment rates.</a:t>
            </a:r>
            <a:endParaRPr lang="en-US" sz="2000" b="1" i="1" dirty="0" smtClean="0">
              <a:solidFill>
                <a:schemeClr val="accent6">
                  <a:lumMod val="50000"/>
                </a:schemeClr>
              </a:solidFill>
            </a:endParaRPr>
          </a:p>
          <a:p>
            <a:pPr>
              <a:buFont typeface="Wingdings" pitchFamily="2" charset="2"/>
              <a:buChar char="q"/>
            </a:pPr>
            <a:endParaRPr lang="en-US" sz="2000" b="1" i="1" dirty="0" smtClean="0">
              <a:solidFill>
                <a:schemeClr val="accent6">
                  <a:lumMod val="50000"/>
                </a:schemeClr>
              </a:solidFill>
            </a:endParaRPr>
          </a:p>
          <a:p>
            <a:pPr>
              <a:buFont typeface="Wingdings" pitchFamily="2" charset="2"/>
              <a:buChar char="q"/>
            </a:pPr>
            <a:endParaRPr lang="en-IN" sz="2000" b="1"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86050" y="142852"/>
            <a:ext cx="2411238"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MODEL</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TextBox 3"/>
          <p:cNvSpPr txBox="1"/>
          <p:nvPr/>
        </p:nvSpPr>
        <p:spPr>
          <a:xfrm>
            <a:off x="0" y="948690"/>
            <a:ext cx="8072494" cy="5970865"/>
          </a:xfrm>
          <a:prstGeom prst="rect">
            <a:avLst/>
          </a:prstGeom>
          <a:noFill/>
        </p:spPr>
        <p:txBody>
          <a:bodyPr wrap="square" rtlCol="0">
            <a:spAutoFit/>
          </a:bodyPr>
          <a:lstStyle/>
          <a:p>
            <a:pPr>
              <a:buFont typeface="Wingdings" pitchFamily="2" charset="2"/>
              <a:buChar char="v"/>
            </a:pPr>
            <a:r>
              <a:rPr lang="en-US" sz="2000" dirty="0" smtClean="0"/>
              <a:t>Output takes two values : Y</a:t>
            </a:r>
            <a:r>
              <a:rPr lang="en-US" sz="2000" baseline="30000" dirty="0" smtClean="0"/>
              <a:t>H </a:t>
            </a:r>
            <a:r>
              <a:rPr lang="en-US" sz="2000" dirty="0" smtClean="0"/>
              <a:t> with probability p </a:t>
            </a:r>
            <a:r>
              <a:rPr lang="en-US" sz="2000" baseline="30000" dirty="0" smtClean="0"/>
              <a:t> </a:t>
            </a:r>
            <a:r>
              <a:rPr lang="en-US" sz="2000" dirty="0" smtClean="0"/>
              <a:t> and  0 otherwise.</a:t>
            </a:r>
          </a:p>
          <a:p>
            <a:pPr>
              <a:buFont typeface="Wingdings" pitchFamily="2" charset="2"/>
              <a:buChar char="v"/>
            </a:pPr>
            <a:endParaRPr lang="en-US" sz="2000" dirty="0" smtClean="0"/>
          </a:p>
          <a:p>
            <a:pPr>
              <a:buFont typeface="Wingdings" pitchFamily="2" charset="2"/>
              <a:buChar char="v"/>
            </a:pPr>
            <a:r>
              <a:rPr lang="en-US" sz="2000" dirty="0" smtClean="0"/>
              <a:t>Borrowers are risk neutral.</a:t>
            </a:r>
          </a:p>
          <a:p>
            <a:pPr>
              <a:buFont typeface="Wingdings" pitchFamily="2" charset="2"/>
              <a:buChar char="v"/>
            </a:pPr>
            <a:endParaRPr lang="en-US" sz="2000" dirty="0" smtClean="0"/>
          </a:p>
          <a:p>
            <a:pPr>
              <a:buFont typeface="Wingdings" pitchFamily="2" charset="2"/>
              <a:buChar char="v"/>
            </a:pPr>
            <a:r>
              <a:rPr lang="en-US" sz="2000" dirty="0" smtClean="0"/>
              <a:t>Borrowers choose their actions for which they incur a disutility cost of 1/2</a:t>
            </a:r>
            <a:r>
              <a:rPr lang="el-GR" sz="2000" dirty="0" smtClean="0"/>
              <a:t>γ</a:t>
            </a:r>
            <a:r>
              <a:rPr lang="en-US" sz="2000" dirty="0" smtClean="0"/>
              <a:t>p</a:t>
            </a:r>
            <a:r>
              <a:rPr lang="en-US" sz="2000" baseline="30000" dirty="0" smtClean="0"/>
              <a:t>2 </a:t>
            </a:r>
            <a:r>
              <a:rPr lang="en-US" sz="2000" dirty="0" smtClean="0"/>
              <a:t> (where </a:t>
            </a:r>
            <a:r>
              <a:rPr lang="el-GR" sz="2000" dirty="0" smtClean="0"/>
              <a:t>γ</a:t>
            </a:r>
            <a:r>
              <a:rPr lang="en-US" sz="2000" dirty="0" smtClean="0"/>
              <a:t> &gt; 0). – unobservable to the bank.</a:t>
            </a:r>
          </a:p>
          <a:p>
            <a:endParaRPr lang="en-US" sz="2000" dirty="0" smtClean="0"/>
          </a:p>
          <a:p>
            <a:pPr algn="ctr"/>
            <a:r>
              <a:rPr lang="en-US" sz="2400" dirty="0" smtClean="0"/>
              <a:t>INDIVIDUAL  LIABILITY</a:t>
            </a:r>
            <a:endParaRPr lang="en-US" sz="2000" dirty="0" smtClean="0"/>
          </a:p>
          <a:p>
            <a:pPr>
              <a:buFont typeface="Wingdings" pitchFamily="2" charset="2"/>
              <a:buChar char="v"/>
            </a:pPr>
            <a:r>
              <a:rPr lang="en-US" sz="2000" dirty="0" smtClean="0"/>
              <a:t>Social surplus = pY</a:t>
            </a:r>
            <a:r>
              <a:rPr lang="en-US" sz="2000" baseline="30000" dirty="0" smtClean="0"/>
              <a:t>H</a:t>
            </a:r>
            <a:r>
              <a:rPr lang="el-GR" sz="2000" dirty="0" smtClean="0"/>
              <a:t> </a:t>
            </a:r>
            <a:r>
              <a:rPr lang="en-US" sz="2000" dirty="0" smtClean="0"/>
              <a:t>– 1/2</a:t>
            </a:r>
            <a:r>
              <a:rPr lang="el-GR" sz="2000" dirty="0" smtClean="0"/>
              <a:t>γ</a:t>
            </a:r>
            <a:r>
              <a:rPr lang="en-US" sz="2000" dirty="0" smtClean="0"/>
              <a:t>p</a:t>
            </a:r>
            <a:r>
              <a:rPr lang="en-US" sz="2000" baseline="30000" dirty="0" smtClean="0"/>
              <a:t>2 </a:t>
            </a:r>
            <a:r>
              <a:rPr lang="en-US" sz="2000" dirty="0" smtClean="0"/>
              <a:t> is maximized if  p= p* =Y</a:t>
            </a:r>
            <a:r>
              <a:rPr lang="en-US" sz="2000" baseline="30000" dirty="0" smtClean="0"/>
              <a:t>H</a:t>
            </a:r>
            <a:r>
              <a:rPr lang="en-US" sz="2000" dirty="0" smtClean="0"/>
              <a:t>/</a:t>
            </a:r>
            <a:r>
              <a:rPr lang="el-GR" sz="2000" dirty="0" smtClean="0"/>
              <a:t>γ</a:t>
            </a:r>
            <a:r>
              <a:rPr lang="en-US" sz="2000" dirty="0" smtClean="0"/>
              <a:t>.</a:t>
            </a:r>
          </a:p>
          <a:p>
            <a:pPr>
              <a:buFont typeface="Wingdings" pitchFamily="2" charset="2"/>
              <a:buChar char="v"/>
            </a:pPr>
            <a:endParaRPr lang="en-US" sz="2000" dirty="0" smtClean="0"/>
          </a:p>
          <a:p>
            <a:pPr>
              <a:buFont typeface="Wingdings" pitchFamily="2" charset="2"/>
              <a:buChar char="v"/>
            </a:pPr>
            <a:r>
              <a:rPr lang="en-US" sz="2000" dirty="0" smtClean="0"/>
              <a:t>Let us assume Y</a:t>
            </a:r>
            <a:r>
              <a:rPr lang="en-US" sz="2000" baseline="30000" dirty="0" smtClean="0"/>
              <a:t>H </a:t>
            </a:r>
            <a:r>
              <a:rPr lang="en-US" sz="2000" dirty="0" smtClean="0"/>
              <a:t> &lt; </a:t>
            </a:r>
            <a:r>
              <a:rPr lang="el-GR" sz="2000" dirty="0" smtClean="0"/>
              <a:t>γ</a:t>
            </a:r>
            <a:r>
              <a:rPr lang="en-US" sz="2000" dirty="0" smtClean="0"/>
              <a:t> to have an interior solution.</a:t>
            </a:r>
          </a:p>
          <a:p>
            <a:pPr>
              <a:buFont typeface="Wingdings" pitchFamily="2" charset="2"/>
              <a:buChar char="v"/>
            </a:pPr>
            <a:endParaRPr lang="en-US" sz="2000" dirty="0" smtClean="0"/>
          </a:p>
          <a:p>
            <a:pPr>
              <a:buFont typeface="Wingdings" pitchFamily="2" charset="2"/>
              <a:buChar char="v"/>
            </a:pPr>
            <a:r>
              <a:rPr lang="en-US" sz="2000" dirty="0" smtClean="0"/>
              <a:t>With </a:t>
            </a:r>
            <a:r>
              <a:rPr lang="en-US" sz="2000" b="1" dirty="0" smtClean="0"/>
              <a:t>perfect information </a:t>
            </a:r>
            <a:r>
              <a:rPr lang="en-US" sz="2000" dirty="0" smtClean="0"/>
              <a:t>, the bank could specify that the borrower choose p= p* and charge an interest rate r = </a:t>
            </a:r>
            <a:r>
              <a:rPr lang="el-GR" sz="2000" dirty="0" smtClean="0"/>
              <a:t>ρ</a:t>
            </a:r>
            <a:r>
              <a:rPr lang="en-US" sz="2000" dirty="0" smtClean="0"/>
              <a:t>/p*. But if the choice of p is subject to </a:t>
            </a:r>
            <a:r>
              <a:rPr lang="en-US" sz="2000" b="1" dirty="0" smtClean="0"/>
              <a:t>moral hazard </a:t>
            </a:r>
            <a:r>
              <a:rPr lang="en-US" sz="2000" dirty="0" smtClean="0"/>
              <a:t>, then taking the interest rate r as given, the borrower chooses p to maximize her private profits:</a:t>
            </a:r>
          </a:p>
          <a:p>
            <a:pPr algn="ctr"/>
            <a:r>
              <a:rPr lang="en-IN" sz="2000" b="1" dirty="0" smtClean="0"/>
              <a:t> </a:t>
            </a:r>
            <a:r>
              <a:rPr lang="en-IN" sz="2000" dirty="0" smtClean="0"/>
              <a:t>(r) = arg max { p(</a:t>
            </a:r>
            <a:r>
              <a:rPr lang="en-US" sz="2000" dirty="0" smtClean="0"/>
              <a:t>Y</a:t>
            </a:r>
            <a:r>
              <a:rPr lang="en-US" sz="2000" baseline="30000" dirty="0" smtClean="0"/>
              <a:t>H </a:t>
            </a:r>
            <a:r>
              <a:rPr lang="en-US" sz="2000" dirty="0" smtClean="0"/>
              <a:t> - r) – 1/2</a:t>
            </a:r>
            <a:r>
              <a:rPr lang="el-GR" sz="2000" dirty="0" smtClean="0"/>
              <a:t>γ</a:t>
            </a:r>
            <a:r>
              <a:rPr lang="en-US" sz="2000" dirty="0" smtClean="0"/>
              <a:t>p</a:t>
            </a:r>
            <a:r>
              <a:rPr lang="en-US" sz="2000" baseline="30000" dirty="0" smtClean="0"/>
              <a:t>2 </a:t>
            </a:r>
            <a:r>
              <a:rPr lang="en-US" sz="2000" dirty="0" smtClean="0"/>
              <a:t>} = (Y</a:t>
            </a:r>
            <a:r>
              <a:rPr lang="en-US" sz="2000" baseline="30000" dirty="0" smtClean="0"/>
              <a:t>H </a:t>
            </a:r>
            <a:r>
              <a:rPr lang="en-US" sz="2000" dirty="0" smtClean="0"/>
              <a:t> - r)/</a:t>
            </a:r>
            <a:r>
              <a:rPr lang="el-GR" sz="2000" dirty="0" smtClean="0"/>
              <a:t> γ</a:t>
            </a:r>
            <a:r>
              <a:rPr lang="en-US" sz="2000" dirty="0" smtClean="0"/>
              <a:t> </a:t>
            </a:r>
          </a:p>
          <a:p>
            <a:pPr>
              <a:buFont typeface="Wingdings" pitchFamily="2" charset="2"/>
              <a:buChar char="v"/>
            </a:pPr>
            <a:endParaRPr lang="en-IN" dirty="0">
              <a:solidFill>
                <a:schemeClr val="accent6">
                  <a:lumMod val="50000"/>
                </a:schemeClr>
              </a:solidFill>
            </a:endParaRPr>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81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2976" y="6143644"/>
            <a:ext cx="285752" cy="463673"/>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472" y="642919"/>
            <a:ext cx="7286676" cy="6401753"/>
          </a:xfrm>
          <a:prstGeom prst="rect">
            <a:avLst/>
          </a:prstGeom>
          <a:noFill/>
        </p:spPr>
        <p:txBody>
          <a:bodyPr wrap="square" rtlCol="0">
            <a:spAutoFit/>
          </a:bodyPr>
          <a:lstStyle/>
          <a:p>
            <a:pPr>
              <a:buFont typeface="Wingdings" pitchFamily="2" charset="2"/>
              <a:buChar char="v"/>
            </a:pPr>
            <a:r>
              <a:rPr lang="en-US" sz="2200" dirty="0" smtClean="0">
                <a:solidFill>
                  <a:schemeClr val="bg2">
                    <a:lumMod val="10000"/>
                  </a:schemeClr>
                </a:solidFill>
              </a:rPr>
              <a:t>The interest rate is like a tax on success since it has to paid only when output is high.</a:t>
            </a:r>
          </a:p>
          <a:p>
            <a:endParaRPr lang="en-US" sz="2200" dirty="0" smtClean="0">
              <a:solidFill>
                <a:schemeClr val="bg2">
                  <a:lumMod val="10000"/>
                </a:schemeClr>
              </a:solidFill>
            </a:endParaRPr>
          </a:p>
          <a:p>
            <a:pPr algn="ctr"/>
            <a:endParaRPr lang="en-IN" sz="2200" dirty="0" smtClean="0">
              <a:solidFill>
                <a:schemeClr val="bg2">
                  <a:lumMod val="10000"/>
                </a:schemeClr>
              </a:solidFill>
            </a:endParaRPr>
          </a:p>
          <a:p>
            <a:pPr>
              <a:buFont typeface="Wingdings" pitchFamily="2" charset="2"/>
              <a:buChar char="v"/>
            </a:pPr>
            <a:r>
              <a:rPr lang="en-US" sz="2200" dirty="0" smtClean="0">
                <a:solidFill>
                  <a:schemeClr val="bg2">
                    <a:lumMod val="10000"/>
                  </a:schemeClr>
                </a:solidFill>
              </a:rPr>
              <a:t>The higher the interest rate , the lower the p.</a:t>
            </a:r>
          </a:p>
          <a:p>
            <a:endParaRPr lang="en-US" sz="2200" dirty="0" smtClean="0">
              <a:solidFill>
                <a:schemeClr val="bg2">
                  <a:lumMod val="10000"/>
                </a:schemeClr>
              </a:solidFill>
            </a:endParaRPr>
          </a:p>
          <a:p>
            <a:pPr>
              <a:buFont typeface="Wingdings" pitchFamily="2" charset="2"/>
              <a:buChar char="v"/>
            </a:pPr>
            <a:r>
              <a:rPr lang="en-US" sz="2200" dirty="0" smtClean="0">
                <a:solidFill>
                  <a:schemeClr val="bg2">
                    <a:lumMod val="10000"/>
                  </a:schemeClr>
                </a:solidFill>
              </a:rPr>
              <a:t>Put p = (Y</a:t>
            </a:r>
            <a:r>
              <a:rPr lang="en-US" sz="2200" baseline="30000" dirty="0" smtClean="0">
                <a:solidFill>
                  <a:schemeClr val="bg2">
                    <a:lumMod val="10000"/>
                  </a:schemeClr>
                </a:solidFill>
              </a:rPr>
              <a:t>H </a:t>
            </a:r>
            <a:r>
              <a:rPr lang="en-US" sz="2200" dirty="0" smtClean="0">
                <a:solidFill>
                  <a:schemeClr val="bg2">
                    <a:lumMod val="10000"/>
                  </a:schemeClr>
                </a:solidFill>
              </a:rPr>
              <a:t> - r)/</a:t>
            </a:r>
            <a:r>
              <a:rPr lang="el-GR" sz="2200" dirty="0" smtClean="0">
                <a:solidFill>
                  <a:schemeClr val="bg2">
                    <a:lumMod val="10000"/>
                  </a:schemeClr>
                </a:solidFill>
              </a:rPr>
              <a:t> γ</a:t>
            </a:r>
            <a:r>
              <a:rPr lang="en-US" sz="2200" dirty="0" smtClean="0">
                <a:solidFill>
                  <a:schemeClr val="bg2">
                    <a:lumMod val="10000"/>
                  </a:schemeClr>
                </a:solidFill>
              </a:rPr>
              <a:t> in the bank’s zero profit condition   pr = </a:t>
            </a:r>
            <a:r>
              <a:rPr lang="el-GR" sz="2200" dirty="0" smtClean="0">
                <a:solidFill>
                  <a:schemeClr val="bg2">
                    <a:lumMod val="10000"/>
                  </a:schemeClr>
                </a:solidFill>
              </a:rPr>
              <a:t>ρ</a:t>
            </a:r>
            <a:r>
              <a:rPr lang="en-US" sz="2200" dirty="0" smtClean="0">
                <a:solidFill>
                  <a:schemeClr val="bg2">
                    <a:lumMod val="10000"/>
                  </a:schemeClr>
                </a:solidFill>
              </a:rPr>
              <a:t>. </a:t>
            </a:r>
          </a:p>
          <a:p>
            <a:endParaRPr lang="en-US" sz="2200" dirty="0" smtClean="0">
              <a:solidFill>
                <a:schemeClr val="bg2">
                  <a:lumMod val="10000"/>
                </a:schemeClr>
              </a:solidFill>
            </a:endParaRPr>
          </a:p>
          <a:p>
            <a:pPr>
              <a:buFont typeface="Wingdings" pitchFamily="2" charset="2"/>
              <a:buChar char="v"/>
            </a:pPr>
            <a:r>
              <a:rPr lang="en-US" sz="2200" dirty="0" smtClean="0">
                <a:solidFill>
                  <a:schemeClr val="bg2">
                    <a:lumMod val="10000"/>
                  </a:schemeClr>
                </a:solidFill>
              </a:rPr>
              <a:t>We get </a:t>
            </a:r>
            <a:r>
              <a:rPr lang="el-GR" sz="2200" dirty="0" smtClean="0">
                <a:solidFill>
                  <a:schemeClr val="bg2">
                    <a:lumMod val="10000"/>
                  </a:schemeClr>
                </a:solidFill>
              </a:rPr>
              <a:t>γ</a:t>
            </a:r>
            <a:r>
              <a:rPr lang="en-US" sz="2200" dirty="0" smtClean="0">
                <a:solidFill>
                  <a:schemeClr val="bg2">
                    <a:lumMod val="10000"/>
                  </a:schemeClr>
                </a:solidFill>
              </a:rPr>
              <a:t>p</a:t>
            </a:r>
            <a:r>
              <a:rPr lang="en-US" sz="2200" baseline="30000" dirty="0" smtClean="0">
                <a:solidFill>
                  <a:schemeClr val="bg2">
                    <a:lumMod val="10000"/>
                  </a:schemeClr>
                </a:solidFill>
              </a:rPr>
              <a:t>2 </a:t>
            </a:r>
            <a:r>
              <a:rPr lang="en-US" sz="2200" dirty="0" smtClean="0">
                <a:solidFill>
                  <a:schemeClr val="bg2">
                    <a:lumMod val="10000"/>
                  </a:schemeClr>
                </a:solidFill>
              </a:rPr>
              <a:t> - Y</a:t>
            </a:r>
            <a:r>
              <a:rPr lang="en-US" sz="2200" baseline="30000" dirty="0" smtClean="0">
                <a:solidFill>
                  <a:schemeClr val="bg2">
                    <a:lumMod val="10000"/>
                  </a:schemeClr>
                </a:solidFill>
              </a:rPr>
              <a:t>H </a:t>
            </a:r>
            <a:r>
              <a:rPr lang="en-US" sz="2200" dirty="0" smtClean="0">
                <a:solidFill>
                  <a:schemeClr val="bg2">
                    <a:lumMod val="10000"/>
                  </a:schemeClr>
                </a:solidFill>
              </a:rPr>
              <a:t>p + </a:t>
            </a:r>
            <a:r>
              <a:rPr lang="el-GR" sz="2200" dirty="0" smtClean="0">
                <a:solidFill>
                  <a:schemeClr val="bg2">
                    <a:lumMod val="10000"/>
                  </a:schemeClr>
                </a:solidFill>
              </a:rPr>
              <a:t>ρ</a:t>
            </a:r>
            <a:r>
              <a:rPr lang="en-US" sz="2200" dirty="0" smtClean="0">
                <a:solidFill>
                  <a:schemeClr val="bg2">
                    <a:lumMod val="10000"/>
                  </a:schemeClr>
                </a:solidFill>
              </a:rPr>
              <a:t> = 0</a:t>
            </a:r>
          </a:p>
          <a:p>
            <a:pPr>
              <a:buFont typeface="Wingdings" pitchFamily="2" charset="2"/>
              <a:buChar char="v"/>
            </a:pPr>
            <a:endParaRPr lang="en-US" sz="2200" dirty="0" smtClean="0">
              <a:solidFill>
                <a:schemeClr val="bg2">
                  <a:lumMod val="10000"/>
                </a:schemeClr>
              </a:solidFill>
            </a:endParaRPr>
          </a:p>
          <a:p>
            <a:pPr>
              <a:buFont typeface="Wingdings" pitchFamily="2" charset="2"/>
              <a:buChar char="v"/>
            </a:pPr>
            <a:r>
              <a:rPr lang="en-US" sz="2200" dirty="0" smtClean="0">
                <a:solidFill>
                  <a:schemeClr val="bg2">
                    <a:lumMod val="10000"/>
                  </a:schemeClr>
                </a:solidFill>
              </a:rPr>
              <a:t>Get 2 values of p consistent with equilibrium, but the equilibrium with higher p is chosen since the bank is indifferent and the borrower is strictly better off.</a:t>
            </a:r>
          </a:p>
          <a:p>
            <a:endParaRPr lang="en-US" sz="2200" dirty="0" smtClean="0">
              <a:solidFill>
                <a:schemeClr val="bg2">
                  <a:lumMod val="10000"/>
                </a:schemeClr>
              </a:solidFill>
            </a:endParaRPr>
          </a:p>
          <a:p>
            <a:pPr algn="ctr"/>
            <a:r>
              <a:rPr lang="en-US" sz="2200" dirty="0" smtClean="0">
                <a:solidFill>
                  <a:schemeClr val="bg2">
                    <a:lumMod val="10000"/>
                  </a:schemeClr>
                </a:solidFill>
              </a:rPr>
              <a:t>p =[ Y</a:t>
            </a:r>
            <a:r>
              <a:rPr lang="en-US" sz="2200" baseline="30000" dirty="0" smtClean="0">
                <a:solidFill>
                  <a:schemeClr val="bg2">
                    <a:lumMod val="10000"/>
                  </a:schemeClr>
                </a:solidFill>
              </a:rPr>
              <a:t>H </a:t>
            </a:r>
            <a:r>
              <a:rPr lang="en-US" sz="2200" dirty="0" smtClean="0">
                <a:solidFill>
                  <a:schemeClr val="bg2">
                    <a:lumMod val="10000"/>
                  </a:schemeClr>
                </a:solidFill>
              </a:rPr>
              <a:t> + {(Y</a:t>
            </a:r>
            <a:r>
              <a:rPr lang="en-US" sz="2200" baseline="30000" dirty="0" smtClean="0">
                <a:solidFill>
                  <a:schemeClr val="bg2">
                    <a:lumMod val="10000"/>
                  </a:schemeClr>
                </a:solidFill>
              </a:rPr>
              <a:t>H</a:t>
            </a:r>
            <a:r>
              <a:rPr lang="en-US" sz="2200" dirty="0" smtClean="0">
                <a:solidFill>
                  <a:schemeClr val="bg2">
                    <a:lumMod val="10000"/>
                  </a:schemeClr>
                </a:solidFill>
              </a:rPr>
              <a:t>)</a:t>
            </a:r>
            <a:r>
              <a:rPr lang="en-US" sz="2200" baseline="30000" dirty="0" smtClean="0">
                <a:solidFill>
                  <a:schemeClr val="bg2">
                    <a:lumMod val="10000"/>
                  </a:schemeClr>
                </a:solidFill>
              </a:rPr>
              <a:t>2 </a:t>
            </a:r>
            <a:r>
              <a:rPr lang="en-US" sz="2200" dirty="0" smtClean="0">
                <a:solidFill>
                  <a:schemeClr val="bg2">
                    <a:lumMod val="10000"/>
                  </a:schemeClr>
                </a:solidFill>
              </a:rPr>
              <a:t> - 4</a:t>
            </a:r>
            <a:r>
              <a:rPr lang="el-GR" sz="2200" dirty="0" smtClean="0">
                <a:solidFill>
                  <a:schemeClr val="bg2">
                    <a:lumMod val="10000"/>
                  </a:schemeClr>
                </a:solidFill>
              </a:rPr>
              <a:t>ργ</a:t>
            </a:r>
            <a:r>
              <a:rPr lang="en-US" sz="2200" dirty="0" smtClean="0">
                <a:solidFill>
                  <a:schemeClr val="bg2">
                    <a:lumMod val="10000"/>
                  </a:schemeClr>
                </a:solidFill>
              </a:rPr>
              <a:t> }</a:t>
            </a:r>
            <a:r>
              <a:rPr lang="en-US" sz="2200" baseline="30000" dirty="0" smtClean="0">
                <a:solidFill>
                  <a:schemeClr val="bg2">
                    <a:lumMod val="10000"/>
                  </a:schemeClr>
                </a:solidFill>
              </a:rPr>
              <a:t>1/2</a:t>
            </a:r>
            <a:r>
              <a:rPr lang="en-US" sz="2200" dirty="0" smtClean="0">
                <a:solidFill>
                  <a:schemeClr val="bg2">
                    <a:lumMod val="10000"/>
                  </a:schemeClr>
                </a:solidFill>
              </a:rPr>
              <a:t>  ]</a:t>
            </a:r>
          </a:p>
          <a:p>
            <a:pPr algn="ctr"/>
            <a:r>
              <a:rPr lang="en-US" sz="2200" dirty="0" smtClean="0">
                <a:solidFill>
                  <a:schemeClr val="bg2">
                    <a:lumMod val="10000"/>
                  </a:schemeClr>
                </a:solidFill>
              </a:rPr>
              <a:t>2</a:t>
            </a:r>
            <a:r>
              <a:rPr lang="el-GR" sz="2200" dirty="0" smtClean="0">
                <a:solidFill>
                  <a:schemeClr val="bg2">
                    <a:lumMod val="10000"/>
                  </a:schemeClr>
                </a:solidFill>
              </a:rPr>
              <a:t>γ</a:t>
            </a:r>
            <a:r>
              <a:rPr lang="en-US" sz="2200" dirty="0" smtClean="0">
                <a:solidFill>
                  <a:schemeClr val="bg2">
                    <a:lumMod val="10000"/>
                  </a:schemeClr>
                </a:solidFill>
              </a:rPr>
              <a:t>   </a:t>
            </a:r>
          </a:p>
          <a:p>
            <a:endParaRPr lang="en-US" dirty="0" smtClean="0">
              <a:solidFill>
                <a:schemeClr val="accent2">
                  <a:lumMod val="60000"/>
                  <a:lumOff val="40000"/>
                </a:schemeClr>
              </a:solidFill>
            </a:endParaRPr>
          </a:p>
          <a:p>
            <a:r>
              <a:rPr lang="en-US" dirty="0" smtClean="0">
                <a:solidFill>
                  <a:schemeClr val="accent2">
                    <a:lumMod val="60000"/>
                    <a:lumOff val="40000"/>
                  </a:schemeClr>
                </a:solidFill>
              </a:rPr>
              <a:t>                          </a:t>
            </a:r>
            <a:endParaRPr lang="en-IN" dirty="0">
              <a:solidFill>
                <a:schemeClr val="accent2">
                  <a:lumMod val="60000"/>
                  <a:lumOff val="40000"/>
                </a:schemeClr>
              </a:solidFill>
            </a:endParaRPr>
          </a:p>
        </p:txBody>
      </p:sp>
      <p:cxnSp>
        <p:nvCxnSpPr>
          <p:cNvPr id="22" name="Straight Connector 21"/>
          <p:cNvCxnSpPr/>
          <p:nvPr/>
        </p:nvCxnSpPr>
        <p:spPr>
          <a:xfrm>
            <a:off x="2857488" y="6072206"/>
            <a:ext cx="307183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71736" y="1428736"/>
            <a:ext cx="2928958" cy="476163"/>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4282" y="285728"/>
            <a:ext cx="7929618" cy="6309420"/>
          </a:xfrm>
          <a:prstGeom prst="rect">
            <a:avLst/>
          </a:prstGeom>
          <a:noFill/>
        </p:spPr>
        <p:txBody>
          <a:bodyPr wrap="square" rtlCol="0">
            <a:spAutoFit/>
          </a:bodyPr>
          <a:lstStyle/>
          <a:p>
            <a:pPr algn="ctr"/>
            <a:r>
              <a:rPr lang="en-US" sz="2400" b="1" u="sng" dirty="0" smtClean="0">
                <a:solidFill>
                  <a:schemeClr val="accent3">
                    <a:lumMod val="75000"/>
                  </a:schemeClr>
                </a:solidFill>
              </a:rPr>
              <a:t>JOINT LIABILITY – Non cooperation</a:t>
            </a:r>
          </a:p>
          <a:p>
            <a:r>
              <a:rPr lang="en-US" sz="2000" b="1" dirty="0" smtClean="0">
                <a:solidFill>
                  <a:schemeClr val="accent3">
                    <a:lumMod val="75000"/>
                  </a:schemeClr>
                </a:solidFill>
              </a:rPr>
              <a:t>When borrower’s project fails, her partner is liable for the amount c .</a:t>
            </a:r>
          </a:p>
          <a:p>
            <a:pPr>
              <a:buFont typeface="Wingdings" pitchFamily="2" charset="2"/>
              <a:buChar char="v"/>
            </a:pPr>
            <a:endParaRPr lang="en-US" sz="2000" b="1" dirty="0" smtClean="0">
              <a:solidFill>
                <a:schemeClr val="accent3">
                  <a:lumMod val="75000"/>
                </a:schemeClr>
              </a:solidFill>
            </a:endParaRPr>
          </a:p>
          <a:p>
            <a:pPr>
              <a:buFont typeface="Wingdings" pitchFamily="2" charset="2"/>
              <a:buChar char="v"/>
            </a:pPr>
            <a:r>
              <a:rPr lang="en-US" sz="2000" b="1" dirty="0" smtClean="0">
                <a:solidFill>
                  <a:schemeClr val="accent3">
                    <a:lumMod val="75000"/>
                  </a:schemeClr>
                </a:solidFill>
              </a:rPr>
              <a:t>If the borrower’s partner chooses an action </a:t>
            </a:r>
            <a:r>
              <a:rPr lang="en-IN" sz="2000" b="1" dirty="0" smtClean="0">
                <a:solidFill>
                  <a:schemeClr val="accent3">
                    <a:lumMod val="75000"/>
                  </a:schemeClr>
                </a:solidFill>
              </a:rPr>
              <a:t>p’ , then the pay off function of the borrower who chooses an action p is:</a:t>
            </a:r>
          </a:p>
          <a:p>
            <a:pPr>
              <a:buFont typeface="Wingdings" pitchFamily="2" charset="2"/>
              <a:buChar char="v"/>
            </a:pPr>
            <a:endParaRPr lang="en-IN" sz="2000" b="1" dirty="0" smtClean="0">
              <a:solidFill>
                <a:schemeClr val="accent3">
                  <a:lumMod val="75000"/>
                </a:schemeClr>
              </a:solidFill>
            </a:endParaRPr>
          </a:p>
          <a:p>
            <a:pPr>
              <a:buFont typeface="Wingdings" pitchFamily="2" charset="2"/>
              <a:buChar char="v"/>
            </a:pPr>
            <a:r>
              <a:rPr lang="en-US" sz="2000" b="1" dirty="0" smtClean="0">
                <a:solidFill>
                  <a:schemeClr val="accent3">
                    <a:lumMod val="75000"/>
                  </a:schemeClr>
                </a:solidFill>
              </a:rPr>
              <a:t> max pY</a:t>
            </a:r>
            <a:r>
              <a:rPr lang="en-US" sz="2000" b="1" baseline="30000" dirty="0" smtClean="0">
                <a:solidFill>
                  <a:schemeClr val="accent3">
                    <a:lumMod val="75000"/>
                  </a:schemeClr>
                </a:solidFill>
              </a:rPr>
              <a:t>H </a:t>
            </a:r>
            <a:r>
              <a:rPr lang="en-US" sz="2000" b="1" dirty="0" smtClean="0">
                <a:solidFill>
                  <a:schemeClr val="accent3">
                    <a:lumMod val="75000"/>
                  </a:schemeClr>
                </a:solidFill>
              </a:rPr>
              <a:t>- rp - cp(1 – </a:t>
            </a:r>
            <a:r>
              <a:rPr lang="en-IN" sz="2000" b="1" dirty="0" smtClean="0">
                <a:solidFill>
                  <a:schemeClr val="accent3">
                    <a:lumMod val="75000"/>
                  </a:schemeClr>
                </a:solidFill>
              </a:rPr>
              <a:t>p’) - </a:t>
            </a:r>
            <a:r>
              <a:rPr lang="en-US" sz="2000" b="1" dirty="0" smtClean="0">
                <a:solidFill>
                  <a:schemeClr val="accent3">
                    <a:lumMod val="75000"/>
                  </a:schemeClr>
                </a:solidFill>
              </a:rPr>
              <a:t>1/2</a:t>
            </a:r>
            <a:r>
              <a:rPr lang="el-GR" sz="2000" b="1" dirty="0" smtClean="0">
                <a:solidFill>
                  <a:schemeClr val="accent3">
                    <a:lumMod val="75000"/>
                  </a:schemeClr>
                </a:solidFill>
              </a:rPr>
              <a:t>γ</a:t>
            </a:r>
            <a:r>
              <a:rPr lang="en-US" sz="2000" b="1" dirty="0" smtClean="0">
                <a:solidFill>
                  <a:schemeClr val="accent3">
                    <a:lumMod val="75000"/>
                  </a:schemeClr>
                </a:solidFill>
              </a:rPr>
              <a:t>p</a:t>
            </a:r>
            <a:r>
              <a:rPr lang="en-US" sz="2000" b="1" baseline="30000" dirty="0" smtClean="0">
                <a:solidFill>
                  <a:schemeClr val="accent3">
                    <a:lumMod val="75000"/>
                  </a:schemeClr>
                </a:solidFill>
              </a:rPr>
              <a:t>2</a:t>
            </a:r>
          </a:p>
          <a:p>
            <a:r>
              <a:rPr lang="en-US" sz="2000" b="1" baseline="30000" dirty="0" smtClean="0">
                <a:solidFill>
                  <a:schemeClr val="accent3">
                    <a:lumMod val="75000"/>
                  </a:schemeClr>
                </a:solidFill>
              </a:rPr>
              <a:t>         {p} </a:t>
            </a:r>
            <a:r>
              <a:rPr lang="en-US" sz="2000" b="1" dirty="0" smtClean="0">
                <a:solidFill>
                  <a:schemeClr val="accent3">
                    <a:lumMod val="75000"/>
                  </a:schemeClr>
                </a:solidFill>
              </a:rPr>
              <a:t>                           </a:t>
            </a:r>
          </a:p>
          <a:p>
            <a:pPr>
              <a:buFont typeface="Wingdings" pitchFamily="2" charset="2"/>
              <a:buChar char="v"/>
            </a:pPr>
            <a:r>
              <a:rPr lang="en-US" sz="2000" b="1" baseline="30000" dirty="0" smtClean="0">
                <a:solidFill>
                  <a:schemeClr val="accent3">
                    <a:lumMod val="75000"/>
                  </a:schemeClr>
                </a:solidFill>
              </a:rPr>
              <a:t> </a:t>
            </a:r>
            <a:r>
              <a:rPr lang="en-US" sz="2000" b="1" dirty="0" smtClean="0">
                <a:solidFill>
                  <a:schemeClr val="accent3">
                    <a:lumMod val="75000"/>
                  </a:schemeClr>
                </a:solidFill>
              </a:rPr>
              <a:t>Suppose the borrower chooses </a:t>
            </a:r>
            <a:r>
              <a:rPr lang="en-US" sz="2000" b="1" baseline="30000" dirty="0" smtClean="0">
                <a:solidFill>
                  <a:schemeClr val="accent3">
                    <a:lumMod val="75000"/>
                  </a:schemeClr>
                </a:solidFill>
              </a:rPr>
              <a:t> </a:t>
            </a:r>
            <a:r>
              <a:rPr lang="en-US" sz="2000" b="1" dirty="0" smtClean="0">
                <a:solidFill>
                  <a:schemeClr val="accent3">
                    <a:lumMod val="75000"/>
                  </a:schemeClr>
                </a:solidFill>
              </a:rPr>
              <a:t>p to maximize her individual profit taking the partner’s action </a:t>
            </a:r>
            <a:r>
              <a:rPr lang="en-IN" sz="2000" b="1" dirty="0" smtClean="0">
                <a:solidFill>
                  <a:schemeClr val="accent3">
                    <a:lumMod val="75000"/>
                  </a:schemeClr>
                </a:solidFill>
              </a:rPr>
              <a:t>p’ as given. Then her best response function is :</a:t>
            </a:r>
          </a:p>
          <a:p>
            <a:pPr algn="ctr"/>
            <a:r>
              <a:rPr lang="en-US" sz="2000" b="1" dirty="0" smtClean="0">
                <a:solidFill>
                  <a:schemeClr val="accent3">
                    <a:lumMod val="75000"/>
                  </a:schemeClr>
                </a:solidFill>
              </a:rPr>
              <a:t>p = (Y</a:t>
            </a:r>
            <a:r>
              <a:rPr lang="en-US" sz="2000" b="1" baseline="30000" dirty="0" smtClean="0">
                <a:solidFill>
                  <a:schemeClr val="accent3">
                    <a:lumMod val="75000"/>
                  </a:schemeClr>
                </a:solidFill>
              </a:rPr>
              <a:t>H </a:t>
            </a:r>
            <a:r>
              <a:rPr lang="en-US" sz="2000" b="1" dirty="0" smtClean="0">
                <a:solidFill>
                  <a:schemeClr val="accent3">
                    <a:lumMod val="75000"/>
                  </a:schemeClr>
                </a:solidFill>
              </a:rPr>
              <a:t>- r – c ) + c</a:t>
            </a:r>
            <a:r>
              <a:rPr lang="en-IN" sz="2000" b="1" dirty="0" smtClean="0">
                <a:solidFill>
                  <a:schemeClr val="accent3">
                    <a:lumMod val="75000"/>
                  </a:schemeClr>
                </a:solidFill>
              </a:rPr>
              <a:t>p’</a:t>
            </a:r>
          </a:p>
          <a:p>
            <a:pPr algn="ctr"/>
            <a:r>
              <a:rPr lang="el-GR" sz="2000" b="1" dirty="0" smtClean="0">
                <a:solidFill>
                  <a:schemeClr val="accent3">
                    <a:lumMod val="75000"/>
                  </a:schemeClr>
                </a:solidFill>
              </a:rPr>
              <a:t>γ</a:t>
            </a:r>
            <a:endParaRPr lang="en-US" sz="2000" b="1" dirty="0" smtClean="0">
              <a:solidFill>
                <a:schemeClr val="accent3">
                  <a:lumMod val="75000"/>
                </a:schemeClr>
              </a:solidFill>
            </a:endParaRPr>
          </a:p>
          <a:p>
            <a:pPr>
              <a:buFont typeface="Wingdings" pitchFamily="2" charset="2"/>
              <a:buChar char="v"/>
            </a:pPr>
            <a:endParaRPr lang="en-US" sz="2000" b="1" dirty="0" smtClean="0">
              <a:solidFill>
                <a:schemeClr val="accent3">
                  <a:lumMod val="75000"/>
                </a:schemeClr>
              </a:solidFill>
            </a:endParaRPr>
          </a:p>
          <a:p>
            <a:pPr>
              <a:buFont typeface="Wingdings" pitchFamily="2" charset="2"/>
              <a:buChar char="v"/>
            </a:pPr>
            <a:r>
              <a:rPr lang="en-US" sz="2000" b="1" dirty="0" smtClean="0">
                <a:solidFill>
                  <a:schemeClr val="accent3">
                    <a:lumMod val="75000"/>
                  </a:schemeClr>
                </a:solidFill>
              </a:rPr>
              <a:t>i.e., the safer the partner’s project choice , the safer the project choice of a borrower.</a:t>
            </a:r>
          </a:p>
          <a:p>
            <a:pPr>
              <a:buFont typeface="Wingdings" pitchFamily="2" charset="2"/>
              <a:buChar char="v"/>
            </a:pPr>
            <a:r>
              <a:rPr lang="en-US" sz="2000" b="1" dirty="0" smtClean="0">
                <a:solidFill>
                  <a:schemeClr val="accent3">
                    <a:lumMod val="75000"/>
                  </a:schemeClr>
                </a:solidFill>
              </a:rPr>
              <a:t>If the borrower chooses a risky project =) attractiveness of high returns to her partner reduces (because of expected joint liability payments.)</a:t>
            </a:r>
            <a:endParaRPr lang="en-IN" b="1" dirty="0">
              <a:solidFill>
                <a:schemeClr val="accent3">
                  <a:lumMod val="75000"/>
                </a:schemeClr>
              </a:solidFill>
            </a:endParaRPr>
          </a:p>
        </p:txBody>
      </p:sp>
      <p:cxnSp>
        <p:nvCxnSpPr>
          <p:cNvPr id="8" name="Straight Connector 7"/>
          <p:cNvCxnSpPr/>
          <p:nvPr/>
        </p:nvCxnSpPr>
        <p:spPr>
          <a:xfrm>
            <a:off x="3500430" y="4357694"/>
            <a:ext cx="1928826" cy="1588"/>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14290"/>
            <a:ext cx="8072462" cy="6463308"/>
          </a:xfrm>
          <a:prstGeom prst="rect">
            <a:avLst/>
          </a:prstGeom>
          <a:noFill/>
        </p:spPr>
        <p:txBody>
          <a:bodyPr wrap="square" rtlCol="0">
            <a:spAutoFit/>
          </a:bodyPr>
          <a:lstStyle/>
          <a:p>
            <a:pPr>
              <a:buFont typeface="Wingdings" pitchFamily="2" charset="2"/>
              <a:buChar char="v"/>
            </a:pPr>
            <a:r>
              <a:rPr lang="en-US" b="1" dirty="0" smtClean="0">
                <a:solidFill>
                  <a:schemeClr val="accent1">
                    <a:lumMod val="75000"/>
                  </a:schemeClr>
                </a:solidFill>
              </a:rPr>
              <a:t>Non cooperative product choice- in symmetric Nash equilibrium p=p’=(Y</a:t>
            </a:r>
            <a:r>
              <a:rPr lang="en-US" b="1" baseline="30000" dirty="0" smtClean="0">
                <a:solidFill>
                  <a:schemeClr val="accent1">
                    <a:lumMod val="75000"/>
                  </a:schemeClr>
                </a:solidFill>
              </a:rPr>
              <a:t>H </a:t>
            </a:r>
            <a:r>
              <a:rPr lang="en-US" b="1" dirty="0" smtClean="0">
                <a:solidFill>
                  <a:schemeClr val="accent1">
                    <a:lumMod val="75000"/>
                  </a:schemeClr>
                </a:solidFill>
              </a:rPr>
              <a:t> - r - c )/</a:t>
            </a:r>
            <a:r>
              <a:rPr lang="el-GR" b="1" dirty="0" smtClean="0">
                <a:solidFill>
                  <a:schemeClr val="accent1">
                    <a:lumMod val="75000"/>
                  </a:schemeClr>
                </a:solidFill>
              </a:rPr>
              <a:t> γ</a:t>
            </a:r>
            <a:r>
              <a:rPr lang="en-US" b="1" dirty="0" smtClean="0">
                <a:solidFill>
                  <a:schemeClr val="accent1">
                    <a:lumMod val="75000"/>
                  </a:schemeClr>
                </a:solidFill>
              </a:rPr>
              <a:t>-c</a:t>
            </a:r>
          </a:p>
          <a:p>
            <a:endParaRPr lang="en-US" b="1" dirty="0" smtClean="0">
              <a:solidFill>
                <a:schemeClr val="accent1">
                  <a:lumMod val="75000"/>
                </a:schemeClr>
              </a:solidFill>
            </a:endParaRPr>
          </a:p>
          <a:p>
            <a:pPr>
              <a:buFont typeface="Wingdings" pitchFamily="2" charset="2"/>
              <a:buChar char="v"/>
            </a:pPr>
            <a:r>
              <a:rPr lang="en-US" b="1" dirty="0" smtClean="0">
                <a:solidFill>
                  <a:schemeClr val="accent1">
                    <a:lumMod val="75000"/>
                  </a:schemeClr>
                </a:solidFill>
              </a:rPr>
              <a:t>Banks zero profit condition is rp+cp(1-p’)= </a:t>
            </a:r>
            <a:r>
              <a:rPr lang="el-GR" b="1" dirty="0" smtClean="0">
                <a:solidFill>
                  <a:schemeClr val="accent1">
                    <a:lumMod val="75000"/>
                  </a:schemeClr>
                </a:solidFill>
              </a:rPr>
              <a:t>ρ</a:t>
            </a:r>
            <a:r>
              <a:rPr lang="en-US" b="1" dirty="0" smtClean="0">
                <a:solidFill>
                  <a:schemeClr val="accent1">
                    <a:lumMod val="75000"/>
                  </a:schemeClr>
                </a:solidFill>
              </a:rPr>
              <a:t> </a:t>
            </a:r>
          </a:p>
          <a:p>
            <a:endParaRPr lang="en-US" b="1" dirty="0" smtClean="0">
              <a:solidFill>
                <a:schemeClr val="accent1">
                  <a:lumMod val="75000"/>
                </a:schemeClr>
              </a:solidFill>
            </a:endParaRPr>
          </a:p>
          <a:p>
            <a:pPr>
              <a:buFont typeface="Wingdings" pitchFamily="2" charset="2"/>
              <a:buChar char="v"/>
            </a:pPr>
            <a:r>
              <a:rPr lang="en-US" b="1" dirty="0" smtClean="0">
                <a:solidFill>
                  <a:schemeClr val="accent1">
                    <a:lumMod val="75000"/>
                  </a:schemeClr>
                </a:solidFill>
              </a:rPr>
              <a:t>Substituting in FOC –</a:t>
            </a:r>
          </a:p>
          <a:p>
            <a:pPr>
              <a:buFont typeface="Wingdings" pitchFamily="2" charset="2"/>
              <a:buChar char="v"/>
            </a:pPr>
            <a:endParaRPr lang="en-US" b="1" dirty="0" smtClean="0">
              <a:solidFill>
                <a:schemeClr val="accent1">
                  <a:lumMod val="75000"/>
                </a:schemeClr>
              </a:solidFill>
            </a:endParaRPr>
          </a:p>
          <a:p>
            <a:pPr lvl="0">
              <a:buFont typeface="Wingdings" pitchFamily="2" charset="2"/>
              <a:buChar char="v"/>
            </a:pPr>
            <a:r>
              <a:rPr lang="el-GR" b="1" dirty="0" smtClean="0">
                <a:solidFill>
                  <a:schemeClr val="accent1">
                    <a:lumMod val="75000"/>
                  </a:schemeClr>
                </a:solidFill>
              </a:rPr>
              <a:t>γ</a:t>
            </a:r>
            <a:r>
              <a:rPr lang="en-US" b="1" dirty="0" smtClean="0">
                <a:solidFill>
                  <a:schemeClr val="accent1">
                    <a:lumMod val="75000"/>
                  </a:schemeClr>
                </a:solidFill>
              </a:rPr>
              <a:t>p</a:t>
            </a:r>
            <a:r>
              <a:rPr lang="en-US" b="1" baseline="30000" dirty="0" smtClean="0">
                <a:solidFill>
                  <a:schemeClr val="accent1">
                    <a:lumMod val="75000"/>
                  </a:schemeClr>
                </a:solidFill>
              </a:rPr>
              <a:t>2</a:t>
            </a:r>
            <a:r>
              <a:rPr lang="en-US" b="1" dirty="0" smtClean="0">
                <a:solidFill>
                  <a:schemeClr val="accent1">
                    <a:lumMod val="75000"/>
                  </a:schemeClr>
                </a:solidFill>
              </a:rPr>
              <a:t> – Y</a:t>
            </a:r>
            <a:r>
              <a:rPr lang="en-US" b="1" baseline="30000" dirty="0" smtClean="0">
                <a:solidFill>
                  <a:schemeClr val="accent1">
                    <a:lumMod val="75000"/>
                  </a:schemeClr>
                </a:solidFill>
              </a:rPr>
              <a:t>H</a:t>
            </a:r>
            <a:r>
              <a:rPr lang="en-US" b="1" dirty="0" smtClean="0">
                <a:solidFill>
                  <a:schemeClr val="accent1">
                    <a:lumMod val="75000"/>
                  </a:schemeClr>
                </a:solidFill>
              </a:rPr>
              <a:t>p</a:t>
            </a:r>
            <a:r>
              <a:rPr lang="en-US" b="1" baseline="30000" dirty="0" smtClean="0">
                <a:solidFill>
                  <a:schemeClr val="accent1">
                    <a:lumMod val="75000"/>
                  </a:schemeClr>
                </a:solidFill>
              </a:rPr>
              <a:t>  </a:t>
            </a:r>
            <a:r>
              <a:rPr lang="en-US" b="1" dirty="0" smtClean="0">
                <a:solidFill>
                  <a:schemeClr val="accent1">
                    <a:lumMod val="75000"/>
                  </a:schemeClr>
                </a:solidFill>
              </a:rPr>
              <a:t> + </a:t>
            </a:r>
            <a:r>
              <a:rPr lang="el-GR" b="1" dirty="0" smtClean="0">
                <a:solidFill>
                  <a:schemeClr val="accent1">
                    <a:lumMod val="75000"/>
                  </a:schemeClr>
                </a:solidFill>
              </a:rPr>
              <a:t>ρ </a:t>
            </a:r>
            <a:r>
              <a:rPr lang="en-US" b="1" dirty="0" smtClean="0">
                <a:solidFill>
                  <a:schemeClr val="accent1">
                    <a:lumMod val="75000"/>
                  </a:schemeClr>
                </a:solidFill>
              </a:rPr>
              <a:t>= 0</a:t>
            </a:r>
          </a:p>
          <a:p>
            <a:pPr lvl="0">
              <a:buFont typeface="Wingdings" pitchFamily="2" charset="2"/>
              <a:buChar char="v"/>
            </a:pPr>
            <a:endParaRPr lang="en-IN" b="1" dirty="0" smtClean="0">
              <a:solidFill>
                <a:schemeClr val="accent1">
                  <a:lumMod val="75000"/>
                </a:schemeClr>
              </a:solidFill>
            </a:endParaRPr>
          </a:p>
          <a:p>
            <a:pPr>
              <a:buFont typeface="Wingdings" pitchFamily="2" charset="2"/>
              <a:buChar char="v"/>
            </a:pPr>
            <a:r>
              <a:rPr lang="en-US" b="1" dirty="0" smtClean="0">
                <a:solidFill>
                  <a:schemeClr val="accent1">
                    <a:lumMod val="75000"/>
                  </a:schemeClr>
                </a:solidFill>
              </a:rPr>
              <a:t>Hence borrowers equilibrium project choice will be the same as with individual liability.</a:t>
            </a:r>
          </a:p>
          <a:p>
            <a:pPr>
              <a:buFont typeface="Wingdings" pitchFamily="2" charset="2"/>
              <a:buChar char="v"/>
            </a:pPr>
            <a:endParaRPr lang="en-US" b="1" dirty="0" smtClean="0">
              <a:solidFill>
                <a:schemeClr val="accent1">
                  <a:lumMod val="75000"/>
                </a:schemeClr>
              </a:solidFill>
            </a:endParaRPr>
          </a:p>
          <a:p>
            <a:pPr>
              <a:buFont typeface="Wingdings" pitchFamily="2" charset="2"/>
              <a:buChar char="v"/>
            </a:pPr>
            <a:r>
              <a:rPr lang="en-US" b="1" dirty="0" smtClean="0">
                <a:solidFill>
                  <a:schemeClr val="accent1">
                    <a:lumMod val="75000"/>
                  </a:schemeClr>
                </a:solidFill>
              </a:rPr>
              <a:t>MERE JOINT LIABLITY DOESNOT ELIVIATE MORAL HAZARD IN THIS MODEL</a:t>
            </a:r>
          </a:p>
          <a:p>
            <a:pPr>
              <a:buFont typeface="Wingdings" pitchFamily="2" charset="2"/>
              <a:buChar char="v"/>
            </a:pPr>
            <a:endParaRPr lang="en-US" b="1" dirty="0" smtClean="0">
              <a:solidFill>
                <a:schemeClr val="accent1">
                  <a:lumMod val="75000"/>
                </a:schemeClr>
              </a:solidFill>
            </a:endParaRPr>
          </a:p>
          <a:p>
            <a:pPr>
              <a:buFont typeface="Wingdings" pitchFamily="2" charset="2"/>
              <a:buChar char="v"/>
            </a:pPr>
            <a:r>
              <a:rPr lang="en-US" b="1" dirty="0" smtClean="0">
                <a:solidFill>
                  <a:schemeClr val="accent1">
                    <a:lumMod val="75000"/>
                  </a:schemeClr>
                </a:solidFill>
              </a:rPr>
              <a:t>REASON- borrower does not take into account her action’s effect on</a:t>
            </a:r>
          </a:p>
          <a:p>
            <a:r>
              <a:rPr lang="en-US" b="1" dirty="0" smtClean="0">
                <a:solidFill>
                  <a:schemeClr val="accent1">
                    <a:lumMod val="75000"/>
                  </a:schemeClr>
                </a:solidFill>
              </a:rPr>
              <a:t>   her partner’s choice of action. </a:t>
            </a:r>
          </a:p>
          <a:p>
            <a:pPr>
              <a:buFont typeface="Wingdings" pitchFamily="2" charset="2"/>
              <a:buChar char="v"/>
            </a:pPr>
            <a:endParaRPr lang="en-US" b="1" dirty="0" smtClean="0">
              <a:solidFill>
                <a:schemeClr val="accent1">
                  <a:lumMod val="75000"/>
                </a:schemeClr>
              </a:solidFill>
            </a:endParaRPr>
          </a:p>
          <a:p>
            <a:pPr>
              <a:buFont typeface="Wingdings" pitchFamily="2" charset="2"/>
              <a:buChar char="v"/>
            </a:pPr>
            <a:r>
              <a:rPr lang="en-US" b="1" dirty="0" smtClean="0">
                <a:solidFill>
                  <a:schemeClr val="accent1">
                    <a:lumMod val="75000"/>
                  </a:schemeClr>
                </a:solidFill>
              </a:rPr>
              <a:t>If borrower internalizes affect of choice of action interest rate under individual liability lending(incorporate bank’s zero profit condition in borrower zero profit condition </a:t>
            </a:r>
          </a:p>
          <a:p>
            <a:r>
              <a:rPr lang="en-US" b="1" dirty="0" smtClean="0">
                <a:solidFill>
                  <a:schemeClr val="accent1">
                    <a:lumMod val="75000"/>
                  </a:schemeClr>
                </a:solidFill>
              </a:rPr>
              <a:t>   =)    first best level of p chosen</a:t>
            </a:r>
          </a:p>
          <a:p>
            <a:endParaRPr lang="en-IN"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7858180" cy="6555641"/>
          </a:xfrm>
          <a:prstGeom prst="rect">
            <a:avLst/>
          </a:prstGeom>
          <a:noFill/>
        </p:spPr>
        <p:txBody>
          <a:bodyPr wrap="square" rtlCol="0">
            <a:spAutoFit/>
          </a:bodyPr>
          <a:lstStyle/>
          <a:p>
            <a:pPr algn="ctr"/>
            <a:r>
              <a:rPr lang="en-US" sz="2400" b="1" u="sng" dirty="0" smtClean="0">
                <a:solidFill>
                  <a:schemeClr val="accent1"/>
                </a:solidFill>
              </a:rPr>
              <a:t>JOINT LIABILITY – With cooperation</a:t>
            </a:r>
          </a:p>
          <a:p>
            <a:r>
              <a:rPr lang="en-US" b="1" dirty="0" smtClean="0">
                <a:solidFill>
                  <a:schemeClr val="accent1"/>
                </a:solidFill>
              </a:rPr>
              <a:t>BORROWER DECIDES ON PROJECT CHOICE COOPERTIVELY,</a:t>
            </a:r>
          </a:p>
          <a:p>
            <a:r>
              <a:rPr lang="en-US" b="1" dirty="0" smtClean="0">
                <a:solidFill>
                  <a:schemeClr val="accent1"/>
                </a:solidFill>
              </a:rPr>
              <a:t> </a:t>
            </a:r>
          </a:p>
          <a:p>
            <a:r>
              <a:rPr lang="en-US" b="1" dirty="0" smtClean="0">
                <a:solidFill>
                  <a:schemeClr val="accent1"/>
                </a:solidFill>
              </a:rPr>
              <a:t>They choose </a:t>
            </a:r>
          </a:p>
          <a:p>
            <a:pPr lvl="0" algn="ctr"/>
            <a:r>
              <a:rPr lang="en-US" b="1" dirty="0" smtClean="0">
                <a:solidFill>
                  <a:schemeClr val="accent1"/>
                </a:solidFill>
              </a:rPr>
              <a:t>   ṕ(r , c) ≡ arg max pY</a:t>
            </a:r>
            <a:r>
              <a:rPr lang="en-US" b="1" baseline="30000" dirty="0" smtClean="0">
                <a:solidFill>
                  <a:schemeClr val="accent1"/>
                </a:solidFill>
              </a:rPr>
              <a:t>H</a:t>
            </a:r>
            <a:r>
              <a:rPr lang="en-US" b="1" dirty="0" smtClean="0">
                <a:solidFill>
                  <a:schemeClr val="accent1"/>
                </a:solidFill>
              </a:rPr>
              <a:t> – rp – cp(1- p) - ½ </a:t>
            </a:r>
            <a:r>
              <a:rPr lang="el-GR" b="1" dirty="0" smtClean="0">
                <a:solidFill>
                  <a:schemeClr val="accent1"/>
                </a:solidFill>
              </a:rPr>
              <a:t>γ</a:t>
            </a:r>
            <a:r>
              <a:rPr lang="en-US" b="1" dirty="0" smtClean="0">
                <a:solidFill>
                  <a:schemeClr val="accent1"/>
                </a:solidFill>
              </a:rPr>
              <a:t>p</a:t>
            </a:r>
            <a:r>
              <a:rPr lang="en-US" b="1" baseline="30000" dirty="0" smtClean="0">
                <a:solidFill>
                  <a:schemeClr val="accent1"/>
                </a:solidFill>
              </a:rPr>
              <a:t>2</a:t>
            </a:r>
            <a:r>
              <a:rPr lang="en-US" b="1" dirty="0" smtClean="0">
                <a:solidFill>
                  <a:schemeClr val="accent1"/>
                </a:solidFill>
              </a:rPr>
              <a:t> </a:t>
            </a:r>
          </a:p>
          <a:p>
            <a:pPr lvl="0" algn="ctr"/>
            <a:r>
              <a:rPr lang="en-US" b="1" dirty="0" smtClean="0">
                <a:solidFill>
                  <a:schemeClr val="accent1"/>
                </a:solidFill>
              </a:rPr>
              <a:t>= Y</a:t>
            </a:r>
            <a:r>
              <a:rPr lang="en-US" b="1" baseline="30000" dirty="0" smtClean="0">
                <a:solidFill>
                  <a:schemeClr val="accent1"/>
                </a:solidFill>
              </a:rPr>
              <a:t>H</a:t>
            </a:r>
            <a:r>
              <a:rPr lang="en-US" b="1" dirty="0" smtClean="0">
                <a:solidFill>
                  <a:schemeClr val="accent1"/>
                </a:solidFill>
              </a:rPr>
              <a:t> –r – c</a:t>
            </a:r>
          </a:p>
          <a:p>
            <a:pPr lvl="0" algn="ctr"/>
            <a:r>
              <a:rPr lang="el-GR" b="1" dirty="0" smtClean="0">
                <a:solidFill>
                  <a:schemeClr val="accent1"/>
                </a:solidFill>
              </a:rPr>
              <a:t>γ</a:t>
            </a:r>
            <a:r>
              <a:rPr lang="en-US" b="1" dirty="0" smtClean="0">
                <a:solidFill>
                  <a:schemeClr val="accent1"/>
                </a:solidFill>
              </a:rPr>
              <a:t>– 2c</a:t>
            </a:r>
          </a:p>
          <a:p>
            <a:pPr lvl="0"/>
            <a:endParaRPr lang="en-US" b="1" dirty="0" smtClean="0">
              <a:solidFill>
                <a:schemeClr val="accent1"/>
              </a:solidFill>
            </a:endParaRPr>
          </a:p>
          <a:p>
            <a:pPr lvl="0">
              <a:buFont typeface="Wingdings" pitchFamily="2" charset="2"/>
              <a:buChar char="v"/>
            </a:pPr>
            <a:r>
              <a:rPr lang="en-US" b="1" dirty="0" smtClean="0">
                <a:solidFill>
                  <a:schemeClr val="accent1"/>
                </a:solidFill>
              </a:rPr>
              <a:t>Substituting in bank’s zero profit condition</a:t>
            </a:r>
          </a:p>
          <a:p>
            <a:pPr lvl="0">
              <a:buFont typeface="Wingdings" pitchFamily="2" charset="2"/>
              <a:buChar char="v"/>
            </a:pPr>
            <a:endParaRPr lang="en-US" b="1" dirty="0" smtClean="0">
              <a:solidFill>
                <a:schemeClr val="accent1"/>
              </a:solidFill>
            </a:endParaRPr>
          </a:p>
          <a:p>
            <a:pPr lvl="0">
              <a:buFont typeface="Wingdings" pitchFamily="2" charset="2"/>
              <a:buChar char="v"/>
            </a:pPr>
            <a:r>
              <a:rPr lang="en-US" b="1" dirty="0" smtClean="0">
                <a:solidFill>
                  <a:schemeClr val="accent1"/>
                </a:solidFill>
              </a:rPr>
              <a:t>(</a:t>
            </a:r>
            <a:r>
              <a:rPr lang="el-GR" b="1" dirty="0" smtClean="0">
                <a:solidFill>
                  <a:schemeClr val="accent1"/>
                </a:solidFill>
              </a:rPr>
              <a:t>γ</a:t>
            </a:r>
            <a:r>
              <a:rPr lang="en-US" b="1" dirty="0" smtClean="0">
                <a:solidFill>
                  <a:schemeClr val="accent1"/>
                </a:solidFill>
              </a:rPr>
              <a:t> – c) p</a:t>
            </a:r>
            <a:r>
              <a:rPr lang="en-US" b="1" baseline="30000" dirty="0" smtClean="0">
                <a:solidFill>
                  <a:schemeClr val="accent1"/>
                </a:solidFill>
              </a:rPr>
              <a:t>2</a:t>
            </a:r>
            <a:r>
              <a:rPr lang="en-US" b="1" dirty="0" smtClean="0">
                <a:solidFill>
                  <a:schemeClr val="accent1"/>
                </a:solidFill>
              </a:rPr>
              <a:t> – Y</a:t>
            </a:r>
            <a:r>
              <a:rPr lang="en-US" b="1" baseline="30000" dirty="0" smtClean="0">
                <a:solidFill>
                  <a:schemeClr val="accent1"/>
                </a:solidFill>
              </a:rPr>
              <a:t>H</a:t>
            </a:r>
            <a:r>
              <a:rPr lang="en-US" b="1" dirty="0" smtClean="0">
                <a:solidFill>
                  <a:schemeClr val="accent1"/>
                </a:solidFill>
              </a:rPr>
              <a:t>p + p = 0</a:t>
            </a:r>
          </a:p>
          <a:p>
            <a:pPr lvl="0">
              <a:buFont typeface="Wingdings" pitchFamily="2" charset="2"/>
              <a:buChar char="v"/>
            </a:pPr>
            <a:endParaRPr lang="en-US" b="1" dirty="0" smtClean="0">
              <a:solidFill>
                <a:schemeClr val="accent1"/>
              </a:solidFill>
            </a:endParaRPr>
          </a:p>
          <a:p>
            <a:pPr lvl="0" algn="ctr">
              <a:buFont typeface="Wingdings" pitchFamily="2" charset="2"/>
              <a:buChar char="v"/>
            </a:pPr>
            <a:r>
              <a:rPr lang="en-US" b="1" dirty="0" smtClean="0">
                <a:solidFill>
                  <a:schemeClr val="accent1"/>
                </a:solidFill>
              </a:rPr>
              <a:t>We get p = Y</a:t>
            </a:r>
            <a:r>
              <a:rPr lang="en-US" b="1" baseline="30000" dirty="0" smtClean="0">
                <a:solidFill>
                  <a:schemeClr val="accent1"/>
                </a:solidFill>
              </a:rPr>
              <a:t>H</a:t>
            </a:r>
            <a:r>
              <a:rPr lang="en-US" b="1" dirty="0" smtClean="0">
                <a:solidFill>
                  <a:schemeClr val="accent1"/>
                </a:solidFill>
              </a:rPr>
              <a:t> + {(Y</a:t>
            </a:r>
            <a:r>
              <a:rPr lang="en-US" b="1" baseline="30000" dirty="0" smtClean="0">
                <a:solidFill>
                  <a:schemeClr val="accent1"/>
                </a:solidFill>
              </a:rPr>
              <a:t>H</a:t>
            </a:r>
            <a:r>
              <a:rPr lang="en-US" b="1" dirty="0" smtClean="0">
                <a:solidFill>
                  <a:schemeClr val="accent1"/>
                </a:solidFill>
              </a:rPr>
              <a:t> ) </a:t>
            </a:r>
            <a:r>
              <a:rPr lang="en-US" b="1" baseline="30000" dirty="0" smtClean="0">
                <a:solidFill>
                  <a:schemeClr val="accent1"/>
                </a:solidFill>
              </a:rPr>
              <a:t>2</a:t>
            </a:r>
            <a:r>
              <a:rPr lang="en-US" b="1" dirty="0" smtClean="0">
                <a:solidFill>
                  <a:schemeClr val="accent1"/>
                </a:solidFill>
              </a:rPr>
              <a:t> – 4p (</a:t>
            </a:r>
            <a:r>
              <a:rPr lang="el-GR" b="1" dirty="0" smtClean="0">
                <a:solidFill>
                  <a:schemeClr val="accent1"/>
                </a:solidFill>
              </a:rPr>
              <a:t>γ</a:t>
            </a:r>
            <a:r>
              <a:rPr lang="en-US" b="1" dirty="0" smtClean="0">
                <a:solidFill>
                  <a:schemeClr val="accent1"/>
                </a:solidFill>
              </a:rPr>
              <a:t> – c)}</a:t>
            </a:r>
            <a:r>
              <a:rPr lang="en-US" b="1" baseline="30000" dirty="0" smtClean="0">
                <a:solidFill>
                  <a:schemeClr val="accent1"/>
                </a:solidFill>
              </a:rPr>
              <a:t>1/2</a:t>
            </a:r>
            <a:r>
              <a:rPr lang="en-US" b="1" dirty="0" smtClean="0">
                <a:solidFill>
                  <a:schemeClr val="accent1"/>
                </a:solidFill>
              </a:rPr>
              <a:t> </a:t>
            </a:r>
          </a:p>
          <a:p>
            <a:pPr lvl="0" algn="ctr"/>
            <a:r>
              <a:rPr lang="en-US" b="1" dirty="0" smtClean="0">
                <a:solidFill>
                  <a:schemeClr val="accent1"/>
                </a:solidFill>
              </a:rPr>
              <a:t>2(</a:t>
            </a:r>
            <a:r>
              <a:rPr lang="el-GR" b="1" dirty="0" smtClean="0">
                <a:solidFill>
                  <a:schemeClr val="accent1"/>
                </a:solidFill>
              </a:rPr>
              <a:t>γ</a:t>
            </a:r>
            <a:r>
              <a:rPr lang="en-US" b="1" dirty="0" smtClean="0">
                <a:solidFill>
                  <a:schemeClr val="accent1"/>
                </a:solidFill>
              </a:rPr>
              <a:t> – c)</a:t>
            </a:r>
          </a:p>
          <a:p>
            <a:pPr lvl="0">
              <a:buFont typeface="Wingdings" pitchFamily="2" charset="2"/>
              <a:buChar char="v"/>
            </a:pPr>
            <a:r>
              <a:rPr lang="en-US" b="1" dirty="0" smtClean="0">
                <a:solidFill>
                  <a:schemeClr val="accent1"/>
                </a:solidFill>
              </a:rPr>
              <a:t>We know </a:t>
            </a:r>
            <a:r>
              <a:rPr lang="el-GR" b="1" dirty="0" smtClean="0">
                <a:solidFill>
                  <a:schemeClr val="accent1"/>
                </a:solidFill>
              </a:rPr>
              <a:t>γ</a:t>
            </a:r>
            <a:r>
              <a:rPr lang="en-US" b="1" dirty="0" smtClean="0">
                <a:solidFill>
                  <a:schemeClr val="accent1"/>
                </a:solidFill>
              </a:rPr>
              <a:t> greater then Y</a:t>
            </a:r>
            <a:r>
              <a:rPr lang="en-US" b="1" baseline="30000" dirty="0" smtClean="0">
                <a:solidFill>
                  <a:schemeClr val="accent1"/>
                </a:solidFill>
              </a:rPr>
              <a:t>H</a:t>
            </a:r>
          </a:p>
          <a:p>
            <a:pPr lvl="0"/>
            <a:r>
              <a:rPr lang="en-US" b="1" dirty="0" smtClean="0">
                <a:solidFill>
                  <a:schemeClr val="accent1"/>
                </a:solidFill>
              </a:rPr>
              <a:t> </a:t>
            </a:r>
          </a:p>
          <a:p>
            <a:pPr lvl="0">
              <a:buFont typeface="Wingdings" pitchFamily="2" charset="2"/>
              <a:buChar char="v"/>
            </a:pPr>
            <a:r>
              <a:rPr lang="en-US" b="1" dirty="0" smtClean="0">
                <a:solidFill>
                  <a:schemeClr val="accent1"/>
                </a:solidFill>
              </a:rPr>
              <a:t>Since borrower cannot pay more then what his project yields =)</a:t>
            </a:r>
          </a:p>
          <a:p>
            <a:pPr lvl="0">
              <a:buFont typeface="Wingdings" pitchFamily="2" charset="2"/>
              <a:buChar char="v"/>
            </a:pPr>
            <a:r>
              <a:rPr lang="en-US" b="1" dirty="0" smtClean="0">
                <a:solidFill>
                  <a:schemeClr val="accent1"/>
                </a:solidFill>
              </a:rPr>
              <a:t> c&lt; </a:t>
            </a:r>
            <a:r>
              <a:rPr lang="el-GR" b="1" dirty="0" smtClean="0">
                <a:solidFill>
                  <a:schemeClr val="accent1"/>
                </a:solidFill>
              </a:rPr>
              <a:t>γ</a:t>
            </a:r>
            <a:endParaRPr lang="en-US" b="1" dirty="0" smtClean="0">
              <a:solidFill>
                <a:schemeClr val="accent1"/>
              </a:solidFill>
            </a:endParaRPr>
          </a:p>
          <a:p>
            <a:pPr lvl="0">
              <a:buFont typeface="Wingdings" pitchFamily="2" charset="2"/>
              <a:buChar char="v"/>
            </a:pPr>
            <a:r>
              <a:rPr lang="en-US" b="1" dirty="0" smtClean="0">
                <a:solidFill>
                  <a:schemeClr val="accent1"/>
                </a:solidFill>
              </a:rPr>
              <a:t>For c </a:t>
            </a:r>
            <a:r>
              <a:rPr lang="el-GR" b="1" dirty="0" smtClean="0">
                <a:solidFill>
                  <a:schemeClr val="accent1"/>
                </a:solidFill>
              </a:rPr>
              <a:t>ϵ</a:t>
            </a:r>
            <a:r>
              <a:rPr lang="en-US" b="1" dirty="0" smtClean="0">
                <a:solidFill>
                  <a:schemeClr val="accent1"/>
                </a:solidFill>
              </a:rPr>
              <a:t> (0,</a:t>
            </a:r>
            <a:r>
              <a:rPr lang="el-GR" b="1" dirty="0" smtClean="0">
                <a:solidFill>
                  <a:schemeClr val="accent1"/>
                </a:solidFill>
              </a:rPr>
              <a:t> γ</a:t>
            </a:r>
            <a:r>
              <a:rPr lang="en-US" b="1" dirty="0" smtClean="0">
                <a:solidFill>
                  <a:schemeClr val="accent1"/>
                </a:solidFill>
              </a:rPr>
              <a:t>)</a:t>
            </a:r>
          </a:p>
          <a:p>
            <a:pPr lvl="0">
              <a:buFont typeface="Wingdings" pitchFamily="2" charset="2"/>
              <a:buChar char="v"/>
            </a:pPr>
            <a:endParaRPr lang="en-US" b="1" dirty="0" smtClean="0">
              <a:solidFill>
                <a:schemeClr val="accent1"/>
              </a:solidFill>
            </a:endParaRPr>
          </a:p>
          <a:p>
            <a:pPr lvl="0">
              <a:buFont typeface="Wingdings" pitchFamily="2" charset="2"/>
              <a:buChar char="v"/>
            </a:pPr>
            <a:r>
              <a:rPr lang="en-US" b="1" dirty="0" smtClean="0">
                <a:solidFill>
                  <a:schemeClr val="accent1"/>
                </a:solidFill>
              </a:rPr>
              <a:t>Equilibrium value of p and hence repayment rate is higher under joint liability lending when borrower choose p cooperatively compare to individual liability lending.</a:t>
            </a:r>
            <a:endParaRPr lang="en-IN" b="1" dirty="0">
              <a:solidFill>
                <a:schemeClr val="accent1"/>
              </a:solidFill>
            </a:endParaRPr>
          </a:p>
        </p:txBody>
      </p:sp>
      <p:cxnSp>
        <p:nvCxnSpPr>
          <p:cNvPr id="4" name="Straight Connector 3"/>
          <p:cNvCxnSpPr/>
          <p:nvPr/>
        </p:nvCxnSpPr>
        <p:spPr>
          <a:xfrm>
            <a:off x="3786182" y="2000240"/>
            <a:ext cx="928694" cy="158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571868" y="3929066"/>
            <a:ext cx="2357454" cy="1588"/>
          </a:xfrm>
          <a:prstGeom prst="line">
            <a:avLst/>
          </a:prstGeom>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4290"/>
            <a:ext cx="8001024" cy="1384995"/>
          </a:xfrm>
          <a:prstGeom prst="rect">
            <a:avLst/>
          </a:prstGeom>
          <a:noFill/>
        </p:spPr>
        <p:txBody>
          <a:bodyPr wrap="square" rtlCol="0">
            <a:spAutoFit/>
          </a:bodyPr>
          <a:lstStyle/>
          <a:p>
            <a:pPr algn="ctr"/>
            <a:r>
              <a:rPr lang="en-US" sz="2400" b="1" u="sng" dirty="0" smtClean="0">
                <a:solidFill>
                  <a:schemeClr val="accent1">
                    <a:lumMod val="75000"/>
                  </a:schemeClr>
                </a:solidFill>
              </a:rPr>
              <a:t>MONITORING COSTS</a:t>
            </a:r>
          </a:p>
          <a:p>
            <a:r>
              <a:rPr lang="en-US" sz="2000" dirty="0" smtClean="0">
                <a:solidFill>
                  <a:schemeClr val="accent1">
                    <a:lumMod val="75000"/>
                  </a:schemeClr>
                </a:solidFill>
              </a:rPr>
              <a:t>Till now we assumed borrowers can contract on p among themselves that is they can observe each others action perfectly and costlessely and also enforce any agreement regarding their levels.</a:t>
            </a:r>
            <a:endParaRPr lang="en-IN" sz="2000" dirty="0">
              <a:solidFill>
                <a:schemeClr val="accent1">
                  <a:lumMod val="75000"/>
                </a:schemeClr>
              </a:solidFill>
            </a:endParaRPr>
          </a:p>
        </p:txBody>
      </p:sp>
      <p:sp>
        <p:nvSpPr>
          <p:cNvPr id="3" name="TextBox 2"/>
          <p:cNvSpPr txBox="1"/>
          <p:nvPr/>
        </p:nvSpPr>
        <p:spPr>
          <a:xfrm>
            <a:off x="142844" y="1928802"/>
            <a:ext cx="7858180" cy="3170099"/>
          </a:xfrm>
          <a:prstGeom prst="rect">
            <a:avLst/>
          </a:prstGeom>
          <a:noFill/>
        </p:spPr>
        <p:txBody>
          <a:bodyPr wrap="square" rtlCol="0">
            <a:spAutoFit/>
          </a:bodyPr>
          <a:lstStyle/>
          <a:p>
            <a:pPr>
              <a:buFont typeface="Wingdings" pitchFamily="2" charset="2"/>
              <a:buChar char="v"/>
            </a:pPr>
            <a:r>
              <a:rPr lang="en-US" sz="2000" b="1" dirty="0" smtClean="0">
                <a:solidFill>
                  <a:schemeClr val="tx2">
                    <a:lumMod val="75000"/>
                  </a:schemeClr>
                </a:solidFill>
              </a:rPr>
              <a:t>If monitoring is costly then borrower must be given incentive to monitor.</a:t>
            </a:r>
          </a:p>
          <a:p>
            <a:pPr>
              <a:buFont typeface="Wingdings" pitchFamily="2" charset="2"/>
              <a:buChar char="v"/>
            </a:pPr>
            <a:r>
              <a:rPr lang="en-US" sz="2000" b="1" dirty="0" smtClean="0">
                <a:solidFill>
                  <a:schemeClr val="tx2">
                    <a:lumMod val="75000"/>
                  </a:schemeClr>
                </a:solidFill>
              </a:rPr>
              <a:t>If borrower chooses level of monitoring ‘a’ =)with probability a he an observe true action of her partner . </a:t>
            </a:r>
          </a:p>
          <a:p>
            <a:pPr>
              <a:buFont typeface="Wingdings" pitchFamily="2" charset="2"/>
              <a:buChar char="v"/>
            </a:pPr>
            <a:r>
              <a:rPr lang="en-US" sz="2000" b="1" dirty="0" smtClean="0">
                <a:solidFill>
                  <a:schemeClr val="tx2">
                    <a:lumMod val="75000"/>
                  </a:schemeClr>
                </a:solidFill>
              </a:rPr>
              <a:t>And with probability ‘1-a’ he is uninformed.</a:t>
            </a:r>
          </a:p>
          <a:p>
            <a:pPr>
              <a:buFont typeface="Wingdings" pitchFamily="2" charset="2"/>
              <a:buChar char="v"/>
            </a:pPr>
            <a:r>
              <a:rPr lang="en-US" sz="2000" b="1" dirty="0" smtClean="0">
                <a:solidFill>
                  <a:schemeClr val="tx2">
                    <a:lumMod val="75000"/>
                  </a:schemeClr>
                </a:solidFill>
              </a:rPr>
              <a:t>If action of her partner is different from what was agreed on , then she can impose a non monitoring punishment  of S (social sanctions)</a:t>
            </a:r>
          </a:p>
          <a:p>
            <a:pPr>
              <a:buFont typeface="Wingdings" pitchFamily="2" charset="2"/>
              <a:buChar char="v"/>
            </a:pPr>
            <a:r>
              <a:rPr lang="en-US" sz="2000" b="1" dirty="0" smtClean="0">
                <a:solidFill>
                  <a:schemeClr val="tx2">
                    <a:lumMod val="75000"/>
                  </a:schemeClr>
                </a:solidFill>
              </a:rPr>
              <a:t>The cost of monitoring is equal to M(a), increasing and convex function. </a:t>
            </a:r>
            <a:endParaRPr lang="en-IN" sz="20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428604"/>
            <a:ext cx="8001056" cy="6463308"/>
          </a:xfrm>
          <a:prstGeom prst="rect">
            <a:avLst/>
          </a:prstGeom>
          <a:noFill/>
        </p:spPr>
        <p:txBody>
          <a:bodyPr wrap="square" rtlCol="0">
            <a:spAutoFit/>
          </a:bodyPr>
          <a:lstStyle/>
          <a:p>
            <a:r>
              <a:rPr lang="en-US" b="1" dirty="0" smtClean="0">
                <a:solidFill>
                  <a:schemeClr val="accent1">
                    <a:lumMod val="75000"/>
                  </a:schemeClr>
                </a:solidFill>
              </a:rPr>
              <a:t>Let p</a:t>
            </a:r>
            <a:r>
              <a:rPr lang="en-US" b="1" baseline="30000" dirty="0" smtClean="0">
                <a:solidFill>
                  <a:schemeClr val="accent1">
                    <a:lumMod val="75000"/>
                  </a:schemeClr>
                </a:solidFill>
              </a:rPr>
              <a:t>D </a:t>
            </a:r>
            <a:r>
              <a:rPr lang="en-US" b="1" dirty="0" smtClean="0">
                <a:solidFill>
                  <a:schemeClr val="accent1">
                    <a:lumMod val="75000"/>
                  </a:schemeClr>
                </a:solidFill>
              </a:rPr>
              <a:t> (r,c)= individual best response of a borrower given that his partner chooses p= ṕ(r , c) </a:t>
            </a:r>
          </a:p>
          <a:p>
            <a:endParaRPr lang="en-US" b="1" dirty="0" smtClean="0">
              <a:solidFill>
                <a:schemeClr val="accent1">
                  <a:lumMod val="75000"/>
                </a:schemeClr>
              </a:solidFill>
            </a:endParaRPr>
          </a:p>
          <a:p>
            <a:r>
              <a:rPr lang="en-US" b="1" dirty="0" smtClean="0">
                <a:solidFill>
                  <a:schemeClr val="accent1">
                    <a:lumMod val="75000"/>
                  </a:schemeClr>
                </a:solidFill>
              </a:rPr>
              <a:t>Then </a:t>
            </a:r>
          </a:p>
          <a:p>
            <a:r>
              <a:rPr lang="en-US" b="1" dirty="0" smtClean="0">
                <a:solidFill>
                  <a:schemeClr val="accent1">
                    <a:lumMod val="75000"/>
                  </a:schemeClr>
                </a:solidFill>
              </a:rPr>
              <a:t>p</a:t>
            </a:r>
            <a:r>
              <a:rPr lang="en-US" b="1" baseline="30000" dirty="0" smtClean="0">
                <a:solidFill>
                  <a:schemeClr val="accent1">
                    <a:lumMod val="75000"/>
                  </a:schemeClr>
                </a:solidFill>
              </a:rPr>
              <a:t>D</a:t>
            </a:r>
            <a:r>
              <a:rPr lang="en-US" b="1" dirty="0" smtClean="0">
                <a:solidFill>
                  <a:schemeClr val="accent1">
                    <a:lumMod val="75000"/>
                  </a:schemeClr>
                </a:solidFill>
              </a:rPr>
              <a:t> (r , c) =( Y</a:t>
            </a:r>
            <a:r>
              <a:rPr lang="en-US" b="1" baseline="30000" dirty="0" smtClean="0">
                <a:solidFill>
                  <a:schemeClr val="accent1">
                    <a:lumMod val="75000"/>
                  </a:schemeClr>
                </a:solidFill>
              </a:rPr>
              <a:t>H</a:t>
            </a:r>
            <a:r>
              <a:rPr lang="en-US" b="1" dirty="0" smtClean="0">
                <a:solidFill>
                  <a:schemeClr val="accent1">
                    <a:lumMod val="75000"/>
                  </a:schemeClr>
                </a:solidFill>
              </a:rPr>
              <a:t> –r – c)/</a:t>
            </a:r>
            <a:r>
              <a:rPr lang="el-GR" b="1" dirty="0" smtClean="0">
                <a:solidFill>
                  <a:schemeClr val="accent1">
                    <a:lumMod val="75000"/>
                  </a:schemeClr>
                </a:solidFill>
              </a:rPr>
              <a:t> γ</a:t>
            </a:r>
            <a:r>
              <a:rPr lang="en-US" b="1" dirty="0" smtClean="0">
                <a:solidFill>
                  <a:schemeClr val="accent1">
                    <a:lumMod val="75000"/>
                  </a:schemeClr>
                </a:solidFill>
              </a:rPr>
              <a:t> + c/</a:t>
            </a:r>
            <a:r>
              <a:rPr lang="el-GR" b="1" dirty="0" smtClean="0">
                <a:solidFill>
                  <a:schemeClr val="accent1">
                    <a:lumMod val="75000"/>
                  </a:schemeClr>
                </a:solidFill>
              </a:rPr>
              <a:t> γ</a:t>
            </a:r>
            <a:r>
              <a:rPr lang="en-US" b="1" dirty="0" smtClean="0">
                <a:solidFill>
                  <a:schemeClr val="accent1">
                    <a:lumMod val="75000"/>
                  </a:schemeClr>
                </a:solidFill>
              </a:rPr>
              <a:t>  </a:t>
            </a:r>
            <a:r>
              <a:rPr lang="en-US" b="1" baseline="30000" dirty="0" smtClean="0">
                <a:solidFill>
                  <a:schemeClr val="accent1">
                    <a:lumMod val="75000"/>
                  </a:schemeClr>
                </a:solidFill>
              </a:rPr>
              <a:t> </a:t>
            </a:r>
            <a:r>
              <a:rPr lang="en-US" b="1" dirty="0" smtClean="0">
                <a:solidFill>
                  <a:schemeClr val="accent1">
                    <a:lumMod val="75000"/>
                  </a:schemeClr>
                </a:solidFill>
              </a:rPr>
              <a:t>ṕ(r , c) = (1 - c/</a:t>
            </a:r>
            <a:r>
              <a:rPr lang="el-GR" b="1" dirty="0" smtClean="0">
                <a:solidFill>
                  <a:schemeClr val="accent1">
                    <a:lumMod val="75000"/>
                  </a:schemeClr>
                </a:solidFill>
              </a:rPr>
              <a:t> γ</a:t>
            </a:r>
            <a:r>
              <a:rPr lang="en-US" b="1" dirty="0" smtClean="0">
                <a:solidFill>
                  <a:schemeClr val="accent1">
                    <a:lumMod val="75000"/>
                  </a:schemeClr>
                </a:solidFill>
              </a:rPr>
              <a:t> ) ṕ(r , c) &lt; ṕ(r , c)</a:t>
            </a:r>
          </a:p>
          <a:p>
            <a:endParaRPr lang="en-US" b="1" dirty="0" smtClean="0">
              <a:solidFill>
                <a:schemeClr val="accent1">
                  <a:lumMod val="75000"/>
                </a:schemeClr>
              </a:solidFill>
            </a:endParaRPr>
          </a:p>
          <a:p>
            <a:r>
              <a:rPr lang="en-US" b="1" dirty="0" smtClean="0">
                <a:solidFill>
                  <a:schemeClr val="accent1">
                    <a:lumMod val="75000"/>
                  </a:schemeClr>
                </a:solidFill>
              </a:rPr>
              <a:t>The incentive compatibility constraint of the borrower to choose ṕ  and not deviate to p</a:t>
            </a:r>
            <a:r>
              <a:rPr lang="en-US" b="1" baseline="30000" dirty="0" smtClean="0">
                <a:solidFill>
                  <a:schemeClr val="accent1">
                    <a:lumMod val="75000"/>
                  </a:schemeClr>
                </a:solidFill>
              </a:rPr>
              <a:t>D </a:t>
            </a:r>
            <a:r>
              <a:rPr lang="en-US" b="1" dirty="0" smtClean="0">
                <a:solidFill>
                  <a:schemeClr val="accent1">
                    <a:lumMod val="75000"/>
                  </a:schemeClr>
                </a:solidFill>
              </a:rPr>
              <a:t> given that her partner chooses level of monitoring a </a:t>
            </a:r>
            <a:r>
              <a:rPr lang="en-IN" b="1" dirty="0" smtClean="0">
                <a:solidFill>
                  <a:schemeClr val="accent1">
                    <a:lumMod val="75000"/>
                  </a:schemeClr>
                </a:solidFill>
              </a:rPr>
              <a:t>.</a:t>
            </a:r>
          </a:p>
          <a:p>
            <a:r>
              <a:rPr lang="en-US" b="1" dirty="0" smtClean="0">
                <a:solidFill>
                  <a:schemeClr val="accent1">
                    <a:lumMod val="75000"/>
                  </a:schemeClr>
                </a:solidFill>
              </a:rPr>
              <a:t>Agreed upon project choice ṕ is given by </a:t>
            </a:r>
          </a:p>
          <a:p>
            <a:endParaRPr lang="en-US" b="1" dirty="0" smtClean="0">
              <a:solidFill>
                <a:schemeClr val="accent1">
                  <a:lumMod val="75000"/>
                </a:schemeClr>
              </a:solidFill>
            </a:endParaRPr>
          </a:p>
          <a:p>
            <a:pPr lvl="0"/>
            <a:r>
              <a:rPr lang="en-US" b="1" dirty="0" smtClean="0">
                <a:solidFill>
                  <a:schemeClr val="accent1">
                    <a:lumMod val="75000"/>
                  </a:schemeClr>
                </a:solidFill>
              </a:rPr>
              <a:t>ṕ (Y</a:t>
            </a:r>
            <a:r>
              <a:rPr lang="en-US" b="1" baseline="30000" dirty="0" smtClean="0">
                <a:solidFill>
                  <a:schemeClr val="accent1">
                    <a:lumMod val="75000"/>
                  </a:schemeClr>
                </a:solidFill>
              </a:rPr>
              <a:t>H</a:t>
            </a:r>
            <a:r>
              <a:rPr lang="en-US" b="1" dirty="0" smtClean="0">
                <a:solidFill>
                  <a:schemeClr val="accent1">
                    <a:lumMod val="75000"/>
                  </a:schemeClr>
                </a:solidFill>
              </a:rPr>
              <a:t> –r ) - ṕ (1 - ṕ) c- ½ ṕ </a:t>
            </a:r>
            <a:r>
              <a:rPr lang="el-GR" b="1" dirty="0" smtClean="0">
                <a:solidFill>
                  <a:schemeClr val="accent1">
                    <a:lumMod val="75000"/>
                  </a:schemeClr>
                </a:solidFill>
              </a:rPr>
              <a:t>γ</a:t>
            </a:r>
            <a:r>
              <a:rPr lang="en-US" b="1" baseline="30000" dirty="0" smtClean="0">
                <a:solidFill>
                  <a:schemeClr val="accent1">
                    <a:lumMod val="75000"/>
                  </a:schemeClr>
                </a:solidFill>
              </a:rPr>
              <a:t>2</a:t>
            </a:r>
            <a:r>
              <a:rPr lang="en-US" b="1" dirty="0" smtClean="0">
                <a:solidFill>
                  <a:schemeClr val="accent1">
                    <a:lumMod val="75000"/>
                  </a:schemeClr>
                </a:solidFill>
              </a:rPr>
              <a:t> ≥ p</a:t>
            </a:r>
            <a:r>
              <a:rPr lang="en-US" b="1" baseline="30000" dirty="0" smtClean="0">
                <a:solidFill>
                  <a:schemeClr val="accent1">
                    <a:lumMod val="75000"/>
                  </a:schemeClr>
                </a:solidFill>
              </a:rPr>
              <a:t>D</a:t>
            </a:r>
            <a:r>
              <a:rPr lang="en-US" b="1" dirty="0" smtClean="0">
                <a:solidFill>
                  <a:schemeClr val="accent1">
                    <a:lumMod val="75000"/>
                  </a:schemeClr>
                </a:solidFill>
              </a:rPr>
              <a:t>( Y</a:t>
            </a:r>
            <a:r>
              <a:rPr lang="en-US" b="1" baseline="30000" dirty="0" smtClean="0">
                <a:solidFill>
                  <a:schemeClr val="accent1">
                    <a:lumMod val="75000"/>
                  </a:schemeClr>
                </a:solidFill>
              </a:rPr>
              <a:t>H</a:t>
            </a:r>
            <a:r>
              <a:rPr lang="en-US" b="1" dirty="0" smtClean="0">
                <a:solidFill>
                  <a:schemeClr val="accent1">
                    <a:lumMod val="75000"/>
                  </a:schemeClr>
                </a:solidFill>
              </a:rPr>
              <a:t> –r ) – p</a:t>
            </a:r>
            <a:r>
              <a:rPr lang="en-US" b="1" baseline="30000" dirty="0" smtClean="0">
                <a:solidFill>
                  <a:schemeClr val="accent1">
                    <a:lumMod val="75000"/>
                  </a:schemeClr>
                </a:solidFill>
              </a:rPr>
              <a:t>D </a:t>
            </a:r>
            <a:r>
              <a:rPr lang="en-US" b="1" dirty="0" smtClean="0">
                <a:solidFill>
                  <a:schemeClr val="accent1">
                    <a:lumMod val="75000"/>
                  </a:schemeClr>
                </a:solidFill>
              </a:rPr>
              <a:t>(1 - ṕ) c - ½ </a:t>
            </a:r>
            <a:r>
              <a:rPr lang="el-GR" b="1" dirty="0" smtClean="0">
                <a:solidFill>
                  <a:schemeClr val="accent1">
                    <a:lumMod val="75000"/>
                  </a:schemeClr>
                </a:solidFill>
              </a:rPr>
              <a:t>γ</a:t>
            </a:r>
            <a:r>
              <a:rPr lang="en-US" b="1" dirty="0" smtClean="0">
                <a:solidFill>
                  <a:schemeClr val="accent1">
                    <a:lumMod val="75000"/>
                  </a:schemeClr>
                </a:solidFill>
              </a:rPr>
              <a:t>p</a:t>
            </a:r>
            <a:r>
              <a:rPr lang="en-US" b="1" baseline="30000" dirty="0" smtClean="0">
                <a:solidFill>
                  <a:schemeClr val="accent1">
                    <a:lumMod val="75000"/>
                  </a:schemeClr>
                </a:solidFill>
              </a:rPr>
              <a:t>2</a:t>
            </a:r>
            <a:r>
              <a:rPr lang="en-US" b="1" dirty="0" smtClean="0">
                <a:solidFill>
                  <a:schemeClr val="accent1">
                    <a:lumMod val="75000"/>
                  </a:schemeClr>
                </a:solidFill>
              </a:rPr>
              <a:t> –aS </a:t>
            </a:r>
            <a:endParaRPr lang="en-IN" b="1" dirty="0" smtClean="0">
              <a:solidFill>
                <a:schemeClr val="accent1">
                  <a:lumMod val="75000"/>
                </a:schemeClr>
              </a:solidFill>
            </a:endParaRPr>
          </a:p>
          <a:p>
            <a:endParaRPr lang="en-US" b="1" dirty="0" smtClean="0">
              <a:solidFill>
                <a:schemeClr val="accent1">
                  <a:lumMod val="75000"/>
                </a:schemeClr>
              </a:solidFill>
            </a:endParaRPr>
          </a:p>
          <a:p>
            <a:r>
              <a:rPr lang="en-US" b="1" dirty="0" smtClean="0">
                <a:solidFill>
                  <a:schemeClr val="accent1">
                    <a:lumMod val="75000"/>
                  </a:schemeClr>
                </a:solidFill>
              </a:rPr>
              <a:t>Minimum level of monitoring ȃ(r,c) , consistent with the above constraint will be chosen as monitoring is possible implies in equilibrium equality holds.</a:t>
            </a:r>
          </a:p>
          <a:p>
            <a:endParaRPr lang="en-US" b="1" dirty="0" smtClean="0">
              <a:solidFill>
                <a:schemeClr val="accent1">
                  <a:lumMod val="75000"/>
                </a:schemeClr>
              </a:solidFill>
            </a:endParaRPr>
          </a:p>
          <a:p>
            <a:r>
              <a:rPr lang="en-US" b="1" dirty="0" smtClean="0">
                <a:solidFill>
                  <a:schemeClr val="accent1">
                    <a:lumMod val="75000"/>
                  </a:schemeClr>
                </a:solidFill>
              </a:rPr>
              <a:t> </a:t>
            </a:r>
          </a:p>
          <a:p>
            <a:r>
              <a:rPr lang="en-US" b="1" dirty="0" smtClean="0">
                <a:solidFill>
                  <a:schemeClr val="accent1">
                    <a:lumMod val="75000"/>
                  </a:schemeClr>
                </a:solidFill>
              </a:rPr>
              <a:t>Borrower must have the incentive to undertake requisite level of monitoring to ensure her partner chooses p= ṕ</a:t>
            </a:r>
          </a:p>
          <a:p>
            <a:r>
              <a:rPr lang="en-US" b="1" dirty="0" smtClean="0">
                <a:solidFill>
                  <a:schemeClr val="accent1">
                    <a:lumMod val="75000"/>
                  </a:schemeClr>
                </a:solidFill>
              </a:rPr>
              <a:t>That is</a:t>
            </a:r>
          </a:p>
          <a:p>
            <a:pPr lvl="0"/>
            <a:r>
              <a:rPr lang="en-US" b="1" dirty="0" smtClean="0">
                <a:solidFill>
                  <a:schemeClr val="accent1">
                    <a:lumMod val="75000"/>
                  </a:schemeClr>
                </a:solidFill>
              </a:rPr>
              <a:t>ṕ (Y</a:t>
            </a:r>
            <a:r>
              <a:rPr lang="en-US" b="1" baseline="30000" dirty="0" smtClean="0">
                <a:solidFill>
                  <a:schemeClr val="accent1">
                    <a:lumMod val="75000"/>
                  </a:schemeClr>
                </a:solidFill>
              </a:rPr>
              <a:t>H</a:t>
            </a:r>
            <a:r>
              <a:rPr lang="en-US" b="1" dirty="0" smtClean="0">
                <a:solidFill>
                  <a:schemeClr val="accent1">
                    <a:lumMod val="75000"/>
                  </a:schemeClr>
                </a:solidFill>
              </a:rPr>
              <a:t> –r ) - ṕ (1 - ṕ) c- ½ ṕ </a:t>
            </a:r>
            <a:r>
              <a:rPr lang="el-GR" b="1" dirty="0" smtClean="0">
                <a:solidFill>
                  <a:schemeClr val="accent1">
                    <a:lumMod val="75000"/>
                  </a:schemeClr>
                </a:solidFill>
              </a:rPr>
              <a:t>γ</a:t>
            </a:r>
            <a:r>
              <a:rPr lang="en-US" b="1" baseline="30000" dirty="0" smtClean="0">
                <a:solidFill>
                  <a:schemeClr val="accent1">
                    <a:lumMod val="75000"/>
                  </a:schemeClr>
                </a:solidFill>
              </a:rPr>
              <a:t>2</a:t>
            </a:r>
            <a:r>
              <a:rPr lang="en-US" b="1" dirty="0" smtClean="0">
                <a:solidFill>
                  <a:schemeClr val="accent1">
                    <a:lumMod val="75000"/>
                  </a:schemeClr>
                </a:solidFill>
              </a:rPr>
              <a:t> – M(ȃ) ≥  ṕ (Y</a:t>
            </a:r>
            <a:r>
              <a:rPr lang="en-US" b="1" baseline="30000" dirty="0" smtClean="0">
                <a:solidFill>
                  <a:schemeClr val="accent1">
                    <a:lumMod val="75000"/>
                  </a:schemeClr>
                </a:solidFill>
              </a:rPr>
              <a:t>H</a:t>
            </a:r>
            <a:r>
              <a:rPr lang="en-US" b="1" dirty="0" smtClean="0">
                <a:solidFill>
                  <a:schemeClr val="accent1">
                    <a:lumMod val="75000"/>
                  </a:schemeClr>
                </a:solidFill>
              </a:rPr>
              <a:t> –r ) - ṕ (1 - p</a:t>
            </a:r>
            <a:r>
              <a:rPr lang="en-US" b="1" baseline="30000" dirty="0" smtClean="0">
                <a:solidFill>
                  <a:schemeClr val="accent1">
                    <a:lumMod val="75000"/>
                  </a:schemeClr>
                </a:solidFill>
              </a:rPr>
              <a:t>D</a:t>
            </a:r>
            <a:r>
              <a:rPr lang="en-US" b="1" dirty="0" smtClean="0">
                <a:solidFill>
                  <a:schemeClr val="accent1">
                    <a:lumMod val="75000"/>
                  </a:schemeClr>
                </a:solidFill>
              </a:rPr>
              <a:t> )c - ½ ṕ </a:t>
            </a:r>
            <a:r>
              <a:rPr lang="el-GR" b="1" dirty="0" smtClean="0">
                <a:solidFill>
                  <a:schemeClr val="accent1">
                    <a:lumMod val="75000"/>
                  </a:schemeClr>
                </a:solidFill>
              </a:rPr>
              <a:t>γ</a:t>
            </a:r>
            <a:r>
              <a:rPr lang="en-US" b="1" baseline="30000" dirty="0" smtClean="0">
                <a:solidFill>
                  <a:schemeClr val="accent1">
                    <a:lumMod val="75000"/>
                  </a:schemeClr>
                </a:solidFill>
              </a:rPr>
              <a:t>2</a:t>
            </a:r>
            <a:endParaRPr lang="en-IN" b="1" dirty="0" smtClean="0">
              <a:solidFill>
                <a:schemeClr val="accent1">
                  <a:lumMod val="75000"/>
                </a:schemeClr>
              </a:solidFill>
            </a:endParaRPr>
          </a:p>
          <a:p>
            <a:pPr lvl="0"/>
            <a:r>
              <a:rPr lang="en-US" b="1" dirty="0" smtClean="0">
                <a:solidFill>
                  <a:schemeClr val="accent1">
                    <a:lumMod val="75000"/>
                  </a:schemeClr>
                </a:solidFill>
              </a:rPr>
              <a:t>ṕ(ṕ - p</a:t>
            </a:r>
            <a:r>
              <a:rPr lang="en-US" b="1" baseline="30000" dirty="0" smtClean="0">
                <a:solidFill>
                  <a:schemeClr val="accent1">
                    <a:lumMod val="75000"/>
                  </a:schemeClr>
                </a:solidFill>
              </a:rPr>
              <a:t>D</a:t>
            </a:r>
            <a:r>
              <a:rPr lang="en-US" b="1" dirty="0" smtClean="0">
                <a:solidFill>
                  <a:schemeClr val="accent1">
                    <a:lumMod val="75000"/>
                  </a:schemeClr>
                </a:solidFill>
              </a:rPr>
              <a:t> ) c ≥ M(ȃ) </a:t>
            </a:r>
            <a:endParaRPr lang="en-IN" b="1" dirty="0" smtClean="0">
              <a:solidFill>
                <a:schemeClr val="accent1">
                  <a:lumMod val="75000"/>
                </a:schemeClr>
              </a:solidFill>
            </a:endParaRPr>
          </a:p>
          <a:p>
            <a:endParaRPr lang="en-US" b="1"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57166"/>
            <a:ext cx="8143900" cy="3447098"/>
          </a:xfrm>
          <a:prstGeom prst="rect">
            <a:avLst/>
          </a:prstGeom>
          <a:noFill/>
        </p:spPr>
        <p:txBody>
          <a:bodyPr wrap="square" rtlCol="0">
            <a:spAutoFit/>
          </a:bodyPr>
          <a:lstStyle/>
          <a:p>
            <a:r>
              <a:rPr lang="en-US" sz="3200" u="sng" dirty="0" smtClean="0">
                <a:solidFill>
                  <a:schemeClr val="accent3">
                    <a:lumMod val="75000"/>
                  </a:schemeClr>
                </a:solidFill>
              </a:rPr>
              <a:t>Conclusion</a:t>
            </a:r>
            <a:endParaRPr lang="en-US" sz="3200" dirty="0" smtClean="0">
              <a:solidFill>
                <a:schemeClr val="accent3">
                  <a:lumMod val="75000"/>
                </a:schemeClr>
              </a:solidFill>
            </a:endParaRPr>
          </a:p>
          <a:p>
            <a:endParaRPr lang="en-US" dirty="0" smtClean="0">
              <a:solidFill>
                <a:schemeClr val="accent3">
                  <a:lumMod val="75000"/>
                </a:schemeClr>
              </a:solidFill>
            </a:endParaRPr>
          </a:p>
          <a:p>
            <a:r>
              <a:rPr lang="en-US" sz="2800" dirty="0" smtClean="0">
                <a:solidFill>
                  <a:schemeClr val="accent3">
                    <a:lumMod val="75000"/>
                  </a:schemeClr>
                </a:solidFill>
              </a:rPr>
              <a:t>As long as social sanctions are effective enough(i.e. S  is large) or monitoring costs are low enough(i.e.) M(ȃ)  is small, joint liability lending will improve repayment rates thru peer monitoring even if monitoring is costly.</a:t>
            </a:r>
          </a:p>
          <a:p>
            <a:endParaRPr lang="en-IN" sz="2800" dirty="0">
              <a:solidFill>
                <a:schemeClr val="accent3">
                  <a:lumMod val="75000"/>
                </a:schemeClr>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027" name="Rectangle 3"/>
          <p:cNvSpPr>
            <a:spLocks noChangeArrowheads="1"/>
          </p:cNvSpPr>
          <p:nvPr/>
        </p:nvSpPr>
        <p:spPr bwMode="auto">
          <a:xfrm>
            <a:off x="0" y="12763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642918"/>
            <a:ext cx="7239000" cy="2533964"/>
          </a:xfrm>
        </p:spPr>
        <p:style>
          <a:lnRef idx="2">
            <a:schemeClr val="accent2"/>
          </a:lnRef>
          <a:fillRef idx="1">
            <a:schemeClr val="lt1"/>
          </a:fillRef>
          <a:effectRef idx="0">
            <a:schemeClr val="accent2"/>
          </a:effectRef>
          <a:fontRef idx="minor">
            <a:schemeClr val="dk1"/>
          </a:fontRef>
        </p:style>
        <p:txBody>
          <a:bodyPr/>
          <a:lstStyle/>
          <a:p>
            <a:r>
              <a:rPr lang="en-US" b="1" dirty="0" smtClean="0">
                <a:ln w="18000">
                  <a:solidFill>
                    <a:schemeClr val="bg2">
                      <a:lumMod val="25000"/>
                    </a:schemeClr>
                  </a:solidFill>
                  <a:prstDash val="solid"/>
                  <a:miter lim="800000"/>
                </a:ln>
                <a:noFill/>
                <a:effectLst>
                  <a:outerShdw blurRad="25500" dist="23000" dir="7020000" algn="tl">
                    <a:srgbClr val="000000">
                      <a:alpha val="50000"/>
                    </a:srgbClr>
                  </a:outerShdw>
                </a:effectLst>
              </a:rPr>
              <a:t>WHY GROUP LENDING HELPS A LENDING INSTITUTION OPERATE SUCCESSFULLY???</a:t>
            </a:r>
          </a:p>
          <a:p>
            <a:pPr>
              <a:buFont typeface="Wingdings" pitchFamily="2" charset="2"/>
              <a:buChar char="Ø"/>
            </a:pPr>
            <a:r>
              <a:rPr lang="en-US" dirty="0" smtClean="0">
                <a:ln>
                  <a:solidFill>
                    <a:schemeClr val="tx2">
                      <a:lumMod val="75000"/>
                    </a:schemeClr>
                  </a:solidFill>
                </a:ln>
              </a:rPr>
              <a:t>Reduce transaction costs</a:t>
            </a:r>
          </a:p>
          <a:p>
            <a:pPr>
              <a:buFont typeface="Wingdings" pitchFamily="2" charset="2"/>
              <a:buChar char="Ø"/>
            </a:pPr>
            <a:r>
              <a:rPr lang="en-US" dirty="0" smtClean="0">
                <a:ln>
                  <a:solidFill>
                    <a:schemeClr val="tx2">
                      <a:lumMod val="75000"/>
                    </a:schemeClr>
                  </a:solidFill>
                </a:ln>
              </a:rPr>
              <a:t>People with connections of shared locality or other bonds based on occupation.</a:t>
            </a:r>
            <a:endParaRPr lang="en-IN" dirty="0">
              <a:ln>
                <a:solidFill>
                  <a:schemeClr val="tx2">
                    <a:lumMod val="75000"/>
                  </a:schemeClr>
                </a:solidFill>
              </a:ln>
            </a:endParaRPr>
          </a:p>
        </p:txBody>
      </p:sp>
      <p:sp>
        <p:nvSpPr>
          <p:cNvPr id="4" name="Content Placeholder 2"/>
          <p:cNvSpPr txBox="1">
            <a:spLocks/>
          </p:cNvSpPr>
          <p:nvPr/>
        </p:nvSpPr>
        <p:spPr>
          <a:xfrm>
            <a:off x="500034" y="3714752"/>
            <a:ext cx="7239000" cy="1676708"/>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600" b="1" i="0" u="none" strike="noStrike" kern="1200" normalizeH="0" baseline="0"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uLnTx/>
                <a:uFillTx/>
                <a:latin typeface="+mn-lt"/>
                <a:ea typeface="+mn-ea"/>
                <a:cs typeface="+mn-cs"/>
              </a:rPr>
              <a:t>EXAMPLES OF SUCCESSFUL JLLIs</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1" i="0" u="none" strike="noStrike" kern="1200" normalizeH="0" baseline="0"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uLnTx/>
                <a:uFillTx/>
                <a:latin typeface="+mn-lt"/>
                <a:ea typeface="+mn-ea"/>
                <a:cs typeface="+mn-cs"/>
              </a:rPr>
              <a:t>Germany’s historical credit cooperatives.</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1" i="0" u="none" strike="noStrike" kern="1200" normalizeH="0" baseline="0"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uLnTx/>
                <a:uFillTx/>
                <a:latin typeface="+mn-lt"/>
                <a:ea typeface="+mn-ea"/>
                <a:cs typeface="+mn-cs"/>
              </a:rPr>
              <a:t>Grameen Bank , Bangladesh.</a:t>
            </a:r>
            <a:endParaRPr kumimoji="0" lang="en-IN" sz="2600" b="1" i="0" u="none" strike="noStrike" kern="120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4414" y="0"/>
            <a:ext cx="5172084" cy="685799"/>
          </a:xfrm>
          <a:prstGeom prst="rect">
            <a:avLst/>
          </a:prstGeom>
        </p:spPr>
        <p:txBody>
          <a:bodyPr vert="horz" lIns="45720" tIns="0" rIns="45720" bIns="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Costly state verification</a:t>
            </a:r>
            <a:endParaRPr kumimoji="0" lang="en-US" sz="2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5" name="Subtitle 2"/>
          <p:cNvSpPr txBox="1">
            <a:spLocks/>
          </p:cNvSpPr>
          <p:nvPr/>
        </p:nvSpPr>
        <p:spPr>
          <a:xfrm>
            <a:off x="152400" y="685800"/>
            <a:ext cx="7991500" cy="6172200"/>
          </a:xfrm>
          <a:prstGeom prst="rect">
            <a:avLst/>
          </a:prstGeom>
        </p:spPr>
        <p:txBody>
          <a:bodyPr vert="horz">
            <a:normAutofit fontScale="92500"/>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Aparajita" pitchFamily="34" charset="0"/>
                <a:cs typeface="Aparajita" pitchFamily="34" charset="0"/>
              </a:rPr>
              <a:t>Sometimes formal lenders cannot lend to borrowers because it is  difficult to make out whether borrowers who say they cannot repay   are indeed unable to do so. Because for that the lender will have to  incur the costs of auditing and it may not break even if the bank doest so. This is the problem of </a:t>
            </a:r>
            <a:r>
              <a:rPr kumimoji="0" lang="en-US" sz="2800" b="0" i="1" u="none" strike="noStrike" kern="1200" cap="none" spc="0" normalizeH="0" baseline="0" noProof="0" dirty="0" smtClean="0">
                <a:ln>
                  <a:noFill/>
                </a:ln>
                <a:solidFill>
                  <a:schemeClr val="tx1"/>
                </a:solidFill>
                <a:effectLst/>
                <a:uLnTx/>
                <a:uFillTx/>
                <a:latin typeface="Aparajita" pitchFamily="34" charset="0"/>
                <a:cs typeface="Aparajita" pitchFamily="34" charset="0"/>
              </a:rPr>
              <a:t>Costly state verification.</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Aparajita" pitchFamily="34" charset="0"/>
                <a:cs typeface="Aparajita" pitchFamily="34" charset="0"/>
              </a:rPr>
              <a:t>Since states are costly to verify, a state contingency contract creates an incentive for the borrower to report those states of the world where her repayment obligations are least, irrespective of the true state.  This is the problem of </a:t>
            </a:r>
            <a:r>
              <a:rPr kumimoji="0" lang="en-US" sz="2800" b="0" i="1" u="none" strike="noStrike" kern="1200" cap="none" spc="0" normalizeH="0" baseline="0" noProof="0" dirty="0" smtClean="0">
                <a:ln>
                  <a:noFill/>
                </a:ln>
                <a:solidFill>
                  <a:schemeClr val="tx1"/>
                </a:solidFill>
                <a:effectLst/>
                <a:uLnTx/>
                <a:uFillTx/>
                <a:latin typeface="Aparajita" pitchFamily="34" charset="0"/>
                <a:cs typeface="Aparajita" pitchFamily="34" charset="0"/>
              </a:rPr>
              <a:t>false reporting</a:t>
            </a:r>
            <a:r>
              <a:rPr kumimoji="0" lang="en-US" sz="2800" b="0" i="0" u="none" strike="noStrike" kern="1200" cap="none" spc="0" normalizeH="0" baseline="0" noProof="0" dirty="0" smtClean="0">
                <a:ln>
                  <a:noFill/>
                </a:ln>
                <a:solidFill>
                  <a:schemeClr val="tx1"/>
                </a:solidFill>
                <a:effectLst/>
                <a:uLnTx/>
                <a:uFillTx/>
                <a:latin typeface="Aparajita" pitchFamily="34" charset="0"/>
                <a:cs typeface="Aparajita" pitchFamily="34" charset="0"/>
              </a:rPr>
              <a:t>.</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Aparajita" pitchFamily="34" charset="0"/>
                <a:cs typeface="Aparajita" pitchFamily="34" charset="0"/>
              </a:rPr>
              <a:t>To solve the twin problems of false reporting and costly state verification  the optimal contract takes the following form:</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Aparajita" pitchFamily="34" charset="0"/>
                <a:cs typeface="Aparajita" pitchFamily="34" charset="0"/>
              </a:rPr>
              <a:t>As long as borrower is willing to pay a fixed fee, the bank does no audit, but if she reports she is unable to pay this fees, the bank audits her and takes away all her returns. This is a </a:t>
            </a:r>
            <a:r>
              <a:rPr kumimoji="0" lang="en-US" sz="2800" b="0" i="1" u="none" strike="noStrike" kern="1200" cap="none" spc="0" normalizeH="0" baseline="0" noProof="0" dirty="0" smtClean="0">
                <a:ln>
                  <a:noFill/>
                </a:ln>
                <a:solidFill>
                  <a:schemeClr val="tx1"/>
                </a:solidFill>
                <a:effectLst/>
                <a:uLnTx/>
                <a:uFillTx/>
                <a:latin typeface="Aparajita" pitchFamily="34" charset="0"/>
                <a:cs typeface="Aparajita" pitchFamily="34" charset="0"/>
              </a:rPr>
              <a:t>standard debt contract</a:t>
            </a:r>
            <a:r>
              <a:rPr kumimoji="0" lang="en-US" sz="2800" b="0" i="0" u="none" strike="noStrike" kern="1200" cap="none" spc="0" normalizeH="0" baseline="0" noProof="0" dirty="0" smtClean="0">
                <a:ln>
                  <a:noFill/>
                </a:ln>
                <a:solidFill>
                  <a:schemeClr val="tx1"/>
                </a:solidFill>
                <a:effectLst/>
                <a:uLnTx/>
                <a:uFillTx/>
                <a:latin typeface="Aparajita" pitchFamily="34" charset="0"/>
                <a:cs typeface="Aparajita" pitchFamily="34" charset="0"/>
              </a:rPr>
              <a:t>.</a:t>
            </a: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898" cy="334962"/>
          </a:xfrm>
        </p:spPr>
        <p:txBody>
          <a:bodyPr>
            <a:no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381000" y="685800"/>
            <a:ext cx="7691462" cy="5867400"/>
          </a:xfrm>
        </p:spPr>
        <p:txBody>
          <a:bodyPr>
            <a:normAutofit/>
          </a:bodyPr>
          <a:lstStyle/>
          <a:p>
            <a:r>
              <a:rPr lang="en-US" sz="2800" dirty="0" smtClean="0">
                <a:latin typeface="Aparajita" pitchFamily="34" charset="0"/>
                <a:cs typeface="Aparajita" pitchFamily="34" charset="0"/>
              </a:rPr>
              <a:t>But if the costs of auditing are too high, there may be no contract as such. And this problem is very likely among the kind of borrowers served by JLLIs.</a:t>
            </a:r>
          </a:p>
          <a:p>
            <a:r>
              <a:rPr lang="en-US" sz="2800" dirty="0" smtClean="0">
                <a:latin typeface="Aparajita" pitchFamily="34" charset="0"/>
                <a:cs typeface="Aparajita" pitchFamily="34" charset="0"/>
              </a:rPr>
              <a:t>The paper’s result is that joint liability contracts reduce expected audit costs and improve efficiency. The intuition is that if group members face a lower cost of verifying each other’s output, then the bank can avoid the cost of performing its own audit every time a borrower  claims she has low output by inducing her partner to undertake liability for her. The partner has the incentive to audit a borrower since she is partly liable for her repayment.</a:t>
            </a:r>
          </a:p>
          <a:p>
            <a:r>
              <a:rPr lang="en-US" sz="2800" dirty="0" smtClean="0">
                <a:latin typeface="Aparajita" pitchFamily="34" charset="0"/>
                <a:cs typeface="Aparajita" pitchFamily="34" charset="0"/>
              </a:rPr>
              <a:t>Only when the whole group announces its inability to repay, will the bank have to incur auditing costs.</a:t>
            </a:r>
            <a:endParaRPr lang="en-US" sz="2800" dirty="0">
              <a:latin typeface="Aparajita" pitchFamily="34" charset="0"/>
              <a:cs typeface="Aparajita"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487362"/>
          </a:xfrm>
        </p:spPr>
        <p:txBody>
          <a:bodyPr>
            <a:norm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71406" y="704872"/>
            <a:ext cx="8072494" cy="5867400"/>
          </a:xfrm>
        </p:spPr>
        <p:txBody>
          <a:bodyPr>
            <a:noAutofit/>
          </a:bodyPr>
          <a:lstStyle/>
          <a:p>
            <a:pPr>
              <a:buNone/>
            </a:pPr>
            <a:r>
              <a:rPr lang="en-US" sz="2800" dirty="0" smtClean="0">
                <a:latin typeface="Aparajita" pitchFamily="34" charset="0"/>
                <a:cs typeface="Aparajita" pitchFamily="34" charset="0"/>
              </a:rPr>
              <a:t>The Model:</a:t>
            </a:r>
          </a:p>
          <a:p>
            <a:r>
              <a:rPr lang="en-US" sz="2800" dirty="0" smtClean="0">
                <a:latin typeface="Aparajita" pitchFamily="34" charset="0"/>
                <a:cs typeface="Aparajita" pitchFamily="34" charset="0"/>
              </a:rPr>
              <a:t>Assume that all projects are identical and the only departure from the first best is costly output verification: the outside lender has to pay </a:t>
            </a:r>
            <a:r>
              <a:rPr lang="el-GR" sz="2800" dirty="0" smtClean="0">
                <a:cs typeface="Aparajita" pitchFamily="34" charset="0"/>
              </a:rPr>
              <a:t>γ</a:t>
            </a:r>
            <a:r>
              <a:rPr lang="en-US" sz="2800" dirty="0" smtClean="0">
                <a:latin typeface="Aparajita" pitchFamily="34" charset="0"/>
                <a:cs typeface="Aparajita" pitchFamily="34" charset="0"/>
              </a:rPr>
              <a:t> &gt; 0 to verify the return of each individual project.</a:t>
            </a:r>
          </a:p>
          <a:p>
            <a:r>
              <a:rPr lang="en-US" sz="2800" dirty="0" smtClean="0">
                <a:latin typeface="Aparajita" pitchFamily="34" charset="0"/>
                <a:cs typeface="Aparajita" pitchFamily="34" charset="0"/>
              </a:rPr>
              <a:t>There are no problems of moral hazard, adverse selection or enforcement.</a:t>
            </a:r>
          </a:p>
          <a:p>
            <a:r>
              <a:rPr lang="en-US" sz="2800" dirty="0" smtClean="0">
                <a:latin typeface="Aparajita" pitchFamily="34" charset="0"/>
                <a:cs typeface="Aparajita" pitchFamily="34" charset="0"/>
              </a:rPr>
              <a:t>The financial contract specifies 3 numbers: the transfer from borrower to bank when the project </a:t>
            </a:r>
            <a:r>
              <a:rPr lang="en-US" sz="2800" dirty="0" err="1" smtClean="0">
                <a:latin typeface="Aparajita" pitchFamily="34" charset="0"/>
                <a:cs typeface="Aparajita" pitchFamily="34" charset="0"/>
              </a:rPr>
              <a:t>succeds</a:t>
            </a:r>
            <a:r>
              <a:rPr lang="en-US" sz="2800" dirty="0" smtClean="0">
                <a:latin typeface="Aparajita" pitchFamily="34" charset="0"/>
                <a:cs typeface="Aparajita" pitchFamily="34" charset="0"/>
              </a:rPr>
              <a:t> (r), and the probabilities of an audit (</a:t>
            </a:r>
            <a:r>
              <a:rPr lang="el-GR" sz="2800" dirty="0" smtClean="0">
                <a:cs typeface="Aparajita" pitchFamily="34" charset="0"/>
              </a:rPr>
              <a:t>λ</a:t>
            </a:r>
            <a:r>
              <a:rPr lang="en-US" sz="2800" baseline="-25000" dirty="0" smtClean="0">
                <a:latin typeface="Aparajita" pitchFamily="34" charset="0"/>
                <a:cs typeface="Aparajita" pitchFamily="34" charset="0"/>
              </a:rPr>
              <a:t>H</a:t>
            </a:r>
            <a:r>
              <a:rPr lang="en-US" sz="2800" dirty="0" smtClean="0">
                <a:latin typeface="Aparajita" pitchFamily="34" charset="0"/>
                <a:cs typeface="Aparajita" pitchFamily="34" charset="0"/>
              </a:rPr>
              <a:t> and </a:t>
            </a:r>
            <a:r>
              <a:rPr lang="el-GR" sz="2800" dirty="0" smtClean="0">
                <a:cs typeface="Aparajita" pitchFamily="34" charset="0"/>
              </a:rPr>
              <a:t>λ</a:t>
            </a:r>
            <a:r>
              <a:rPr lang="en-US" sz="2800" baseline="-25000" dirty="0" smtClean="0">
                <a:latin typeface="Aparajita" pitchFamily="34" charset="0"/>
                <a:cs typeface="Aparajita" pitchFamily="34" charset="0"/>
              </a:rPr>
              <a:t>L</a:t>
            </a:r>
            <a:r>
              <a:rPr lang="en-US" sz="2800" dirty="0" smtClean="0">
                <a:latin typeface="Aparajita" pitchFamily="34" charset="0"/>
                <a:cs typeface="Aparajita" pitchFamily="34" charset="0"/>
              </a:rPr>
              <a:t>), i.e. when output is high and low.</a:t>
            </a:r>
          </a:p>
          <a:p>
            <a:r>
              <a:rPr lang="en-US" sz="2800" dirty="0" smtClean="0">
                <a:latin typeface="Aparajita" pitchFamily="34" charset="0"/>
                <a:cs typeface="Aparajita" pitchFamily="34" charset="0"/>
              </a:rPr>
              <a:t>Everyone is risk neutral and there is limited liability constraint. And the optimal contract solves :-</a:t>
            </a:r>
          </a:p>
          <a:p>
            <a:pPr algn="ctr">
              <a:buNone/>
            </a:pPr>
            <a:r>
              <a:rPr lang="en-US" sz="2800" dirty="0">
                <a:latin typeface="Aparajita" pitchFamily="34" charset="0"/>
                <a:cs typeface="Aparajita" pitchFamily="34" charset="0"/>
              </a:rPr>
              <a:t> </a:t>
            </a:r>
            <a:r>
              <a:rPr lang="en-US" sz="2800" dirty="0" smtClean="0">
                <a:latin typeface="Aparajita" pitchFamily="34" charset="0"/>
                <a:cs typeface="Aparajita" pitchFamily="34" charset="0"/>
              </a:rPr>
              <a:t>    max  p(Y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 – r) - ū</a:t>
            </a:r>
            <a:endParaRPr lang="en-US" sz="2800" dirty="0">
              <a:latin typeface="Aparajita" pitchFamily="34" charset="0"/>
              <a:cs typeface="Aparajit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411162"/>
          </a:xfrm>
        </p:spPr>
        <p:txBody>
          <a:bodyPr>
            <a:norm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0" y="428604"/>
            <a:ext cx="7686700" cy="6248400"/>
          </a:xfrm>
        </p:spPr>
        <p:txBody>
          <a:bodyPr>
            <a:normAutofit lnSpcReduction="10000"/>
          </a:bodyPr>
          <a:lstStyle/>
          <a:p>
            <a:r>
              <a:rPr lang="en-US" dirty="0" smtClean="0">
                <a:latin typeface="Aparajita" pitchFamily="34" charset="0"/>
                <a:cs typeface="Aparajita" pitchFamily="34" charset="0"/>
              </a:rPr>
              <a:t>Subject to the following two constraints</a:t>
            </a:r>
          </a:p>
          <a:p>
            <a:pPr>
              <a:buNone/>
            </a:pPr>
            <a:r>
              <a:rPr lang="en-US" dirty="0">
                <a:latin typeface="Aparajita" pitchFamily="34" charset="0"/>
                <a:cs typeface="Aparajita" pitchFamily="34" charset="0"/>
              </a:rPr>
              <a:t> </a:t>
            </a:r>
            <a:r>
              <a:rPr lang="en-US" dirty="0" smtClean="0">
                <a:latin typeface="Aparajita" pitchFamily="34" charset="0"/>
                <a:cs typeface="Aparajita" pitchFamily="34" charset="0"/>
              </a:rPr>
              <a:t>1) Y</a:t>
            </a:r>
            <a:r>
              <a:rPr lang="en-US" baseline="30000" dirty="0" smtClean="0">
                <a:latin typeface="Aparajita" pitchFamily="34" charset="0"/>
                <a:cs typeface="Aparajita" pitchFamily="34" charset="0"/>
              </a:rPr>
              <a:t>H</a:t>
            </a:r>
            <a:r>
              <a:rPr lang="en-US" dirty="0" smtClean="0">
                <a:latin typeface="Aparajita" pitchFamily="34" charset="0"/>
                <a:cs typeface="Aparajita" pitchFamily="34" charset="0"/>
              </a:rPr>
              <a:t> – r &gt;= max { 0, ( 1 – </a:t>
            </a:r>
            <a:r>
              <a:rPr lang="el-GR" dirty="0" smtClean="0">
                <a:latin typeface="Times New Roman"/>
                <a:cs typeface="Aparajita" pitchFamily="34" charset="0"/>
              </a:rPr>
              <a:t>λ</a:t>
            </a:r>
            <a:r>
              <a:rPr lang="en-US" baseline="-25000" dirty="0" smtClean="0">
                <a:latin typeface="Aparajita" pitchFamily="34" charset="0"/>
                <a:cs typeface="Aparajita" pitchFamily="34" charset="0"/>
              </a:rPr>
              <a:t>L</a:t>
            </a:r>
            <a:r>
              <a:rPr lang="en-US" dirty="0" smtClean="0">
                <a:latin typeface="Aparajita" pitchFamily="34" charset="0"/>
                <a:cs typeface="Aparajita" pitchFamily="34" charset="0"/>
              </a:rPr>
              <a:t>)Y</a:t>
            </a:r>
            <a:r>
              <a:rPr lang="en-US" baseline="30000" dirty="0" smtClean="0">
                <a:latin typeface="Aparajita" pitchFamily="34" charset="0"/>
                <a:cs typeface="Aparajita" pitchFamily="34" charset="0"/>
              </a:rPr>
              <a:t>H</a:t>
            </a:r>
            <a:r>
              <a:rPr lang="en-US" dirty="0" smtClean="0">
                <a:latin typeface="Aparajita" pitchFamily="34" charset="0"/>
                <a:cs typeface="Aparajita" pitchFamily="34" charset="0"/>
              </a:rPr>
              <a:t>}</a:t>
            </a:r>
          </a:p>
          <a:p>
            <a:pPr marL="457200" indent="-457200">
              <a:buAutoNum type="arabicParenR" startAt="2"/>
            </a:pPr>
            <a:r>
              <a:rPr lang="el-GR" dirty="0" smtClean="0">
                <a:latin typeface="Times New Roman"/>
                <a:cs typeface="Aparajita" pitchFamily="34" charset="0"/>
              </a:rPr>
              <a:t>ρ</a:t>
            </a:r>
            <a:r>
              <a:rPr lang="en-US" dirty="0" smtClean="0">
                <a:latin typeface="Aparajita" pitchFamily="34" charset="0"/>
                <a:cs typeface="Aparajita" pitchFamily="34" charset="0"/>
              </a:rPr>
              <a:t> &lt;= p(r – </a:t>
            </a:r>
            <a:r>
              <a:rPr lang="el-GR" dirty="0" smtClean="0">
                <a:latin typeface="Times New Roman"/>
                <a:cs typeface="Aparajita" pitchFamily="34" charset="0"/>
              </a:rPr>
              <a:t>λ</a:t>
            </a:r>
            <a:r>
              <a:rPr lang="en-US" baseline="-25000" dirty="0" smtClean="0">
                <a:latin typeface="Aparajita" pitchFamily="34" charset="0"/>
                <a:cs typeface="Aparajita" pitchFamily="34" charset="0"/>
              </a:rPr>
              <a:t>H</a:t>
            </a:r>
            <a:r>
              <a:rPr lang="el-GR" dirty="0" smtClean="0">
                <a:latin typeface="Times New Roman"/>
                <a:cs typeface="Aparajita" pitchFamily="34" charset="0"/>
              </a:rPr>
              <a:t>γ</a:t>
            </a:r>
            <a:r>
              <a:rPr lang="en-US" dirty="0" smtClean="0">
                <a:latin typeface="Aparajita" pitchFamily="34" charset="0"/>
                <a:cs typeface="Aparajita" pitchFamily="34" charset="0"/>
              </a:rPr>
              <a:t>) + ( 1 – p)( - </a:t>
            </a:r>
            <a:r>
              <a:rPr lang="el-GR" dirty="0" smtClean="0">
                <a:latin typeface="Times New Roman"/>
                <a:cs typeface="Aparajita" pitchFamily="34" charset="0"/>
              </a:rPr>
              <a:t>λ</a:t>
            </a:r>
            <a:r>
              <a:rPr lang="en-US" baseline="-25000" dirty="0" smtClean="0">
                <a:latin typeface="Aparajita" pitchFamily="34" charset="0"/>
                <a:cs typeface="Aparajita" pitchFamily="34" charset="0"/>
              </a:rPr>
              <a:t>L</a:t>
            </a:r>
            <a:r>
              <a:rPr lang="el-GR" dirty="0" smtClean="0">
                <a:latin typeface="Times New Roman"/>
                <a:cs typeface="Aparajita" pitchFamily="34" charset="0"/>
              </a:rPr>
              <a:t>γ</a:t>
            </a:r>
            <a:r>
              <a:rPr lang="en-US" dirty="0" smtClean="0">
                <a:latin typeface="Aparajita" pitchFamily="34" charset="0"/>
                <a:cs typeface="Aparajita" pitchFamily="34" charset="0"/>
              </a:rPr>
              <a:t>)</a:t>
            </a:r>
          </a:p>
          <a:p>
            <a:pPr marL="457200" indent="-457200">
              <a:buAutoNum type="arabicParenR" startAt="2"/>
            </a:pPr>
            <a:endParaRPr lang="en-US" dirty="0">
              <a:latin typeface="Aparajita" pitchFamily="34" charset="0"/>
              <a:cs typeface="Aparajita" pitchFamily="34" charset="0"/>
            </a:endParaRPr>
          </a:p>
          <a:p>
            <a:pPr marL="457200" indent="-457200"/>
            <a:r>
              <a:rPr lang="en-US" dirty="0" smtClean="0">
                <a:latin typeface="Aparajita" pitchFamily="34" charset="0"/>
                <a:cs typeface="Aparajita" pitchFamily="34" charset="0"/>
              </a:rPr>
              <a:t> The first constraint is the truth telling constraint, which says that given the contract, the borrower will have an incentive to repay the loan when output is high rather than announce that output is low and risk an audit (with probability </a:t>
            </a:r>
            <a:r>
              <a:rPr lang="el-GR" dirty="0" smtClean="0">
                <a:latin typeface="Times New Roman"/>
                <a:cs typeface="Aparajita" pitchFamily="34" charset="0"/>
              </a:rPr>
              <a:t>λ</a:t>
            </a:r>
            <a:r>
              <a:rPr lang="en-US" baseline="-25000" dirty="0" smtClean="0">
                <a:latin typeface="Aparajita" pitchFamily="34" charset="0"/>
                <a:cs typeface="Aparajita" pitchFamily="34" charset="0"/>
              </a:rPr>
              <a:t>L</a:t>
            </a:r>
            <a:r>
              <a:rPr lang="en-US" dirty="0" smtClean="0">
                <a:latin typeface="Aparajita" pitchFamily="34" charset="0"/>
                <a:cs typeface="Aparajita" pitchFamily="34" charset="0"/>
              </a:rPr>
              <a:t>) in which she could lose all the output to the bank.</a:t>
            </a:r>
          </a:p>
          <a:p>
            <a:pPr marL="457200" indent="-457200"/>
            <a:r>
              <a:rPr lang="en-US" dirty="0" smtClean="0">
                <a:latin typeface="Aparajita" pitchFamily="34" charset="0"/>
                <a:cs typeface="Aparajita" pitchFamily="34" charset="0"/>
              </a:rPr>
              <a:t>The second constraint says that the bank should break even on the loan under the contract.</a:t>
            </a:r>
          </a:p>
          <a:p>
            <a:pPr marL="457200" indent="-457200"/>
            <a:endParaRPr lang="en-US" dirty="0">
              <a:latin typeface="Aparajita" pitchFamily="34" charset="0"/>
              <a:cs typeface="Aparajita" pitchFamily="34" charset="0"/>
            </a:endParaRPr>
          </a:p>
          <a:p>
            <a:pPr marL="457200" indent="-457200">
              <a:buNone/>
            </a:pPr>
            <a:r>
              <a:rPr lang="en-US" u="sng" dirty="0" smtClean="0">
                <a:latin typeface="Aparajita" pitchFamily="34" charset="0"/>
                <a:cs typeface="Aparajita" pitchFamily="34" charset="0"/>
              </a:rPr>
              <a:t>Case 1: Individual Liability</a:t>
            </a:r>
          </a:p>
          <a:p>
            <a:pPr marL="457200" indent="-457200">
              <a:buNone/>
            </a:pPr>
            <a:r>
              <a:rPr lang="en-US" dirty="0" smtClean="0">
                <a:latin typeface="Aparajita" pitchFamily="34" charset="0"/>
                <a:cs typeface="Aparajita" pitchFamily="34" charset="0"/>
              </a:rPr>
              <a:t>Since there are no risk sharing issues at first, the optimal contract has the following form:</a:t>
            </a:r>
          </a:p>
          <a:p>
            <a:pPr algn="ctr">
              <a:buNone/>
            </a:pPr>
            <a:endParaRPr lang="en-US" sz="2400" dirty="0">
              <a:latin typeface="Times New Roman"/>
              <a:cs typeface="Times New Roman"/>
            </a:endParaRPr>
          </a:p>
          <a:p>
            <a:pPr>
              <a:buNone/>
            </a:pP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0" y="785794"/>
            <a:ext cx="8229600" cy="5364163"/>
          </a:xfrm>
        </p:spPr>
        <p:txBody>
          <a:bodyPr>
            <a:noAutofit/>
          </a:bodyPr>
          <a:lstStyle/>
          <a:p>
            <a:r>
              <a:rPr lang="en-US" sz="2400" dirty="0" smtClean="0">
                <a:latin typeface="Aparajita" pitchFamily="34" charset="0"/>
                <a:cs typeface="Aparajita" pitchFamily="34" charset="0"/>
              </a:rPr>
              <a:t>It minimizes auditing costs by auditing with positive probability </a:t>
            </a:r>
            <a:r>
              <a:rPr lang="el-GR" sz="2400" dirty="0" smtClean="0">
                <a:latin typeface="Times New Roman"/>
                <a:cs typeface="Aparajita" pitchFamily="34" charset="0"/>
              </a:rPr>
              <a:t>λ</a:t>
            </a:r>
            <a:r>
              <a:rPr lang="en-US" sz="2400" dirty="0" smtClean="0">
                <a:latin typeface="Aparajita" pitchFamily="34" charset="0"/>
                <a:cs typeface="Aparajita" pitchFamily="34" charset="0"/>
              </a:rPr>
              <a:t> &gt; 0 when the borrower claims output is low and the bank takes all output. Otherwise the borrower pays an interest r in which case there are no audits. From the two constraints we get:</a:t>
            </a:r>
          </a:p>
          <a:p>
            <a:pPr>
              <a:buNone/>
            </a:pPr>
            <a:r>
              <a:rPr lang="en-US" sz="2400" dirty="0">
                <a:latin typeface="Aparajita" pitchFamily="34" charset="0"/>
                <a:cs typeface="Aparajita" pitchFamily="34" charset="0"/>
              </a:rPr>
              <a:t> </a:t>
            </a:r>
            <a:r>
              <a:rPr lang="en-US" sz="2400" dirty="0" smtClean="0">
                <a:latin typeface="Aparajita" pitchFamily="34" charset="0"/>
                <a:cs typeface="Aparajita" pitchFamily="34" charset="0"/>
              </a:rPr>
              <a:t>   r = </a:t>
            </a:r>
            <a:r>
              <a:rPr lang="el-GR" sz="2400" dirty="0" smtClean="0">
                <a:latin typeface="Times New Roman"/>
                <a:cs typeface="Aparajita" pitchFamily="34" charset="0"/>
              </a:rPr>
              <a:t>λ</a:t>
            </a:r>
            <a:r>
              <a:rPr lang="en-US" sz="2400" dirty="0" smtClean="0">
                <a:latin typeface="Aparajita" pitchFamily="34" charset="0"/>
                <a:cs typeface="Aparajita" pitchFamily="34" charset="0"/>
              </a:rPr>
              <a:t>Y</a:t>
            </a:r>
            <a:r>
              <a:rPr lang="en-US" sz="2400" baseline="30000" dirty="0" smtClean="0">
                <a:latin typeface="Aparajita" pitchFamily="34" charset="0"/>
                <a:cs typeface="Aparajita" pitchFamily="34" charset="0"/>
              </a:rPr>
              <a:t>H</a:t>
            </a:r>
          </a:p>
          <a:p>
            <a:pPr>
              <a:buNone/>
            </a:pPr>
            <a:r>
              <a:rPr lang="en-US" sz="2400" dirty="0">
                <a:latin typeface="Aparajita" pitchFamily="34" charset="0"/>
                <a:cs typeface="Aparajita" pitchFamily="34" charset="0"/>
              </a:rPr>
              <a:t> </a:t>
            </a:r>
            <a:r>
              <a:rPr lang="en-US" sz="2400" dirty="0" smtClean="0">
                <a:latin typeface="Aparajita" pitchFamily="34" charset="0"/>
                <a:cs typeface="Aparajita" pitchFamily="34" charset="0"/>
              </a:rPr>
              <a:t>   </a:t>
            </a:r>
            <a:r>
              <a:rPr lang="el-GR" sz="2400" dirty="0" smtClean="0">
                <a:latin typeface="Times New Roman"/>
                <a:cs typeface="Aparajita" pitchFamily="34" charset="0"/>
              </a:rPr>
              <a:t>λ</a:t>
            </a:r>
            <a:r>
              <a:rPr lang="en-US" sz="2400" baseline="-25000" dirty="0" smtClean="0">
                <a:latin typeface="Aparajita" pitchFamily="34" charset="0"/>
                <a:cs typeface="Aparajita" pitchFamily="34" charset="0"/>
              </a:rPr>
              <a:t>(A)</a:t>
            </a:r>
            <a:r>
              <a:rPr lang="en-US" sz="2400" dirty="0" smtClean="0">
                <a:latin typeface="Aparajita" pitchFamily="34" charset="0"/>
                <a:cs typeface="Aparajita" pitchFamily="34" charset="0"/>
              </a:rPr>
              <a:t>= </a:t>
            </a:r>
            <a:r>
              <a:rPr lang="el-GR" sz="2400" dirty="0" smtClean="0">
                <a:latin typeface="Times New Roman"/>
                <a:cs typeface="Aparajita" pitchFamily="34" charset="0"/>
              </a:rPr>
              <a:t>ρ</a:t>
            </a:r>
            <a:r>
              <a:rPr lang="en-US" sz="2400" dirty="0" smtClean="0">
                <a:latin typeface="Aparajita" pitchFamily="34" charset="0"/>
                <a:cs typeface="Aparajita" pitchFamily="34" charset="0"/>
              </a:rPr>
              <a:t> / [</a:t>
            </a:r>
            <a:r>
              <a:rPr lang="en-US" sz="2400" dirty="0" err="1" smtClean="0">
                <a:latin typeface="Aparajita" pitchFamily="34" charset="0"/>
                <a:cs typeface="Aparajita" pitchFamily="34" charset="0"/>
              </a:rPr>
              <a:t>pY</a:t>
            </a:r>
            <a:r>
              <a:rPr lang="en-US" sz="2400" baseline="30000" dirty="0" err="1" smtClean="0">
                <a:latin typeface="Aparajita" pitchFamily="34" charset="0"/>
                <a:cs typeface="Aparajita" pitchFamily="34" charset="0"/>
              </a:rPr>
              <a:t>H</a:t>
            </a:r>
            <a:r>
              <a:rPr lang="en-US" sz="2400" dirty="0" smtClean="0">
                <a:latin typeface="Aparajita" pitchFamily="34" charset="0"/>
                <a:cs typeface="Aparajita" pitchFamily="34" charset="0"/>
              </a:rPr>
              <a:t> – (1- p)</a:t>
            </a:r>
            <a:r>
              <a:rPr lang="el-GR" sz="2400" dirty="0" smtClean="0">
                <a:latin typeface="Times New Roman"/>
                <a:cs typeface="Aparajita" pitchFamily="34" charset="0"/>
              </a:rPr>
              <a:t>γ</a:t>
            </a:r>
            <a:r>
              <a:rPr lang="en-US" sz="2400" dirty="0" smtClean="0">
                <a:latin typeface="Aparajita" pitchFamily="34" charset="0"/>
                <a:cs typeface="Aparajita" pitchFamily="34" charset="0"/>
              </a:rPr>
              <a:t>]                                                        (A)</a:t>
            </a:r>
          </a:p>
          <a:p>
            <a:pPr>
              <a:buNone/>
            </a:pPr>
            <a:r>
              <a:rPr lang="en-US" sz="2400" dirty="0" smtClean="0">
                <a:latin typeface="Aparajita" pitchFamily="34" charset="0"/>
                <a:cs typeface="Aparajita" pitchFamily="34" charset="0"/>
              </a:rPr>
              <a:t>    Notice that to ensure </a:t>
            </a:r>
            <a:r>
              <a:rPr lang="el-GR" sz="2400" dirty="0" smtClean="0">
                <a:latin typeface="Times New Roman"/>
                <a:cs typeface="Aparajita" pitchFamily="34" charset="0"/>
              </a:rPr>
              <a:t>λ</a:t>
            </a:r>
            <a:r>
              <a:rPr lang="en-US" sz="2400" dirty="0" smtClean="0">
                <a:latin typeface="Aparajita" pitchFamily="34" charset="0"/>
                <a:cs typeface="Aparajita" pitchFamily="34" charset="0"/>
              </a:rPr>
              <a:t> &lt;= 1, we need:</a:t>
            </a:r>
          </a:p>
          <a:p>
            <a:pPr>
              <a:buNone/>
            </a:pPr>
            <a:r>
              <a:rPr lang="en-US" sz="2400" dirty="0">
                <a:latin typeface="Aparajita" pitchFamily="34" charset="0"/>
                <a:cs typeface="Aparajita" pitchFamily="34" charset="0"/>
              </a:rPr>
              <a:t> </a:t>
            </a:r>
            <a:r>
              <a:rPr lang="en-US" sz="2400" dirty="0" smtClean="0">
                <a:latin typeface="Aparajita" pitchFamily="34" charset="0"/>
                <a:cs typeface="Aparajita" pitchFamily="34" charset="0"/>
              </a:rPr>
              <a:t>    </a:t>
            </a:r>
            <a:r>
              <a:rPr lang="en-US" sz="2400" dirty="0" err="1" smtClean="0">
                <a:latin typeface="Aparajita" pitchFamily="34" charset="0"/>
                <a:cs typeface="Aparajita" pitchFamily="34" charset="0"/>
              </a:rPr>
              <a:t>pY</a:t>
            </a:r>
            <a:r>
              <a:rPr lang="en-US" sz="2400" baseline="30000" dirty="0" err="1" smtClean="0">
                <a:latin typeface="Aparajita" pitchFamily="34" charset="0"/>
                <a:cs typeface="Aparajita" pitchFamily="34" charset="0"/>
              </a:rPr>
              <a:t>H</a:t>
            </a:r>
            <a:r>
              <a:rPr lang="en-US" sz="2400" dirty="0" smtClean="0">
                <a:latin typeface="Aparajita" pitchFamily="34" charset="0"/>
                <a:cs typeface="Aparajita" pitchFamily="34" charset="0"/>
              </a:rPr>
              <a:t> – (1 – p)</a:t>
            </a:r>
            <a:r>
              <a:rPr lang="el-GR" sz="2400" dirty="0" smtClean="0">
                <a:latin typeface="Times New Roman"/>
                <a:cs typeface="Aparajita" pitchFamily="34" charset="0"/>
              </a:rPr>
              <a:t>γ</a:t>
            </a:r>
            <a:r>
              <a:rPr lang="en-US" sz="2400" dirty="0" smtClean="0">
                <a:latin typeface="Aparajita" pitchFamily="34" charset="0"/>
                <a:cs typeface="Aparajita" pitchFamily="34" charset="0"/>
              </a:rPr>
              <a:t> &gt;= </a:t>
            </a:r>
            <a:r>
              <a:rPr lang="el-GR" sz="2400" dirty="0" smtClean="0">
                <a:latin typeface="Times New Roman"/>
                <a:cs typeface="Aparajita" pitchFamily="34" charset="0"/>
              </a:rPr>
              <a:t>ρ</a:t>
            </a:r>
            <a:r>
              <a:rPr lang="en-US" sz="2400" dirty="0" smtClean="0">
                <a:latin typeface="Aparajita" pitchFamily="34" charset="0"/>
                <a:cs typeface="Aparajita" pitchFamily="34" charset="0"/>
              </a:rPr>
              <a:t> </a:t>
            </a:r>
          </a:p>
          <a:p>
            <a:pPr>
              <a:buNone/>
            </a:pPr>
            <a:r>
              <a:rPr lang="en-US" sz="2400" dirty="0" smtClean="0">
                <a:latin typeface="Aparajita" pitchFamily="34" charset="0"/>
                <a:cs typeface="Aparajita" pitchFamily="34" charset="0"/>
              </a:rPr>
              <a:t>    This condition means that the expected return from the project less the expected costs of auditing has to be at least as large as the opportunity cost of capital. The </a:t>
            </a:r>
            <a:r>
              <a:rPr lang="en-US" sz="2400" dirty="0" smtClean="0">
                <a:latin typeface="Aparajita" pitchFamily="34" charset="0"/>
                <a:cs typeface="Aparajita" pitchFamily="34" charset="0"/>
              </a:rPr>
              <a:t>condition </a:t>
            </a:r>
            <a:r>
              <a:rPr lang="en-US" sz="2400" dirty="0" smtClean="0">
                <a:latin typeface="Aparajita" pitchFamily="34" charset="0"/>
                <a:cs typeface="Aparajita" pitchFamily="34" charset="0"/>
              </a:rPr>
              <a:t>also ensures that </a:t>
            </a:r>
          </a:p>
          <a:p>
            <a:pPr>
              <a:buNone/>
            </a:pPr>
            <a:r>
              <a:rPr lang="en-US" sz="2400" dirty="0">
                <a:latin typeface="Aparajita" pitchFamily="34" charset="0"/>
                <a:cs typeface="Aparajita" pitchFamily="34" charset="0"/>
              </a:rPr>
              <a:t> </a:t>
            </a:r>
            <a:r>
              <a:rPr lang="en-US" sz="2400" dirty="0" smtClean="0">
                <a:latin typeface="Aparajita" pitchFamily="34" charset="0"/>
                <a:cs typeface="Aparajita" pitchFamily="34" charset="0"/>
              </a:rPr>
              <a:t>     </a:t>
            </a:r>
            <a:r>
              <a:rPr lang="en-US" sz="2400" dirty="0" err="1" smtClean="0">
                <a:latin typeface="Aparajita" pitchFamily="34" charset="0"/>
                <a:cs typeface="Aparajita" pitchFamily="34" charset="0"/>
              </a:rPr>
              <a:t>pY</a:t>
            </a:r>
            <a:r>
              <a:rPr lang="en-US" sz="2400" baseline="30000" dirty="0" err="1" smtClean="0">
                <a:latin typeface="Aparajita" pitchFamily="34" charset="0"/>
                <a:cs typeface="Aparajita" pitchFamily="34" charset="0"/>
              </a:rPr>
              <a:t>H</a:t>
            </a:r>
            <a:r>
              <a:rPr lang="en-US" sz="2400" dirty="0" smtClean="0">
                <a:latin typeface="Aparajita" pitchFamily="34" charset="0"/>
                <a:cs typeface="Aparajita" pitchFamily="34" charset="0"/>
              </a:rPr>
              <a:t> – (1-p)</a:t>
            </a:r>
            <a:r>
              <a:rPr lang="el-GR" sz="2400" dirty="0" smtClean="0">
                <a:latin typeface="Times New Roman"/>
                <a:cs typeface="Aparajita" pitchFamily="34" charset="0"/>
              </a:rPr>
              <a:t>γ</a:t>
            </a:r>
            <a:r>
              <a:rPr lang="en-US" sz="2400" dirty="0" smtClean="0">
                <a:latin typeface="Aparajita" pitchFamily="34" charset="0"/>
                <a:cs typeface="Aparajita" pitchFamily="34" charset="0"/>
              </a:rPr>
              <a:t> &gt; 0 </a:t>
            </a:r>
          </a:p>
          <a:p>
            <a:pPr>
              <a:buNone/>
            </a:pPr>
            <a:r>
              <a:rPr lang="en-US" sz="2400" dirty="0">
                <a:latin typeface="Aparajita" pitchFamily="34" charset="0"/>
                <a:cs typeface="Aparajita" pitchFamily="34" charset="0"/>
              </a:rPr>
              <a:t> </a:t>
            </a:r>
            <a:r>
              <a:rPr lang="en-US" sz="2400" dirty="0" smtClean="0">
                <a:latin typeface="Aparajita" pitchFamily="34" charset="0"/>
                <a:cs typeface="Aparajita" pitchFamily="34" charset="0"/>
              </a:rPr>
              <a:t>     and, hence, </a:t>
            </a:r>
            <a:r>
              <a:rPr lang="el-GR" sz="2400" dirty="0" smtClean="0">
                <a:latin typeface="Times New Roman"/>
                <a:cs typeface="Aparajita" pitchFamily="34" charset="0"/>
              </a:rPr>
              <a:t>λ</a:t>
            </a:r>
            <a:r>
              <a:rPr lang="en-US" sz="2400" dirty="0">
                <a:latin typeface="Aparajita" pitchFamily="34" charset="0"/>
                <a:cs typeface="Aparajita" pitchFamily="34" charset="0"/>
              </a:rPr>
              <a:t> </a:t>
            </a:r>
            <a:r>
              <a:rPr lang="en-US" sz="2400" dirty="0" smtClean="0">
                <a:latin typeface="Aparajita" pitchFamily="34" charset="0"/>
                <a:cs typeface="Aparajita" pitchFamily="34" charset="0"/>
              </a:rPr>
              <a:t>&gt;= 0</a:t>
            </a:r>
            <a:r>
              <a:rPr lang="en-US" sz="2400" dirty="0" smtClean="0">
                <a:latin typeface="Times New Roman"/>
                <a:cs typeface="Times New Roman"/>
              </a:rPr>
              <a:t>.</a:t>
            </a:r>
          </a:p>
          <a:p>
            <a:pPr>
              <a:buNone/>
            </a:pPr>
            <a:r>
              <a:rPr lang="en-US" sz="2400" baseline="30000" dirty="0" smtClean="0">
                <a:latin typeface="Times New Roman"/>
                <a:cs typeface="Times New Roman"/>
              </a:rPr>
              <a:t> </a:t>
            </a:r>
            <a:endParaRPr lang="en-US" sz="2400" dirty="0">
              <a:latin typeface="Times New Roman"/>
              <a:cs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228600" y="838200"/>
            <a:ext cx="7843862" cy="5791200"/>
          </a:xfrm>
        </p:spPr>
        <p:txBody>
          <a:bodyPr>
            <a:normAutofit/>
          </a:bodyPr>
          <a:lstStyle/>
          <a:p>
            <a:pPr>
              <a:buNone/>
            </a:pPr>
            <a:r>
              <a:rPr lang="en-US" sz="2400" dirty="0" smtClean="0">
                <a:latin typeface="Aparajita" pitchFamily="34" charset="0"/>
                <a:cs typeface="Aparajita" pitchFamily="34" charset="0"/>
              </a:rPr>
              <a:t>Finally, we include the optimal contract existence constraint –</a:t>
            </a:r>
          </a:p>
          <a:p>
            <a:pPr>
              <a:buNone/>
            </a:pPr>
            <a:r>
              <a:rPr lang="en-US" sz="2400" dirty="0" smtClean="0">
                <a:latin typeface="Aparajita" pitchFamily="34" charset="0"/>
                <a:cs typeface="Aparajita" pitchFamily="34" charset="0"/>
              </a:rPr>
              <a:t> p(Y</a:t>
            </a:r>
            <a:r>
              <a:rPr lang="en-US" sz="2400" baseline="30000" dirty="0" smtClean="0">
                <a:latin typeface="Aparajita" pitchFamily="34" charset="0"/>
                <a:cs typeface="Aparajita" pitchFamily="34" charset="0"/>
              </a:rPr>
              <a:t>H</a:t>
            </a:r>
            <a:r>
              <a:rPr lang="en-US" sz="2400" dirty="0" smtClean="0">
                <a:latin typeface="Aparajita" pitchFamily="34" charset="0"/>
                <a:cs typeface="Aparajita" pitchFamily="34" charset="0"/>
              </a:rPr>
              <a:t> – r) – </a:t>
            </a:r>
            <a:r>
              <a:rPr lang="en-US" sz="2000" dirty="0" smtClean="0">
                <a:latin typeface="Aparajita" pitchFamily="34" charset="0"/>
                <a:cs typeface="Aparajita" pitchFamily="34" charset="0"/>
              </a:rPr>
              <a:t>ū</a:t>
            </a:r>
            <a:r>
              <a:rPr lang="en-US" sz="2400" dirty="0" smtClean="0">
                <a:latin typeface="Aparajita" pitchFamily="34" charset="0"/>
                <a:cs typeface="Aparajita" pitchFamily="34" charset="0"/>
              </a:rPr>
              <a:t> &gt;= 0</a:t>
            </a:r>
          </a:p>
          <a:p>
            <a:pPr>
              <a:buNone/>
            </a:pPr>
            <a:r>
              <a:rPr lang="en-US" sz="2400" dirty="0" smtClean="0">
                <a:latin typeface="Aparajita" pitchFamily="34" charset="0"/>
                <a:cs typeface="Aparajita" pitchFamily="34" charset="0"/>
              </a:rPr>
              <a:t>That is, the borrower’s expected return net of interest payments has to be large as the opportunity cost of her labor.</a:t>
            </a:r>
          </a:p>
          <a:p>
            <a:pPr>
              <a:buNone/>
            </a:pPr>
            <a:r>
              <a:rPr lang="en-US" sz="2400" u="sng" dirty="0" smtClean="0">
                <a:latin typeface="Aparajita" pitchFamily="34" charset="0"/>
                <a:cs typeface="Aparajita" pitchFamily="34" charset="0"/>
              </a:rPr>
              <a:t>Case 2: Joint liability</a:t>
            </a:r>
          </a:p>
          <a:p>
            <a:pPr>
              <a:buNone/>
            </a:pPr>
            <a:r>
              <a:rPr lang="en-US" sz="2400" dirty="0" smtClean="0">
                <a:latin typeface="Aparajita" pitchFamily="34" charset="0"/>
                <a:cs typeface="Aparajita" pitchFamily="34" charset="0"/>
              </a:rPr>
              <a:t>     Assume that borrowers can write side contracts with each other </a:t>
            </a:r>
            <a:r>
              <a:rPr lang="en-US" sz="2400" dirty="0" err="1" smtClean="0">
                <a:latin typeface="Aparajita" pitchFamily="34" charset="0"/>
                <a:cs typeface="Aparajita" pitchFamily="34" charset="0"/>
              </a:rPr>
              <a:t>costlessly</a:t>
            </a:r>
            <a:r>
              <a:rPr lang="en-US" sz="2400" dirty="0" smtClean="0">
                <a:latin typeface="Aparajita" pitchFamily="34" charset="0"/>
                <a:cs typeface="Aparajita" pitchFamily="34" charset="0"/>
              </a:rPr>
              <a:t> and that there is no cost for a borrower to observe her partner’s project returns.</a:t>
            </a:r>
          </a:p>
          <a:p>
            <a:pPr>
              <a:buNone/>
            </a:pPr>
            <a:r>
              <a:rPr lang="en-US" sz="2400" dirty="0" smtClean="0">
                <a:latin typeface="Aparajita" pitchFamily="34" charset="0"/>
                <a:cs typeface="Aparajita" pitchFamily="34" charset="0"/>
              </a:rPr>
              <a:t>In this case there will be two truth-telling constraints. The first one is the same as in previous case.</a:t>
            </a:r>
          </a:p>
          <a:p>
            <a:pPr>
              <a:buNone/>
            </a:pPr>
            <a:r>
              <a:rPr lang="en-US" sz="2400" dirty="0" smtClean="0">
                <a:latin typeface="Aparajita" pitchFamily="34" charset="0"/>
                <a:cs typeface="Aparajita" pitchFamily="34" charset="0"/>
              </a:rPr>
              <a:t>i.e. Y</a:t>
            </a:r>
            <a:r>
              <a:rPr lang="en-US" sz="2400" baseline="30000" dirty="0" smtClean="0">
                <a:latin typeface="Aparajita" pitchFamily="34" charset="0"/>
                <a:cs typeface="Aparajita" pitchFamily="34" charset="0"/>
              </a:rPr>
              <a:t>H</a:t>
            </a:r>
            <a:r>
              <a:rPr lang="en-US" sz="2400" dirty="0" smtClean="0">
                <a:latin typeface="Aparajita" pitchFamily="34" charset="0"/>
                <a:cs typeface="Aparajita" pitchFamily="34" charset="0"/>
              </a:rPr>
              <a:t> – r &gt;= max { 0, ( 1 – </a:t>
            </a:r>
            <a:r>
              <a:rPr lang="el-GR" sz="2400" dirty="0" smtClean="0">
                <a:latin typeface="Times New Roman"/>
                <a:cs typeface="Aparajita" pitchFamily="34" charset="0"/>
              </a:rPr>
              <a:t>λ</a:t>
            </a:r>
            <a:r>
              <a:rPr lang="en-US" sz="2400" baseline="-25000" dirty="0" smtClean="0">
                <a:latin typeface="Aparajita" pitchFamily="34" charset="0"/>
                <a:cs typeface="Aparajita" pitchFamily="34" charset="0"/>
              </a:rPr>
              <a:t>L</a:t>
            </a:r>
            <a:r>
              <a:rPr lang="en-US" sz="2400" dirty="0" smtClean="0">
                <a:latin typeface="Aparajita" pitchFamily="34" charset="0"/>
                <a:cs typeface="Aparajita" pitchFamily="34" charset="0"/>
              </a:rPr>
              <a:t>)Y</a:t>
            </a:r>
            <a:r>
              <a:rPr lang="en-US" sz="2400" baseline="30000" dirty="0" smtClean="0">
                <a:latin typeface="Aparajita" pitchFamily="34" charset="0"/>
                <a:cs typeface="Aparajita" pitchFamily="34" charset="0"/>
              </a:rPr>
              <a:t>H</a:t>
            </a:r>
            <a:r>
              <a:rPr lang="en-US" sz="2400" dirty="0" smtClean="0">
                <a:latin typeface="Aparajita" pitchFamily="34" charset="0"/>
                <a:cs typeface="Aparajita" pitchFamily="34" charset="0"/>
              </a:rPr>
              <a:t>}</a:t>
            </a:r>
          </a:p>
          <a:p>
            <a:pPr>
              <a:buNone/>
            </a:pPr>
            <a:r>
              <a:rPr lang="en-US" sz="2400" dirty="0" smtClean="0">
                <a:latin typeface="Aparajita" pitchFamily="34" charset="0"/>
                <a:cs typeface="Aparajita" pitchFamily="34" charset="0"/>
              </a:rPr>
              <a:t>This ensures borrower has incentives to make truthful announcements when output is high.</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457200" y="685800"/>
            <a:ext cx="7758138" cy="6172200"/>
          </a:xfrm>
        </p:spPr>
        <p:txBody>
          <a:bodyPr>
            <a:normAutofit/>
          </a:bodyPr>
          <a:lstStyle/>
          <a:p>
            <a:pPr>
              <a:buNone/>
            </a:pPr>
            <a:r>
              <a:rPr lang="en-US" sz="2800" dirty="0" smtClean="0">
                <a:latin typeface="Aparajita" pitchFamily="34" charset="0"/>
                <a:cs typeface="Aparajita" pitchFamily="34" charset="0"/>
              </a:rPr>
              <a:t>The second one is,</a:t>
            </a:r>
          </a:p>
          <a:p>
            <a:pPr>
              <a:buNone/>
            </a:pP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 – 2r &gt;= max { 0, ( 1 – </a:t>
            </a:r>
            <a:r>
              <a:rPr lang="el-GR" sz="2800" dirty="0" smtClean="0">
                <a:latin typeface="Times New Roman"/>
                <a:cs typeface="Aparajita" pitchFamily="34" charset="0"/>
              </a:rPr>
              <a:t>λ</a:t>
            </a:r>
            <a:r>
              <a:rPr lang="en-US" sz="2800" baseline="-25000" dirty="0" smtClean="0">
                <a:latin typeface="Aparajita" pitchFamily="34" charset="0"/>
                <a:cs typeface="Aparajita" pitchFamily="34" charset="0"/>
              </a:rPr>
              <a:t>L</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a:t>
            </a:r>
          </a:p>
          <a:p>
            <a:pPr>
              <a:buNone/>
            </a:pPr>
            <a:r>
              <a:rPr lang="en-US" sz="2800" dirty="0" smtClean="0">
                <a:latin typeface="Aparajita" pitchFamily="34" charset="0"/>
                <a:cs typeface="Aparajita" pitchFamily="34" charset="0"/>
              </a:rPr>
              <a:t>    That says that if a borrower has high returns and her partner’s project yields low returns, she has the incentive to report this state truthfully and repay her own loan as well as joint liability for her partner.</a:t>
            </a:r>
          </a:p>
          <a:p>
            <a:r>
              <a:rPr lang="en-US" sz="2800" dirty="0" smtClean="0">
                <a:latin typeface="Aparajita" pitchFamily="34" charset="0"/>
                <a:cs typeface="Aparajita" pitchFamily="34" charset="0"/>
              </a:rPr>
              <a:t>Clearly only the second truth telling constraint binds.</a:t>
            </a:r>
          </a:p>
          <a:p>
            <a:r>
              <a:rPr lang="en-US" sz="2800" dirty="0" smtClean="0">
                <a:latin typeface="Aparajita" pitchFamily="34" charset="0"/>
                <a:cs typeface="Aparajita" pitchFamily="34" charset="0"/>
              </a:rPr>
              <a:t>And now the bank’s zero profit constraint will be-</a:t>
            </a:r>
          </a:p>
          <a:p>
            <a:pPr>
              <a:buNone/>
            </a:pPr>
            <a:r>
              <a:rPr lang="en-US" sz="2800" dirty="0" smtClean="0">
                <a:latin typeface="Aparajita" pitchFamily="34" charset="0"/>
                <a:cs typeface="Aparajita" pitchFamily="34" charset="0"/>
              </a:rPr>
              <a:t>                      p</a:t>
            </a:r>
            <a:r>
              <a:rPr lang="en-US" sz="2800" baseline="30000" dirty="0" smtClean="0">
                <a:latin typeface="Aparajita" pitchFamily="34" charset="0"/>
                <a:cs typeface="Aparajita" pitchFamily="34" charset="0"/>
              </a:rPr>
              <a:t>2</a:t>
            </a:r>
            <a:r>
              <a:rPr lang="en-US" sz="2800" dirty="0" smtClean="0">
                <a:latin typeface="Aparajita" pitchFamily="34" charset="0"/>
                <a:cs typeface="Aparajita" pitchFamily="34" charset="0"/>
              </a:rPr>
              <a:t>r + p(1 – p)2r – </a:t>
            </a:r>
            <a:r>
              <a:rPr lang="el-GR" sz="2800" dirty="0" smtClean="0">
                <a:latin typeface="Times New Roman"/>
                <a:cs typeface="Aparajita" pitchFamily="34" charset="0"/>
              </a:rPr>
              <a:t>λ</a:t>
            </a:r>
            <a:r>
              <a:rPr lang="en-US" sz="2800" dirty="0" smtClean="0">
                <a:latin typeface="Aparajita" pitchFamily="34" charset="0"/>
                <a:cs typeface="Aparajita" pitchFamily="34" charset="0"/>
              </a:rPr>
              <a:t>(1 – p)</a:t>
            </a:r>
            <a:r>
              <a:rPr lang="en-US" sz="2800" baseline="30000" dirty="0" smtClean="0">
                <a:latin typeface="Aparajita" pitchFamily="34" charset="0"/>
                <a:cs typeface="Aparajita" pitchFamily="34" charset="0"/>
              </a:rPr>
              <a:t>2</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 </a:t>
            </a:r>
            <a:r>
              <a:rPr lang="el-GR" sz="2800" dirty="0" smtClean="0">
                <a:latin typeface="Times New Roman"/>
                <a:cs typeface="Aparajita" pitchFamily="34" charset="0"/>
              </a:rPr>
              <a:t>ρ</a:t>
            </a:r>
            <a:endParaRPr lang="en-US" sz="2800" dirty="0" smtClean="0">
              <a:latin typeface="Aparajita" pitchFamily="34" charset="0"/>
              <a:cs typeface="Aparajita" pitchFamily="34" charset="0"/>
            </a:endParaRPr>
          </a:p>
          <a:p>
            <a:pPr>
              <a:buNone/>
            </a:pPr>
            <a:r>
              <a:rPr lang="en-US" sz="2800" dirty="0" smtClean="0">
                <a:latin typeface="Aparajita" pitchFamily="34" charset="0"/>
                <a:cs typeface="Aparajita" pitchFamily="34" charset="0"/>
              </a:rPr>
              <a:t>Solving truth telling and zero profit constraints, we get:</a:t>
            </a:r>
          </a:p>
          <a:p>
            <a:pPr algn="ctr">
              <a:buNone/>
            </a:pPr>
            <a:r>
              <a:rPr lang="en-US" sz="2800" dirty="0" smtClean="0">
                <a:latin typeface="Aparajita" pitchFamily="34" charset="0"/>
                <a:cs typeface="Aparajita" pitchFamily="34" charset="0"/>
              </a:rPr>
              <a:t>r =  </a:t>
            </a:r>
            <a:r>
              <a:rPr lang="el-GR" sz="2800" dirty="0" smtClean="0">
                <a:latin typeface="Times New Roman"/>
                <a:cs typeface="Aparajita" pitchFamily="34" charset="0"/>
              </a:rPr>
              <a:t>λ</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/2  and,</a:t>
            </a:r>
          </a:p>
          <a:p>
            <a:pPr algn="ctr">
              <a:buNone/>
            </a:pPr>
            <a:r>
              <a:rPr lang="el-GR" sz="2800" dirty="0" smtClean="0">
                <a:latin typeface="Times New Roman"/>
                <a:cs typeface="Aparajita" pitchFamily="34" charset="0"/>
              </a:rPr>
              <a:t>λ</a:t>
            </a:r>
            <a:r>
              <a:rPr lang="en-US" sz="2800" baseline="-25000" dirty="0" smtClean="0">
                <a:latin typeface="Aparajita" pitchFamily="34" charset="0"/>
                <a:cs typeface="Aparajita" pitchFamily="34" charset="0"/>
              </a:rPr>
              <a:t>(B) </a:t>
            </a:r>
            <a:r>
              <a:rPr lang="en-US" sz="2800" dirty="0" smtClean="0">
                <a:latin typeface="Aparajita" pitchFamily="34" charset="0"/>
                <a:cs typeface="Aparajita" pitchFamily="34" charset="0"/>
              </a:rPr>
              <a:t>= </a:t>
            </a:r>
            <a:r>
              <a:rPr lang="el-GR" sz="2800" dirty="0" smtClean="0">
                <a:latin typeface="Times New Roman"/>
                <a:cs typeface="Aparajita" pitchFamily="34" charset="0"/>
              </a:rPr>
              <a:t>ρ</a:t>
            </a: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 – (1 – 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 ½.p{</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 – 2(1 – 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(B)</a:t>
            </a:r>
          </a:p>
          <a:p>
            <a:pPr algn="ctr">
              <a:buNone/>
            </a:pPr>
            <a:endParaRPr lang="en-US" sz="2800" dirty="0" smtClean="0">
              <a:latin typeface="Aparajita" pitchFamily="34" charset="0"/>
              <a:cs typeface="Aparajita" pitchFamily="34" charset="0"/>
            </a:endParaRPr>
          </a:p>
          <a:p>
            <a:pPr>
              <a:buNone/>
            </a:pPr>
            <a:endParaRPr lang="en-US" sz="2400" dirty="0" smtClean="0">
              <a:latin typeface="Times New Roman"/>
              <a:cs typeface="Times New Roman"/>
            </a:endParaRPr>
          </a:p>
          <a:p>
            <a:pPr algn="ctr">
              <a:buNone/>
            </a:pPr>
            <a:endParaRPr lang="en-US" sz="2400" dirty="0" smtClean="0"/>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228600" y="685800"/>
            <a:ext cx="7915300" cy="6019800"/>
          </a:xfrm>
        </p:spPr>
        <p:txBody>
          <a:bodyPr>
            <a:normAutofit lnSpcReduction="10000"/>
          </a:bodyPr>
          <a:lstStyle/>
          <a:p>
            <a:r>
              <a:rPr lang="en-US" sz="2800" dirty="0" smtClean="0">
                <a:latin typeface="Aparajita" pitchFamily="34" charset="0"/>
                <a:cs typeface="Aparajita" pitchFamily="34" charset="0"/>
              </a:rPr>
              <a:t>For rate of interest to be lower in case of joint liability we need -      r</a:t>
            </a:r>
            <a:r>
              <a:rPr lang="en-US" sz="2800" baseline="-25000" dirty="0" smtClean="0">
                <a:latin typeface="Aparajita" pitchFamily="34" charset="0"/>
                <a:cs typeface="Aparajita" pitchFamily="34" charset="0"/>
              </a:rPr>
              <a:t>(A) </a:t>
            </a:r>
            <a:r>
              <a:rPr lang="en-US" sz="2800" dirty="0" smtClean="0">
                <a:latin typeface="Aparajita" pitchFamily="34" charset="0"/>
                <a:cs typeface="Aparajita" pitchFamily="34" charset="0"/>
              </a:rPr>
              <a:t>&gt; r</a:t>
            </a:r>
            <a:r>
              <a:rPr lang="en-US" sz="2800" baseline="-25000" dirty="0" smtClean="0">
                <a:latin typeface="Aparajita" pitchFamily="34" charset="0"/>
                <a:cs typeface="Aparajita" pitchFamily="34" charset="0"/>
              </a:rPr>
              <a:t>(B)</a:t>
            </a:r>
          </a:p>
          <a:p>
            <a:r>
              <a:rPr lang="en-US" sz="2800" dirty="0" smtClean="0">
                <a:latin typeface="Aparajita" pitchFamily="34" charset="0"/>
                <a:cs typeface="Aparajita" pitchFamily="34" charset="0"/>
              </a:rPr>
              <a:t>i.e.  </a:t>
            </a:r>
            <a:r>
              <a:rPr lang="el-GR" sz="2800" dirty="0">
                <a:latin typeface="Times New Roman"/>
                <a:cs typeface="Aparajita" pitchFamily="34" charset="0"/>
              </a:rPr>
              <a:t>λ</a:t>
            </a:r>
            <a:r>
              <a:rPr lang="en-US" sz="2800" baseline="-25000" dirty="0" smtClean="0">
                <a:latin typeface="Aparajita" pitchFamily="34" charset="0"/>
                <a:cs typeface="Aparajita" pitchFamily="34" charset="0"/>
              </a:rPr>
              <a:t>(A)</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 &gt; </a:t>
            </a:r>
            <a:r>
              <a:rPr lang="el-GR" sz="2800" dirty="0" smtClean="0">
                <a:latin typeface="Times New Roman"/>
                <a:cs typeface="Aparajita" pitchFamily="34" charset="0"/>
              </a:rPr>
              <a:t>λ</a:t>
            </a:r>
            <a:r>
              <a:rPr lang="en-US" sz="2800" baseline="-25000" dirty="0" smtClean="0">
                <a:latin typeface="Aparajita" pitchFamily="34" charset="0"/>
                <a:cs typeface="Aparajita" pitchFamily="34" charset="0"/>
              </a:rPr>
              <a:t>(B)</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/2  , or - </a:t>
            </a:r>
          </a:p>
          <a:p>
            <a:pPr>
              <a:buNone/>
            </a:pPr>
            <a:r>
              <a:rPr lang="en-US" sz="2800" dirty="0" smtClean="0">
                <a:latin typeface="Aparajita" pitchFamily="34" charset="0"/>
                <a:cs typeface="Aparajita" pitchFamily="34" charset="0"/>
              </a:rPr>
              <a:t> </a:t>
            </a:r>
            <a:r>
              <a:rPr lang="el-GR" sz="2800" dirty="0" smtClean="0">
                <a:latin typeface="Times New Roman"/>
                <a:cs typeface="Aparajita" pitchFamily="34" charset="0"/>
              </a:rPr>
              <a:t>ρ</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&gt; ½.</a:t>
            </a:r>
            <a:r>
              <a:rPr lang="el-GR" sz="2800" dirty="0" smtClean="0">
                <a:latin typeface="Times New Roman"/>
                <a:cs typeface="Aparajita" pitchFamily="34" charset="0"/>
              </a:rPr>
              <a:t>ρ</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}–½.p{pY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–2(1-p)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a:t>
            </a:r>
          </a:p>
          <a:p>
            <a:pPr>
              <a:buNone/>
            </a:pPr>
            <a:r>
              <a:rPr lang="en-US" sz="2800" dirty="0" smtClean="0">
                <a:latin typeface="Aparajita" pitchFamily="34" charset="0"/>
                <a:cs typeface="Aparajita" pitchFamily="34" charset="0"/>
              </a:rPr>
              <a:t>   or,</a:t>
            </a:r>
          </a:p>
          <a:p>
            <a:pPr>
              <a:buNone/>
            </a:pPr>
            <a:r>
              <a:rPr lang="en-US" sz="2800" dirty="0" smtClean="0">
                <a:latin typeface="Aparajita" pitchFamily="34" charset="0"/>
                <a:cs typeface="Aparajita" pitchFamily="34" charset="0"/>
              </a:rPr>
              <a:t> 2[{</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 ½.p{pY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–2(1-p)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&gt;  [</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a:t>
            </a:r>
          </a:p>
          <a:p>
            <a:pPr>
              <a:buNone/>
            </a:pPr>
            <a:r>
              <a:rPr lang="en-US" sz="2800" dirty="0" smtClean="0">
                <a:latin typeface="Aparajita" pitchFamily="34" charset="0"/>
                <a:cs typeface="Aparajita" pitchFamily="34" charset="0"/>
              </a:rPr>
              <a:t>Or,</a:t>
            </a:r>
          </a:p>
          <a:p>
            <a:pPr>
              <a:buNone/>
            </a:pP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&gt; p{pY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–2(1-p)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a:t>
            </a:r>
          </a:p>
          <a:p>
            <a:pPr>
              <a:buNone/>
            </a:pPr>
            <a:endParaRPr lang="en-US" sz="2800" dirty="0">
              <a:latin typeface="Aparajita" pitchFamily="34" charset="0"/>
              <a:cs typeface="Aparajita" pitchFamily="34" charset="0"/>
            </a:endParaRPr>
          </a:p>
          <a:p>
            <a:pPr>
              <a:buNone/>
            </a:pPr>
            <a:r>
              <a:rPr lang="en-US" sz="2800" dirty="0" smtClean="0">
                <a:latin typeface="Aparajita" pitchFamily="34" charset="0"/>
                <a:cs typeface="Aparajita" pitchFamily="34" charset="0"/>
              </a:rPr>
              <a:t>Which is always true.</a:t>
            </a:r>
          </a:p>
          <a:p>
            <a:pPr>
              <a:buNone/>
            </a:pPr>
            <a:r>
              <a:rPr lang="en-US" sz="2800" u="sng" dirty="0" smtClean="0">
                <a:latin typeface="Aparajita" pitchFamily="34" charset="0"/>
                <a:cs typeface="Aparajita" pitchFamily="34" charset="0"/>
              </a:rPr>
              <a:t>Results</a:t>
            </a:r>
            <a:r>
              <a:rPr lang="en-US" sz="2800" dirty="0" smtClean="0">
                <a:latin typeface="Aparajita" pitchFamily="34" charset="0"/>
                <a:cs typeface="Aparajita" pitchFamily="34" charset="0"/>
              </a:rPr>
              <a:t>:</a:t>
            </a:r>
          </a:p>
          <a:p>
            <a:r>
              <a:rPr lang="en-US" sz="2800" dirty="0" smtClean="0">
                <a:latin typeface="Aparajita" pitchFamily="34" charset="0"/>
                <a:cs typeface="Aparajita" pitchFamily="34" charset="0"/>
              </a:rPr>
              <a:t> </a:t>
            </a:r>
            <a:r>
              <a:rPr lang="en-US" sz="2800" dirty="0">
                <a:latin typeface="Aparajita" pitchFamily="34" charset="0"/>
                <a:cs typeface="Aparajita" pitchFamily="34" charset="0"/>
              </a:rPr>
              <a:t>E</a:t>
            </a:r>
            <a:r>
              <a:rPr lang="en-US" sz="2800" dirty="0" smtClean="0">
                <a:latin typeface="Aparajita" pitchFamily="34" charset="0"/>
                <a:cs typeface="Aparajita" pitchFamily="34" charset="0"/>
              </a:rPr>
              <a:t>quilibrium rate of interest is lower under joint liability.</a:t>
            </a:r>
          </a:p>
          <a:p>
            <a:r>
              <a:rPr lang="en-US" sz="2800" dirty="0" smtClean="0">
                <a:latin typeface="Aparajita" pitchFamily="34" charset="0"/>
                <a:cs typeface="Aparajita" pitchFamily="34" charset="0"/>
              </a:rPr>
              <a:t>Also as long as, </a:t>
            </a:r>
          </a:p>
          <a:p>
            <a:pPr>
              <a:buNone/>
            </a:pP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304800"/>
          </a:xfrm>
        </p:spPr>
        <p:txBody>
          <a:bodyPr>
            <a:no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228600" y="685800"/>
            <a:ext cx="7915300" cy="5943600"/>
          </a:xfrm>
        </p:spPr>
        <p:txBody>
          <a:bodyPr>
            <a:normAutofit fontScale="92500"/>
          </a:bodyPr>
          <a:lstStyle/>
          <a:p>
            <a:pPr>
              <a:buNone/>
            </a:pPr>
            <a:r>
              <a:rPr lang="en-US" sz="2800" dirty="0" smtClean="0">
                <a:latin typeface="Aparajita" pitchFamily="34" charset="0"/>
                <a:cs typeface="Aparajita" pitchFamily="34" charset="0"/>
              </a:rPr>
              <a:t>     </a:t>
            </a:r>
            <a:r>
              <a:rPr lang="el-GR" sz="2800" dirty="0" smtClean="0">
                <a:latin typeface="Times New Roman"/>
                <a:cs typeface="Aparajita" pitchFamily="34" charset="0"/>
              </a:rPr>
              <a:t>ρ &lt;= [{</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 – (1 – p)</a:t>
            </a:r>
            <a:r>
              <a:rPr lang="el-GR" sz="2800" dirty="0" smtClean="0">
                <a:latin typeface="Times New Roman"/>
                <a:cs typeface="Aparajita" pitchFamily="34" charset="0"/>
              </a:rPr>
              <a:t>γ} – ½.</a:t>
            </a:r>
            <a:r>
              <a:rPr lang="en-US" sz="2800" dirty="0" smtClean="0">
                <a:latin typeface="Aparajita" pitchFamily="34" charset="0"/>
                <a:cs typeface="Aparajita" pitchFamily="34" charset="0"/>
              </a:rPr>
              <a:t>p{</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 – 2(1 – p)</a:t>
            </a:r>
            <a:r>
              <a:rPr lang="el-GR" sz="2800" dirty="0" smtClean="0">
                <a:latin typeface="Times New Roman"/>
                <a:cs typeface="Aparajita" pitchFamily="34" charset="0"/>
              </a:rPr>
              <a:t>γ}]                  (</a:t>
            </a:r>
            <a:r>
              <a:rPr lang="en-US" sz="2800" dirty="0" smtClean="0">
                <a:latin typeface="Aparajita" pitchFamily="34" charset="0"/>
                <a:cs typeface="Aparajita" pitchFamily="34" charset="0"/>
              </a:rPr>
              <a:t>C)</a:t>
            </a:r>
          </a:p>
          <a:p>
            <a:pPr>
              <a:buNone/>
            </a:pPr>
            <a:r>
              <a:rPr lang="en-US" sz="2800" dirty="0" smtClean="0">
                <a:latin typeface="Aparajita" pitchFamily="34" charset="0"/>
                <a:cs typeface="Aparajita" pitchFamily="34" charset="0"/>
              </a:rPr>
              <a:t>     </a:t>
            </a:r>
            <a:r>
              <a:rPr lang="el-GR" sz="2800" dirty="0" smtClean="0">
                <a:latin typeface="Times New Roman"/>
                <a:cs typeface="Aparajita" pitchFamily="34" charset="0"/>
              </a:rPr>
              <a:t>λ</a:t>
            </a:r>
            <a:r>
              <a:rPr lang="en-US" sz="2800" dirty="0" smtClean="0">
                <a:latin typeface="Aparajita" pitchFamily="34" charset="0"/>
                <a:cs typeface="Aparajita" pitchFamily="34" charset="0"/>
              </a:rPr>
              <a:t> &lt;= 1.This means that chances of audits are less under joint liability, so expected audit costs </a:t>
            </a:r>
            <a:r>
              <a:rPr lang="en-US" sz="2800" baseline="-25000" dirty="0" smtClean="0">
                <a:latin typeface="Aparajita" pitchFamily="34" charset="0"/>
                <a:cs typeface="Aparajita" pitchFamily="34" charset="0"/>
              </a:rPr>
              <a:t> </a:t>
            </a:r>
            <a:r>
              <a:rPr lang="en-US" sz="2800" dirty="0" smtClean="0">
                <a:latin typeface="Aparajita" pitchFamily="34" charset="0"/>
                <a:cs typeface="Aparajita" pitchFamily="34" charset="0"/>
              </a:rPr>
              <a:t>are lower under joint liability as compared to individual liability case. </a:t>
            </a:r>
          </a:p>
          <a:p>
            <a:r>
              <a:rPr lang="en-US" sz="2800" dirty="0" smtClean="0">
                <a:latin typeface="Aparajita" pitchFamily="34" charset="0"/>
                <a:cs typeface="Aparajita" pitchFamily="34" charset="0"/>
              </a:rPr>
              <a:t>Since </a:t>
            </a:r>
            <a:r>
              <a:rPr lang="el-GR" sz="2800" dirty="0" smtClean="0">
                <a:latin typeface="Times New Roman"/>
                <a:cs typeface="Aparajita" pitchFamily="34" charset="0"/>
              </a:rPr>
              <a:t>λ</a:t>
            </a:r>
            <a:r>
              <a:rPr lang="en-US" sz="2800" baseline="-25000" dirty="0" smtClean="0">
                <a:latin typeface="Aparajita" pitchFamily="34" charset="0"/>
                <a:cs typeface="Aparajita" pitchFamily="34" charset="0"/>
              </a:rPr>
              <a:t>(A) </a:t>
            </a:r>
            <a:r>
              <a:rPr lang="en-US" sz="2800" dirty="0" smtClean="0">
                <a:latin typeface="Aparajita" pitchFamily="34" charset="0"/>
                <a:cs typeface="Aparajita" pitchFamily="34" charset="0"/>
              </a:rPr>
              <a:t> &lt; </a:t>
            </a:r>
            <a:r>
              <a:rPr lang="el-GR" sz="2800" dirty="0" smtClean="0">
                <a:latin typeface="Times New Roman"/>
                <a:cs typeface="Aparajita" pitchFamily="34" charset="0"/>
              </a:rPr>
              <a:t>λ</a:t>
            </a:r>
            <a:r>
              <a:rPr lang="en-US" sz="2800" baseline="-25000" dirty="0" smtClean="0">
                <a:latin typeface="Aparajita" pitchFamily="34" charset="0"/>
                <a:cs typeface="Aparajita" pitchFamily="34" charset="0"/>
              </a:rPr>
              <a:t>(B), </a:t>
            </a:r>
            <a:r>
              <a:rPr lang="en-US" sz="2800" dirty="0" smtClean="0">
                <a:latin typeface="Aparajita" pitchFamily="34" charset="0"/>
                <a:cs typeface="Aparajita" pitchFamily="34" charset="0"/>
              </a:rPr>
              <a:t>therefore, probability of audit given borrower defaulted is higher in case of joint liability. But since this requires default on part of both the partners, which reduces the total chances of audit. i.e. (1 – p)</a:t>
            </a:r>
            <a:r>
              <a:rPr lang="el-GR" sz="2800" dirty="0" smtClean="0">
                <a:latin typeface="Times New Roman"/>
                <a:cs typeface="Aparajita" pitchFamily="34" charset="0"/>
              </a:rPr>
              <a:t> λ</a:t>
            </a:r>
            <a:r>
              <a:rPr lang="en-US" sz="2800" baseline="-25000" dirty="0" smtClean="0">
                <a:latin typeface="Aparajita" pitchFamily="34" charset="0"/>
                <a:cs typeface="Aparajita" pitchFamily="34" charset="0"/>
              </a:rPr>
              <a:t>(A) </a:t>
            </a:r>
            <a:r>
              <a:rPr lang="en-US" sz="2800" dirty="0" smtClean="0">
                <a:latin typeface="Aparajita" pitchFamily="34" charset="0"/>
                <a:cs typeface="Aparajita" pitchFamily="34" charset="0"/>
              </a:rPr>
              <a:t>&gt; (1 – p)</a:t>
            </a:r>
            <a:r>
              <a:rPr lang="en-US" sz="2800" baseline="30000" dirty="0" smtClean="0">
                <a:latin typeface="Aparajita" pitchFamily="34" charset="0"/>
                <a:cs typeface="Aparajita" pitchFamily="34" charset="0"/>
              </a:rPr>
              <a:t>2</a:t>
            </a:r>
            <a:r>
              <a:rPr lang="el-GR" sz="2800" dirty="0" smtClean="0">
                <a:latin typeface="Times New Roman"/>
                <a:cs typeface="Aparajita" pitchFamily="34" charset="0"/>
              </a:rPr>
              <a:t>λ</a:t>
            </a:r>
            <a:r>
              <a:rPr lang="en-US" sz="2800" baseline="-25000" dirty="0" smtClean="0">
                <a:latin typeface="Aparajita" pitchFamily="34" charset="0"/>
                <a:cs typeface="Aparajita" pitchFamily="34" charset="0"/>
              </a:rPr>
              <a:t>(B)</a:t>
            </a:r>
            <a:r>
              <a:rPr lang="en-US" sz="2800" dirty="0" smtClean="0">
                <a:latin typeface="Aparajita" pitchFamily="34" charset="0"/>
                <a:cs typeface="Aparajita" pitchFamily="34" charset="0"/>
              </a:rPr>
              <a:t> in case of a joint liability.</a:t>
            </a:r>
          </a:p>
          <a:p>
            <a:r>
              <a:rPr lang="en-US" sz="2800" dirty="0" smtClean="0">
                <a:latin typeface="Aparajita" pitchFamily="34" charset="0"/>
                <a:cs typeface="Aparajita" pitchFamily="34" charset="0"/>
              </a:rPr>
              <a:t>which implies that expected audit costs are lower under joint liability.</a:t>
            </a:r>
          </a:p>
          <a:p>
            <a:r>
              <a:rPr lang="en-US" sz="2800" dirty="0" smtClean="0">
                <a:latin typeface="Aparajita" pitchFamily="34" charset="0"/>
                <a:cs typeface="Aparajita" pitchFamily="34" charset="0"/>
              </a:rPr>
              <a:t>Hence social surplus is always higher under joint liability as borrowers are getting higher utility.</a:t>
            </a:r>
          </a:p>
          <a:p>
            <a:r>
              <a:rPr lang="en-US" sz="2800" dirty="0" smtClean="0">
                <a:latin typeface="Aparajita" pitchFamily="34" charset="0"/>
                <a:cs typeface="Aparajita" pitchFamily="34" charset="0"/>
              </a:rPr>
              <a:t>i.e.  p(Y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 – r</a:t>
            </a:r>
            <a:r>
              <a:rPr lang="en-US" sz="2800" baseline="-25000" dirty="0" smtClean="0">
                <a:latin typeface="Aparajita" pitchFamily="34" charset="0"/>
                <a:cs typeface="Aparajita" pitchFamily="34" charset="0"/>
              </a:rPr>
              <a:t>(A)</a:t>
            </a:r>
            <a:r>
              <a:rPr lang="en-US" sz="2800" dirty="0" smtClean="0">
                <a:latin typeface="Aparajita" pitchFamily="34" charset="0"/>
                <a:cs typeface="Aparajita" pitchFamily="34" charset="0"/>
              </a:rPr>
              <a:t>) – ū &lt; p</a:t>
            </a:r>
            <a:r>
              <a:rPr lang="en-US" sz="2800" baseline="30000" dirty="0" smtClean="0">
                <a:latin typeface="Aparajita" pitchFamily="34" charset="0"/>
                <a:cs typeface="Aparajita" pitchFamily="34" charset="0"/>
              </a:rPr>
              <a:t>2</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 – r</a:t>
            </a:r>
            <a:r>
              <a:rPr lang="en-US" sz="2800" baseline="-25000" dirty="0" smtClean="0">
                <a:latin typeface="Aparajita" pitchFamily="34" charset="0"/>
                <a:cs typeface="Aparajita" pitchFamily="34" charset="0"/>
              </a:rPr>
              <a:t>(B)</a:t>
            </a:r>
            <a:r>
              <a:rPr lang="en-US" sz="2800" dirty="0" smtClean="0">
                <a:latin typeface="Aparajita" pitchFamily="34" charset="0"/>
                <a:cs typeface="Aparajita" pitchFamily="34" charset="0"/>
              </a:rPr>
              <a:t>)</a:t>
            </a:r>
            <a:r>
              <a:rPr lang="en-US" sz="2800" baseline="-25000" dirty="0" smtClean="0">
                <a:latin typeface="Aparajita" pitchFamily="34" charset="0"/>
                <a:cs typeface="Aparajita" pitchFamily="34" charset="0"/>
              </a:rPr>
              <a:t> </a:t>
            </a:r>
            <a:r>
              <a:rPr lang="en-US" sz="2800" dirty="0" smtClean="0">
                <a:latin typeface="Aparajita" pitchFamily="34" charset="0"/>
                <a:cs typeface="Aparajita" pitchFamily="34" charset="0"/>
              </a:rPr>
              <a:t>+ p(1- p)(Y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 – 2r</a:t>
            </a:r>
            <a:r>
              <a:rPr lang="en-US" sz="2800" baseline="-25000" dirty="0" smtClean="0">
                <a:latin typeface="Aparajita" pitchFamily="34" charset="0"/>
                <a:cs typeface="Aparajita" pitchFamily="34" charset="0"/>
              </a:rPr>
              <a:t>(B)</a:t>
            </a:r>
            <a:r>
              <a:rPr lang="en-US" sz="2800" dirty="0" smtClean="0">
                <a:latin typeface="Aparajita" pitchFamily="34" charset="0"/>
                <a:cs typeface="Aparajita" pitchFamily="34" charset="0"/>
              </a:rPr>
              <a:t>) - ū </a:t>
            </a:r>
            <a:endParaRPr lang="en-US" sz="2800" baseline="-25000" dirty="0">
              <a:latin typeface="Aparajita" pitchFamily="34" charset="0"/>
              <a:cs typeface="Aparajita" pitchFamily="34" charset="0"/>
            </a:endParaRPr>
          </a:p>
          <a:p>
            <a:endParaRPr lang="en-US"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000" cap="none" dirty="0" smtClean="0"/>
              <a:t>costly state verification</a:t>
            </a:r>
            <a:endParaRPr lang="en-US" sz="2000" cap="none" dirty="0"/>
          </a:p>
        </p:txBody>
      </p:sp>
      <p:sp>
        <p:nvSpPr>
          <p:cNvPr id="3" name="Content Placeholder 2"/>
          <p:cNvSpPr>
            <a:spLocks noGrp="1"/>
          </p:cNvSpPr>
          <p:nvPr>
            <p:ph idx="1"/>
          </p:nvPr>
        </p:nvSpPr>
        <p:spPr>
          <a:xfrm>
            <a:off x="152400" y="838200"/>
            <a:ext cx="7920062" cy="5791200"/>
          </a:xfrm>
        </p:spPr>
        <p:txBody>
          <a:bodyPr>
            <a:normAutofit/>
          </a:bodyPr>
          <a:lstStyle/>
          <a:p>
            <a:r>
              <a:rPr lang="en-US" sz="2800" dirty="0" smtClean="0">
                <a:latin typeface="Aparajita" pitchFamily="34" charset="0"/>
                <a:cs typeface="Aparajita" pitchFamily="34" charset="0"/>
              </a:rPr>
              <a:t> If this condition (C) is not satisfied,  then </a:t>
            </a:r>
            <a:r>
              <a:rPr lang="el-GR" sz="2800" dirty="0" smtClean="0">
                <a:latin typeface="Times New Roman"/>
                <a:cs typeface="Aparajita" pitchFamily="34" charset="0"/>
              </a:rPr>
              <a:t>λ</a:t>
            </a:r>
            <a:r>
              <a:rPr lang="en-US" sz="2800" dirty="0" smtClean="0">
                <a:latin typeface="Aparajita" pitchFamily="34" charset="0"/>
                <a:cs typeface="Aparajita" pitchFamily="34" charset="0"/>
              </a:rPr>
              <a:t> = 1, and the relevant condition for interest rate to be lower under joint liability will be - </a:t>
            </a:r>
          </a:p>
          <a:p>
            <a:pPr algn="ctr">
              <a:buNone/>
            </a:pP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/2 &lt; </a:t>
            </a:r>
            <a:r>
              <a:rPr lang="el-GR" sz="2800" dirty="0" smtClean="0">
                <a:latin typeface="Times New Roman"/>
                <a:cs typeface="Aparajita" pitchFamily="34" charset="0"/>
              </a:rPr>
              <a:t>ρ</a:t>
            </a:r>
            <a:r>
              <a:rPr lang="en-US" sz="2800" dirty="0" smtClean="0">
                <a:latin typeface="Aparajita" pitchFamily="34" charset="0"/>
                <a:cs typeface="Aparajita" pitchFamily="34" charset="0"/>
              </a:rPr>
              <a:t>Y</a:t>
            </a:r>
            <a:r>
              <a:rPr lang="en-US" sz="2800" baseline="30000" dirty="0" smtClean="0">
                <a:latin typeface="Aparajita" pitchFamily="34" charset="0"/>
                <a:cs typeface="Aparajita" pitchFamily="34" charset="0"/>
              </a:rPr>
              <a:t>H</a:t>
            </a: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–(1-p)</a:t>
            </a:r>
            <a:r>
              <a:rPr lang="el-GR" sz="2800" dirty="0" smtClean="0">
                <a:latin typeface="Times New Roman"/>
                <a:cs typeface="Aparajita" pitchFamily="34" charset="0"/>
              </a:rPr>
              <a:t>γ</a:t>
            </a:r>
            <a:r>
              <a:rPr lang="en-US" sz="2800" dirty="0" smtClean="0">
                <a:latin typeface="Aparajita" pitchFamily="34" charset="0"/>
                <a:cs typeface="Aparajita" pitchFamily="34" charset="0"/>
              </a:rPr>
              <a:t>], or</a:t>
            </a:r>
          </a:p>
          <a:p>
            <a:pPr algn="ctr">
              <a:buNone/>
            </a:pPr>
            <a:r>
              <a:rPr lang="en-US" sz="2800" dirty="0" smtClean="0">
                <a:latin typeface="Aparajita" pitchFamily="34" charset="0"/>
                <a:cs typeface="Aparajita" pitchFamily="34" charset="0"/>
              </a:rPr>
              <a:t>2</a:t>
            </a:r>
            <a:r>
              <a:rPr lang="el-GR" sz="2800" dirty="0" smtClean="0">
                <a:latin typeface="Times New Roman"/>
                <a:cs typeface="Aparajita" pitchFamily="34" charset="0"/>
              </a:rPr>
              <a:t>ρ</a:t>
            </a:r>
            <a:r>
              <a:rPr lang="en-US" sz="2800" dirty="0" smtClean="0">
                <a:latin typeface="Aparajita" pitchFamily="34" charset="0"/>
                <a:cs typeface="Aparajita" pitchFamily="34" charset="0"/>
              </a:rPr>
              <a:t> &gt;= </a:t>
            </a:r>
            <a:r>
              <a:rPr lang="en-US" sz="2800" dirty="0" err="1" smtClean="0">
                <a:latin typeface="Aparajita" pitchFamily="34" charset="0"/>
                <a:cs typeface="Aparajita" pitchFamily="34" charset="0"/>
              </a:rPr>
              <a:t>pY</a:t>
            </a:r>
            <a:r>
              <a:rPr lang="en-US" sz="2800" baseline="30000" dirty="0" err="1" smtClean="0">
                <a:latin typeface="Aparajita" pitchFamily="34" charset="0"/>
                <a:cs typeface="Aparajita" pitchFamily="34" charset="0"/>
              </a:rPr>
              <a:t>H</a:t>
            </a:r>
            <a:r>
              <a:rPr lang="en-US" sz="2800" dirty="0" smtClean="0">
                <a:latin typeface="Aparajita" pitchFamily="34" charset="0"/>
                <a:cs typeface="Aparajita" pitchFamily="34" charset="0"/>
              </a:rPr>
              <a:t> – ( 1 – p)</a:t>
            </a:r>
            <a:r>
              <a:rPr lang="el-GR" sz="2800" dirty="0" smtClean="0">
                <a:latin typeface="Times New Roman"/>
                <a:cs typeface="Aparajita" pitchFamily="34" charset="0"/>
              </a:rPr>
              <a:t>γ</a:t>
            </a:r>
            <a:endParaRPr lang="en-US" sz="2800" dirty="0" smtClean="0">
              <a:latin typeface="Aparajita" pitchFamily="34" charset="0"/>
              <a:cs typeface="Aparajita" pitchFamily="34" charset="0"/>
            </a:endParaRPr>
          </a:p>
          <a:p>
            <a:pPr>
              <a:buNone/>
            </a:pPr>
            <a:r>
              <a:rPr lang="en-US" sz="2800" dirty="0" smtClean="0">
                <a:latin typeface="Aparajita" pitchFamily="34" charset="0"/>
                <a:cs typeface="Aparajita" pitchFamily="34" charset="0"/>
              </a:rPr>
              <a:t>     In this case it may not be the case that joint liability is a better option, when it comes to lower interest rates.</a:t>
            </a:r>
            <a:endParaRPr lang="en-US" sz="2800" dirty="0">
              <a:latin typeface="Aparajita" pitchFamily="34" charset="0"/>
              <a:cs typeface="Aparajit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57166"/>
            <a:ext cx="7239000" cy="6098570"/>
          </a:xfrm>
        </p:spPr>
        <p:txBody>
          <a:bodyPr>
            <a:normAutofit fontScale="92500" lnSpcReduction="20000"/>
          </a:bodyPr>
          <a:lstStyle/>
          <a:p>
            <a:pPr algn="ctr">
              <a:buNone/>
            </a:pPr>
            <a:r>
              <a:rPr lang="en-US"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CREDIT COOPERATIVES</a:t>
            </a:r>
          </a:p>
          <a:p>
            <a:pPr>
              <a:buFont typeface="Wingdings" pitchFamily="2" charset="2"/>
              <a:buChar char="v"/>
            </a:pPr>
            <a:r>
              <a:rPr lang="en-US" dirty="0" smtClean="0">
                <a:ln>
                  <a:solidFill>
                    <a:schemeClr val="tx2">
                      <a:lumMod val="75000"/>
                    </a:schemeClr>
                  </a:solidFill>
                </a:ln>
              </a:rPr>
              <a:t>First introduced in Germany during 1850s.</a:t>
            </a:r>
          </a:p>
          <a:p>
            <a:pPr>
              <a:buFont typeface="Wingdings" pitchFamily="2" charset="2"/>
              <a:buChar char="v"/>
            </a:pPr>
            <a:r>
              <a:rPr lang="en-US" dirty="0" smtClean="0">
                <a:ln>
                  <a:solidFill>
                    <a:schemeClr val="tx2">
                      <a:lumMod val="75000"/>
                    </a:schemeClr>
                  </a:solidFill>
                </a:ln>
              </a:rPr>
              <a:t>By world war ,there were about 19000 such cooperatives and together they had issued some 8% of all German banking liabilities.</a:t>
            </a:r>
          </a:p>
          <a:p>
            <a:pPr>
              <a:buFont typeface="Wingdings" pitchFamily="2" charset="2"/>
              <a:buChar char="v"/>
            </a:pPr>
            <a:r>
              <a:rPr lang="en-US" b="1" u="sng" dirty="0" smtClean="0">
                <a:ln>
                  <a:solidFill>
                    <a:schemeClr val="tx2">
                      <a:lumMod val="75000"/>
                    </a:schemeClr>
                  </a:solidFill>
                </a:ln>
              </a:rPr>
              <a:t>Rural cooperatives</a:t>
            </a:r>
            <a:r>
              <a:rPr lang="en-US" u="sng" dirty="0" smtClean="0">
                <a:ln>
                  <a:solidFill>
                    <a:schemeClr val="tx2">
                      <a:lumMod val="75000"/>
                    </a:schemeClr>
                  </a:solidFill>
                </a:ln>
              </a:rPr>
              <a:t> </a:t>
            </a:r>
          </a:p>
          <a:p>
            <a:pPr lvl="1">
              <a:buFont typeface="Wingdings" pitchFamily="2" charset="2"/>
              <a:buChar char="Ø"/>
            </a:pPr>
            <a:r>
              <a:rPr lang="en-US" dirty="0" smtClean="0">
                <a:ln>
                  <a:solidFill>
                    <a:schemeClr val="tx2">
                      <a:lumMod val="75000"/>
                    </a:schemeClr>
                  </a:solidFill>
                </a:ln>
                <a:solidFill>
                  <a:schemeClr val="tx1"/>
                </a:solidFill>
              </a:rPr>
              <a:t>tended to make long term loans (often 10 yrs or more) and financed those loans from local deposits.</a:t>
            </a:r>
          </a:p>
          <a:p>
            <a:pPr lvl="1">
              <a:buFont typeface="Wingdings" pitchFamily="2" charset="2"/>
              <a:buChar char="Ø"/>
            </a:pPr>
            <a:r>
              <a:rPr lang="en-US" dirty="0" smtClean="0">
                <a:ln>
                  <a:solidFill>
                    <a:schemeClr val="tx2">
                      <a:lumMod val="75000"/>
                    </a:schemeClr>
                  </a:solidFill>
                </a:ln>
                <a:solidFill>
                  <a:schemeClr val="tx1"/>
                </a:solidFill>
              </a:rPr>
              <a:t>Most loans were secured by a co-signer.</a:t>
            </a:r>
          </a:p>
          <a:p>
            <a:pPr lvl="1">
              <a:buFont typeface="Wingdings" pitchFamily="2" charset="2"/>
              <a:buChar char="Ø"/>
            </a:pPr>
            <a:r>
              <a:rPr lang="en-US" dirty="0" smtClean="0">
                <a:ln>
                  <a:solidFill>
                    <a:schemeClr val="tx2">
                      <a:lumMod val="75000"/>
                    </a:schemeClr>
                  </a:solidFill>
                </a:ln>
                <a:solidFill>
                  <a:schemeClr val="tx1"/>
                </a:solidFill>
              </a:rPr>
              <a:t>Co-signer didn’t have to be a member of the cooperative but was held responsible for any default in the repayment of the loan.</a:t>
            </a:r>
          </a:p>
          <a:p>
            <a:pPr lvl="1">
              <a:buFont typeface="Wingdings" pitchFamily="2" charset="2"/>
              <a:buChar char="Ø"/>
            </a:pPr>
            <a:r>
              <a:rPr lang="en-US" dirty="0" smtClean="0">
                <a:ln>
                  <a:solidFill>
                    <a:schemeClr val="tx2">
                      <a:lumMod val="75000"/>
                    </a:schemeClr>
                  </a:solidFill>
                </a:ln>
                <a:solidFill>
                  <a:schemeClr val="tx1"/>
                </a:solidFill>
              </a:rPr>
              <a:t>Potential borrower presented himself in the monthly meeting and explained the size and the terms of the loan he wanted, the purpose and his security.</a:t>
            </a:r>
          </a:p>
          <a:p>
            <a:pPr lvl="1">
              <a:buFont typeface="Wingdings" pitchFamily="2" charset="2"/>
              <a:buChar char="Ø"/>
            </a:pPr>
            <a:r>
              <a:rPr lang="en-US" dirty="0" smtClean="0">
                <a:ln>
                  <a:solidFill>
                    <a:schemeClr val="tx2">
                      <a:lumMod val="75000"/>
                    </a:schemeClr>
                  </a:solidFill>
                </a:ln>
                <a:solidFill>
                  <a:schemeClr val="tx1"/>
                </a:solidFill>
              </a:rPr>
              <a:t>Purpose of loans- fertilizers, tools , machinery and livestock for agriculturists, raw materials for artisans and stock for shopkeepers.</a:t>
            </a:r>
          </a:p>
          <a:p>
            <a:pPr lvl="1">
              <a:buFont typeface="Wingdings" pitchFamily="2" charset="2"/>
              <a:buChar char="Ø"/>
            </a:pPr>
            <a:r>
              <a:rPr lang="en-US" dirty="0" smtClean="0">
                <a:ln>
                  <a:solidFill>
                    <a:schemeClr val="tx2">
                      <a:lumMod val="75000"/>
                    </a:schemeClr>
                  </a:solidFill>
                </a:ln>
                <a:solidFill>
                  <a:schemeClr val="tx1"/>
                </a:solidFill>
              </a:rPr>
              <a:t>Avoided consumption loans.</a:t>
            </a:r>
          </a:p>
          <a:p>
            <a:pPr>
              <a:buFont typeface="Wingdings" pitchFamily="2" charset="2"/>
              <a:buChar char="v"/>
            </a:pPr>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2214554"/>
            <a:ext cx="7239000" cy="1643074"/>
          </a:xfrm>
        </p:spPr>
        <p:txBody>
          <a:bodyPr>
            <a:noAutofit/>
          </a:bodyPr>
          <a:lstStyle/>
          <a:p>
            <a:r>
              <a:rPr lang="en-US" sz="9600" dirty="0" smtClean="0"/>
              <a:t>THANK YOU</a:t>
            </a:r>
            <a:endParaRPr lang="en-IN" sz="9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500042"/>
            <a:ext cx="7715304" cy="1200329"/>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ln w="12700">
                  <a:solidFill>
                    <a:schemeClr val="bg2">
                      <a:lumMod val="10000"/>
                    </a:schemeClr>
                  </a:solidFill>
                  <a:prstDash val="solid"/>
                </a:ln>
                <a:solidFill>
                  <a:schemeClr val="bg2">
                    <a:lumMod val="25000"/>
                  </a:schemeClr>
                </a:solidFill>
                <a:effectLst>
                  <a:outerShdw blurRad="41275" dist="20320" dir="1800000" algn="tl" rotWithShape="0">
                    <a:srgbClr val="000000">
                      <a:alpha val="40000"/>
                    </a:srgbClr>
                  </a:outerShdw>
                </a:effectLst>
              </a:rPr>
              <a:t>Were able to make and obtain repayment on very small loans from people who had no assets acceptable to a commercial lender.</a:t>
            </a:r>
            <a:endParaRPr lang="en-IN" sz="2400" b="1" dirty="0">
              <a:ln w="12700">
                <a:solidFill>
                  <a:schemeClr val="bg2">
                    <a:lumMod val="10000"/>
                  </a:schemeClr>
                </a:solidFill>
                <a:prstDash val="solid"/>
              </a:ln>
              <a:solidFill>
                <a:schemeClr val="bg2">
                  <a:lumMod val="25000"/>
                </a:schemeClr>
              </a:solidFill>
              <a:effectLst>
                <a:outerShdw blurRad="41275" dist="20320" dir="1800000" algn="tl" rotWithShape="0">
                  <a:srgbClr val="000000">
                    <a:alpha val="40000"/>
                  </a:srgbClr>
                </a:outerShdw>
              </a:effectLst>
            </a:endParaRPr>
          </a:p>
        </p:txBody>
      </p:sp>
      <p:sp>
        <p:nvSpPr>
          <p:cNvPr id="3" name="TextBox 2"/>
          <p:cNvSpPr txBox="1"/>
          <p:nvPr/>
        </p:nvSpPr>
        <p:spPr>
          <a:xfrm>
            <a:off x="285720" y="2214554"/>
            <a:ext cx="7572428" cy="1446550"/>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200" dirty="0" smtClean="0">
                <a:ln>
                  <a:solidFill>
                    <a:schemeClr val="bg2">
                      <a:lumMod val="25000"/>
                    </a:schemeClr>
                  </a:solidFill>
                </a:ln>
              </a:rPr>
              <a:t>An important feature of the credit cooperatives especially in the rural institutions  is that all of these people lived in a small area, interacted regularly  and had many other ties, both economic and extra economic.</a:t>
            </a:r>
            <a:endParaRPr lang="en-IN" sz="2200" dirty="0">
              <a:ln>
                <a:solidFill>
                  <a:schemeClr val="bg2">
                    <a:lumMod val="25000"/>
                  </a:schemeClr>
                </a:solidFill>
              </a:ln>
            </a:endParaRPr>
          </a:p>
        </p:txBody>
      </p:sp>
      <p:sp>
        <p:nvSpPr>
          <p:cNvPr id="5" name="TextBox 4"/>
          <p:cNvSpPr txBox="1"/>
          <p:nvPr/>
        </p:nvSpPr>
        <p:spPr>
          <a:xfrm>
            <a:off x="285720" y="4214818"/>
            <a:ext cx="7572428" cy="2462213"/>
          </a:xfrm>
          <a:prstGeom prst="rect">
            <a:avLst/>
          </a:prstGeom>
          <a:noFill/>
        </p:spPr>
        <p:txBody>
          <a:bodyPr wrap="square" rtlCol="0">
            <a:spAutoFit/>
          </a:bodyPr>
          <a:lstStyle/>
          <a:p>
            <a:pPr>
              <a:buFont typeface="Wingdings" pitchFamily="2" charset="2"/>
              <a:buChar char="v"/>
            </a:pPr>
            <a:r>
              <a:rPr lang="en-US" sz="2200" u="sng" dirty="0" smtClean="0">
                <a:ln>
                  <a:solidFill>
                    <a:schemeClr val="tx2">
                      <a:lumMod val="75000"/>
                    </a:schemeClr>
                  </a:solidFill>
                </a:ln>
              </a:rPr>
              <a:t>URBAN COOPERATIVES</a:t>
            </a:r>
          </a:p>
          <a:p>
            <a:pPr>
              <a:buFont typeface="Wingdings" pitchFamily="2" charset="2"/>
              <a:buChar char="Ø"/>
            </a:pPr>
            <a:r>
              <a:rPr lang="en-US" sz="2200" dirty="0" smtClean="0">
                <a:ln>
                  <a:solidFill>
                    <a:schemeClr val="tx2">
                      <a:lumMod val="75000"/>
                    </a:schemeClr>
                  </a:solidFill>
                </a:ln>
              </a:rPr>
              <a:t>Members in urban credit cooperatives had less tight connections to another</a:t>
            </a:r>
          </a:p>
          <a:p>
            <a:pPr>
              <a:buFont typeface="Wingdings" pitchFamily="2" charset="2"/>
              <a:buChar char="Ø"/>
            </a:pPr>
            <a:r>
              <a:rPr lang="en-US" sz="2200" dirty="0" smtClean="0">
                <a:ln>
                  <a:solidFill>
                    <a:schemeClr val="tx2">
                      <a:lumMod val="75000"/>
                    </a:schemeClr>
                  </a:solidFill>
                </a:ln>
              </a:rPr>
              <a:t>Thus these weaker member ties make these cooperatives resemble more to the commercial lenders in their policies</a:t>
            </a:r>
          </a:p>
          <a:p>
            <a:pPr>
              <a:buFont typeface="Wingdings" pitchFamily="2" charset="2"/>
              <a:buChar char="v"/>
            </a:pPr>
            <a:endParaRPr lang="en-IN" sz="2200" dirty="0">
              <a:ln>
                <a:solidFill>
                  <a:schemeClr val="tx2">
                    <a:lumMod val="75000"/>
                  </a:schemeClr>
                </a:solidFill>
              </a:l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1714488"/>
            <a:ext cx="7429552" cy="1477328"/>
          </a:xfrm>
          <a:prstGeom prst="rect">
            <a:avLst/>
          </a:prstGeom>
          <a:noFill/>
        </p:spPr>
        <p:txBody>
          <a:bodyPr wrap="square" rtlCol="0">
            <a:spAutoFit/>
          </a:bodyPr>
          <a:lstStyle/>
          <a:p>
            <a:pPr>
              <a:buFont typeface="Wingdings" pitchFamily="2" charset="2"/>
              <a:buChar char="q"/>
            </a:pPr>
            <a:r>
              <a:rPr lang="en-US" dirty="0" smtClean="0"/>
              <a:t> Currently lends to about two million people.</a:t>
            </a:r>
          </a:p>
          <a:p>
            <a:pPr>
              <a:buFont typeface="Wingdings" pitchFamily="2" charset="2"/>
              <a:buChar char="q"/>
            </a:pPr>
            <a:r>
              <a:rPr lang="en-US" dirty="0" smtClean="0"/>
              <a:t>Mostly rural landless women.</a:t>
            </a:r>
          </a:p>
          <a:p>
            <a:pPr>
              <a:buFont typeface="Wingdings" pitchFamily="2" charset="2"/>
              <a:buChar char="q"/>
            </a:pPr>
            <a:r>
              <a:rPr lang="en-US" dirty="0" smtClean="0"/>
              <a:t>Operates in 36000 villages or about half of all villages in the country.</a:t>
            </a:r>
          </a:p>
          <a:p>
            <a:pPr>
              <a:buFont typeface="Wingdings" pitchFamily="2" charset="2"/>
              <a:buChar char="q"/>
            </a:pPr>
            <a:endParaRPr lang="en-IN" dirty="0"/>
          </a:p>
        </p:txBody>
      </p:sp>
      <p:sp>
        <p:nvSpPr>
          <p:cNvPr id="4" name="Rounded Rectangle 3"/>
          <p:cNvSpPr/>
          <p:nvPr/>
        </p:nvSpPr>
        <p:spPr>
          <a:xfrm>
            <a:off x="357158" y="3357562"/>
            <a:ext cx="7358114" cy="24288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p:cNvSpPr txBox="1"/>
          <p:nvPr/>
        </p:nvSpPr>
        <p:spPr>
          <a:xfrm>
            <a:off x="571472" y="3429000"/>
            <a:ext cx="6643734" cy="2246769"/>
          </a:xfrm>
          <a:prstGeom prst="rect">
            <a:avLst/>
          </a:prstGeom>
          <a:noFill/>
        </p:spPr>
        <p:txBody>
          <a:bodyPr wrap="square" rtlCol="0">
            <a:spAutoFit/>
          </a:bodyPr>
          <a:lstStyle/>
          <a:p>
            <a:pPr algn="ctr"/>
            <a:r>
              <a:rPr lang="en-US" sz="2000" b="1" dirty="0" smtClean="0">
                <a:ln w="18000">
                  <a:solidFill>
                    <a:schemeClr val="bg2">
                      <a:lumMod val="10000"/>
                    </a:schemeClr>
                  </a:solidFill>
                  <a:prstDash val="solid"/>
                  <a:miter lim="800000"/>
                </a:ln>
                <a:noFill/>
                <a:effectLst>
                  <a:outerShdw blurRad="25500" dist="23000" dir="7020000" algn="tl">
                    <a:srgbClr val="000000">
                      <a:alpha val="50000"/>
                    </a:srgbClr>
                  </a:outerShdw>
                </a:effectLst>
              </a:rPr>
              <a:t>GROUP FORMATION</a:t>
            </a:r>
          </a:p>
          <a:p>
            <a:pPr>
              <a:buFont typeface="Wingdings" pitchFamily="2" charset="2"/>
              <a:buChar char="q"/>
            </a:pPr>
            <a:r>
              <a:rPr lang="en-US" sz="2000" b="1" dirty="0" smtClean="0"/>
              <a:t>Borrowers organize themselves into self selected groups of five people.</a:t>
            </a:r>
            <a:endParaRPr lang="en-IN" sz="2000" b="1" dirty="0" smtClean="0"/>
          </a:p>
          <a:p>
            <a:pPr lvl="0">
              <a:buFont typeface="Wingdings" pitchFamily="2" charset="2"/>
              <a:buChar char="q"/>
            </a:pPr>
            <a:r>
              <a:rPr lang="en-US" sz="2000" b="1" dirty="0" smtClean="0"/>
              <a:t>All group members  must be from the same village</a:t>
            </a:r>
            <a:endParaRPr lang="en-IN" sz="2000" dirty="0" smtClean="0"/>
          </a:p>
          <a:p>
            <a:pPr lvl="0">
              <a:buFont typeface="Wingdings" pitchFamily="2" charset="2"/>
              <a:buChar char="q"/>
            </a:pPr>
            <a:r>
              <a:rPr lang="en-US" sz="2000" b="1" dirty="0" smtClean="0"/>
              <a:t>Member receive training from back employees and begin weekly meetings</a:t>
            </a:r>
            <a:endParaRPr lang="en-IN" sz="2000" dirty="0" smtClean="0"/>
          </a:p>
          <a:p>
            <a:pPr lvl="0">
              <a:buFont typeface="Wingdings" pitchFamily="2" charset="2"/>
              <a:buChar char="q"/>
            </a:pPr>
            <a:r>
              <a:rPr lang="en-US" sz="2000" b="1" dirty="0" smtClean="0"/>
              <a:t>Each member make small weekly saving deposit</a:t>
            </a:r>
            <a:endParaRPr lang="en-IN" dirty="0"/>
          </a:p>
        </p:txBody>
      </p:sp>
      <p:sp>
        <p:nvSpPr>
          <p:cNvPr id="6" name="Down Arrow 5"/>
          <p:cNvSpPr/>
          <p:nvPr/>
        </p:nvSpPr>
        <p:spPr>
          <a:xfrm>
            <a:off x="3500430" y="5857892"/>
            <a:ext cx="28575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7" name="Picture 6" descr="Grameen bank logo.png">
            <a:hlinkClick r:id="rId2"/>
          </p:cNvPr>
          <p:cNvPicPr/>
          <p:nvPr/>
        </p:nvPicPr>
        <p:blipFill>
          <a:blip r:embed="rId3"/>
          <a:srcRect/>
          <a:stretch>
            <a:fillRect/>
          </a:stretch>
        </p:blipFill>
        <p:spPr bwMode="auto">
          <a:xfrm>
            <a:off x="1714480" y="500042"/>
            <a:ext cx="4286280" cy="10001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00034" y="571480"/>
            <a:ext cx="7072362" cy="35719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TextBox 2"/>
          <p:cNvSpPr txBox="1"/>
          <p:nvPr/>
        </p:nvSpPr>
        <p:spPr>
          <a:xfrm>
            <a:off x="714348" y="642918"/>
            <a:ext cx="6786610" cy="3477875"/>
          </a:xfrm>
          <a:prstGeom prst="rect">
            <a:avLst/>
          </a:prstGeom>
          <a:noFill/>
        </p:spPr>
        <p:txBody>
          <a:bodyPr wrap="square" rtlCol="0">
            <a:spAutoFit/>
          </a:bodyPr>
          <a:lstStyle/>
          <a:p>
            <a:pPr algn="ctr"/>
            <a:r>
              <a:rPr lang="en-US" sz="2000" b="1" dirty="0" smtClean="0">
                <a:ln w="18000">
                  <a:solidFill>
                    <a:schemeClr val="bg2">
                      <a:lumMod val="10000"/>
                    </a:schemeClr>
                  </a:solidFill>
                  <a:prstDash val="solid"/>
                  <a:miter lim="800000"/>
                </a:ln>
                <a:noFill/>
                <a:effectLst>
                  <a:outerShdw blurRad="25500" dist="23000" dir="7020000" algn="tl">
                    <a:srgbClr val="000000">
                      <a:alpha val="50000"/>
                    </a:srgbClr>
                  </a:outerShdw>
                </a:effectLst>
              </a:rPr>
              <a:t>LOAN</a:t>
            </a:r>
          </a:p>
          <a:p>
            <a:pPr lvl="0">
              <a:buFont typeface="Wingdings" pitchFamily="2" charset="2"/>
              <a:buChar char="q"/>
            </a:pPr>
            <a:r>
              <a:rPr lang="en-US" sz="2000" b="1" dirty="0" smtClean="0"/>
              <a:t>Several weeks after the group is formed, two members receive a loan.</a:t>
            </a:r>
          </a:p>
          <a:p>
            <a:pPr lvl="0">
              <a:buFont typeface="Wingdings" pitchFamily="2" charset="2"/>
              <a:buChar char="q"/>
            </a:pPr>
            <a:r>
              <a:rPr lang="en-US" sz="2000" b="1" dirty="0" smtClean="0"/>
              <a:t>If initial borrower make their required weekly payments and if the group adheres to the rules of Grameen bank , two more members receive loans and so on.</a:t>
            </a:r>
          </a:p>
          <a:p>
            <a:pPr lvl="0">
              <a:buFont typeface="Wingdings" pitchFamily="2" charset="2"/>
              <a:buChar char="q"/>
            </a:pPr>
            <a:r>
              <a:rPr lang="en-US" sz="2000" b="1" dirty="0" smtClean="0"/>
              <a:t>Loan are small and must be repaid in weekly installments over a period of one year.</a:t>
            </a:r>
          </a:p>
          <a:p>
            <a:pPr lvl="0">
              <a:buFont typeface="Wingdings" pitchFamily="2" charset="2"/>
              <a:buChar char="q"/>
            </a:pPr>
            <a:r>
              <a:rPr lang="en-US" sz="2000" b="1" dirty="0" smtClean="0"/>
              <a:t>If any member of the groups default all members are ineligible for Grameen bank credit in the future.</a:t>
            </a:r>
            <a:endParaRPr lang="en-IN" sz="2000" dirty="0"/>
          </a:p>
        </p:txBody>
      </p:sp>
      <p:sp>
        <p:nvSpPr>
          <p:cNvPr id="4" name="Rounded Rectangle 3"/>
          <p:cNvSpPr/>
          <p:nvPr/>
        </p:nvSpPr>
        <p:spPr>
          <a:xfrm>
            <a:off x="500034" y="4572008"/>
            <a:ext cx="7143800" cy="192882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p:cNvSpPr txBox="1"/>
          <p:nvPr/>
        </p:nvSpPr>
        <p:spPr>
          <a:xfrm>
            <a:off x="642910" y="4786322"/>
            <a:ext cx="7000924" cy="1292662"/>
          </a:xfrm>
          <a:prstGeom prst="rect">
            <a:avLst/>
          </a:prstGeom>
          <a:noFill/>
        </p:spPr>
        <p:txBody>
          <a:bodyPr wrap="square" rtlCol="0">
            <a:spAutoFit/>
          </a:bodyPr>
          <a:lstStyle/>
          <a:p>
            <a:pPr algn="ctr"/>
            <a:r>
              <a:rPr lang="en-US" sz="2000" b="1" dirty="0" smtClean="0">
                <a:ln w="18000">
                  <a:solidFill>
                    <a:schemeClr val="bg2">
                      <a:lumMod val="10000"/>
                    </a:schemeClr>
                  </a:solidFill>
                  <a:prstDash val="solid"/>
                  <a:miter lim="800000"/>
                </a:ln>
                <a:noFill/>
                <a:effectLst>
                  <a:outerShdw blurRad="25500" dist="23000" dir="7020000" algn="tl">
                    <a:srgbClr val="000000">
                      <a:alpha val="50000"/>
                    </a:srgbClr>
                  </a:outerShdw>
                </a:effectLst>
              </a:rPr>
              <a:t>CENTERS</a:t>
            </a:r>
          </a:p>
          <a:p>
            <a:pPr lvl="0">
              <a:buFont typeface="Wingdings" pitchFamily="2" charset="2"/>
              <a:buChar char="q"/>
            </a:pPr>
            <a:r>
              <a:rPr lang="en-US" sz="2000" b="1" dirty="0" smtClean="0"/>
              <a:t>The borrowing groups are combined to form centers.</a:t>
            </a:r>
          </a:p>
          <a:p>
            <a:pPr lvl="0">
              <a:buFont typeface="Wingdings" pitchFamily="2" charset="2"/>
              <a:buChar char="q"/>
            </a:pPr>
            <a:r>
              <a:rPr lang="en-US" sz="2000" b="1" dirty="0" smtClean="0"/>
              <a:t>Centers manage two important funds </a:t>
            </a:r>
            <a:endParaRPr lang="en-IN" sz="2000" dirty="0" smtClean="0"/>
          </a:p>
          <a:p>
            <a:pPr algn="ctr"/>
            <a:endParaRPr lang="en-IN" b="1" dirty="0">
              <a:ln w="18000">
                <a:solidFill>
                  <a:schemeClr val="bg2">
                    <a:lumMod val="10000"/>
                  </a:schemeClr>
                </a:solidFill>
                <a:prstDash val="solid"/>
                <a:miter lim="800000"/>
              </a:ln>
              <a:noFill/>
              <a:effectLst>
                <a:outerShdw blurRad="25500" dist="23000" dir="7020000" algn="tl">
                  <a:srgbClr val="000000">
                    <a:alpha val="50000"/>
                  </a:srgbClr>
                </a:outerShdw>
              </a:effectLst>
            </a:endParaRPr>
          </a:p>
        </p:txBody>
      </p:sp>
      <p:sp>
        <p:nvSpPr>
          <p:cNvPr id="6" name="Down Arrow 5"/>
          <p:cNvSpPr/>
          <p:nvPr/>
        </p:nvSpPr>
        <p:spPr>
          <a:xfrm>
            <a:off x="3929058" y="5857892"/>
            <a:ext cx="14287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5720" y="285728"/>
            <a:ext cx="7429552" cy="57864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p:cNvSpPr txBox="1"/>
          <p:nvPr/>
        </p:nvSpPr>
        <p:spPr>
          <a:xfrm>
            <a:off x="642910" y="571480"/>
            <a:ext cx="6572296" cy="5355312"/>
          </a:xfrm>
          <a:prstGeom prst="rect">
            <a:avLst/>
          </a:prstGeom>
          <a:noFill/>
        </p:spPr>
        <p:txBody>
          <a:bodyPr wrap="square" rtlCol="0">
            <a:spAutoFit/>
          </a:bodyPr>
          <a:lstStyle/>
          <a:p>
            <a:pPr lvl="0">
              <a:buFont typeface="Wingdings" pitchFamily="2" charset="2"/>
              <a:buChar char="q"/>
            </a:pPr>
            <a:r>
              <a:rPr lang="en-US" b="1" dirty="0" smtClean="0"/>
              <a:t>Group fund-</a:t>
            </a:r>
          </a:p>
          <a:p>
            <a:pPr lvl="1">
              <a:buFont typeface="Wingdings" pitchFamily="2" charset="2"/>
              <a:buChar char="Ø"/>
            </a:pPr>
            <a:r>
              <a:rPr lang="en-US" b="1" dirty="0" smtClean="0"/>
              <a:t> comprises the compulsory saving deposits , five percent fee charged on all loans at initiation.</a:t>
            </a:r>
          </a:p>
          <a:p>
            <a:pPr lvl="1">
              <a:buFont typeface="Wingdings" pitchFamily="2" charset="2"/>
              <a:buChar char="Ø"/>
            </a:pPr>
            <a:r>
              <a:rPr lang="en-US" b="1" dirty="0" smtClean="0"/>
              <a:t>Any fine the centre chooses to levy on borrowers who violates grameen bank rules.</a:t>
            </a:r>
          </a:p>
          <a:p>
            <a:pPr lvl="1">
              <a:buFont typeface="Wingdings" pitchFamily="2" charset="2"/>
              <a:buChar char="Ø"/>
            </a:pPr>
            <a:r>
              <a:rPr lang="en-US" b="1" dirty="0" smtClean="0"/>
              <a:t>Groups fund can be used for loans to cover emergency consumption needs including funeral and wedding obligations</a:t>
            </a:r>
          </a:p>
          <a:p>
            <a:pPr lvl="0">
              <a:buFont typeface="Wingdings" pitchFamily="2" charset="2"/>
              <a:buChar char="q"/>
            </a:pPr>
            <a:r>
              <a:rPr lang="en-US" b="1" dirty="0" smtClean="0"/>
              <a:t>Emergency fund- </a:t>
            </a:r>
          </a:p>
          <a:p>
            <a:pPr lvl="1">
              <a:buFont typeface="Wingdings" pitchFamily="2" charset="2"/>
              <a:buChar char="Ø"/>
            </a:pPr>
            <a:r>
              <a:rPr lang="en-US" b="1" dirty="0" smtClean="0"/>
              <a:t>comes from compulsory surcharges on borrowers interest.</a:t>
            </a:r>
          </a:p>
          <a:p>
            <a:pPr lvl="1">
              <a:buFont typeface="Wingdings" pitchFamily="2" charset="2"/>
              <a:buChar char="Ø"/>
            </a:pPr>
            <a:r>
              <a:rPr lang="en-US" b="1" dirty="0" smtClean="0"/>
              <a:t>Used to provide insurance coverage for events such as national disaster or borrowers death or defaults.</a:t>
            </a:r>
          </a:p>
          <a:p>
            <a:pPr lvl="1">
              <a:buFont typeface="Wingdings" pitchFamily="2" charset="2"/>
              <a:buChar char="Ø"/>
            </a:pPr>
            <a:r>
              <a:rPr lang="en-US" b="1" dirty="0" smtClean="0"/>
              <a:t>These funds provide grameen bank borrowers a margin of safety against a default of borrower in the group.</a:t>
            </a:r>
          </a:p>
          <a:p>
            <a:pPr lvl="1">
              <a:buFont typeface="Wingdings" pitchFamily="2" charset="2"/>
              <a:buChar char="Ø"/>
            </a:pPr>
            <a:r>
              <a:rPr lang="en-US" b="1" dirty="0" smtClean="0"/>
              <a:t>These funds are the only financial connection between groups within a center.</a:t>
            </a:r>
            <a:endParaRPr lang="en-IN" dirty="0" smtClean="0"/>
          </a:p>
          <a:p>
            <a:pPr lvl="1"/>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357166"/>
            <a:ext cx="7286676"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t>Grameen loans are called small scale enterprises and required working capital like grocery shops, tea stall, sewing machines and agricultural live stock.</a:t>
            </a:r>
            <a:endParaRPr lang="en-IN" dirty="0"/>
          </a:p>
        </p:txBody>
      </p:sp>
      <p:sp>
        <p:nvSpPr>
          <p:cNvPr id="3" name="TextBox 2"/>
          <p:cNvSpPr txBox="1"/>
          <p:nvPr/>
        </p:nvSpPr>
        <p:spPr>
          <a:xfrm>
            <a:off x="571472" y="1928803"/>
            <a:ext cx="7286676" cy="452431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US" b="1" dirty="0" smtClean="0"/>
              <a:t>SIMILARITIES IN BOTH THE INSTITUTIONS:</a:t>
            </a:r>
          </a:p>
          <a:p>
            <a:pPr lvl="0">
              <a:buFont typeface="Arial" pitchFamily="34" charset="0"/>
              <a:buChar char="•"/>
            </a:pPr>
            <a:r>
              <a:rPr lang="en-US" b="1" dirty="0" smtClean="0"/>
              <a:t>Both illustrate the basic joint liability framework.</a:t>
            </a:r>
            <a:endParaRPr lang="en-IN" dirty="0" smtClean="0"/>
          </a:p>
          <a:p>
            <a:pPr lvl="0">
              <a:buFont typeface="Arial" pitchFamily="34" charset="0"/>
              <a:buChar char="•"/>
            </a:pPr>
            <a:r>
              <a:rPr lang="en-US" b="1" dirty="0" smtClean="0"/>
              <a:t>Borrower self select into groups in which all members are liable for other members loans or borrower accept the threat of being cut off from future credit if their group doesn't full repay its loans.</a:t>
            </a:r>
            <a:endParaRPr lang="en-IN" dirty="0" smtClean="0"/>
          </a:p>
          <a:p>
            <a:pPr lvl="0">
              <a:buFont typeface="Arial" pitchFamily="34" charset="0"/>
              <a:buChar char="•"/>
            </a:pPr>
            <a:r>
              <a:rPr lang="en-US" b="1" dirty="0" smtClean="0"/>
              <a:t>Individuals have shared location and other dies and can observe each other activities and their outcomes.</a:t>
            </a:r>
          </a:p>
          <a:p>
            <a:pPr>
              <a:buFont typeface="Arial" pitchFamily="34" charset="0"/>
              <a:buChar char="•"/>
            </a:pPr>
            <a:r>
              <a:rPr lang="en-US" b="1" dirty="0" smtClean="0"/>
              <a:t>Structure to achieve screening, monitoring, auditing and enforcement.</a:t>
            </a:r>
          </a:p>
          <a:p>
            <a:pPr lvl="1">
              <a:buFont typeface="Wingdings" pitchFamily="2" charset="2"/>
              <a:buChar char="ü"/>
            </a:pPr>
            <a:r>
              <a:rPr lang="en-US" b="1" dirty="0" smtClean="0"/>
              <a:t>Extension may be granted</a:t>
            </a:r>
          </a:p>
          <a:p>
            <a:pPr lvl="1">
              <a:buFont typeface="Wingdings" pitchFamily="2" charset="2"/>
              <a:buChar char="ü"/>
            </a:pPr>
            <a:r>
              <a:rPr lang="en-US" b="1" dirty="0" smtClean="0"/>
              <a:t> loans denied to some applicants</a:t>
            </a:r>
          </a:p>
          <a:p>
            <a:pPr lvl="1">
              <a:buFont typeface="Wingdings" pitchFamily="2" charset="2"/>
              <a:buChar char="ü"/>
            </a:pPr>
            <a:r>
              <a:rPr lang="en-US" b="1" dirty="0" smtClean="0"/>
              <a:t>eject members who does not adhere to the rules</a:t>
            </a:r>
          </a:p>
          <a:p>
            <a:pPr lvl="1">
              <a:buFont typeface="Wingdings" pitchFamily="2" charset="2"/>
              <a:buChar char="ü"/>
            </a:pPr>
            <a:endParaRPr lang="en-US" b="1" dirty="0" smtClean="0"/>
          </a:p>
          <a:p>
            <a:pPr lvl="1">
              <a:buFont typeface="Wingdings" pitchFamily="2" charset="2"/>
              <a:buChar char="ü"/>
            </a:pPr>
            <a:endParaRPr lang="en-IN" dirty="0" smtClean="0"/>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1677</TotalTime>
  <Words>4718</Words>
  <Application>Microsoft Office PowerPoint</Application>
  <PresentationFormat>On-screen Show (4:3)</PresentationFormat>
  <Paragraphs>342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Opulent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1. Adverse selection</vt:lpstr>
      <vt:lpstr>Adverse selection</vt:lpstr>
      <vt:lpstr>Adverse selection</vt:lpstr>
      <vt:lpstr>Adverse selection</vt:lpstr>
      <vt:lpstr>Slide 21</vt:lpstr>
      <vt:lpstr>Slide 22</vt:lpstr>
      <vt:lpstr>Slide 23</vt:lpstr>
      <vt:lpstr>Slide 24</vt:lpstr>
      <vt:lpstr>Slide 25</vt:lpstr>
      <vt:lpstr>Slide 26</vt:lpstr>
      <vt:lpstr>Slide 27</vt:lpstr>
      <vt:lpstr>Slide 28</vt:lpstr>
      <vt:lpstr>Slide 29</vt:lpstr>
      <vt:lpstr>Slide 30</vt:lpstr>
      <vt:lpstr>costly state verification</vt:lpstr>
      <vt:lpstr>costly state verification</vt:lpstr>
      <vt:lpstr>costly state verification</vt:lpstr>
      <vt:lpstr>costly state verification</vt:lpstr>
      <vt:lpstr>costly state verification</vt:lpstr>
      <vt:lpstr>costly state verification</vt:lpstr>
      <vt:lpstr>costly state verification</vt:lpstr>
      <vt:lpstr>costly state verification</vt:lpstr>
      <vt:lpstr>costly state verification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Inderjeet</dc:creator>
  <cp:lastModifiedBy>Inderjeet</cp:lastModifiedBy>
  <cp:revision>100</cp:revision>
  <dcterms:created xsi:type="dcterms:W3CDTF">2011-04-11T17:23:54Z</dcterms:created>
  <dcterms:modified xsi:type="dcterms:W3CDTF">2011-04-22T06:52:23Z</dcterms:modified>
</cp:coreProperties>
</file>