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3" r:id="rId3"/>
    <p:sldId id="259" r:id="rId4"/>
    <p:sldId id="265" r:id="rId5"/>
    <p:sldId id="266" r:id="rId6"/>
    <p:sldId id="268" r:id="rId7"/>
    <p:sldId id="267" r:id="rId8"/>
    <p:sldId id="270" r:id="rId9"/>
    <p:sldId id="271" r:id="rId10"/>
    <p:sldId id="274" r:id="rId11"/>
    <p:sldId id="272" r:id="rId12"/>
    <p:sldId id="275" r:id="rId13"/>
    <p:sldId id="276" r:id="rId14"/>
    <p:sldId id="277" r:id="rId15"/>
    <p:sldId id="280" r:id="rId16"/>
    <p:sldId id="279" r:id="rId17"/>
    <p:sldId id="278" r:id="rId18"/>
    <p:sldId id="281" r:id="rId19"/>
    <p:sldId id="264" r:id="rId20"/>
    <p:sldId id="282" r:id="rId21"/>
    <p:sldId id="283" r:id="rId22"/>
    <p:sldId id="285" r:id="rId23"/>
    <p:sldId id="288" r:id="rId24"/>
    <p:sldId id="286" r:id="rId25"/>
    <p:sldId id="287" r:id="rId26"/>
    <p:sldId id="294" r:id="rId27"/>
    <p:sldId id="289" r:id="rId28"/>
    <p:sldId id="290" r:id="rId29"/>
    <p:sldId id="291" r:id="rId30"/>
    <p:sldId id="292" r:id="rId31"/>
    <p:sldId id="284" r:id="rId32"/>
    <p:sldId id="293"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6705600" y="4206875"/>
            <a:ext cx="960438" cy="457200"/>
          </a:xfrm>
        </p:spPr>
        <p:txBody>
          <a:bodyPr/>
          <a:lstStyle>
            <a:lvl1pPr>
              <a:defRPr/>
            </a:lvl1pPr>
          </a:lstStyle>
          <a:p>
            <a:pPr>
              <a:defRPr/>
            </a:pPr>
            <a:fld id="{9C213242-2DCD-46B8-ACE7-5BB582044275}" type="datetimeFigureOut">
              <a:rPr lang="en-US">
                <a:solidFill>
                  <a:srgbClr val="009DD9"/>
                </a:solidFill>
              </a:rPr>
              <a:pPr>
                <a:defRPr/>
              </a:pPr>
              <a:t>2/23/2012</a:t>
            </a:fld>
            <a:endParaRPr lang="en-US" dirty="0">
              <a:solidFill>
                <a:srgbClr val="009DD9"/>
              </a:solidFill>
            </a:endParaRPr>
          </a:p>
        </p:txBody>
      </p:sp>
      <p:sp>
        <p:nvSpPr>
          <p:cNvPr id="18" name="Footer Placeholder 16"/>
          <p:cNvSpPr>
            <a:spLocks noGrp="1"/>
          </p:cNvSpPr>
          <p:nvPr>
            <p:ph type="ftr" sz="quarter" idx="11"/>
          </p:nvPr>
        </p:nvSpPr>
        <p:spPr>
          <a:xfrm>
            <a:off x="5410200" y="4205288"/>
            <a:ext cx="1295400" cy="457200"/>
          </a:xfrm>
        </p:spPr>
        <p:txBody>
          <a:bodyPr/>
          <a:lstStyle>
            <a:lvl1pPr>
              <a:defRPr/>
            </a:lvl1pPr>
          </a:lstStyle>
          <a:p>
            <a:pPr>
              <a:defRPr/>
            </a:pPr>
            <a:endParaRPr lang="en-US" dirty="0">
              <a:solidFill>
                <a:srgbClr val="009DD9"/>
              </a:solidFill>
            </a:endParaRPr>
          </a:p>
        </p:txBody>
      </p:sp>
      <p:sp>
        <p:nvSpPr>
          <p:cNvPr id="19" name="Slide Number Placeholder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C9C031EA-BE64-4004-9973-35052CA41F73}" type="slidenum">
              <a:rPr lang="en-US">
                <a:solidFill>
                  <a:prstClr val="white"/>
                </a:solidFill>
              </a:rPr>
              <a:pPr>
                <a:defRPr/>
              </a:pPr>
              <a:t>‹#›</a:t>
            </a:fld>
            <a:endParaRPr lang="en-US" dirty="0">
              <a:solidFill>
                <a:prstClr val="white"/>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F2B0EC26-5F6E-4449-AB82-5930981006AF}" type="datetimeFigureOut">
              <a:rPr lang="en-US">
                <a:solidFill>
                  <a:srgbClr val="009DD9"/>
                </a:solidFill>
              </a:rPr>
              <a:pPr>
                <a:defRPr/>
              </a:pPr>
              <a:t>2/23/2012</a:t>
            </a:fld>
            <a:endParaRPr lang="en-US" dirty="0">
              <a:solidFill>
                <a:srgbClr val="009DD9"/>
              </a:solidFill>
            </a:endParaRPr>
          </a:p>
        </p:txBody>
      </p:sp>
      <p:sp>
        <p:nvSpPr>
          <p:cNvPr id="5" name="Footer Placeholder 2"/>
          <p:cNvSpPr>
            <a:spLocks noGrp="1"/>
          </p:cNvSpPr>
          <p:nvPr>
            <p:ph type="ftr" sz="quarter" idx="11"/>
          </p:nvPr>
        </p:nvSpPr>
        <p:spPr/>
        <p:txBody>
          <a:bodyPr/>
          <a:lstStyle>
            <a:lvl1pPr>
              <a:defRPr/>
            </a:lvl1pPr>
          </a:lstStyle>
          <a:p>
            <a:pPr>
              <a:defRPr/>
            </a:pPr>
            <a:endParaRPr lang="en-US" dirty="0">
              <a:solidFill>
                <a:srgbClr val="009DD9"/>
              </a:solidFill>
            </a:endParaRPr>
          </a:p>
        </p:txBody>
      </p:sp>
      <p:sp>
        <p:nvSpPr>
          <p:cNvPr id="6" name="Slide Number Placeholder 22"/>
          <p:cNvSpPr>
            <a:spLocks noGrp="1"/>
          </p:cNvSpPr>
          <p:nvPr>
            <p:ph type="sldNum" sz="quarter" idx="12"/>
          </p:nvPr>
        </p:nvSpPr>
        <p:spPr/>
        <p:txBody>
          <a:bodyPr/>
          <a:lstStyle>
            <a:lvl1pPr>
              <a:defRPr/>
            </a:lvl1pPr>
          </a:lstStyle>
          <a:p>
            <a:pPr>
              <a:defRPr/>
            </a:pPr>
            <a:fld id="{D62A6A1F-D863-4BD6-B5DB-643EB7CC8F43}"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98B4E685-9DF2-4B69-9FC8-50EC5390663E}" type="datetimeFigureOut">
              <a:rPr lang="en-US">
                <a:solidFill>
                  <a:srgbClr val="009DD9"/>
                </a:solidFill>
              </a:rPr>
              <a:pPr>
                <a:defRPr/>
              </a:pPr>
              <a:t>2/23/2012</a:t>
            </a:fld>
            <a:endParaRPr lang="en-US" dirty="0">
              <a:solidFill>
                <a:srgbClr val="009DD9"/>
              </a:solidFill>
            </a:endParaRPr>
          </a:p>
        </p:txBody>
      </p:sp>
      <p:sp>
        <p:nvSpPr>
          <p:cNvPr id="5" name="Footer Placeholder 2"/>
          <p:cNvSpPr>
            <a:spLocks noGrp="1"/>
          </p:cNvSpPr>
          <p:nvPr>
            <p:ph type="ftr" sz="quarter" idx="11"/>
          </p:nvPr>
        </p:nvSpPr>
        <p:spPr/>
        <p:txBody>
          <a:bodyPr/>
          <a:lstStyle>
            <a:lvl1pPr>
              <a:defRPr/>
            </a:lvl1pPr>
          </a:lstStyle>
          <a:p>
            <a:pPr>
              <a:defRPr/>
            </a:pPr>
            <a:endParaRPr lang="en-US" dirty="0">
              <a:solidFill>
                <a:srgbClr val="009DD9"/>
              </a:solidFill>
            </a:endParaRPr>
          </a:p>
        </p:txBody>
      </p:sp>
      <p:sp>
        <p:nvSpPr>
          <p:cNvPr id="6" name="Slide Number Placeholder 22"/>
          <p:cNvSpPr>
            <a:spLocks noGrp="1"/>
          </p:cNvSpPr>
          <p:nvPr>
            <p:ph type="sldNum" sz="quarter" idx="12"/>
          </p:nvPr>
        </p:nvSpPr>
        <p:spPr/>
        <p:txBody>
          <a:bodyPr/>
          <a:lstStyle>
            <a:lvl1pPr>
              <a:defRPr/>
            </a:lvl1pPr>
          </a:lstStyle>
          <a:p>
            <a:pPr>
              <a:defRPr/>
            </a:pPr>
            <a:fld id="{3079552B-AA71-4DDA-A23D-F198B3A437E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D95331B3-DD6B-4579-9393-F21EDC3143AF}" type="datetimeFigureOut">
              <a:rPr lang="en-US">
                <a:solidFill>
                  <a:srgbClr val="009DD9"/>
                </a:solidFill>
              </a:rPr>
              <a:pPr>
                <a:defRPr/>
              </a:pPr>
              <a:t>2/23/2012</a:t>
            </a:fld>
            <a:endParaRPr lang="en-US" dirty="0">
              <a:solidFill>
                <a:srgbClr val="009DD9"/>
              </a:solidFill>
            </a:endParaRPr>
          </a:p>
        </p:txBody>
      </p:sp>
      <p:sp>
        <p:nvSpPr>
          <p:cNvPr id="5" name="Footer Placeholder 2"/>
          <p:cNvSpPr>
            <a:spLocks noGrp="1"/>
          </p:cNvSpPr>
          <p:nvPr>
            <p:ph type="ftr" sz="quarter" idx="11"/>
          </p:nvPr>
        </p:nvSpPr>
        <p:spPr/>
        <p:txBody>
          <a:bodyPr/>
          <a:lstStyle>
            <a:lvl1pPr>
              <a:defRPr/>
            </a:lvl1pPr>
          </a:lstStyle>
          <a:p>
            <a:pPr>
              <a:defRPr/>
            </a:pPr>
            <a:endParaRPr lang="en-US" dirty="0">
              <a:solidFill>
                <a:srgbClr val="009DD9"/>
              </a:solidFill>
            </a:endParaRPr>
          </a:p>
        </p:txBody>
      </p:sp>
      <p:sp>
        <p:nvSpPr>
          <p:cNvPr id="6" name="Slide Number Placeholder 22"/>
          <p:cNvSpPr>
            <a:spLocks noGrp="1"/>
          </p:cNvSpPr>
          <p:nvPr>
            <p:ph type="sldNum" sz="quarter" idx="12"/>
          </p:nvPr>
        </p:nvSpPr>
        <p:spPr/>
        <p:txBody>
          <a:bodyPr/>
          <a:lstStyle>
            <a:lvl1pPr>
              <a:defRPr/>
            </a:lvl1pPr>
          </a:lstStyle>
          <a:p>
            <a:pPr>
              <a:defRPr/>
            </a:pPr>
            <a:fld id="{20B61D79-F624-401D-86D5-C96B7F6071E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fld id="{58383299-B2D9-4EB7-AEBE-9D6D80076D71}" type="datetimeFigureOut">
              <a:rPr lang="en-US">
                <a:solidFill>
                  <a:srgbClr val="009DD9"/>
                </a:solidFill>
              </a:rPr>
              <a:pPr>
                <a:defRPr/>
              </a:pPr>
              <a:t>2/23/2012</a:t>
            </a:fld>
            <a:endParaRPr lang="en-US" dirty="0">
              <a:solidFill>
                <a:srgbClr val="009DD9"/>
              </a:solidFill>
            </a:endParaRPr>
          </a:p>
        </p:txBody>
      </p:sp>
      <p:sp>
        <p:nvSpPr>
          <p:cNvPr id="5" name="Footer Placeholder 2"/>
          <p:cNvSpPr>
            <a:spLocks noGrp="1"/>
          </p:cNvSpPr>
          <p:nvPr>
            <p:ph type="ftr" sz="quarter" idx="11"/>
          </p:nvPr>
        </p:nvSpPr>
        <p:spPr/>
        <p:txBody>
          <a:bodyPr/>
          <a:lstStyle>
            <a:lvl1pPr>
              <a:defRPr/>
            </a:lvl1pPr>
          </a:lstStyle>
          <a:p>
            <a:pPr>
              <a:defRPr/>
            </a:pPr>
            <a:endParaRPr lang="en-US" dirty="0">
              <a:solidFill>
                <a:srgbClr val="009DD9"/>
              </a:solidFill>
            </a:endParaRPr>
          </a:p>
        </p:txBody>
      </p:sp>
      <p:sp>
        <p:nvSpPr>
          <p:cNvPr id="6" name="Slide Number Placeholder 22"/>
          <p:cNvSpPr>
            <a:spLocks noGrp="1"/>
          </p:cNvSpPr>
          <p:nvPr>
            <p:ph type="sldNum" sz="quarter" idx="12"/>
          </p:nvPr>
        </p:nvSpPr>
        <p:spPr/>
        <p:txBody>
          <a:bodyPr/>
          <a:lstStyle>
            <a:lvl1pPr>
              <a:defRPr/>
            </a:lvl1pPr>
          </a:lstStyle>
          <a:p>
            <a:pPr>
              <a:defRPr/>
            </a:pPr>
            <a:fld id="{53725973-A1DF-4A78-B9EC-E5218984121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95C29BCB-A28D-4651-A656-B27EFC44BC43}" type="datetimeFigureOut">
              <a:rPr lang="en-US">
                <a:solidFill>
                  <a:srgbClr val="009DD9"/>
                </a:solidFill>
              </a:rPr>
              <a:pPr>
                <a:defRPr/>
              </a:pPr>
              <a:t>2/23/2012</a:t>
            </a:fld>
            <a:endParaRPr lang="en-US" dirty="0">
              <a:solidFill>
                <a:srgbClr val="009DD9"/>
              </a:solidFill>
            </a:endParaRPr>
          </a:p>
        </p:txBody>
      </p:sp>
      <p:sp>
        <p:nvSpPr>
          <p:cNvPr id="6" name="Footer Placeholder 2"/>
          <p:cNvSpPr>
            <a:spLocks noGrp="1"/>
          </p:cNvSpPr>
          <p:nvPr>
            <p:ph type="ftr" sz="quarter" idx="11"/>
          </p:nvPr>
        </p:nvSpPr>
        <p:spPr/>
        <p:txBody>
          <a:bodyPr/>
          <a:lstStyle>
            <a:lvl1pPr>
              <a:defRPr/>
            </a:lvl1pPr>
          </a:lstStyle>
          <a:p>
            <a:pPr>
              <a:defRPr/>
            </a:pPr>
            <a:endParaRPr lang="en-US" dirty="0">
              <a:solidFill>
                <a:srgbClr val="009DD9"/>
              </a:solidFill>
            </a:endParaRPr>
          </a:p>
        </p:txBody>
      </p:sp>
      <p:sp>
        <p:nvSpPr>
          <p:cNvPr id="7" name="Slide Number Placeholder 22"/>
          <p:cNvSpPr>
            <a:spLocks noGrp="1"/>
          </p:cNvSpPr>
          <p:nvPr>
            <p:ph type="sldNum" sz="quarter" idx="12"/>
          </p:nvPr>
        </p:nvSpPr>
        <p:spPr/>
        <p:txBody>
          <a:bodyPr/>
          <a:lstStyle>
            <a:lvl1pPr>
              <a:defRPr/>
            </a:lvl1pPr>
          </a:lstStyle>
          <a:p>
            <a:pPr>
              <a:defRPr/>
            </a:pPr>
            <a:fld id="{9FD0EAB8-BCB2-46B0-AD40-0137AF7ECB0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rtlCol="0"/>
          <a:lstStyle>
            <a:lvl1pPr>
              <a:defRPr/>
            </a:lvl1pPr>
          </a:lstStyle>
          <a:p>
            <a:pPr>
              <a:defRPr/>
            </a:pPr>
            <a:fld id="{6E4372B0-DAA8-4C4E-B62E-2013B37CC38E}" type="datetimeFigureOut">
              <a:rPr lang="en-US">
                <a:solidFill>
                  <a:srgbClr val="009DD9"/>
                </a:solidFill>
              </a:rPr>
              <a:pPr>
                <a:defRPr/>
              </a:pPr>
              <a:t>2/23/2012</a:t>
            </a:fld>
            <a:endParaRPr lang="en-US" dirty="0">
              <a:solidFill>
                <a:srgbClr val="009DD9"/>
              </a:solidFill>
            </a:endParaRPr>
          </a:p>
        </p:txBody>
      </p:sp>
      <p:sp>
        <p:nvSpPr>
          <p:cNvPr id="8" name="Slide Number Placeholder 26"/>
          <p:cNvSpPr>
            <a:spLocks noGrp="1"/>
          </p:cNvSpPr>
          <p:nvPr>
            <p:ph type="sldNum" sz="quarter" idx="11"/>
          </p:nvPr>
        </p:nvSpPr>
        <p:spPr/>
        <p:txBody>
          <a:bodyPr rtlCol="0"/>
          <a:lstStyle>
            <a:lvl1pPr>
              <a:defRPr/>
            </a:lvl1pPr>
          </a:lstStyle>
          <a:p>
            <a:pPr>
              <a:defRPr/>
            </a:pPr>
            <a:fld id="{78808285-71BC-4F85-A6D4-7B5C4864E74D}" type="slidenum">
              <a:rPr lang="en-US"/>
              <a:pPr>
                <a:defRPr/>
              </a:pPr>
              <a:t>‹#›</a:t>
            </a:fld>
            <a:endParaRPr lang="en-US" dirty="0"/>
          </a:p>
        </p:txBody>
      </p:sp>
      <p:sp>
        <p:nvSpPr>
          <p:cNvPr id="9" name="Footer Placeholder 27"/>
          <p:cNvSpPr>
            <a:spLocks noGrp="1"/>
          </p:cNvSpPr>
          <p:nvPr>
            <p:ph type="ftr" sz="quarter" idx="12"/>
          </p:nvPr>
        </p:nvSpPr>
        <p:spPr/>
        <p:txBody>
          <a:bodyPr rtlCol="0"/>
          <a:lstStyle>
            <a:lvl1pPr>
              <a:defRPr/>
            </a:lvl1pPr>
          </a:lstStyle>
          <a:p>
            <a:pPr>
              <a:defRPr/>
            </a:pPr>
            <a:endParaRPr lang="en-US" dirty="0">
              <a:solidFill>
                <a:srgbClr val="009DD9"/>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fld id="{C1BBF767-DFD3-48E4-8FA8-07AB88D9A273}" type="datetimeFigureOut">
              <a:rPr lang="en-US">
                <a:solidFill>
                  <a:srgbClr val="009DD9"/>
                </a:solidFill>
              </a:rPr>
              <a:pPr>
                <a:defRPr/>
              </a:pPr>
              <a:t>2/23/2012</a:t>
            </a:fld>
            <a:endParaRPr lang="en-US" dirty="0">
              <a:solidFill>
                <a:srgbClr val="009DD9"/>
              </a:solidFill>
            </a:endParaRPr>
          </a:p>
        </p:txBody>
      </p:sp>
      <p:sp>
        <p:nvSpPr>
          <p:cNvPr id="4" name="Footer Placeholder 3"/>
          <p:cNvSpPr>
            <a:spLocks noGrp="1"/>
          </p:cNvSpPr>
          <p:nvPr>
            <p:ph type="ftr" sz="quarter" idx="11"/>
          </p:nvPr>
        </p:nvSpPr>
        <p:spPr/>
        <p:txBody>
          <a:bodyPr/>
          <a:lstStyle>
            <a:lvl1pPr>
              <a:defRPr/>
            </a:lvl1pPr>
          </a:lstStyle>
          <a:p>
            <a:pPr>
              <a:defRPr/>
            </a:pPr>
            <a:endParaRPr lang="en-US" dirty="0">
              <a:solidFill>
                <a:srgbClr val="009DD9"/>
              </a:solidFill>
            </a:endParaRPr>
          </a:p>
        </p:txBody>
      </p:sp>
      <p:sp>
        <p:nvSpPr>
          <p:cNvPr id="5" name="Slide Number Placeholder 4"/>
          <p:cNvSpPr>
            <a:spLocks noGrp="1"/>
          </p:cNvSpPr>
          <p:nvPr>
            <p:ph type="sldNum" sz="quarter" idx="12"/>
          </p:nvPr>
        </p:nvSpPr>
        <p:spPr/>
        <p:txBody>
          <a:bodyPr/>
          <a:lstStyle>
            <a:lvl1pPr>
              <a:defRPr/>
            </a:lvl1pPr>
          </a:lstStyle>
          <a:p>
            <a:pPr>
              <a:defRPr/>
            </a:pPr>
            <a:fld id="{23A6DAAA-928C-474A-9879-386355D88EC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6EE5816A-655B-42B8-BB05-9E337C9098DB}" type="datetimeFigureOut">
              <a:rPr lang="en-US">
                <a:solidFill>
                  <a:srgbClr val="009DD9"/>
                </a:solidFill>
              </a:rPr>
              <a:pPr>
                <a:defRPr/>
              </a:pPr>
              <a:t>2/23/2012</a:t>
            </a:fld>
            <a:endParaRPr lang="en-US" dirty="0">
              <a:solidFill>
                <a:srgbClr val="009DD9"/>
              </a:solidFill>
            </a:endParaRPr>
          </a:p>
        </p:txBody>
      </p:sp>
      <p:sp>
        <p:nvSpPr>
          <p:cNvPr id="3" name="Footer Placeholder 2"/>
          <p:cNvSpPr>
            <a:spLocks noGrp="1"/>
          </p:cNvSpPr>
          <p:nvPr>
            <p:ph type="ftr" sz="quarter" idx="11"/>
          </p:nvPr>
        </p:nvSpPr>
        <p:spPr/>
        <p:txBody>
          <a:bodyPr/>
          <a:lstStyle>
            <a:lvl1pPr>
              <a:defRPr/>
            </a:lvl1pPr>
          </a:lstStyle>
          <a:p>
            <a:pPr>
              <a:defRPr/>
            </a:pPr>
            <a:endParaRPr lang="en-US" dirty="0">
              <a:solidFill>
                <a:srgbClr val="009DD9"/>
              </a:solidFill>
            </a:endParaRPr>
          </a:p>
        </p:txBody>
      </p:sp>
      <p:sp>
        <p:nvSpPr>
          <p:cNvPr id="4" name="Slide Number Placeholder 22"/>
          <p:cNvSpPr>
            <a:spLocks noGrp="1"/>
          </p:cNvSpPr>
          <p:nvPr>
            <p:ph type="sldNum" sz="quarter" idx="12"/>
          </p:nvPr>
        </p:nvSpPr>
        <p:spPr/>
        <p:txBody>
          <a:bodyPr/>
          <a:lstStyle>
            <a:lvl1pPr>
              <a:defRPr/>
            </a:lvl1pPr>
          </a:lstStyle>
          <a:p>
            <a:pPr>
              <a:defRPr/>
            </a:pPr>
            <a:fld id="{F938195B-B456-4870-86C6-09A4E142C5E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48FD2C9B-FA6A-4639-A1E0-C4D4B53603E1}" type="datetimeFigureOut">
              <a:rPr lang="en-US">
                <a:solidFill>
                  <a:srgbClr val="009DD9"/>
                </a:solidFill>
              </a:rPr>
              <a:pPr>
                <a:defRPr/>
              </a:pPr>
              <a:t>2/23/2012</a:t>
            </a:fld>
            <a:endParaRPr lang="en-US" dirty="0">
              <a:solidFill>
                <a:srgbClr val="009DD9"/>
              </a:solidFill>
            </a:endParaRPr>
          </a:p>
        </p:txBody>
      </p:sp>
      <p:sp>
        <p:nvSpPr>
          <p:cNvPr id="6" name="Footer Placeholder 2"/>
          <p:cNvSpPr>
            <a:spLocks noGrp="1"/>
          </p:cNvSpPr>
          <p:nvPr>
            <p:ph type="ftr" sz="quarter" idx="11"/>
          </p:nvPr>
        </p:nvSpPr>
        <p:spPr/>
        <p:txBody>
          <a:bodyPr/>
          <a:lstStyle>
            <a:lvl1pPr>
              <a:defRPr/>
            </a:lvl1pPr>
          </a:lstStyle>
          <a:p>
            <a:pPr>
              <a:defRPr/>
            </a:pPr>
            <a:endParaRPr lang="en-US" dirty="0">
              <a:solidFill>
                <a:srgbClr val="009DD9"/>
              </a:solidFill>
            </a:endParaRPr>
          </a:p>
        </p:txBody>
      </p:sp>
      <p:sp>
        <p:nvSpPr>
          <p:cNvPr id="7" name="Slide Number Placeholder 22"/>
          <p:cNvSpPr>
            <a:spLocks noGrp="1"/>
          </p:cNvSpPr>
          <p:nvPr>
            <p:ph type="sldNum" sz="quarter" idx="12"/>
          </p:nvPr>
        </p:nvSpPr>
        <p:spPr/>
        <p:txBody>
          <a:bodyPr/>
          <a:lstStyle>
            <a:lvl1pPr>
              <a:defRPr/>
            </a:lvl1pPr>
          </a:lstStyle>
          <a:p>
            <a:pPr>
              <a:defRPr/>
            </a:pPr>
            <a:fld id="{227F4BE5-B6DF-47BC-954F-8EF819E2771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95A70182-2338-4FE8-9167-C1ECBA7AFB61}" type="datetimeFigureOut">
              <a:rPr lang="en-US">
                <a:solidFill>
                  <a:srgbClr val="009DD9"/>
                </a:solidFill>
              </a:rPr>
              <a:pPr>
                <a:defRPr/>
              </a:pPr>
              <a:t>2/23/2012</a:t>
            </a:fld>
            <a:endParaRPr lang="en-US" dirty="0">
              <a:solidFill>
                <a:srgbClr val="009DD9"/>
              </a:solidFill>
            </a:endParaRPr>
          </a:p>
        </p:txBody>
      </p:sp>
      <p:sp>
        <p:nvSpPr>
          <p:cNvPr id="6" name="Footer Placeholder 2"/>
          <p:cNvSpPr>
            <a:spLocks noGrp="1"/>
          </p:cNvSpPr>
          <p:nvPr>
            <p:ph type="ftr" sz="quarter" idx="11"/>
          </p:nvPr>
        </p:nvSpPr>
        <p:spPr/>
        <p:txBody>
          <a:bodyPr/>
          <a:lstStyle>
            <a:lvl1pPr>
              <a:defRPr/>
            </a:lvl1pPr>
          </a:lstStyle>
          <a:p>
            <a:pPr>
              <a:defRPr/>
            </a:pPr>
            <a:endParaRPr lang="en-US" dirty="0">
              <a:solidFill>
                <a:srgbClr val="009DD9"/>
              </a:solidFill>
            </a:endParaRPr>
          </a:p>
        </p:txBody>
      </p:sp>
      <p:sp>
        <p:nvSpPr>
          <p:cNvPr id="7" name="Slide Number Placeholder 22"/>
          <p:cNvSpPr>
            <a:spLocks noGrp="1"/>
          </p:cNvSpPr>
          <p:nvPr>
            <p:ph type="sldNum" sz="quarter" idx="12"/>
          </p:nvPr>
        </p:nvSpPr>
        <p:spPr/>
        <p:txBody>
          <a:bodyPr/>
          <a:lstStyle>
            <a:lvl1pPr>
              <a:defRPr/>
            </a:lvl1pPr>
          </a:lstStyle>
          <a:p>
            <a:pPr>
              <a:defRPr/>
            </a:pPr>
            <a:fld id="{C7CD497C-2E2D-4C77-8E72-18AA69E491B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4111" name="Title Placeholder 21"/>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12" name="Text Placeholder 12"/>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a:lstStyle>
            <a:lvl1pPr algn="l" eaLnBrk="1" fontAlgn="auto" latinLnBrk="0" hangingPunct="1">
              <a:spcBef>
                <a:spcPts val="0"/>
              </a:spcBef>
              <a:spcAft>
                <a:spcPts val="0"/>
              </a:spcAft>
              <a:defRPr kumimoji="0" sz="800">
                <a:solidFill>
                  <a:schemeClr val="accent2"/>
                </a:solidFill>
                <a:latin typeface="+mn-lt"/>
                <a:cs typeface="+mn-cs"/>
              </a:defRPr>
            </a:lvl1pPr>
          </a:lstStyle>
          <a:p>
            <a:pPr>
              <a:defRPr/>
            </a:pPr>
            <a:fld id="{00FF7DAD-59AA-4613-ACA4-A0D78ED3DD91}" type="datetimeFigureOut">
              <a:rPr lang="en-US">
                <a:solidFill>
                  <a:srgbClr val="009DD9"/>
                </a:solidFill>
              </a:rPr>
              <a:pPr>
                <a:defRPr/>
              </a:pPr>
              <a:t>2/23/2012</a:t>
            </a:fld>
            <a:endParaRPr lang="en-US" dirty="0">
              <a:solidFill>
                <a:srgbClr val="009DD9"/>
              </a:solidFill>
            </a:endParaRPr>
          </a:p>
        </p:txBody>
      </p:sp>
      <p:sp>
        <p:nvSpPr>
          <p:cNvPr id="3" name="Footer Placeholder 2"/>
          <p:cNvSpPr>
            <a:spLocks noGrp="1"/>
          </p:cNvSpPr>
          <p:nvPr>
            <p:ph type="ftr" sz="quarter" idx="3"/>
          </p:nvPr>
        </p:nvSpPr>
        <p:spPr>
          <a:xfrm>
            <a:off x="5257800" y="612775"/>
            <a:ext cx="1325563" cy="457200"/>
          </a:xfrm>
          <a:prstGeom prst="rect">
            <a:avLst/>
          </a:prstGeom>
        </p:spPr>
        <p:txBody>
          <a:bodyPr vert="horz"/>
          <a:lstStyle>
            <a:lvl1pPr algn="r" eaLnBrk="1" fontAlgn="auto" latinLnBrk="0" hangingPunct="1">
              <a:spcBef>
                <a:spcPts val="0"/>
              </a:spcBef>
              <a:spcAft>
                <a:spcPts val="0"/>
              </a:spcAft>
              <a:defRPr kumimoji="0" sz="800">
                <a:solidFill>
                  <a:schemeClr val="accent2"/>
                </a:solidFill>
                <a:latin typeface="+mn-lt"/>
                <a:cs typeface="+mn-cs"/>
              </a:defRPr>
            </a:lvl1pPr>
          </a:lstStyle>
          <a:p>
            <a:pPr>
              <a:defRPr/>
            </a:pPr>
            <a:endParaRPr lang="en-US" dirty="0">
              <a:solidFill>
                <a:srgbClr val="009DD9"/>
              </a:solidFill>
            </a:endParaRPr>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anchor="b"/>
          <a:lstStyle>
            <a:lvl1pPr algn="r" eaLnBrk="1" fontAlgn="auto" latinLnBrk="0" hangingPunct="1">
              <a:spcBef>
                <a:spcPts val="0"/>
              </a:spcBef>
              <a:spcAft>
                <a:spcPts val="0"/>
              </a:spcAft>
              <a:defRPr kumimoji="0" sz="1800">
                <a:solidFill>
                  <a:srgbClr val="FFFFFF"/>
                </a:solidFill>
                <a:latin typeface="+mn-lt"/>
                <a:cs typeface="+mn-cs"/>
              </a:defRPr>
            </a:lvl1pPr>
          </a:lstStyle>
          <a:p>
            <a:pPr>
              <a:defRPr/>
            </a:pPr>
            <a:fld id="{6EDE6550-69E1-417D-B378-892377E2F32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Script MT Bold" pitchFamily="66" charset="0"/>
        </a:defRPr>
      </a:lvl2pPr>
      <a:lvl3pPr algn="l" rtl="0" eaLnBrk="0" fontAlgn="base" hangingPunct="0">
        <a:spcBef>
          <a:spcPct val="0"/>
        </a:spcBef>
        <a:spcAft>
          <a:spcPct val="0"/>
        </a:spcAft>
        <a:defRPr sz="4000">
          <a:solidFill>
            <a:schemeClr val="tx2"/>
          </a:solidFill>
          <a:latin typeface="Script MT Bold" pitchFamily="66" charset="0"/>
        </a:defRPr>
      </a:lvl3pPr>
      <a:lvl4pPr algn="l" rtl="0" eaLnBrk="0" fontAlgn="base" hangingPunct="0">
        <a:spcBef>
          <a:spcPct val="0"/>
        </a:spcBef>
        <a:spcAft>
          <a:spcPct val="0"/>
        </a:spcAft>
        <a:defRPr sz="4000">
          <a:solidFill>
            <a:schemeClr val="tx2"/>
          </a:solidFill>
          <a:latin typeface="Script MT Bold" pitchFamily="66" charset="0"/>
        </a:defRPr>
      </a:lvl4pPr>
      <a:lvl5pPr algn="l" rtl="0" eaLnBrk="0" fontAlgn="base" hangingPunct="0">
        <a:spcBef>
          <a:spcPct val="0"/>
        </a:spcBef>
        <a:spcAft>
          <a:spcPct val="0"/>
        </a:spcAft>
        <a:defRPr sz="4000">
          <a:solidFill>
            <a:schemeClr val="tx2"/>
          </a:solidFill>
          <a:latin typeface="Script MT Bold" pitchFamily="66" charset="0"/>
        </a:defRPr>
      </a:lvl5pPr>
      <a:lvl6pPr marL="457200" algn="l" rtl="0" fontAlgn="base">
        <a:spcBef>
          <a:spcPct val="0"/>
        </a:spcBef>
        <a:spcAft>
          <a:spcPct val="0"/>
        </a:spcAft>
        <a:defRPr sz="4000">
          <a:solidFill>
            <a:schemeClr val="tx2"/>
          </a:solidFill>
          <a:latin typeface="Script MT Bold" pitchFamily="66" charset="0"/>
        </a:defRPr>
      </a:lvl6pPr>
      <a:lvl7pPr marL="914400" algn="l" rtl="0" fontAlgn="base">
        <a:spcBef>
          <a:spcPct val="0"/>
        </a:spcBef>
        <a:spcAft>
          <a:spcPct val="0"/>
        </a:spcAft>
        <a:defRPr sz="4000">
          <a:solidFill>
            <a:schemeClr val="tx2"/>
          </a:solidFill>
          <a:latin typeface="Script MT Bold" pitchFamily="66" charset="0"/>
        </a:defRPr>
      </a:lvl7pPr>
      <a:lvl8pPr marL="1371600" algn="l" rtl="0" fontAlgn="base">
        <a:spcBef>
          <a:spcPct val="0"/>
        </a:spcBef>
        <a:spcAft>
          <a:spcPct val="0"/>
        </a:spcAft>
        <a:defRPr sz="4000">
          <a:solidFill>
            <a:schemeClr val="tx2"/>
          </a:solidFill>
          <a:latin typeface="Script MT Bold" pitchFamily="66" charset="0"/>
        </a:defRPr>
      </a:lvl8pPr>
      <a:lvl9pPr marL="1828800" algn="l" rtl="0" fontAlgn="base">
        <a:spcBef>
          <a:spcPct val="0"/>
        </a:spcBef>
        <a:spcAft>
          <a:spcPct val="0"/>
        </a:spcAft>
        <a:defRPr sz="4000">
          <a:solidFill>
            <a:schemeClr val="tx2"/>
          </a:solidFill>
          <a:latin typeface="Script MT Bold" pitchFamily="66" charset="0"/>
        </a:defRPr>
      </a:lvl9pPr>
    </p:titleStyle>
    <p:bodyStyle>
      <a:lvl1pPr marL="365125" indent="-255588" algn="l" rtl="0" eaLnBrk="0" fontAlgn="base" hangingPunct="0">
        <a:spcBef>
          <a:spcPts val="300"/>
        </a:spcBef>
        <a:spcAft>
          <a:spcPct val="0"/>
        </a:spcAft>
        <a:buClr>
          <a:srgbClr val="0BD0D9"/>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0BD0D9"/>
        </a:buClr>
        <a:buFont typeface="Georgia" pitchFamily="18" charset="0"/>
        <a:buChar char="▫"/>
        <a:defRPr sz="2000" kern="1200">
          <a:solidFill>
            <a:srgbClr val="0BD0D9"/>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457200" y="1814959"/>
            <a:ext cx="8458200" cy="1470025"/>
          </a:xfrm>
        </p:spPr>
        <p:txBody>
          <a:bodyPr/>
          <a:lstStyle/>
          <a:p>
            <a:pPr eaLnBrk="1" hangingPunct="1"/>
            <a:r>
              <a:rPr lang="en-IN" b="1" dirty="0" smtClean="0">
                <a:solidFill>
                  <a:schemeClr val="tx1"/>
                </a:solidFill>
                <a:latin typeface="Calibri" pitchFamily="34" charset="0"/>
                <a:cs typeface="Calibri" pitchFamily="34" charset="0"/>
              </a:rPr>
              <a:t>Empowerment and Efficiency: Tenancy Reform in West Bengal</a:t>
            </a:r>
          </a:p>
        </p:txBody>
      </p:sp>
      <p:sp>
        <p:nvSpPr>
          <p:cNvPr id="8195" name="Subtitle 2"/>
          <p:cNvSpPr>
            <a:spLocks noGrp="1"/>
          </p:cNvSpPr>
          <p:nvPr>
            <p:ph type="subTitle" idx="1"/>
          </p:nvPr>
        </p:nvSpPr>
        <p:spPr>
          <a:xfrm>
            <a:off x="251520" y="4268688"/>
            <a:ext cx="8507288" cy="1752600"/>
          </a:xfrm>
        </p:spPr>
        <p:txBody>
          <a:bodyPr/>
          <a:lstStyle/>
          <a:p>
            <a:pPr marL="63500" eaLnBrk="1" hangingPunct="1"/>
            <a:r>
              <a:rPr lang="en-US" b="1" dirty="0" err="1" smtClean="0">
                <a:solidFill>
                  <a:srgbClr val="0070C0"/>
                </a:solidFill>
                <a:latin typeface="Calibri" pitchFamily="34" charset="0"/>
                <a:cs typeface="Calibri" pitchFamily="34" charset="0"/>
              </a:rPr>
              <a:t>Abhijit</a:t>
            </a:r>
            <a:r>
              <a:rPr lang="en-US" b="1" dirty="0" smtClean="0">
                <a:solidFill>
                  <a:srgbClr val="0070C0"/>
                </a:solidFill>
                <a:latin typeface="Calibri" pitchFamily="34" charset="0"/>
                <a:cs typeface="Calibri" pitchFamily="34" charset="0"/>
              </a:rPr>
              <a:t> V. </a:t>
            </a:r>
            <a:r>
              <a:rPr lang="en-US" b="1" dirty="0" err="1" smtClean="0">
                <a:solidFill>
                  <a:srgbClr val="0070C0"/>
                </a:solidFill>
                <a:latin typeface="Calibri" pitchFamily="34" charset="0"/>
                <a:cs typeface="Calibri" pitchFamily="34" charset="0"/>
              </a:rPr>
              <a:t>Banerjee</a:t>
            </a:r>
            <a:r>
              <a:rPr lang="en-US" b="1" dirty="0" smtClean="0">
                <a:solidFill>
                  <a:srgbClr val="0070C0"/>
                </a:solidFill>
                <a:latin typeface="Calibri" pitchFamily="34" charset="0"/>
                <a:cs typeface="Calibri" pitchFamily="34" charset="0"/>
              </a:rPr>
              <a:t>, Paul J. </a:t>
            </a:r>
            <a:r>
              <a:rPr lang="en-US" b="1" dirty="0" err="1" smtClean="0">
                <a:solidFill>
                  <a:srgbClr val="0070C0"/>
                </a:solidFill>
                <a:latin typeface="Calibri" pitchFamily="34" charset="0"/>
                <a:cs typeface="Calibri" pitchFamily="34" charset="0"/>
              </a:rPr>
              <a:t>Gertler</a:t>
            </a:r>
            <a:r>
              <a:rPr lang="en-US" b="1" dirty="0" smtClean="0">
                <a:solidFill>
                  <a:srgbClr val="0070C0"/>
                </a:solidFill>
                <a:latin typeface="Calibri" pitchFamily="34" charset="0"/>
                <a:cs typeface="Calibri" pitchFamily="34" charset="0"/>
              </a:rPr>
              <a:t>, </a:t>
            </a:r>
            <a:r>
              <a:rPr lang="en-US" b="1" dirty="0" err="1" smtClean="0">
                <a:solidFill>
                  <a:srgbClr val="0070C0"/>
                </a:solidFill>
                <a:latin typeface="Calibri" pitchFamily="34" charset="0"/>
                <a:cs typeface="Calibri" pitchFamily="34" charset="0"/>
              </a:rPr>
              <a:t>Maitreesh</a:t>
            </a:r>
            <a:r>
              <a:rPr lang="en-US" b="1" dirty="0" smtClean="0">
                <a:solidFill>
                  <a:srgbClr val="0070C0"/>
                </a:solidFill>
                <a:latin typeface="Calibri" pitchFamily="34" charset="0"/>
                <a:cs typeface="Calibri" pitchFamily="34" charset="0"/>
              </a:rPr>
              <a:t> </a:t>
            </a:r>
            <a:r>
              <a:rPr lang="en-US" b="1" dirty="0" err="1" smtClean="0">
                <a:solidFill>
                  <a:srgbClr val="0070C0"/>
                </a:solidFill>
                <a:latin typeface="Calibri" pitchFamily="34" charset="0"/>
                <a:cs typeface="Calibri" pitchFamily="34" charset="0"/>
              </a:rPr>
              <a:t>Ghatak</a:t>
            </a:r>
            <a:r>
              <a:rPr lang="en-US" b="1" dirty="0" smtClean="0">
                <a:solidFill>
                  <a:srgbClr val="0070C0"/>
                </a:solidFill>
                <a:latin typeface="Calibri" pitchFamily="34" charset="0"/>
                <a:cs typeface="Calibri" pitchFamily="34" charset="0"/>
              </a:rPr>
              <a:t> (April 2002)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51520" y="764704"/>
            <a:ext cx="8424936" cy="576064"/>
          </a:xfrm>
        </p:spPr>
        <p:txBody>
          <a:bodyPr/>
          <a:lstStyle/>
          <a:p>
            <a:pPr eaLnBrk="1" hangingPunct="1"/>
            <a:r>
              <a:rPr lang="en-IN" sz="2400" b="1" dirty="0" smtClean="0">
                <a:solidFill>
                  <a:srgbClr val="0070C0"/>
                </a:solidFill>
                <a:latin typeface="Palatino Linotype" pitchFamily="18" charset="0"/>
                <a:cs typeface="Calibri" pitchFamily="34" charset="0"/>
              </a:rPr>
              <a:t>Adjusted Difference-in-Difference: Time varying controls</a:t>
            </a:r>
            <a:br>
              <a:rPr lang="en-IN" sz="2400" b="1" dirty="0" smtClean="0">
                <a:solidFill>
                  <a:srgbClr val="0070C0"/>
                </a:solidFill>
                <a:latin typeface="Palatino Linotype" pitchFamily="18" charset="0"/>
                <a:cs typeface="Calibri" pitchFamily="34" charset="0"/>
              </a:rPr>
            </a:br>
            <a:endParaRPr lang="en-US" sz="2400" b="1" dirty="0" smtClean="0">
              <a:solidFill>
                <a:srgbClr val="0070C0"/>
              </a:solidFill>
              <a:latin typeface="Palatino Linotype" pitchFamily="18" charset="0"/>
              <a:cs typeface="Calibri" pitchFamily="34" charset="0"/>
            </a:endParaRPr>
          </a:p>
        </p:txBody>
      </p:sp>
      <p:sp>
        <p:nvSpPr>
          <p:cNvPr id="7" name="Content Placeholder 2"/>
          <p:cNvSpPr txBox="1">
            <a:spLocks/>
          </p:cNvSpPr>
          <p:nvPr/>
        </p:nvSpPr>
        <p:spPr bwMode="auto">
          <a:xfrm>
            <a:off x="539552" y="5805264"/>
            <a:ext cx="8568952" cy="864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lvl="0" indent="-255588" fontAlgn="base">
              <a:spcBef>
                <a:spcPts val="300"/>
              </a:spcBef>
              <a:spcAft>
                <a:spcPct val="0"/>
              </a:spcAft>
              <a:buClr>
                <a:srgbClr val="0BD0D9"/>
              </a:buClr>
            </a:pPr>
            <a:r>
              <a:rPr lang="en-IN" sz="1200" b="1" dirty="0" smtClean="0">
                <a:latin typeface="Palatino Linotype" pitchFamily="18" charset="0"/>
                <a:cs typeface="Calibri" pitchFamily="34" charset="0"/>
              </a:rPr>
              <a:t>Model1:  </a:t>
            </a:r>
            <a:r>
              <a:rPr lang="en-IN" sz="1200" dirty="0" smtClean="0">
                <a:latin typeface="Palatino Linotype" pitchFamily="18" charset="0"/>
                <a:cs typeface="Calibri" pitchFamily="34" charset="0"/>
              </a:rPr>
              <a:t>simple unadjusted difference-in-difference model </a:t>
            </a:r>
          </a:p>
          <a:p>
            <a:pPr marL="365125" lvl="0" indent="-255588" fontAlgn="base">
              <a:spcBef>
                <a:spcPts val="300"/>
              </a:spcBef>
              <a:spcAft>
                <a:spcPct val="0"/>
              </a:spcAft>
              <a:buClr>
                <a:srgbClr val="0BD0D9"/>
              </a:buClr>
            </a:pPr>
            <a:r>
              <a:rPr lang="en-IN" sz="1200" b="1" dirty="0" smtClean="0">
                <a:latin typeface="Palatino Linotype" pitchFamily="18" charset="0"/>
                <a:cs typeface="Calibri" pitchFamily="34" charset="0"/>
              </a:rPr>
              <a:t>Model 2: </a:t>
            </a:r>
            <a:r>
              <a:rPr lang="en-IN" sz="1200" dirty="0" smtClean="0">
                <a:latin typeface="Palatino Linotype" pitchFamily="18" charset="0"/>
                <a:cs typeface="Calibri" pitchFamily="34" charset="0"/>
              </a:rPr>
              <a:t>controlling for public irrigation and rainfall </a:t>
            </a:r>
          </a:p>
          <a:p>
            <a:pPr marL="365125" lvl="0" indent="-255588" fontAlgn="base">
              <a:spcBef>
                <a:spcPts val="300"/>
              </a:spcBef>
              <a:spcAft>
                <a:spcPct val="0"/>
              </a:spcAft>
              <a:buClr>
                <a:srgbClr val="0BD0D9"/>
              </a:buClr>
            </a:pPr>
            <a:r>
              <a:rPr lang="en-IN" sz="1200" b="1" dirty="0" smtClean="0">
                <a:latin typeface="Palatino Linotype" pitchFamily="18" charset="0"/>
                <a:cs typeface="Calibri" pitchFamily="34" charset="0"/>
              </a:rPr>
              <a:t>Model 3: </a:t>
            </a:r>
            <a:r>
              <a:rPr lang="en-IN" sz="1200" dirty="0" smtClean="0">
                <a:latin typeface="Palatino Linotype" pitchFamily="18" charset="0"/>
                <a:cs typeface="Calibri" pitchFamily="34" charset="0"/>
              </a:rPr>
              <a:t>additionally controlled for HYV share  </a:t>
            </a:r>
          </a:p>
          <a:p>
            <a:pPr marL="365125" lvl="0" indent="-255588" fontAlgn="base">
              <a:spcBef>
                <a:spcPts val="300"/>
              </a:spcBef>
              <a:spcAft>
                <a:spcPct val="0"/>
              </a:spcAft>
              <a:buClr>
                <a:srgbClr val="0BD0D9"/>
              </a:buClr>
            </a:pPr>
            <a:r>
              <a:rPr lang="en-IN" sz="1200" b="1" dirty="0" smtClean="0">
                <a:latin typeface="Palatino Linotype" pitchFamily="18" charset="0"/>
                <a:cs typeface="Calibri" pitchFamily="34" charset="0"/>
              </a:rPr>
              <a:t>Period: </a:t>
            </a:r>
            <a:r>
              <a:rPr lang="en-IN" sz="1200" dirty="0" smtClean="0">
                <a:latin typeface="Palatino Linotype" pitchFamily="18" charset="0"/>
                <a:cs typeface="Calibri" pitchFamily="34" charset="0"/>
              </a:rPr>
              <a:t>1977-91 (due to data availability), thus sample size is different </a:t>
            </a:r>
          </a:p>
        </p:txBody>
      </p:sp>
      <p:sp>
        <p:nvSpPr>
          <p:cNvPr id="8" name="Oval 7"/>
          <p:cNvSpPr/>
          <p:nvPr/>
        </p:nvSpPr>
        <p:spPr>
          <a:xfrm>
            <a:off x="2915816" y="2276872"/>
            <a:ext cx="576064" cy="5760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7170" name="Picture 2"/>
          <p:cNvPicPr>
            <a:picLocks noChangeAspect="1" noChangeArrowheads="1"/>
          </p:cNvPicPr>
          <p:nvPr/>
        </p:nvPicPr>
        <p:blipFill>
          <a:blip r:embed="rId2" cstate="print"/>
          <a:srcRect/>
          <a:stretch>
            <a:fillRect/>
          </a:stretch>
        </p:blipFill>
        <p:spPr bwMode="auto">
          <a:xfrm>
            <a:off x="683568" y="1138910"/>
            <a:ext cx="7056784" cy="4594346"/>
          </a:xfrm>
          <a:prstGeom prst="rect">
            <a:avLst/>
          </a:prstGeom>
          <a:noFill/>
          <a:ln w="9525">
            <a:solidFill>
              <a:schemeClr val="accent1">
                <a:shade val="50000"/>
              </a:schemeClr>
            </a:solidFill>
            <a:miter lim="800000"/>
            <a:headEnd/>
            <a:tailEnd/>
          </a:ln>
        </p:spPr>
      </p:pic>
      <p:sp>
        <p:nvSpPr>
          <p:cNvPr id="9" name="Rectangle 8"/>
          <p:cNvSpPr/>
          <p:nvPr/>
        </p:nvSpPr>
        <p:spPr>
          <a:xfrm>
            <a:off x="5435588" y="2204864"/>
            <a:ext cx="2232756"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Rectangle 12"/>
          <p:cNvSpPr/>
          <p:nvPr/>
        </p:nvSpPr>
        <p:spPr>
          <a:xfrm>
            <a:off x="4211960" y="2636912"/>
            <a:ext cx="1152128" cy="72008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706016"/>
            <a:ext cx="8424936" cy="778768"/>
          </a:xfrm>
        </p:spPr>
        <p:txBody>
          <a:bodyPr/>
          <a:lstStyle/>
          <a:p>
            <a:pPr eaLnBrk="1" hangingPunct="1"/>
            <a:r>
              <a:rPr lang="en-IN" sz="2800" b="1" dirty="0" smtClean="0">
                <a:solidFill>
                  <a:srgbClr val="0070C0"/>
                </a:solidFill>
                <a:latin typeface="Palatino Linotype" pitchFamily="18" charset="0"/>
                <a:cs typeface="Calibri" pitchFamily="34" charset="0"/>
              </a:rPr>
              <a:t>Possible problem with the methodology</a:t>
            </a:r>
            <a:br>
              <a:rPr lang="en-IN" sz="2800" b="1" dirty="0" smtClean="0">
                <a:solidFill>
                  <a:srgbClr val="0070C0"/>
                </a:solidFill>
                <a:latin typeface="Palatino Linotype" pitchFamily="18" charset="0"/>
                <a:cs typeface="Calibri" pitchFamily="34" charset="0"/>
              </a:rPr>
            </a:br>
            <a:endParaRPr lang="en-US" sz="2800" b="1" dirty="0" smtClean="0">
              <a:solidFill>
                <a:srgbClr val="0070C0"/>
              </a:solidFill>
              <a:latin typeface="Palatino Linotype" pitchFamily="18" charset="0"/>
              <a:cs typeface="Calibri" pitchFamily="34" charset="0"/>
            </a:endParaRPr>
          </a:p>
        </p:txBody>
      </p:sp>
      <p:sp>
        <p:nvSpPr>
          <p:cNvPr id="9219" name="Content Placeholder 2"/>
          <p:cNvSpPr>
            <a:spLocks noGrp="1"/>
          </p:cNvSpPr>
          <p:nvPr>
            <p:ph idx="1"/>
          </p:nvPr>
        </p:nvSpPr>
        <p:spPr>
          <a:xfrm>
            <a:off x="323528" y="1408906"/>
            <a:ext cx="8496944" cy="4324350"/>
          </a:xfrm>
        </p:spPr>
        <p:txBody>
          <a:bodyPr/>
          <a:lstStyle/>
          <a:p>
            <a:pPr eaLnBrk="1" hangingPunct="1"/>
            <a:r>
              <a:rPr lang="en-IN" sz="2000" dirty="0" smtClean="0">
                <a:latin typeface="Palatino Linotype" pitchFamily="18" charset="0"/>
                <a:cs typeface="Calibri" pitchFamily="34" charset="0"/>
              </a:rPr>
              <a:t>There may be unobserved differences in government programs between the two countries and if these unobserved programs behaved like the observed programs (Operation </a:t>
            </a:r>
            <a:r>
              <a:rPr lang="en-IN" sz="2000" dirty="0" err="1" smtClean="0">
                <a:latin typeface="Palatino Linotype" pitchFamily="18" charset="0"/>
                <a:cs typeface="Calibri" pitchFamily="34" charset="0"/>
              </a:rPr>
              <a:t>Barga</a:t>
            </a:r>
            <a:r>
              <a:rPr lang="en-IN" sz="2000" dirty="0" smtClean="0">
                <a:latin typeface="Palatino Linotype" pitchFamily="18" charset="0"/>
                <a:cs typeface="Calibri" pitchFamily="34" charset="0"/>
              </a:rPr>
              <a:t>) and also expanded faster in Bangladesh in the post–Operation </a:t>
            </a:r>
            <a:r>
              <a:rPr lang="en-IN" sz="2000" dirty="0" err="1" smtClean="0">
                <a:latin typeface="Palatino Linotype" pitchFamily="18" charset="0"/>
                <a:cs typeface="Calibri" pitchFamily="34" charset="0"/>
              </a:rPr>
              <a:t>Barga</a:t>
            </a:r>
            <a:r>
              <a:rPr lang="en-IN" sz="2000" dirty="0" smtClean="0">
                <a:latin typeface="Palatino Linotype" pitchFamily="18" charset="0"/>
                <a:cs typeface="Calibri" pitchFamily="34" charset="0"/>
              </a:rPr>
              <a:t> period, our difference-in-difference estimates of the impact of Operation </a:t>
            </a:r>
            <a:r>
              <a:rPr lang="en-IN" sz="2000" dirty="0" err="1" smtClean="0">
                <a:latin typeface="Palatino Linotype" pitchFamily="18" charset="0"/>
                <a:cs typeface="Calibri" pitchFamily="34" charset="0"/>
              </a:rPr>
              <a:t>Barga</a:t>
            </a:r>
            <a:r>
              <a:rPr lang="en-IN" sz="2000" dirty="0" smtClean="0">
                <a:latin typeface="Palatino Linotype" pitchFamily="18" charset="0"/>
                <a:cs typeface="Calibri" pitchFamily="34" charset="0"/>
              </a:rPr>
              <a:t> on agricultural productivity would give us a </a:t>
            </a:r>
            <a:r>
              <a:rPr lang="en-IN" sz="2000" b="1" dirty="0" smtClean="0">
                <a:latin typeface="Palatino Linotype" pitchFamily="18" charset="0"/>
                <a:cs typeface="Calibri" pitchFamily="34" charset="0"/>
              </a:rPr>
              <a:t>lower-bound estimate</a:t>
            </a:r>
            <a:r>
              <a:rPr lang="en-IN" sz="2000" dirty="0" smtClean="0">
                <a:latin typeface="Palatino Linotype" pitchFamily="18" charset="0"/>
                <a:cs typeface="Calibri" pitchFamily="34" charset="0"/>
              </a:rPr>
              <a:t>. </a:t>
            </a:r>
          </a:p>
          <a:p>
            <a:pPr eaLnBrk="1" hangingPunct="1"/>
            <a:endParaRPr lang="en-IN" sz="2000" dirty="0" smtClean="0">
              <a:latin typeface="Palatino Linotype" pitchFamily="18" charset="0"/>
              <a:cs typeface="Calibri" pitchFamily="34" charset="0"/>
            </a:endParaRPr>
          </a:p>
          <a:p>
            <a:pPr eaLnBrk="1" hangingPunct="1"/>
            <a:r>
              <a:rPr lang="en-IN" sz="2000" dirty="0" smtClean="0">
                <a:latin typeface="Palatino Linotype" pitchFamily="18" charset="0"/>
                <a:cs typeface="Calibri" pitchFamily="34" charset="0"/>
              </a:rPr>
              <a:t>The authors cannot completely rule out the possibility that there were unobservable policies that confound the estimated effect</a:t>
            </a:r>
          </a:p>
          <a:p>
            <a:pPr eaLnBrk="1" hangingPunct="1"/>
            <a:endParaRPr lang="en-IN" sz="2000" dirty="0" smtClean="0">
              <a:latin typeface="Palatino Linotype" pitchFamily="18" charset="0"/>
              <a:cs typeface="Calibri" pitchFamily="34" charset="0"/>
            </a:endParaRPr>
          </a:p>
          <a:p>
            <a:pPr eaLnBrk="1" hangingPunct="1"/>
            <a:r>
              <a:rPr lang="en-IN" sz="2000" dirty="0" smtClean="0">
                <a:latin typeface="Palatino Linotype" pitchFamily="18" charset="0"/>
                <a:cs typeface="Calibri" pitchFamily="34" charset="0"/>
              </a:rPr>
              <a:t>The drought could have affected effort on part of the West Bengal government.</a:t>
            </a:r>
            <a:endParaRPr lang="en-US" sz="2000" dirty="0" smtClean="0">
              <a:latin typeface="Palatino Linotype" pitchFamily="18" charset="0"/>
              <a:cs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691680" y="2794248"/>
            <a:ext cx="5760640" cy="1066800"/>
          </a:xfrm>
        </p:spPr>
        <p:txBody>
          <a:bodyPr/>
          <a:lstStyle/>
          <a:p>
            <a:pPr eaLnBrk="1" hangingPunct="1"/>
            <a:r>
              <a:rPr lang="en-IN" sz="2400" b="1" dirty="0" smtClean="0">
                <a:solidFill>
                  <a:srgbClr val="0070C0"/>
                </a:solidFill>
                <a:latin typeface="Palatino Linotype" pitchFamily="18" charset="0"/>
                <a:cs typeface="Calibri" pitchFamily="34" charset="0"/>
              </a:rPr>
              <a:t>PROGRAM INTENSITY APPROACH</a:t>
            </a:r>
            <a:endParaRPr lang="en-US" sz="2400" b="1" dirty="0" smtClean="0">
              <a:solidFill>
                <a:srgbClr val="0070C0"/>
              </a:solidFill>
              <a:latin typeface="Palatino Linotype" pitchFamily="18" charset="0"/>
              <a:cs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706016"/>
            <a:ext cx="8424936" cy="1066800"/>
          </a:xfrm>
        </p:spPr>
        <p:txBody>
          <a:bodyPr/>
          <a:lstStyle/>
          <a:p>
            <a:pPr eaLnBrk="1" hangingPunct="1"/>
            <a:r>
              <a:rPr lang="en-IN" sz="2800" b="1" dirty="0" smtClean="0">
                <a:solidFill>
                  <a:srgbClr val="0070C0"/>
                </a:solidFill>
                <a:latin typeface="Palatino Linotype" pitchFamily="18" charset="0"/>
                <a:cs typeface="Calibri" pitchFamily="34" charset="0"/>
              </a:rPr>
              <a:t>The basic approach</a:t>
            </a:r>
            <a:br>
              <a:rPr lang="en-IN" sz="2800" b="1" dirty="0" smtClean="0">
                <a:solidFill>
                  <a:srgbClr val="0070C0"/>
                </a:solidFill>
                <a:latin typeface="Palatino Linotype" pitchFamily="18" charset="0"/>
                <a:cs typeface="Calibri" pitchFamily="34" charset="0"/>
              </a:rPr>
            </a:br>
            <a:endParaRPr lang="en-US" sz="2800" b="1" dirty="0" smtClean="0">
              <a:solidFill>
                <a:srgbClr val="0070C0"/>
              </a:solidFill>
              <a:latin typeface="Palatino Linotype" pitchFamily="18" charset="0"/>
              <a:cs typeface="Calibri" pitchFamily="34" charset="0"/>
            </a:endParaRPr>
          </a:p>
        </p:txBody>
      </p:sp>
      <p:sp>
        <p:nvSpPr>
          <p:cNvPr id="9219" name="Content Placeholder 2"/>
          <p:cNvSpPr>
            <a:spLocks noGrp="1"/>
          </p:cNvSpPr>
          <p:nvPr>
            <p:ph idx="1"/>
          </p:nvPr>
        </p:nvSpPr>
        <p:spPr>
          <a:xfrm>
            <a:off x="323528" y="1700808"/>
            <a:ext cx="8496944" cy="4324350"/>
          </a:xfrm>
        </p:spPr>
        <p:txBody>
          <a:bodyPr/>
          <a:lstStyle/>
          <a:p>
            <a:pPr eaLnBrk="1" hangingPunct="1"/>
            <a:r>
              <a:rPr lang="en-IN" sz="2000" dirty="0" smtClean="0">
                <a:latin typeface="Palatino Linotype" pitchFamily="18" charset="0"/>
                <a:cs typeface="Calibri" pitchFamily="34" charset="0"/>
              </a:rPr>
              <a:t>The approach taken uses the </a:t>
            </a:r>
            <a:r>
              <a:rPr lang="en-IN" sz="2000" b="1" dirty="0" smtClean="0">
                <a:latin typeface="Palatino Linotype" pitchFamily="18" charset="0"/>
                <a:cs typeface="Calibri" pitchFamily="34" charset="0"/>
              </a:rPr>
              <a:t>district sharecropper registration rate </a:t>
            </a:r>
            <a:r>
              <a:rPr lang="en-IN" sz="2000" dirty="0" smtClean="0">
                <a:latin typeface="Palatino Linotype" pitchFamily="18" charset="0"/>
                <a:cs typeface="Calibri" pitchFamily="34" charset="0"/>
              </a:rPr>
              <a:t>as a measure of program intensity and then examines whether productivity rises faster in areas with greater program intensity</a:t>
            </a:r>
          </a:p>
          <a:p>
            <a:pPr eaLnBrk="1" hangingPunct="1"/>
            <a:endParaRPr lang="en-IN" sz="2000" dirty="0" smtClean="0">
              <a:latin typeface="Palatino Linotype" pitchFamily="18" charset="0"/>
              <a:cs typeface="Calibri" pitchFamily="34" charset="0"/>
            </a:endParaRPr>
          </a:p>
          <a:p>
            <a:pPr eaLnBrk="1" hangingPunct="1"/>
            <a:r>
              <a:rPr lang="en-IN" sz="2000" dirty="0" smtClean="0">
                <a:latin typeface="Palatino Linotype" pitchFamily="18" charset="0"/>
                <a:cs typeface="Calibri" pitchFamily="34" charset="0"/>
              </a:rPr>
              <a:t>In 1978 (program launch), the average level of registration for West Bengal was </a:t>
            </a:r>
            <a:r>
              <a:rPr lang="en-IN" sz="2000" b="1" dirty="0" smtClean="0">
                <a:latin typeface="Palatino Linotype" pitchFamily="18" charset="0"/>
                <a:cs typeface="Calibri" pitchFamily="34" charset="0"/>
              </a:rPr>
              <a:t>15%</a:t>
            </a:r>
            <a:r>
              <a:rPr lang="en-IN" sz="2000" dirty="0" smtClean="0">
                <a:latin typeface="Palatino Linotype" pitchFamily="18" charset="0"/>
                <a:cs typeface="Calibri" pitchFamily="34" charset="0"/>
              </a:rPr>
              <a:t> and in 1993 stood at </a:t>
            </a:r>
            <a:r>
              <a:rPr lang="en-IN" sz="2000" b="1" dirty="0" smtClean="0">
                <a:latin typeface="Palatino Linotype" pitchFamily="18" charset="0"/>
                <a:cs typeface="Calibri" pitchFamily="34" charset="0"/>
              </a:rPr>
              <a:t>65%</a:t>
            </a:r>
            <a:r>
              <a:rPr lang="en-IN" sz="2000" dirty="0" smtClean="0">
                <a:latin typeface="Palatino Linotype" pitchFamily="18" charset="0"/>
                <a:cs typeface="Calibri" pitchFamily="34" charset="0"/>
              </a:rPr>
              <a:t> of the total number of sharecroppers (Increase in take-up rate: </a:t>
            </a:r>
            <a:r>
              <a:rPr lang="en-IN" sz="2000" dirty="0" smtClean="0">
                <a:solidFill>
                  <a:schemeClr val="tx2"/>
                </a:solidFill>
                <a:latin typeface="Palatino Linotype" pitchFamily="18" charset="0"/>
                <a:cs typeface="Calibri" pitchFamily="34" charset="0"/>
              </a:rPr>
              <a:t>(0.65-0.15)/0.15 = 58%</a:t>
            </a:r>
          </a:p>
          <a:p>
            <a:pPr eaLnBrk="1" hangingPunct="1"/>
            <a:endParaRPr lang="en-IN" sz="2000" dirty="0" smtClean="0">
              <a:latin typeface="Palatino Linotype" pitchFamily="18" charset="0"/>
              <a:cs typeface="Calibri" pitchFamily="34" charset="0"/>
            </a:endParaRPr>
          </a:p>
          <a:p>
            <a:pPr eaLnBrk="1" hangingPunct="1"/>
            <a:r>
              <a:rPr lang="en-IN" sz="2000" dirty="0" smtClean="0">
                <a:latin typeface="Palatino Linotype" pitchFamily="18" charset="0"/>
                <a:cs typeface="Calibri" pitchFamily="34" charset="0"/>
              </a:rPr>
              <a:t>The authors add data on the length of roads constructed and maintained by the public works department</a:t>
            </a:r>
            <a:r>
              <a:rPr lang="en-US" sz="2000" dirty="0" smtClean="0">
                <a:latin typeface="Palatino Linotype" pitchFamily="18" charset="0"/>
                <a:cs typeface="Calibri" pitchFamily="34" charset="0"/>
              </a:rPr>
              <a:t> to </a:t>
            </a:r>
            <a:r>
              <a:rPr lang="en-IN" sz="2000" dirty="0" smtClean="0">
                <a:latin typeface="Palatino Linotype" pitchFamily="18" charset="0"/>
                <a:cs typeface="Calibri" pitchFamily="34" charset="0"/>
              </a:rPr>
              <a:t>the set of time-varying controls for West Bengal used in the previous analysis</a:t>
            </a:r>
            <a:endParaRPr lang="en-US" sz="2000" dirty="0" smtClean="0">
              <a:latin typeface="Palatino Linotype" pitchFamily="18" charset="0"/>
              <a:cs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404664"/>
            <a:ext cx="8424936" cy="778768"/>
          </a:xfrm>
        </p:spPr>
        <p:txBody>
          <a:bodyPr/>
          <a:lstStyle/>
          <a:p>
            <a:pPr eaLnBrk="1" hangingPunct="1"/>
            <a:r>
              <a:rPr lang="en-IN" sz="2800" b="1" dirty="0" smtClean="0">
                <a:solidFill>
                  <a:srgbClr val="0070C0"/>
                </a:solidFill>
                <a:latin typeface="Palatino Linotype" pitchFamily="18" charset="0"/>
                <a:cs typeface="Calibri" pitchFamily="34" charset="0"/>
              </a:rPr>
              <a:t>Empirical methodology</a:t>
            </a:r>
            <a:endParaRPr lang="en-US" sz="2800" b="1" dirty="0" smtClean="0">
              <a:solidFill>
                <a:srgbClr val="0070C0"/>
              </a:solidFill>
              <a:latin typeface="Palatino Linotype" pitchFamily="18" charset="0"/>
              <a:cs typeface="Calibri" pitchFamily="34" charset="0"/>
            </a:endParaRPr>
          </a:p>
        </p:txBody>
      </p:sp>
      <p:sp>
        <p:nvSpPr>
          <p:cNvPr id="9219" name="Content Placeholder 2"/>
          <p:cNvSpPr>
            <a:spLocks noGrp="1"/>
          </p:cNvSpPr>
          <p:nvPr>
            <p:ph idx="1"/>
          </p:nvPr>
        </p:nvSpPr>
        <p:spPr>
          <a:xfrm>
            <a:off x="323528" y="1264890"/>
            <a:ext cx="8496944" cy="5260454"/>
          </a:xfrm>
        </p:spPr>
        <p:txBody>
          <a:bodyPr/>
          <a:lstStyle/>
          <a:p>
            <a:pPr eaLnBrk="1" hangingPunct="1">
              <a:buNone/>
            </a:pPr>
            <a:r>
              <a:rPr lang="en-IN" sz="1600" b="1" dirty="0" smtClean="0">
                <a:latin typeface="Palatino Linotype" pitchFamily="18" charset="0"/>
                <a:cs typeface="Calibri" pitchFamily="34" charset="0"/>
              </a:rPr>
              <a:t>Identification issues: </a:t>
            </a:r>
            <a:r>
              <a:rPr lang="en-IN" sz="1600" dirty="0" smtClean="0">
                <a:latin typeface="Palatino Linotype" pitchFamily="18" charset="0"/>
                <a:cs typeface="Calibri" pitchFamily="34" charset="0"/>
              </a:rPr>
              <a:t>Since the registration rate may be correlated with unobserved </a:t>
            </a:r>
          </a:p>
          <a:p>
            <a:pPr eaLnBrk="1" hangingPunct="1">
              <a:buNone/>
            </a:pPr>
            <a:r>
              <a:rPr lang="en-IN" sz="1600" dirty="0" smtClean="0">
                <a:latin typeface="Palatino Linotype" pitchFamily="18" charset="0"/>
                <a:cs typeface="Calibri" pitchFamily="34" charset="0"/>
              </a:rPr>
              <a:t>productivity shocks</a:t>
            </a:r>
          </a:p>
          <a:p>
            <a:pPr eaLnBrk="1" hangingPunct="1">
              <a:buNone/>
            </a:pPr>
            <a:endParaRPr lang="en-IN" sz="1600" dirty="0" smtClean="0">
              <a:latin typeface="Palatino Linotype" pitchFamily="18" charset="0"/>
              <a:cs typeface="Calibri" pitchFamily="34" charset="0"/>
            </a:endParaRPr>
          </a:p>
          <a:p>
            <a:pPr marL="452437" indent="-342900" eaLnBrk="1" hangingPunct="1">
              <a:buClrTx/>
              <a:buFont typeface="+mj-lt"/>
              <a:buAutoNum type="arabicPeriod"/>
            </a:pPr>
            <a:r>
              <a:rPr lang="en-IN" sz="1600" b="1" dirty="0" smtClean="0">
                <a:latin typeface="Palatino Linotype" pitchFamily="18" charset="0"/>
                <a:cs typeface="Calibri" pitchFamily="34" charset="0"/>
              </a:rPr>
              <a:t>Due to a combination of the supply and demand of registration opportunities, as well as non random selection of villages to offer registration (registration opportunity at their doorstep was extremely important for tenants in rural areas)</a:t>
            </a:r>
          </a:p>
          <a:p>
            <a:pPr marL="452437" indent="-342900" eaLnBrk="1" hangingPunct="1">
              <a:buClrTx/>
              <a:buNone/>
            </a:pPr>
            <a:endParaRPr lang="en-IN" sz="1600" b="1" dirty="0" smtClean="0">
              <a:latin typeface="Palatino Linotype" pitchFamily="18" charset="0"/>
              <a:cs typeface="Calibri" pitchFamily="34" charset="0"/>
            </a:endParaRPr>
          </a:p>
          <a:p>
            <a:pPr marL="452437" indent="-342900" eaLnBrk="1" hangingPunct="1">
              <a:buClrTx/>
              <a:buNone/>
            </a:pPr>
            <a:r>
              <a:rPr lang="en-IN" sz="1600" b="1" dirty="0" smtClean="0">
                <a:latin typeface="Palatino Linotype" pitchFamily="18" charset="0"/>
                <a:cs typeface="Calibri" pitchFamily="34" charset="0"/>
              </a:rPr>
              <a:t>DEMAND SIDE: </a:t>
            </a:r>
            <a:r>
              <a:rPr lang="en-IN" sz="1600" dirty="0" smtClean="0">
                <a:latin typeface="Palatino Linotype" pitchFamily="18" charset="0"/>
                <a:cs typeface="Calibri" pitchFamily="34" charset="0"/>
              </a:rPr>
              <a:t>A tenant’s decision to register is likely to be affected by his ability, </a:t>
            </a:r>
          </a:p>
          <a:p>
            <a:pPr marL="452437" indent="-342900" eaLnBrk="1" hangingPunct="1">
              <a:buClrTx/>
              <a:buNone/>
            </a:pPr>
            <a:r>
              <a:rPr lang="en-IN" sz="1600" dirty="0" smtClean="0">
                <a:latin typeface="Palatino Linotype" pitchFamily="18" charset="0"/>
                <a:cs typeface="Calibri" pitchFamily="34" charset="0"/>
              </a:rPr>
              <a:t>wealth, relations with the landlord, and other characteristics that are associated </a:t>
            </a:r>
          </a:p>
          <a:p>
            <a:pPr marL="452437" indent="-342900" eaLnBrk="1" hangingPunct="1">
              <a:buClrTx/>
              <a:buNone/>
            </a:pPr>
            <a:r>
              <a:rPr lang="en-IN" sz="1600" dirty="0" smtClean="0">
                <a:latin typeface="Palatino Linotype" pitchFamily="18" charset="0"/>
                <a:cs typeface="Calibri" pitchFamily="34" charset="0"/>
              </a:rPr>
              <a:t>empowerment and </a:t>
            </a:r>
            <a:r>
              <a:rPr lang="en-IN" sz="1600" dirty="0" err="1" smtClean="0">
                <a:latin typeface="Palatino Linotype" pitchFamily="18" charset="0"/>
                <a:cs typeface="Calibri" pitchFamily="34" charset="0"/>
              </a:rPr>
              <a:t>efﬁciency</a:t>
            </a:r>
            <a:r>
              <a:rPr lang="en-IN" sz="1600" dirty="0" smtClean="0">
                <a:latin typeface="Palatino Linotype" pitchFamily="18" charset="0"/>
                <a:cs typeface="Calibri" pitchFamily="34" charset="0"/>
              </a:rPr>
              <a:t> with his dependence on the landlord (e.g., for loans) or his </a:t>
            </a:r>
          </a:p>
          <a:p>
            <a:pPr marL="452437" indent="-342900" eaLnBrk="1" hangingPunct="1">
              <a:buClrTx/>
              <a:buNone/>
            </a:pPr>
            <a:r>
              <a:rPr lang="en-IN" sz="1600" dirty="0" smtClean="0">
                <a:latin typeface="Palatino Linotype" pitchFamily="18" charset="0"/>
                <a:cs typeface="Calibri" pitchFamily="34" charset="0"/>
              </a:rPr>
              <a:t>bargaining power</a:t>
            </a:r>
          </a:p>
          <a:p>
            <a:pPr marL="452437" indent="-342900" eaLnBrk="1" hangingPunct="1">
              <a:buClrTx/>
              <a:buNone/>
            </a:pPr>
            <a:endParaRPr lang="en-IN" sz="1600" dirty="0" smtClean="0">
              <a:latin typeface="Palatino Linotype" pitchFamily="18" charset="0"/>
              <a:cs typeface="Calibri" pitchFamily="34" charset="0"/>
            </a:endParaRPr>
          </a:p>
          <a:p>
            <a:pPr marL="452437" indent="-342900" eaLnBrk="1" hangingPunct="1">
              <a:buClrTx/>
            </a:pPr>
            <a:r>
              <a:rPr lang="en-IN" sz="1600" dirty="0" smtClean="0">
                <a:latin typeface="Palatino Linotype" pitchFamily="18" charset="0"/>
                <a:cs typeface="Calibri" pitchFamily="34" charset="0"/>
              </a:rPr>
              <a:t>The wealthier, more able, and more enterprising tenants are likely to be more productive and adopt productivity-enhancing technology, and more likely to register</a:t>
            </a:r>
          </a:p>
          <a:p>
            <a:pPr marL="452437" indent="-342900" eaLnBrk="1" hangingPunct="1">
              <a:buClrTx/>
            </a:pPr>
            <a:r>
              <a:rPr lang="en-IN" sz="1600" dirty="0" smtClean="0">
                <a:latin typeface="Palatino Linotype" pitchFamily="18" charset="0"/>
                <a:cs typeface="Calibri" pitchFamily="34" charset="0"/>
              </a:rPr>
              <a:t>A district with a higher proportion of more productive tenants is likely to have high output as well as high registration</a:t>
            </a:r>
          </a:p>
          <a:p>
            <a:pPr marL="452437" indent="-342900" eaLnBrk="1" hangingPunct="1">
              <a:buClrTx/>
              <a:buNone/>
            </a:pPr>
            <a:endParaRPr lang="en-IN" sz="1600" dirty="0" smtClean="0">
              <a:latin typeface="Palatino Linotype" pitchFamily="18" charset="0"/>
              <a:cs typeface="Calibri" pitchFamily="34" charset="0"/>
            </a:endParaRPr>
          </a:p>
          <a:p>
            <a:pPr marL="452437" indent="-342900" eaLnBrk="1" hangingPunct="1">
              <a:buClrTx/>
              <a:buNone/>
            </a:pPr>
            <a:r>
              <a:rPr lang="en-IN" sz="1600" b="1" dirty="0" smtClean="0">
                <a:latin typeface="Palatino Linotype" pitchFamily="18" charset="0"/>
                <a:cs typeface="Calibri" pitchFamily="34" charset="0"/>
              </a:rPr>
              <a:t>=&gt;  However, as long as individual characteristics are constant over time, they should not be a problem as long as we allow for district </a:t>
            </a:r>
            <a:r>
              <a:rPr lang="en-IN" sz="1600" b="1" dirty="0" err="1" smtClean="0">
                <a:latin typeface="Palatino Linotype" pitchFamily="18" charset="0"/>
                <a:cs typeface="Calibri" pitchFamily="34" charset="0"/>
              </a:rPr>
              <a:t>ﬁxed</a:t>
            </a:r>
            <a:r>
              <a:rPr lang="en-IN" sz="1600" b="1" dirty="0" smtClean="0">
                <a:latin typeface="Palatino Linotype" pitchFamily="18" charset="0"/>
                <a:cs typeface="Calibri" pitchFamily="34" charset="0"/>
              </a:rPr>
              <a:t> effects</a:t>
            </a:r>
          </a:p>
          <a:p>
            <a:pPr marL="452437" indent="-342900" eaLnBrk="1" hangingPunct="1">
              <a:buClrTx/>
              <a:buNone/>
            </a:pPr>
            <a:endParaRPr lang="en-IN" sz="1600" dirty="0" smtClean="0">
              <a:latin typeface="Palatino Linotype" pitchFamily="18" charset="0"/>
              <a:cs typeface="Calibri" pitchFamily="34" charset="0"/>
            </a:endParaRPr>
          </a:p>
          <a:p>
            <a:pPr marL="452437" indent="-342900" eaLnBrk="1" hangingPunct="1">
              <a:buClrTx/>
              <a:buNone/>
            </a:pPr>
            <a:endParaRPr lang="en-IN" sz="1600" dirty="0" smtClean="0">
              <a:latin typeface="Palatino Linotype" pitchFamily="18" charset="0"/>
              <a:cs typeface="Calibri" pitchFamily="34" charset="0"/>
            </a:endParaRPr>
          </a:p>
          <a:p>
            <a:pPr lvl="1" eaLnBrk="1" hangingPunct="1">
              <a:buNone/>
            </a:pPr>
            <a:endParaRPr lang="en-IN" sz="1600" dirty="0" smtClean="0">
              <a:latin typeface="Palatino Linotype" pitchFamily="18" charset="0"/>
              <a:cs typeface="Calibri" pitchFamily="34" charset="0"/>
            </a:endParaRPr>
          </a:p>
          <a:p>
            <a:pPr lvl="1" eaLnBrk="1" hangingPunct="1">
              <a:buNone/>
            </a:pPr>
            <a:endParaRPr lang="en-IN" sz="1600" dirty="0" smtClean="0">
              <a:latin typeface="Palatino Linotype" pitchFamily="18" charset="0"/>
              <a:cs typeface="Calibri" pitchFamily="34" charset="0"/>
            </a:endParaRPr>
          </a:p>
          <a:p>
            <a:pPr lvl="1" eaLnBrk="1" hangingPunct="1">
              <a:buNone/>
            </a:pPr>
            <a:endParaRPr lang="en-IN" sz="1600" dirty="0" smtClean="0">
              <a:latin typeface="Palatino Linotype" pitchFamily="18" charset="0"/>
              <a:cs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345976"/>
            <a:ext cx="8424936" cy="778768"/>
          </a:xfrm>
        </p:spPr>
        <p:txBody>
          <a:bodyPr/>
          <a:lstStyle/>
          <a:p>
            <a:pPr eaLnBrk="1" hangingPunct="1"/>
            <a:r>
              <a:rPr lang="en-IN" sz="2800" b="1" dirty="0" smtClean="0">
                <a:latin typeface="Palatino Linotype" pitchFamily="18" charset="0"/>
                <a:cs typeface="Calibri" pitchFamily="34" charset="0"/>
              </a:rPr>
              <a:t>Identification issues</a:t>
            </a:r>
            <a:endParaRPr lang="en-US" sz="2800" b="1" dirty="0" smtClean="0">
              <a:solidFill>
                <a:srgbClr val="0070C0"/>
              </a:solidFill>
              <a:latin typeface="Palatino Linotype" pitchFamily="18" charset="0"/>
              <a:cs typeface="Calibri" pitchFamily="34" charset="0"/>
            </a:endParaRPr>
          </a:p>
        </p:txBody>
      </p:sp>
      <p:sp>
        <p:nvSpPr>
          <p:cNvPr id="9219" name="Content Placeholder 2"/>
          <p:cNvSpPr>
            <a:spLocks noGrp="1"/>
          </p:cNvSpPr>
          <p:nvPr>
            <p:ph idx="1"/>
          </p:nvPr>
        </p:nvSpPr>
        <p:spPr>
          <a:xfrm>
            <a:off x="323528" y="1196752"/>
            <a:ext cx="8496944" cy="4828406"/>
          </a:xfrm>
        </p:spPr>
        <p:txBody>
          <a:bodyPr/>
          <a:lstStyle/>
          <a:p>
            <a:pPr marL="452437" indent="-342900" eaLnBrk="1" hangingPunct="1">
              <a:buClrTx/>
              <a:buNone/>
            </a:pPr>
            <a:r>
              <a:rPr lang="en-IN" sz="1800" b="1" dirty="0" smtClean="0">
                <a:latin typeface="Palatino Linotype" pitchFamily="18" charset="0"/>
                <a:cs typeface="Calibri" pitchFamily="34" charset="0"/>
              </a:rPr>
              <a:t>SUPPLY SIDE: </a:t>
            </a:r>
            <a:r>
              <a:rPr lang="en-IN" sz="1800" dirty="0" smtClean="0">
                <a:latin typeface="Palatino Linotype" pitchFamily="18" charset="0"/>
                <a:cs typeface="Calibri" pitchFamily="34" charset="0"/>
              </a:rPr>
              <a:t>The geographic distribution of sharecroppers within a district </a:t>
            </a:r>
          </a:p>
          <a:p>
            <a:pPr marL="452437" indent="-342900" eaLnBrk="1" hangingPunct="1">
              <a:buClrTx/>
              <a:buNone/>
            </a:pPr>
            <a:r>
              <a:rPr lang="en-IN" sz="1800" dirty="0" smtClean="0">
                <a:latin typeface="Palatino Linotype" pitchFamily="18" charset="0"/>
                <a:cs typeface="Calibri" pitchFamily="34" charset="0"/>
              </a:rPr>
              <a:t>varied across districts, and as a result, the marginal cost of making registration </a:t>
            </a:r>
          </a:p>
          <a:p>
            <a:pPr marL="452437" indent="-342900" eaLnBrk="1" hangingPunct="1">
              <a:buClrTx/>
              <a:buNone/>
            </a:pPr>
            <a:r>
              <a:rPr lang="en-IN" sz="1800" dirty="0" smtClean="0">
                <a:latin typeface="Palatino Linotype" pitchFamily="18" charset="0"/>
                <a:cs typeface="Calibri" pitchFamily="34" charset="0"/>
              </a:rPr>
              <a:t>opportunities available to tenants varied across districts </a:t>
            </a:r>
          </a:p>
          <a:p>
            <a:pPr marL="452437" indent="-342900" eaLnBrk="1" hangingPunct="1">
              <a:buClrTx/>
              <a:buNone/>
            </a:pPr>
            <a:endParaRPr lang="en-IN" sz="1800" dirty="0" smtClean="0">
              <a:latin typeface="Palatino Linotype" pitchFamily="18" charset="0"/>
              <a:cs typeface="Calibri" pitchFamily="34" charset="0"/>
            </a:endParaRPr>
          </a:p>
          <a:p>
            <a:pPr marL="452437" indent="-342900" eaLnBrk="1" hangingPunct="1">
              <a:buClrTx/>
            </a:pPr>
            <a:r>
              <a:rPr lang="en-IN" sz="1800" dirty="0" smtClean="0">
                <a:latin typeface="Palatino Linotype" pitchFamily="18" charset="0"/>
                <a:cs typeface="Calibri" pitchFamily="34" charset="0"/>
              </a:rPr>
              <a:t>If the government introduced registration opportunities in districts of high (or low) productivity </a:t>
            </a:r>
            <a:r>
              <a:rPr lang="en-IN" sz="1800" dirty="0" err="1" smtClean="0">
                <a:latin typeface="Palatino Linotype" pitchFamily="18" charset="0"/>
                <a:cs typeface="Calibri" pitchFamily="34" charset="0"/>
              </a:rPr>
              <a:t>ﬁrst</a:t>
            </a:r>
            <a:r>
              <a:rPr lang="en-IN" sz="1800" dirty="0" smtClean="0">
                <a:latin typeface="Palatino Linotype" pitchFamily="18" charset="0"/>
                <a:cs typeface="Calibri" pitchFamily="34" charset="0"/>
              </a:rPr>
              <a:t>, then the registration rate would be correlated with unobserved productivity characteristics</a:t>
            </a:r>
          </a:p>
          <a:p>
            <a:pPr marL="452437" indent="-342900" eaLnBrk="1" hangingPunct="1">
              <a:buClrTx/>
            </a:pPr>
            <a:endParaRPr lang="en-IN" sz="1800" dirty="0" smtClean="0">
              <a:latin typeface="Palatino Linotype" pitchFamily="18" charset="0"/>
              <a:cs typeface="Calibri" pitchFamily="34" charset="0"/>
            </a:endParaRPr>
          </a:p>
          <a:p>
            <a:pPr marL="452437" indent="-342900" eaLnBrk="1" hangingPunct="1">
              <a:buClrTx/>
            </a:pPr>
            <a:r>
              <a:rPr lang="en-IN" sz="1800" dirty="0" smtClean="0">
                <a:latin typeface="Palatino Linotype" pitchFamily="18" charset="0"/>
                <a:cs typeface="Calibri" pitchFamily="34" charset="0"/>
              </a:rPr>
              <a:t>If allocations were based on initial productivity, which is a time-invariant factor, the district </a:t>
            </a:r>
            <a:r>
              <a:rPr lang="en-IN" sz="1800" dirty="0" err="1" smtClean="0">
                <a:latin typeface="Palatino Linotype" pitchFamily="18" charset="0"/>
                <a:cs typeface="Calibri" pitchFamily="34" charset="0"/>
              </a:rPr>
              <a:t>ﬁxed</a:t>
            </a:r>
            <a:r>
              <a:rPr lang="en-IN" sz="1800" dirty="0" smtClean="0">
                <a:latin typeface="Palatino Linotype" pitchFamily="18" charset="0"/>
                <a:cs typeface="Calibri" pitchFamily="34" charset="0"/>
              </a:rPr>
              <a:t> effects control for this source of bias </a:t>
            </a:r>
          </a:p>
          <a:p>
            <a:pPr marL="452437" indent="-342900" eaLnBrk="1" hangingPunct="1">
              <a:buClrTx/>
            </a:pPr>
            <a:endParaRPr lang="en-IN" sz="1800" dirty="0" smtClean="0">
              <a:latin typeface="Palatino Linotype" pitchFamily="18" charset="0"/>
              <a:cs typeface="Calibri" pitchFamily="34" charset="0"/>
            </a:endParaRPr>
          </a:p>
          <a:p>
            <a:pPr marL="452437" indent="-342900" eaLnBrk="1" hangingPunct="1">
              <a:buClrTx/>
            </a:pPr>
            <a:r>
              <a:rPr lang="en-IN" sz="1800" dirty="0" smtClean="0">
                <a:latin typeface="Palatino Linotype" pitchFamily="18" charset="0"/>
                <a:cs typeface="Calibri" pitchFamily="34" charset="0"/>
              </a:rPr>
              <a:t>If the government dynamically allocated registration opportunities on the basis of current productivity in the district, then the </a:t>
            </a:r>
            <a:r>
              <a:rPr lang="en-IN" sz="1800" dirty="0" err="1" smtClean="0">
                <a:latin typeface="Palatino Linotype" pitchFamily="18" charset="0"/>
                <a:cs typeface="Calibri" pitchFamily="34" charset="0"/>
              </a:rPr>
              <a:t>ﬁxed</a:t>
            </a:r>
            <a:r>
              <a:rPr lang="en-IN" sz="1800" dirty="0" smtClean="0">
                <a:latin typeface="Palatino Linotype" pitchFamily="18" charset="0"/>
                <a:cs typeface="Calibri" pitchFamily="34" charset="0"/>
              </a:rPr>
              <a:t>-effects estimate will be biased</a:t>
            </a:r>
          </a:p>
          <a:p>
            <a:pPr marL="452437" indent="-342900" eaLnBrk="1" hangingPunct="1">
              <a:buClrTx/>
            </a:pPr>
            <a:endParaRPr lang="en-IN" sz="1800" dirty="0" smtClean="0">
              <a:latin typeface="Palatino Linotype" pitchFamily="18" charset="0"/>
              <a:cs typeface="Calibri" pitchFamily="34" charset="0"/>
            </a:endParaRPr>
          </a:p>
          <a:p>
            <a:pPr marL="452437" indent="-342900" eaLnBrk="1" hangingPunct="1">
              <a:buClrTx/>
            </a:pPr>
            <a:r>
              <a:rPr lang="en-IN" sz="1800" dirty="0" smtClean="0">
                <a:latin typeface="Palatino Linotype" pitchFamily="18" charset="0"/>
                <a:cs typeface="Calibri" pitchFamily="34" charset="0"/>
              </a:rPr>
              <a:t>A similar problem could occur if the order of villages selected within a district was based on productivity</a:t>
            </a:r>
          </a:p>
          <a:p>
            <a:pPr marL="452437" indent="-342900" eaLnBrk="1" hangingPunct="1">
              <a:buClrTx/>
              <a:buNone/>
            </a:pPr>
            <a:endParaRPr lang="en-IN" sz="1800" dirty="0" smtClean="0">
              <a:latin typeface="Palatino Linotype" pitchFamily="18" charset="0"/>
              <a:cs typeface="Calibri" pitchFamily="34" charset="0"/>
            </a:endParaRPr>
          </a:p>
          <a:p>
            <a:pPr marL="452437" indent="-342900" eaLnBrk="1" hangingPunct="1">
              <a:buClrTx/>
              <a:buNone/>
            </a:pPr>
            <a:endParaRPr lang="en-IN" sz="1800" dirty="0" smtClean="0">
              <a:latin typeface="Palatino Linotype" pitchFamily="18" charset="0"/>
              <a:cs typeface="Calibri" pitchFamily="34" charset="0"/>
            </a:endParaRPr>
          </a:p>
          <a:p>
            <a:pPr lvl="1" eaLnBrk="1" hangingPunct="1">
              <a:buNone/>
            </a:pPr>
            <a:endParaRPr lang="en-IN" sz="1800" dirty="0" smtClean="0">
              <a:latin typeface="Palatino Linotype" pitchFamily="18" charset="0"/>
              <a:cs typeface="Calibri" pitchFamily="34" charset="0"/>
            </a:endParaRPr>
          </a:p>
          <a:p>
            <a:pPr lvl="1" eaLnBrk="1" hangingPunct="1">
              <a:buNone/>
            </a:pPr>
            <a:endParaRPr lang="en-IN" sz="1800" dirty="0" smtClean="0">
              <a:latin typeface="Palatino Linotype" pitchFamily="18" charset="0"/>
              <a:cs typeface="Calibri" pitchFamily="34" charset="0"/>
            </a:endParaRPr>
          </a:p>
          <a:p>
            <a:pPr lvl="1" eaLnBrk="1" hangingPunct="1">
              <a:buNone/>
            </a:pPr>
            <a:endParaRPr lang="en-IN" sz="1800" dirty="0" smtClean="0">
              <a:latin typeface="Palatino Linotype" pitchFamily="18" charset="0"/>
              <a:cs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548680"/>
            <a:ext cx="8424936" cy="778768"/>
          </a:xfrm>
        </p:spPr>
        <p:txBody>
          <a:bodyPr/>
          <a:lstStyle/>
          <a:p>
            <a:pPr eaLnBrk="1" hangingPunct="1"/>
            <a:r>
              <a:rPr lang="en-IN" sz="2800" b="1" dirty="0" smtClean="0">
                <a:latin typeface="Palatino Linotype" pitchFamily="18" charset="0"/>
                <a:cs typeface="Calibri" pitchFamily="34" charset="0"/>
              </a:rPr>
              <a:t>Identification issues</a:t>
            </a:r>
            <a:endParaRPr lang="en-US" sz="2800" b="1" dirty="0" smtClean="0">
              <a:solidFill>
                <a:srgbClr val="0070C0"/>
              </a:solidFill>
              <a:latin typeface="Palatino Linotype" pitchFamily="18" charset="0"/>
              <a:cs typeface="Calibri" pitchFamily="34" charset="0"/>
            </a:endParaRPr>
          </a:p>
        </p:txBody>
      </p:sp>
      <p:sp>
        <p:nvSpPr>
          <p:cNvPr id="9219" name="Content Placeholder 2"/>
          <p:cNvSpPr>
            <a:spLocks noGrp="1"/>
          </p:cNvSpPr>
          <p:nvPr>
            <p:ph idx="1"/>
          </p:nvPr>
        </p:nvSpPr>
        <p:spPr>
          <a:xfrm>
            <a:off x="323528" y="1408906"/>
            <a:ext cx="8496944" cy="5188446"/>
          </a:xfrm>
        </p:spPr>
        <p:txBody>
          <a:bodyPr/>
          <a:lstStyle/>
          <a:p>
            <a:pPr eaLnBrk="1" hangingPunct="1">
              <a:buNone/>
            </a:pPr>
            <a:r>
              <a:rPr lang="en-IN" sz="1800" b="1" dirty="0" smtClean="0">
                <a:latin typeface="Palatino Linotype" pitchFamily="18" charset="0"/>
                <a:cs typeface="Calibri" pitchFamily="34" charset="0"/>
              </a:rPr>
              <a:t>Identification issues: </a:t>
            </a:r>
            <a:r>
              <a:rPr lang="en-IN" sz="1800" dirty="0" smtClean="0">
                <a:latin typeface="Palatino Linotype" pitchFamily="18" charset="0"/>
                <a:cs typeface="Calibri" pitchFamily="34" charset="0"/>
              </a:rPr>
              <a:t>Since the registration rate may be correlated with </a:t>
            </a:r>
          </a:p>
          <a:p>
            <a:pPr eaLnBrk="1" hangingPunct="1">
              <a:buNone/>
            </a:pPr>
            <a:r>
              <a:rPr lang="en-IN" sz="1800" dirty="0" smtClean="0">
                <a:latin typeface="Palatino Linotype" pitchFamily="18" charset="0"/>
                <a:cs typeface="Calibri" pitchFamily="34" charset="0"/>
              </a:rPr>
              <a:t>unobserved productivity shocks:</a:t>
            </a:r>
          </a:p>
          <a:p>
            <a:pPr marL="452437" indent="-342900" eaLnBrk="1" hangingPunct="1">
              <a:buNone/>
            </a:pPr>
            <a:endParaRPr lang="en-IN" sz="1800" dirty="0" smtClean="0">
              <a:latin typeface="Palatino Linotype" pitchFamily="18" charset="0"/>
              <a:cs typeface="Calibri" pitchFamily="34" charset="0"/>
            </a:endParaRPr>
          </a:p>
          <a:p>
            <a:pPr marL="452437" indent="-342900" eaLnBrk="1" hangingPunct="1">
              <a:buClrTx/>
              <a:buAutoNum type="arabicPeriod" startAt="2"/>
            </a:pPr>
            <a:r>
              <a:rPr lang="en-IN" sz="1800" b="1" dirty="0" smtClean="0">
                <a:latin typeface="Palatino Linotype" pitchFamily="18" charset="0"/>
                <a:cs typeface="Calibri" pitchFamily="34" charset="0"/>
              </a:rPr>
              <a:t>Due to correlation with the progression of other (omitted) programs:</a:t>
            </a:r>
            <a:endParaRPr lang="en-IN" sz="1800" dirty="0" smtClean="0">
              <a:latin typeface="Palatino Linotype" pitchFamily="18" charset="0"/>
              <a:cs typeface="Calibri" pitchFamily="34" charset="0"/>
            </a:endParaRPr>
          </a:p>
          <a:p>
            <a:pPr marL="452437" indent="-342900" eaLnBrk="1" hangingPunct="1">
              <a:buNone/>
            </a:pPr>
            <a:endParaRPr lang="en-IN" sz="1800" dirty="0" smtClean="0">
              <a:latin typeface="Palatino Linotype" pitchFamily="18" charset="0"/>
              <a:cs typeface="Calibri" pitchFamily="34" charset="0"/>
            </a:endParaRPr>
          </a:p>
          <a:p>
            <a:pPr marL="452437" indent="-342900" eaLnBrk="1" hangingPunct="1">
              <a:buClrTx/>
            </a:pPr>
            <a:r>
              <a:rPr lang="en-IN" sz="1800" b="1" dirty="0" smtClean="0">
                <a:latin typeface="Palatino Linotype" pitchFamily="18" charset="0"/>
                <a:cs typeface="Calibri" pitchFamily="34" charset="0"/>
              </a:rPr>
              <a:t>Expansion of infrastructure in West Bengal: </a:t>
            </a:r>
            <a:r>
              <a:rPr lang="en-IN" sz="1800" dirty="0" smtClean="0">
                <a:latin typeface="Palatino Linotype" pitchFamily="18" charset="0"/>
                <a:cs typeface="Calibri" pitchFamily="34" charset="0"/>
              </a:rPr>
              <a:t>Controlling for availability of public irrigation and roads within districts</a:t>
            </a:r>
          </a:p>
          <a:p>
            <a:pPr marL="452437" indent="-342900" eaLnBrk="1" hangingPunct="1">
              <a:buClrTx/>
            </a:pPr>
            <a:r>
              <a:rPr lang="en-IN" sz="1800" b="1" dirty="0" smtClean="0">
                <a:latin typeface="Palatino Linotype" pitchFamily="18" charset="0"/>
                <a:cs typeface="Calibri" pitchFamily="34" charset="0"/>
              </a:rPr>
              <a:t>HYV seeds spread during this period: </a:t>
            </a:r>
            <a:r>
              <a:rPr lang="en-IN" sz="1800" dirty="0" smtClean="0">
                <a:latin typeface="Palatino Linotype" pitchFamily="18" charset="0"/>
                <a:cs typeface="Calibri" pitchFamily="34" charset="0"/>
              </a:rPr>
              <a:t>Controlling by including the share of gross cropped area planted with HYV seeds</a:t>
            </a:r>
          </a:p>
          <a:p>
            <a:pPr marL="452437" indent="-342900" eaLnBrk="1" hangingPunct="1">
              <a:buClrTx/>
            </a:pPr>
            <a:r>
              <a:rPr lang="en-IN" sz="1800" b="1" dirty="0" smtClean="0">
                <a:latin typeface="Palatino Linotype" pitchFamily="18" charset="0"/>
                <a:cs typeface="Calibri" pitchFamily="34" charset="0"/>
              </a:rPr>
              <a:t>Bias in Left front districts: </a:t>
            </a:r>
            <a:r>
              <a:rPr lang="en-IN" sz="1800" dirty="0" smtClean="0">
                <a:latin typeface="Palatino Linotype" pitchFamily="18" charset="0"/>
                <a:cs typeface="Calibri" pitchFamily="34" charset="0"/>
              </a:rPr>
              <a:t>A Left Front majority district (in 1977) dummy variable interacted with time</a:t>
            </a:r>
          </a:p>
          <a:p>
            <a:pPr marL="452437" indent="-342900" eaLnBrk="1" hangingPunct="1">
              <a:buClrTx/>
            </a:pPr>
            <a:r>
              <a:rPr lang="en-IN" sz="1800" b="1" dirty="0" smtClean="0">
                <a:latin typeface="Palatino Linotype" pitchFamily="18" charset="0"/>
                <a:cs typeface="Calibri" pitchFamily="34" charset="0"/>
              </a:rPr>
              <a:t>Proximity to Calcutta (admin. Centre): </a:t>
            </a:r>
            <a:r>
              <a:rPr lang="en-IN" sz="1800" dirty="0" smtClean="0">
                <a:latin typeface="Palatino Linotype" pitchFamily="18" charset="0"/>
                <a:cs typeface="Calibri" pitchFamily="34" charset="0"/>
              </a:rPr>
              <a:t>The interaction of a southern district dummy variable with time</a:t>
            </a:r>
          </a:p>
          <a:p>
            <a:pPr marL="452437" indent="-342900" eaLnBrk="1" hangingPunct="1">
              <a:buClrTx/>
            </a:pPr>
            <a:r>
              <a:rPr lang="en-IN" sz="1800" b="1" dirty="0" smtClean="0">
                <a:latin typeface="Palatino Linotype" pitchFamily="18" charset="0"/>
                <a:cs typeface="Calibri" pitchFamily="34" charset="0"/>
              </a:rPr>
              <a:t>Registration targeted at high sharecroppers regions: </a:t>
            </a:r>
            <a:r>
              <a:rPr lang="en-IN" sz="1800" dirty="0" smtClean="0">
                <a:latin typeface="Palatino Linotype" pitchFamily="18" charset="0"/>
                <a:cs typeface="Calibri" pitchFamily="34" charset="0"/>
              </a:rPr>
              <a:t>The initial extent of sharecropping interacted with time dummies as additional explanatory variables</a:t>
            </a:r>
          </a:p>
          <a:p>
            <a:pPr marL="452437" indent="-342900" eaLnBrk="1" hangingPunct="1">
              <a:buNone/>
            </a:pPr>
            <a:endParaRPr lang="en-IN" sz="1800" dirty="0" smtClean="0">
              <a:latin typeface="Palatino Linotype" pitchFamily="18" charset="0"/>
              <a:cs typeface="Calibri" pitchFamily="34" charset="0"/>
            </a:endParaRPr>
          </a:p>
          <a:p>
            <a:pPr lvl="1" eaLnBrk="1" hangingPunct="1"/>
            <a:endParaRPr lang="en-IN" sz="1800" dirty="0" smtClean="0">
              <a:latin typeface="Palatino Linotype" pitchFamily="18" charset="0"/>
              <a:cs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p:cNvPicPr>
            <a:picLocks noChangeAspect="1" noChangeArrowheads="1"/>
          </p:cNvPicPr>
          <p:nvPr/>
        </p:nvPicPr>
        <p:blipFill>
          <a:blip r:embed="rId2" cstate="print"/>
          <a:srcRect/>
          <a:stretch>
            <a:fillRect/>
          </a:stretch>
        </p:blipFill>
        <p:spPr bwMode="auto">
          <a:xfrm>
            <a:off x="58302" y="667250"/>
            <a:ext cx="7319317" cy="6146126"/>
          </a:xfrm>
          <a:prstGeom prst="rect">
            <a:avLst/>
          </a:prstGeom>
          <a:noFill/>
          <a:ln w="9525">
            <a:solidFill>
              <a:schemeClr val="accent1">
                <a:shade val="50000"/>
              </a:schemeClr>
            </a:solidFill>
            <a:miter lim="800000"/>
            <a:headEnd/>
            <a:tailEnd/>
          </a:ln>
        </p:spPr>
      </p:pic>
      <p:sp>
        <p:nvSpPr>
          <p:cNvPr id="8" name="Rectangle 7"/>
          <p:cNvSpPr/>
          <p:nvPr/>
        </p:nvSpPr>
        <p:spPr>
          <a:xfrm>
            <a:off x="1616979" y="1700808"/>
            <a:ext cx="5733181" cy="50405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Rectangle 8"/>
          <p:cNvSpPr/>
          <p:nvPr/>
        </p:nvSpPr>
        <p:spPr>
          <a:xfrm>
            <a:off x="5433403" y="1700808"/>
            <a:ext cx="1008112" cy="496855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Oval 9"/>
          <p:cNvSpPr/>
          <p:nvPr/>
        </p:nvSpPr>
        <p:spPr>
          <a:xfrm>
            <a:off x="5505411" y="1700808"/>
            <a:ext cx="936104" cy="57606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TextBox 10"/>
          <p:cNvSpPr txBox="1"/>
          <p:nvPr/>
        </p:nvSpPr>
        <p:spPr>
          <a:xfrm>
            <a:off x="7350160" y="1628800"/>
            <a:ext cx="1793840" cy="3046988"/>
          </a:xfrm>
          <a:prstGeom prst="rect">
            <a:avLst/>
          </a:prstGeom>
          <a:noFill/>
        </p:spPr>
        <p:txBody>
          <a:bodyPr wrap="square" rtlCol="0">
            <a:spAutoFit/>
          </a:bodyPr>
          <a:lstStyle/>
          <a:p>
            <a:r>
              <a:rPr lang="en-IN" sz="1600" dirty="0" smtClean="0">
                <a:latin typeface="Palatino Linotype" pitchFamily="18" charset="0"/>
              </a:rPr>
              <a:t>&gt; Productivity rise  of ~20% (owing to registration:</a:t>
            </a:r>
          </a:p>
          <a:p>
            <a:r>
              <a:rPr lang="en-IN" sz="1600" dirty="0" smtClean="0">
                <a:latin typeface="Palatino Linotype" pitchFamily="18" charset="0"/>
              </a:rPr>
              <a:t>0.36*0.58)</a:t>
            </a:r>
          </a:p>
          <a:p>
            <a:endParaRPr lang="en-IN" sz="1600" dirty="0">
              <a:latin typeface="Palatino Linotype" pitchFamily="18" charset="0"/>
            </a:endParaRPr>
          </a:p>
          <a:p>
            <a:r>
              <a:rPr lang="en-IN" sz="1600" dirty="0" smtClean="0">
                <a:latin typeface="Palatino Linotype" pitchFamily="18" charset="0"/>
              </a:rPr>
              <a:t>&gt; A weighted average used to evaluate full impact </a:t>
            </a:r>
            <a:r>
              <a:rPr lang="en-IN" sz="1600" b="1" dirty="0" smtClean="0">
                <a:latin typeface="Palatino Linotype" pitchFamily="18" charset="0"/>
              </a:rPr>
              <a:t>~ 28%</a:t>
            </a:r>
          </a:p>
          <a:p>
            <a:r>
              <a:rPr lang="en-IN" sz="1600" dirty="0" smtClean="0">
                <a:latin typeface="Palatino Linotype" pitchFamily="18" charset="0"/>
              </a:rPr>
              <a:t>(total increase in rice yield: 69%)</a:t>
            </a:r>
            <a:endParaRPr lang="en-IN" sz="1600" dirty="0">
              <a:latin typeface="Palatino Linotype"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476672"/>
            <a:ext cx="8424936" cy="1066800"/>
          </a:xfrm>
        </p:spPr>
        <p:txBody>
          <a:bodyPr/>
          <a:lstStyle/>
          <a:p>
            <a:pPr eaLnBrk="1" hangingPunct="1"/>
            <a:r>
              <a:rPr lang="en-IN" sz="2800" b="1" dirty="0" smtClean="0">
                <a:solidFill>
                  <a:srgbClr val="0070C0"/>
                </a:solidFill>
                <a:latin typeface="Palatino Linotype" pitchFamily="18" charset="0"/>
                <a:cs typeface="Calibri" pitchFamily="34" charset="0"/>
              </a:rPr>
              <a:t>Conclusion</a:t>
            </a:r>
            <a:endParaRPr lang="en-US" sz="2800" b="1" dirty="0" smtClean="0">
              <a:solidFill>
                <a:srgbClr val="0070C0"/>
              </a:solidFill>
              <a:latin typeface="Palatino Linotype" pitchFamily="18" charset="0"/>
              <a:cs typeface="Calibri" pitchFamily="34" charset="0"/>
            </a:endParaRPr>
          </a:p>
        </p:txBody>
      </p:sp>
      <p:sp>
        <p:nvSpPr>
          <p:cNvPr id="9219" name="Content Placeholder 2"/>
          <p:cNvSpPr>
            <a:spLocks noGrp="1"/>
          </p:cNvSpPr>
          <p:nvPr>
            <p:ph idx="1"/>
          </p:nvPr>
        </p:nvSpPr>
        <p:spPr>
          <a:xfrm>
            <a:off x="323528" y="1700808"/>
            <a:ext cx="8496944" cy="4324350"/>
          </a:xfrm>
        </p:spPr>
        <p:txBody>
          <a:bodyPr/>
          <a:lstStyle/>
          <a:p>
            <a:pPr eaLnBrk="1" hangingPunct="1"/>
            <a:r>
              <a:rPr lang="en-IN" sz="2000" dirty="0" smtClean="0">
                <a:latin typeface="Palatino Linotype" pitchFamily="18" charset="0"/>
                <a:cs typeface="Calibri" pitchFamily="34" charset="0"/>
              </a:rPr>
              <a:t>We concluded from the theoretical analysis that tenancy laws that lead to improved crop shares and higher security of tenure for tenants can have a positive effect on productivity</a:t>
            </a:r>
          </a:p>
          <a:p>
            <a:pPr eaLnBrk="1" hangingPunct="1"/>
            <a:endParaRPr lang="en-IN" sz="2000" dirty="0" smtClean="0">
              <a:latin typeface="Palatino Linotype" pitchFamily="18" charset="0"/>
              <a:cs typeface="Calibri" pitchFamily="34" charset="0"/>
            </a:endParaRPr>
          </a:p>
          <a:p>
            <a:pPr eaLnBrk="1" hangingPunct="1"/>
            <a:r>
              <a:rPr lang="en-IN" sz="2000" dirty="0" smtClean="0">
                <a:latin typeface="Palatino Linotype" pitchFamily="18" charset="0"/>
                <a:cs typeface="Calibri" pitchFamily="34" charset="0"/>
              </a:rPr>
              <a:t>Evidence from West Bengal suggests that the tenancy reform program called Operation </a:t>
            </a:r>
            <a:r>
              <a:rPr lang="en-IN" sz="2000" dirty="0" err="1" smtClean="0">
                <a:latin typeface="Palatino Linotype" pitchFamily="18" charset="0"/>
                <a:cs typeface="Calibri" pitchFamily="34" charset="0"/>
              </a:rPr>
              <a:t>Barga</a:t>
            </a:r>
            <a:r>
              <a:rPr lang="en-IN" sz="2000" dirty="0" smtClean="0">
                <a:latin typeface="Palatino Linotype" pitchFamily="18" charset="0"/>
                <a:cs typeface="Calibri" pitchFamily="34" charset="0"/>
              </a:rPr>
              <a:t> explains around 28% of the subsequent growth of agricultural productivity there</a:t>
            </a:r>
          </a:p>
          <a:p>
            <a:pPr eaLnBrk="1" hangingPunct="1"/>
            <a:endParaRPr lang="en-IN" sz="2000" dirty="0" smtClean="0">
              <a:latin typeface="Palatino Linotype" pitchFamily="18" charset="0"/>
              <a:cs typeface="Calibri" pitchFamily="34" charset="0"/>
            </a:endParaRPr>
          </a:p>
          <a:p>
            <a:pPr eaLnBrk="1" hangingPunct="1"/>
            <a:r>
              <a:rPr lang="en-IN" sz="2000" dirty="0" smtClean="0">
                <a:latin typeface="Palatino Linotype" pitchFamily="18" charset="0"/>
                <a:cs typeface="Calibri" pitchFamily="34" charset="0"/>
              </a:rPr>
              <a:t>However, given data limitations, we cannot separate the direct and indirect effects of Operation </a:t>
            </a:r>
            <a:r>
              <a:rPr lang="en-IN" sz="2000" dirty="0" err="1" smtClean="0">
                <a:latin typeface="Palatino Linotype" pitchFamily="18" charset="0"/>
                <a:cs typeface="Calibri" pitchFamily="34" charset="0"/>
              </a:rPr>
              <a:t>Barga</a:t>
            </a:r>
            <a:r>
              <a:rPr lang="en-IN" sz="2000" dirty="0" smtClean="0">
                <a:latin typeface="Palatino Linotype" pitchFamily="18" charset="0"/>
                <a:cs typeface="Calibri" pitchFamily="34" charset="0"/>
              </a:rPr>
              <a:t> (like empowerment of the poor, change in society’s mindset of collective action)</a:t>
            </a:r>
            <a:endParaRPr lang="en-US" sz="2000" dirty="0" smtClean="0">
              <a:latin typeface="Palatino Linotype" pitchFamily="18" charset="0"/>
              <a:cs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457200" y="1814959"/>
            <a:ext cx="8458200" cy="1470025"/>
          </a:xfrm>
        </p:spPr>
        <p:txBody>
          <a:bodyPr/>
          <a:lstStyle/>
          <a:p>
            <a:pPr eaLnBrk="1" hangingPunct="1"/>
            <a:r>
              <a:rPr lang="en-IN" b="1" dirty="0" smtClean="0">
                <a:solidFill>
                  <a:schemeClr val="tx1"/>
                </a:solidFill>
                <a:latin typeface="Calibri" pitchFamily="34" charset="0"/>
                <a:cs typeface="Calibri" pitchFamily="34" charset="0"/>
              </a:rPr>
              <a:t>Land Reform, Poverty Reduction, and Growth: Evidence from India</a:t>
            </a:r>
          </a:p>
        </p:txBody>
      </p:sp>
      <p:sp>
        <p:nvSpPr>
          <p:cNvPr id="8195" name="Subtitle 2"/>
          <p:cNvSpPr>
            <a:spLocks noGrp="1"/>
          </p:cNvSpPr>
          <p:nvPr>
            <p:ph type="subTitle" idx="1"/>
          </p:nvPr>
        </p:nvSpPr>
        <p:spPr>
          <a:xfrm>
            <a:off x="457200" y="4268688"/>
            <a:ext cx="7787208" cy="1752600"/>
          </a:xfrm>
        </p:spPr>
        <p:txBody>
          <a:bodyPr/>
          <a:lstStyle/>
          <a:p>
            <a:pPr marL="63500" eaLnBrk="1" hangingPunct="1"/>
            <a:r>
              <a:rPr lang="en-IN" b="1" dirty="0" smtClean="0">
                <a:solidFill>
                  <a:srgbClr val="0070C0"/>
                </a:solidFill>
                <a:latin typeface="Calibri" pitchFamily="34" charset="0"/>
                <a:cs typeface="Calibri" pitchFamily="34" charset="0"/>
              </a:rPr>
              <a:t>Timothy </a:t>
            </a:r>
            <a:r>
              <a:rPr lang="en-IN" b="1" dirty="0" err="1" smtClean="0">
                <a:solidFill>
                  <a:srgbClr val="0070C0"/>
                </a:solidFill>
                <a:latin typeface="Calibri" pitchFamily="34" charset="0"/>
                <a:cs typeface="Calibri" pitchFamily="34" charset="0"/>
              </a:rPr>
              <a:t>Besley</a:t>
            </a:r>
            <a:r>
              <a:rPr lang="en-IN" b="1" dirty="0" smtClean="0">
                <a:solidFill>
                  <a:srgbClr val="0070C0"/>
                </a:solidFill>
                <a:latin typeface="Calibri" pitchFamily="34" charset="0"/>
                <a:cs typeface="Calibri" pitchFamily="34" charset="0"/>
              </a:rPr>
              <a:t> and Robin Burgess (May, 2000)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30832" y="404664"/>
            <a:ext cx="8733656" cy="1066800"/>
          </a:xfrm>
        </p:spPr>
        <p:txBody>
          <a:bodyPr/>
          <a:lstStyle/>
          <a:p>
            <a:pPr eaLnBrk="1" hangingPunct="1"/>
            <a:r>
              <a:rPr lang="en-US" sz="2800" b="1" dirty="0" smtClean="0">
                <a:solidFill>
                  <a:srgbClr val="0070C0"/>
                </a:solidFill>
                <a:latin typeface="Palatino Linotype" pitchFamily="18" charset="0"/>
                <a:cs typeface="Calibri" pitchFamily="34" charset="0"/>
              </a:rPr>
              <a:t>Recalling dual impact of reforms on productivity</a:t>
            </a:r>
          </a:p>
        </p:txBody>
      </p:sp>
      <p:sp>
        <p:nvSpPr>
          <p:cNvPr id="9219" name="Content Placeholder 2"/>
          <p:cNvSpPr>
            <a:spLocks noGrp="1"/>
          </p:cNvSpPr>
          <p:nvPr>
            <p:ph idx="1"/>
          </p:nvPr>
        </p:nvSpPr>
        <p:spPr>
          <a:xfrm>
            <a:off x="323528" y="1556792"/>
            <a:ext cx="8496944" cy="4968552"/>
          </a:xfrm>
        </p:spPr>
        <p:txBody>
          <a:bodyPr/>
          <a:lstStyle/>
          <a:p>
            <a:pPr>
              <a:buNone/>
            </a:pPr>
            <a:r>
              <a:rPr lang="en-IN" sz="1800" b="1" dirty="0" smtClean="0">
                <a:latin typeface="Palatino Linotype" pitchFamily="18" charset="0"/>
              </a:rPr>
              <a:t>Bargaining power effect of the reform</a:t>
            </a:r>
          </a:p>
          <a:p>
            <a:r>
              <a:rPr lang="en-IN" sz="1800" dirty="0" smtClean="0">
                <a:latin typeface="Palatino Linotype" pitchFamily="18" charset="0"/>
              </a:rPr>
              <a:t>The legal contract becomes the tenant’s “outside option,” which increases his bargaining power </a:t>
            </a:r>
            <a:r>
              <a:rPr lang="en-IN" sz="1800" dirty="0" err="1" smtClean="0">
                <a:latin typeface="Palatino Linotype" pitchFamily="18" charset="0"/>
              </a:rPr>
              <a:t>vis-a`-vis</a:t>
            </a:r>
            <a:r>
              <a:rPr lang="en-IN" sz="1800" dirty="0" smtClean="0">
                <a:latin typeface="Palatino Linotype" pitchFamily="18" charset="0"/>
              </a:rPr>
              <a:t> the landlord and forces the landlord to offer him a higher crop share, which translates into stronger incentives</a:t>
            </a:r>
          </a:p>
          <a:p>
            <a:endParaRPr lang="en-IN" sz="1800" dirty="0" smtClean="0">
              <a:latin typeface="Palatino Linotype" pitchFamily="18" charset="0"/>
            </a:endParaRPr>
          </a:p>
          <a:p>
            <a:r>
              <a:rPr lang="en-IN" sz="1800" dirty="0" smtClean="0">
                <a:latin typeface="Palatino Linotype" pitchFamily="18" charset="0"/>
              </a:rPr>
              <a:t>An increase in the tenant’s bargaining power, with everything else held constant, leads to an increase in his share and productivity</a:t>
            </a:r>
          </a:p>
          <a:p>
            <a:endParaRPr lang="en-IN" sz="1800" dirty="0" smtClean="0">
              <a:latin typeface="Palatino Linotype" pitchFamily="18" charset="0"/>
            </a:endParaRPr>
          </a:p>
          <a:p>
            <a:pPr>
              <a:buNone/>
            </a:pPr>
            <a:r>
              <a:rPr lang="en-IN" sz="1800" b="1" dirty="0" smtClean="0">
                <a:latin typeface="Palatino Linotype" pitchFamily="18" charset="0"/>
                <a:cs typeface="Calibri" pitchFamily="34" charset="0"/>
              </a:rPr>
              <a:t>Security of tenure effect of the reform</a:t>
            </a:r>
          </a:p>
          <a:p>
            <a:r>
              <a:rPr lang="en-IN" sz="1800" dirty="0" smtClean="0">
                <a:latin typeface="Palatino Linotype" pitchFamily="18" charset="0"/>
                <a:cs typeface="Calibri" pitchFamily="34" charset="0"/>
              </a:rPr>
              <a:t>The landlord may use the threat of eviction when output is low to induce the tenant to work harder and disallowing eviction restricts the use of such incentives and therefore reduces efficiency</a:t>
            </a:r>
          </a:p>
          <a:p>
            <a:endParaRPr lang="en-IN" sz="1800" dirty="0" smtClean="0">
              <a:latin typeface="Palatino Linotype" pitchFamily="18" charset="0"/>
              <a:cs typeface="Calibri" pitchFamily="34" charset="0"/>
            </a:endParaRPr>
          </a:p>
          <a:p>
            <a:r>
              <a:rPr lang="en-IN" sz="1800" dirty="0" smtClean="0">
                <a:latin typeface="Palatino Linotype" pitchFamily="18" charset="0"/>
                <a:cs typeface="Calibri" pitchFamily="34" charset="0"/>
              </a:rPr>
              <a:t>But greater security of tenure encourages the tenant to invest more since it gives him the confidence that he will stay on the land long enough to enjoy the fruits of his investment</a:t>
            </a:r>
            <a:endParaRPr lang="en-US" sz="1800" dirty="0" smtClean="0">
              <a:latin typeface="Palatino Linotype" pitchFamily="18" charset="0"/>
              <a:cs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188640"/>
            <a:ext cx="8424936" cy="1066800"/>
          </a:xfrm>
        </p:spPr>
        <p:txBody>
          <a:bodyPr/>
          <a:lstStyle/>
          <a:p>
            <a:pPr eaLnBrk="1" hangingPunct="1"/>
            <a:r>
              <a:rPr lang="en-IN" sz="2800" b="1" dirty="0" smtClean="0">
                <a:solidFill>
                  <a:srgbClr val="0070C0"/>
                </a:solidFill>
                <a:latin typeface="Palatino Linotype" pitchFamily="18" charset="0"/>
                <a:cs typeface="Calibri" pitchFamily="34" charset="0"/>
              </a:rPr>
              <a:t>Introduction (1/2)</a:t>
            </a:r>
            <a:endParaRPr lang="en-US" sz="2800" b="1" dirty="0" smtClean="0">
              <a:solidFill>
                <a:srgbClr val="0070C0"/>
              </a:solidFill>
              <a:latin typeface="Palatino Linotype" pitchFamily="18" charset="0"/>
              <a:cs typeface="Calibri" pitchFamily="34" charset="0"/>
            </a:endParaRPr>
          </a:p>
        </p:txBody>
      </p:sp>
      <p:sp>
        <p:nvSpPr>
          <p:cNvPr id="9219" name="Content Placeholder 2"/>
          <p:cNvSpPr>
            <a:spLocks noGrp="1"/>
          </p:cNvSpPr>
          <p:nvPr>
            <p:ph idx="1"/>
          </p:nvPr>
        </p:nvSpPr>
        <p:spPr>
          <a:xfrm>
            <a:off x="323528" y="1192882"/>
            <a:ext cx="8496944" cy="5332462"/>
          </a:xfrm>
        </p:spPr>
        <p:txBody>
          <a:bodyPr/>
          <a:lstStyle/>
          <a:p>
            <a:pPr eaLnBrk="1" hangingPunct="1"/>
            <a:r>
              <a:rPr lang="en-IN" sz="2000" b="1" dirty="0" smtClean="0">
                <a:latin typeface="Palatino Linotype" pitchFamily="18" charset="0"/>
                <a:cs typeface="Calibri" pitchFamily="34" charset="0"/>
              </a:rPr>
              <a:t>Land reforms </a:t>
            </a:r>
            <a:r>
              <a:rPr lang="en-IN" sz="2000" dirty="0" smtClean="0">
                <a:latin typeface="Palatino Linotype" pitchFamily="18" charset="0"/>
                <a:cs typeface="Calibri" pitchFamily="34" charset="0"/>
              </a:rPr>
              <a:t>in developing countries are often aimed at </a:t>
            </a:r>
            <a:r>
              <a:rPr lang="en-IN" sz="2000" b="1" dirty="0" smtClean="0">
                <a:latin typeface="Palatino Linotype" pitchFamily="18" charset="0"/>
                <a:cs typeface="Calibri" pitchFamily="34" charset="0"/>
              </a:rPr>
              <a:t>improving the poor's access to land</a:t>
            </a:r>
            <a:r>
              <a:rPr lang="en-IN" sz="2000" dirty="0" smtClean="0">
                <a:latin typeface="Palatino Linotype" pitchFamily="18" charset="0"/>
                <a:cs typeface="Calibri" pitchFamily="34" charset="0"/>
              </a:rPr>
              <a:t>, although their effectiveness has often been hindered by political constraints on implementation</a:t>
            </a:r>
          </a:p>
          <a:p>
            <a:pPr eaLnBrk="1" hangingPunct="1"/>
            <a:endParaRPr lang="en-IN" sz="2000" dirty="0" smtClean="0">
              <a:latin typeface="Palatino Linotype" pitchFamily="18" charset="0"/>
              <a:cs typeface="Calibri" pitchFamily="34" charset="0"/>
            </a:endParaRPr>
          </a:p>
          <a:p>
            <a:pPr eaLnBrk="1" hangingPunct="1"/>
            <a:r>
              <a:rPr lang="en-IN" sz="2000" b="1" dirty="0" smtClean="0">
                <a:latin typeface="Palatino Linotype" pitchFamily="18" charset="0"/>
                <a:cs typeface="Calibri" pitchFamily="34" charset="0"/>
              </a:rPr>
              <a:t>India is an important case study of land reform: </a:t>
            </a:r>
            <a:r>
              <a:rPr lang="en-IN" sz="2000" dirty="0" smtClean="0">
                <a:latin typeface="Palatino Linotype" pitchFamily="18" charset="0"/>
                <a:cs typeface="Calibri" pitchFamily="34" charset="0"/>
              </a:rPr>
              <a:t>It is home to a significant fraction of the poor in the developing world and in the post independence period we have been subjected to the largest body of land reform legislation ever to have been passed in so short a time period in any country</a:t>
            </a:r>
          </a:p>
          <a:p>
            <a:pPr eaLnBrk="1" hangingPunct="1"/>
            <a:endParaRPr lang="en-IN" sz="2000" dirty="0" smtClean="0">
              <a:latin typeface="Palatino Linotype" pitchFamily="18" charset="0"/>
              <a:cs typeface="Calibri" pitchFamily="34" charset="0"/>
            </a:endParaRPr>
          </a:p>
          <a:p>
            <a:pPr eaLnBrk="1" hangingPunct="1"/>
            <a:r>
              <a:rPr lang="en-IN" sz="2000" dirty="0" smtClean="0">
                <a:latin typeface="Palatino Linotype" pitchFamily="18" charset="0"/>
                <a:cs typeface="Calibri" pitchFamily="34" charset="0"/>
              </a:rPr>
              <a:t>This paper studies </a:t>
            </a:r>
            <a:r>
              <a:rPr lang="en-IN" sz="2000" b="1" dirty="0" smtClean="0">
                <a:latin typeface="Palatino Linotype" pitchFamily="18" charset="0"/>
                <a:cs typeface="Calibri" pitchFamily="34" charset="0"/>
              </a:rPr>
              <a:t>land reform as a redistributive policy </a:t>
            </a:r>
            <a:r>
              <a:rPr lang="en-IN" sz="2000" dirty="0" smtClean="0">
                <a:latin typeface="Palatino Linotype" pitchFamily="18" charset="0"/>
                <a:cs typeface="Calibri" pitchFamily="34" charset="0"/>
              </a:rPr>
              <a:t>as improvement in the asset base of the poor has been viewed as a central strategy to relieve endemic poverty</a:t>
            </a:r>
          </a:p>
          <a:p>
            <a:pPr eaLnBrk="1" hangingPunct="1">
              <a:buNone/>
            </a:pPr>
            <a:endParaRPr lang="en-IN" sz="2000" dirty="0" smtClean="0">
              <a:latin typeface="Palatino Linotype" pitchFamily="18" charset="0"/>
              <a:cs typeface="Calibri" pitchFamily="34" charset="0"/>
            </a:endParaRPr>
          </a:p>
          <a:p>
            <a:pPr eaLnBrk="1" hangingPunct="1"/>
            <a:r>
              <a:rPr lang="en-IN" sz="2000" dirty="0" smtClean="0">
                <a:latin typeface="Palatino Linotype" pitchFamily="18" charset="0"/>
                <a:cs typeface="Calibri" pitchFamily="34" charset="0"/>
              </a:rPr>
              <a:t>The authors attempt to study the </a:t>
            </a:r>
            <a:r>
              <a:rPr lang="en-IN" sz="2000" b="1" dirty="0" smtClean="0">
                <a:latin typeface="Palatino Linotype" pitchFamily="18" charset="0"/>
                <a:cs typeface="Calibri" pitchFamily="34" charset="0"/>
              </a:rPr>
              <a:t>growth-inequality interaction </a:t>
            </a:r>
            <a:r>
              <a:rPr lang="en-IN" sz="2000" dirty="0" smtClean="0">
                <a:latin typeface="Palatino Linotype" pitchFamily="18" charset="0"/>
                <a:cs typeface="Calibri" pitchFamily="34" charset="0"/>
              </a:rPr>
              <a:t>in this context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188640"/>
            <a:ext cx="8424936" cy="1066800"/>
          </a:xfrm>
        </p:spPr>
        <p:txBody>
          <a:bodyPr/>
          <a:lstStyle/>
          <a:p>
            <a:pPr eaLnBrk="1" hangingPunct="1"/>
            <a:r>
              <a:rPr lang="en-IN" sz="2800" b="1" dirty="0" smtClean="0">
                <a:solidFill>
                  <a:srgbClr val="0070C0"/>
                </a:solidFill>
                <a:latin typeface="Palatino Linotype" pitchFamily="18" charset="0"/>
                <a:cs typeface="Calibri" pitchFamily="34" charset="0"/>
              </a:rPr>
              <a:t>Introduction (2/2)</a:t>
            </a:r>
            <a:endParaRPr lang="en-US" sz="2800" b="1" dirty="0" smtClean="0">
              <a:solidFill>
                <a:srgbClr val="0070C0"/>
              </a:solidFill>
              <a:latin typeface="Palatino Linotype" pitchFamily="18" charset="0"/>
              <a:cs typeface="Calibri" pitchFamily="34" charset="0"/>
            </a:endParaRPr>
          </a:p>
        </p:txBody>
      </p:sp>
      <p:sp>
        <p:nvSpPr>
          <p:cNvPr id="9219" name="Content Placeholder 2"/>
          <p:cNvSpPr>
            <a:spLocks noGrp="1"/>
          </p:cNvSpPr>
          <p:nvPr>
            <p:ph idx="1"/>
          </p:nvPr>
        </p:nvSpPr>
        <p:spPr>
          <a:xfrm>
            <a:off x="323528" y="1196752"/>
            <a:ext cx="8424936" cy="5256584"/>
          </a:xfrm>
        </p:spPr>
        <p:txBody>
          <a:bodyPr/>
          <a:lstStyle/>
          <a:p>
            <a:pPr eaLnBrk="1" hangingPunct="1"/>
            <a:r>
              <a:rPr lang="en-IN" sz="2000" dirty="0" smtClean="0">
                <a:latin typeface="Palatino Linotype" pitchFamily="18" charset="0"/>
                <a:cs typeface="Calibri" pitchFamily="34" charset="0"/>
              </a:rPr>
              <a:t>This paper takes advantage of the </a:t>
            </a:r>
            <a:r>
              <a:rPr lang="en-IN" sz="2000" b="1" dirty="0" smtClean="0">
                <a:latin typeface="Palatino Linotype" pitchFamily="18" charset="0"/>
                <a:cs typeface="Calibri" pitchFamily="34" charset="0"/>
              </a:rPr>
              <a:t>state level panel data </a:t>
            </a:r>
            <a:r>
              <a:rPr lang="en-IN" sz="2000" dirty="0" smtClean="0">
                <a:latin typeface="Palatino Linotype" pitchFamily="18" charset="0"/>
                <a:cs typeface="Calibri" pitchFamily="34" charset="0"/>
              </a:rPr>
              <a:t>available for the 16 main Indian states from 1958-1992 to assess the real impact on the conditions of the poor of the land reform legislation, and on overall growth</a:t>
            </a:r>
          </a:p>
          <a:p>
            <a:pPr eaLnBrk="1" hangingPunct="1"/>
            <a:endParaRPr lang="en-IN" sz="2000" dirty="0" smtClean="0">
              <a:latin typeface="Palatino Linotype" pitchFamily="18" charset="0"/>
              <a:cs typeface="Calibri" pitchFamily="34" charset="0"/>
            </a:endParaRPr>
          </a:p>
          <a:p>
            <a:pPr eaLnBrk="1" hangingPunct="1"/>
            <a:r>
              <a:rPr lang="en-IN" sz="2000" dirty="0" smtClean="0">
                <a:latin typeface="Palatino Linotype" pitchFamily="18" charset="0"/>
                <a:cs typeface="Calibri" pitchFamily="34" charset="0"/>
              </a:rPr>
              <a:t>Most existing empirical evidence on the links between redistribution and growth comes from </a:t>
            </a:r>
            <a:r>
              <a:rPr lang="en-IN" sz="2000" b="1" dirty="0" smtClean="0">
                <a:latin typeface="Palatino Linotype" pitchFamily="18" charset="0"/>
                <a:cs typeface="Calibri" pitchFamily="34" charset="0"/>
              </a:rPr>
              <a:t>cross-country data </a:t>
            </a:r>
            <a:r>
              <a:rPr lang="en-IN" sz="2000" dirty="0" smtClean="0">
                <a:latin typeface="Palatino Linotype" pitchFamily="18" charset="0"/>
                <a:cs typeface="Calibri" pitchFamily="34" charset="0"/>
              </a:rPr>
              <a:t>wherein there are insurmountable problems of comparability of data across countries and concerns about </a:t>
            </a:r>
            <a:r>
              <a:rPr lang="en-IN" sz="2000" b="1" dirty="0" err="1" smtClean="0">
                <a:latin typeface="Palatino Linotype" pitchFamily="18" charset="0"/>
                <a:cs typeface="Calibri" pitchFamily="34" charset="0"/>
              </a:rPr>
              <a:t>endogeneity</a:t>
            </a:r>
            <a:endParaRPr lang="en-IN" sz="2000" b="1" dirty="0" smtClean="0">
              <a:latin typeface="Palatino Linotype" pitchFamily="18" charset="0"/>
              <a:cs typeface="Calibri" pitchFamily="34" charset="0"/>
            </a:endParaRPr>
          </a:p>
          <a:p>
            <a:pPr eaLnBrk="1" hangingPunct="1"/>
            <a:endParaRPr lang="en-IN" sz="2000" dirty="0" smtClean="0">
              <a:latin typeface="Palatino Linotype" pitchFamily="18" charset="0"/>
              <a:cs typeface="Calibri" pitchFamily="34" charset="0"/>
            </a:endParaRPr>
          </a:p>
          <a:p>
            <a:pPr eaLnBrk="1" hangingPunct="1"/>
            <a:r>
              <a:rPr lang="en-IN" sz="2000" dirty="0" smtClean="0">
                <a:latin typeface="Palatino Linotype" pitchFamily="18" charset="0"/>
                <a:cs typeface="Calibri" pitchFamily="34" charset="0"/>
              </a:rPr>
              <a:t>The fact that this data comes from one country with </a:t>
            </a:r>
            <a:r>
              <a:rPr lang="en-IN" sz="2000" b="1" dirty="0" smtClean="0">
                <a:latin typeface="Palatino Linotype" pitchFamily="18" charset="0"/>
                <a:cs typeface="Calibri" pitchFamily="34" charset="0"/>
              </a:rPr>
              <a:t>similar data collection strategies</a:t>
            </a:r>
            <a:r>
              <a:rPr lang="en-IN" sz="2000" dirty="0" smtClean="0">
                <a:latin typeface="Palatino Linotype" pitchFamily="18" charset="0"/>
                <a:cs typeface="Calibri" pitchFamily="34" charset="0"/>
              </a:rPr>
              <a:t> in each state, and the </a:t>
            </a:r>
            <a:r>
              <a:rPr lang="en-IN" sz="2000" b="1" dirty="0" smtClean="0">
                <a:latin typeface="Palatino Linotype" pitchFamily="18" charset="0"/>
                <a:cs typeface="Calibri" pitchFamily="34" charset="0"/>
              </a:rPr>
              <a:t>relatively long time period</a:t>
            </a:r>
            <a:r>
              <a:rPr lang="en-IN" sz="2000" dirty="0" smtClean="0">
                <a:latin typeface="Palatino Linotype" pitchFamily="18" charset="0"/>
                <a:cs typeface="Calibri" pitchFamily="34" charset="0"/>
              </a:rPr>
              <a:t> helps to deal with above mentioned </a:t>
            </a:r>
            <a:r>
              <a:rPr lang="en-IN" sz="2000" dirty="0" err="1" smtClean="0">
                <a:latin typeface="Palatino Linotype" pitchFamily="18" charset="0"/>
                <a:cs typeface="Calibri" pitchFamily="34" charset="0"/>
              </a:rPr>
              <a:t>endogeneity</a:t>
            </a:r>
            <a:r>
              <a:rPr lang="en-IN" sz="2000" dirty="0" smtClean="0">
                <a:latin typeface="Palatino Linotype" pitchFamily="18" charset="0"/>
                <a:cs typeface="Calibri" pitchFamily="34" charset="0"/>
              </a:rPr>
              <a:t> issues</a:t>
            </a:r>
          </a:p>
          <a:p>
            <a:pPr eaLnBrk="1" hangingPunct="1"/>
            <a:endParaRPr lang="en-IN" sz="2000" dirty="0" smtClean="0">
              <a:latin typeface="Palatino Linotype" pitchFamily="18" charset="0"/>
              <a:cs typeface="Calibri" pitchFamily="34" charset="0"/>
            </a:endParaRPr>
          </a:p>
          <a:p>
            <a:pPr eaLnBrk="1" hangingPunct="1">
              <a:buNone/>
            </a:pPr>
            <a:r>
              <a:rPr lang="en-IN" sz="2000" b="1" dirty="0" smtClean="0">
                <a:latin typeface="Palatino Linotype" pitchFamily="18" charset="0"/>
                <a:cs typeface="Calibri" pitchFamily="34" charset="0"/>
              </a:rPr>
              <a:t>Principal finding: </a:t>
            </a:r>
            <a:r>
              <a:rPr lang="en-IN" sz="2000" dirty="0" smtClean="0">
                <a:latin typeface="Palatino Linotype" pitchFamily="18" charset="0"/>
                <a:cs typeface="Calibri" pitchFamily="34" charset="0"/>
              </a:rPr>
              <a:t>Land reforms do appear to have led to reductions in </a:t>
            </a:r>
          </a:p>
          <a:p>
            <a:pPr eaLnBrk="1" hangingPunct="1">
              <a:buNone/>
            </a:pPr>
            <a:r>
              <a:rPr lang="en-IN" sz="2000" dirty="0" smtClean="0">
                <a:latin typeface="Palatino Linotype" pitchFamily="18" charset="0"/>
                <a:cs typeface="Calibri" pitchFamily="34" charset="0"/>
              </a:rPr>
              <a:t>poverty in India. (This finding is robust to a number of methods of </a:t>
            </a:r>
          </a:p>
          <a:p>
            <a:pPr eaLnBrk="1" hangingPunct="1">
              <a:buNone/>
            </a:pPr>
            <a:r>
              <a:rPr lang="en-IN" sz="2000" dirty="0" smtClean="0">
                <a:latin typeface="Palatino Linotype" pitchFamily="18" charset="0"/>
                <a:cs typeface="Calibri" pitchFamily="34" charset="0"/>
              </a:rPr>
              <a:t>estimation, and the inclusion/exclusion of many different controls)</a:t>
            </a:r>
            <a:endParaRPr lang="en-US" sz="2000" dirty="0" smtClean="0">
              <a:latin typeface="Palatino Linotype" pitchFamily="18" charset="0"/>
              <a:cs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188640"/>
            <a:ext cx="8424936" cy="1066800"/>
          </a:xfrm>
        </p:spPr>
        <p:txBody>
          <a:bodyPr/>
          <a:lstStyle/>
          <a:p>
            <a:pPr eaLnBrk="1" hangingPunct="1"/>
            <a:r>
              <a:rPr lang="en-IN" sz="2800" b="1" dirty="0" smtClean="0">
                <a:solidFill>
                  <a:srgbClr val="0070C0"/>
                </a:solidFill>
                <a:latin typeface="Palatino Linotype" pitchFamily="18" charset="0"/>
                <a:cs typeface="Calibri" pitchFamily="34" charset="0"/>
              </a:rPr>
              <a:t>Background and Data</a:t>
            </a:r>
            <a:endParaRPr lang="en-US" sz="2800" b="1" dirty="0" smtClean="0">
              <a:solidFill>
                <a:srgbClr val="0070C0"/>
              </a:solidFill>
              <a:latin typeface="Palatino Linotype" pitchFamily="18" charset="0"/>
              <a:cs typeface="Calibri" pitchFamily="34" charset="0"/>
            </a:endParaRPr>
          </a:p>
        </p:txBody>
      </p:sp>
      <p:sp>
        <p:nvSpPr>
          <p:cNvPr id="9219" name="Content Placeholder 2"/>
          <p:cNvSpPr>
            <a:spLocks noGrp="1"/>
          </p:cNvSpPr>
          <p:nvPr>
            <p:ph idx="1"/>
          </p:nvPr>
        </p:nvSpPr>
        <p:spPr>
          <a:xfrm>
            <a:off x="323528" y="1196752"/>
            <a:ext cx="8424936" cy="5256584"/>
          </a:xfrm>
        </p:spPr>
        <p:txBody>
          <a:bodyPr/>
          <a:lstStyle/>
          <a:p>
            <a:pPr eaLnBrk="1" hangingPunct="1"/>
            <a:r>
              <a:rPr lang="en-IN" sz="2000" dirty="0" smtClean="0">
                <a:latin typeface="Palatino Linotype" pitchFamily="18" charset="0"/>
                <a:cs typeface="Calibri" pitchFamily="34" charset="0"/>
              </a:rPr>
              <a:t>Under the 1949 Indian Constitution, states were granted the powers to enact land reforms and this autonomy ensures that there has been </a:t>
            </a:r>
            <a:r>
              <a:rPr lang="en-IN" sz="2000" b="1" dirty="0" smtClean="0">
                <a:latin typeface="Palatino Linotype" pitchFamily="18" charset="0"/>
                <a:cs typeface="Calibri" pitchFamily="34" charset="0"/>
              </a:rPr>
              <a:t>significant variation across states and time </a:t>
            </a:r>
            <a:r>
              <a:rPr lang="en-IN" sz="2000" dirty="0" smtClean="0">
                <a:latin typeface="Palatino Linotype" pitchFamily="18" charset="0"/>
                <a:cs typeface="Calibri" pitchFamily="34" charset="0"/>
              </a:rPr>
              <a:t>in terms of the number and types of land reforms that have been enacted</a:t>
            </a:r>
          </a:p>
          <a:p>
            <a:pPr eaLnBrk="1" hangingPunct="1">
              <a:buNone/>
            </a:pPr>
            <a:endParaRPr lang="en-IN" sz="2000" dirty="0" smtClean="0">
              <a:latin typeface="Palatino Linotype" pitchFamily="18" charset="0"/>
              <a:cs typeface="Calibri" pitchFamily="34" charset="0"/>
            </a:endParaRPr>
          </a:p>
          <a:p>
            <a:pPr eaLnBrk="1" hangingPunct="1"/>
            <a:r>
              <a:rPr lang="en-IN" sz="2000" dirty="0" smtClean="0">
                <a:latin typeface="Palatino Linotype" pitchFamily="18" charset="0"/>
                <a:cs typeface="Calibri" pitchFamily="34" charset="0"/>
              </a:rPr>
              <a:t>Land reform acts are categorized as per their main purpose:</a:t>
            </a:r>
          </a:p>
          <a:p>
            <a:pPr eaLnBrk="1" hangingPunct="1"/>
            <a:endParaRPr lang="en-IN" sz="2000" dirty="0" smtClean="0">
              <a:latin typeface="Palatino Linotype" pitchFamily="18" charset="0"/>
              <a:cs typeface="Calibri" pitchFamily="34" charset="0"/>
            </a:endParaRPr>
          </a:p>
          <a:p>
            <a:pPr marL="566737" indent="-457200" eaLnBrk="1" hangingPunct="1">
              <a:buFont typeface="+mj-lt"/>
              <a:buAutoNum type="arabicPeriod"/>
            </a:pPr>
            <a:r>
              <a:rPr lang="en-IN" sz="2000" b="1" dirty="0" smtClean="0">
                <a:latin typeface="Palatino Linotype" pitchFamily="18" charset="0"/>
                <a:cs typeface="Calibri" pitchFamily="34" charset="0"/>
              </a:rPr>
              <a:t>Tenancy reforms : </a:t>
            </a:r>
            <a:r>
              <a:rPr lang="en-IN" sz="2000" dirty="0" smtClean="0">
                <a:latin typeface="Palatino Linotype" pitchFamily="18" charset="0"/>
                <a:cs typeface="Calibri" pitchFamily="34" charset="0"/>
              </a:rPr>
              <a:t>Attempts to regulate tenancy contracts both via registration and stipulation of contractual terms (shares) </a:t>
            </a:r>
          </a:p>
          <a:p>
            <a:pPr marL="566737" indent="-457200" eaLnBrk="1" hangingPunct="1">
              <a:buFont typeface="+mj-lt"/>
              <a:buAutoNum type="arabicPeriod"/>
            </a:pPr>
            <a:r>
              <a:rPr lang="en-IN" sz="2000" b="1" dirty="0" smtClean="0">
                <a:latin typeface="Palatino Linotype" pitchFamily="18" charset="0"/>
                <a:cs typeface="Calibri" pitchFamily="34" charset="0"/>
              </a:rPr>
              <a:t>Abolishing intermediaries: </a:t>
            </a:r>
            <a:r>
              <a:rPr lang="en-IN" sz="2000" dirty="0" smtClean="0">
                <a:latin typeface="Palatino Linotype" pitchFamily="18" charset="0"/>
                <a:cs typeface="Calibri" pitchFamily="34" charset="0"/>
              </a:rPr>
              <a:t>Intermediaries who worked under feudal lords (</a:t>
            </a:r>
            <a:r>
              <a:rPr lang="en-IN" sz="2000" dirty="0" err="1" smtClean="0">
                <a:latin typeface="Palatino Linotype" pitchFamily="18" charset="0"/>
                <a:cs typeface="Calibri" pitchFamily="34" charset="0"/>
              </a:rPr>
              <a:t>Zamandari</a:t>
            </a:r>
            <a:r>
              <a:rPr lang="en-IN" sz="2000" dirty="0" smtClean="0">
                <a:latin typeface="Palatino Linotype" pitchFamily="18" charset="0"/>
                <a:cs typeface="Calibri" pitchFamily="34" charset="0"/>
              </a:rPr>
              <a:t>) to collect rent </a:t>
            </a:r>
          </a:p>
          <a:p>
            <a:pPr marL="566737" indent="-457200" eaLnBrk="1" hangingPunct="1">
              <a:buFont typeface="+mj-lt"/>
              <a:buAutoNum type="arabicPeriod"/>
            </a:pPr>
            <a:r>
              <a:rPr lang="en-IN" sz="2000" b="1" dirty="0" smtClean="0">
                <a:latin typeface="Palatino Linotype" pitchFamily="18" charset="0"/>
                <a:cs typeface="Calibri" pitchFamily="34" charset="0"/>
              </a:rPr>
              <a:t>Ceilings on landholdings</a:t>
            </a:r>
            <a:r>
              <a:rPr lang="en-IN" sz="2000" dirty="0" smtClean="0">
                <a:latin typeface="Palatino Linotype" pitchFamily="18" charset="0"/>
                <a:cs typeface="Calibri" pitchFamily="34" charset="0"/>
              </a:rPr>
              <a:t>: Redistributing surplus land to the landless people</a:t>
            </a:r>
          </a:p>
          <a:p>
            <a:pPr marL="566737" indent="-457200" eaLnBrk="1" hangingPunct="1">
              <a:buFont typeface="+mj-lt"/>
              <a:buAutoNum type="arabicPeriod"/>
            </a:pPr>
            <a:r>
              <a:rPr lang="en-US" sz="2000" b="1" dirty="0" smtClean="0">
                <a:latin typeface="Palatino Linotype" pitchFamily="18" charset="0"/>
                <a:cs typeface="Calibri" pitchFamily="34" charset="0"/>
              </a:rPr>
              <a:t>Consolidation of disparate landholdings: </a:t>
            </a:r>
            <a:r>
              <a:rPr lang="en-US" sz="2000" dirty="0" smtClean="0">
                <a:latin typeface="Palatino Linotype" pitchFamily="18" charset="0"/>
                <a:cs typeface="Calibri" pitchFamily="34" charset="0"/>
              </a:rPr>
              <a:t>Aimed at achieving efficiency gains</a:t>
            </a:r>
            <a:endParaRPr lang="en-US" sz="2000" b="1" dirty="0" smtClean="0">
              <a:latin typeface="Palatino Linotype" pitchFamily="18" charset="0"/>
              <a:cs typeface="Calibri"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188640"/>
            <a:ext cx="8424936" cy="1066800"/>
          </a:xfrm>
        </p:spPr>
        <p:txBody>
          <a:bodyPr/>
          <a:lstStyle/>
          <a:p>
            <a:pPr eaLnBrk="1" hangingPunct="1"/>
            <a:r>
              <a:rPr lang="en-IN" sz="2400" b="1" dirty="0" smtClean="0">
                <a:solidFill>
                  <a:srgbClr val="0070C0"/>
                </a:solidFill>
                <a:latin typeface="Palatino Linotype" pitchFamily="18" charset="0"/>
                <a:cs typeface="Calibri" pitchFamily="34" charset="0"/>
              </a:rPr>
              <a:t>Background and Data</a:t>
            </a:r>
            <a:endParaRPr lang="en-US" sz="2400" b="1" dirty="0" smtClean="0">
              <a:solidFill>
                <a:srgbClr val="0070C0"/>
              </a:solidFill>
              <a:latin typeface="Palatino Linotype" pitchFamily="18" charset="0"/>
              <a:cs typeface="Calibri" pitchFamily="34" charset="0"/>
            </a:endParaRPr>
          </a:p>
        </p:txBody>
      </p:sp>
      <p:sp>
        <p:nvSpPr>
          <p:cNvPr id="9219" name="Content Placeholder 2"/>
          <p:cNvSpPr>
            <a:spLocks noGrp="1"/>
          </p:cNvSpPr>
          <p:nvPr>
            <p:ph idx="1"/>
          </p:nvPr>
        </p:nvSpPr>
        <p:spPr>
          <a:xfrm>
            <a:off x="323528" y="1196752"/>
            <a:ext cx="8424936" cy="5256584"/>
          </a:xfrm>
        </p:spPr>
        <p:txBody>
          <a:bodyPr/>
          <a:lstStyle/>
          <a:p>
            <a:pPr eaLnBrk="1" hangingPunct="1"/>
            <a:r>
              <a:rPr lang="en-IN" sz="1600" b="1" dirty="0" smtClean="0">
                <a:latin typeface="Palatino Linotype" pitchFamily="18" charset="0"/>
                <a:cs typeface="Calibri" pitchFamily="34" charset="0"/>
              </a:rPr>
              <a:t>Poverty measures : </a:t>
            </a:r>
            <a:r>
              <a:rPr lang="en-IN" sz="1600" dirty="0" smtClean="0">
                <a:latin typeface="Palatino Linotype" pitchFamily="18" charset="0"/>
                <a:cs typeface="Calibri" pitchFamily="34" charset="0"/>
              </a:rPr>
              <a:t>The headcount index and the poverty gap have been employed.  Given that NSS surveys are not annual, weighted interpolation has been used to obtain values between surveys. The all-India rural headcount measure has fallen from around </a:t>
            </a:r>
            <a:r>
              <a:rPr lang="en-IN" sz="1600" b="1" dirty="0" smtClean="0">
                <a:latin typeface="Palatino Linotype" pitchFamily="18" charset="0"/>
                <a:cs typeface="Calibri" pitchFamily="34" charset="0"/>
              </a:rPr>
              <a:t>55 % to 40 %, </a:t>
            </a:r>
            <a:r>
              <a:rPr lang="en-IN" sz="1600" dirty="0" smtClean="0">
                <a:latin typeface="Palatino Linotype" pitchFamily="18" charset="0"/>
                <a:cs typeface="Calibri" pitchFamily="34" charset="0"/>
              </a:rPr>
              <a:t>and the rural poverty gap from </a:t>
            </a:r>
            <a:r>
              <a:rPr lang="en-IN" sz="1600" b="1" dirty="0" smtClean="0">
                <a:latin typeface="Palatino Linotype" pitchFamily="18" charset="0"/>
                <a:cs typeface="Calibri" pitchFamily="34" charset="0"/>
              </a:rPr>
              <a:t>19 % to around 10 %</a:t>
            </a:r>
          </a:p>
          <a:p>
            <a:pPr eaLnBrk="1" hangingPunct="1"/>
            <a:endParaRPr lang="en-IN" sz="1600" dirty="0" smtClean="0">
              <a:latin typeface="Palatino Linotype" pitchFamily="18" charset="0"/>
              <a:cs typeface="Calibri" pitchFamily="34" charset="0"/>
            </a:endParaRPr>
          </a:p>
          <a:p>
            <a:pPr eaLnBrk="1" hangingPunct="1"/>
            <a:r>
              <a:rPr lang="en-IN" sz="1600" b="1" dirty="0" smtClean="0">
                <a:latin typeface="Palatino Linotype" pitchFamily="18" charset="0"/>
                <a:cs typeface="Calibri" pitchFamily="34" charset="0"/>
              </a:rPr>
              <a:t>Agricultural wage : </a:t>
            </a:r>
            <a:r>
              <a:rPr lang="en-IN" sz="1600" dirty="0" smtClean="0">
                <a:latin typeface="Palatino Linotype" pitchFamily="18" charset="0"/>
                <a:cs typeface="Calibri" pitchFamily="34" charset="0"/>
              </a:rPr>
              <a:t>Data were also collected to enable us to examine whether land reforms had general equilibrium effects and were thus capable of reaching groups of the poor (e.g., landless </a:t>
            </a:r>
            <a:r>
              <a:rPr lang="en-IN" sz="1600" dirty="0" err="1" smtClean="0">
                <a:latin typeface="Palatino Linotype" pitchFamily="18" charset="0"/>
                <a:cs typeface="Calibri" pitchFamily="34" charset="0"/>
              </a:rPr>
              <a:t>laborers</a:t>
            </a:r>
            <a:r>
              <a:rPr lang="en-IN" sz="1600" dirty="0" smtClean="0">
                <a:latin typeface="Palatino Linotype" pitchFamily="18" charset="0"/>
                <a:cs typeface="Calibri" pitchFamily="34" charset="0"/>
              </a:rPr>
              <a:t>) who did not directly benefit from the reforms</a:t>
            </a:r>
          </a:p>
          <a:p>
            <a:pPr eaLnBrk="1" hangingPunct="1"/>
            <a:endParaRPr lang="en-IN" sz="1600" dirty="0" smtClean="0">
              <a:latin typeface="Palatino Linotype" pitchFamily="18" charset="0"/>
              <a:cs typeface="Calibri" pitchFamily="34" charset="0"/>
            </a:endParaRPr>
          </a:p>
          <a:p>
            <a:pPr eaLnBrk="1" hangingPunct="1"/>
            <a:r>
              <a:rPr lang="en-IN" sz="1600" b="1" dirty="0" smtClean="0">
                <a:latin typeface="Palatino Linotype" pitchFamily="18" charset="0"/>
                <a:cs typeface="Calibri" pitchFamily="34" charset="0"/>
              </a:rPr>
              <a:t>Output: </a:t>
            </a:r>
            <a:r>
              <a:rPr lang="en-IN" sz="1600" dirty="0" smtClean="0">
                <a:latin typeface="Palatino Linotype" pitchFamily="18" charset="0"/>
                <a:cs typeface="Calibri" pitchFamily="34" charset="0"/>
              </a:rPr>
              <a:t>Real values of per capita agricultural, </a:t>
            </a:r>
            <a:r>
              <a:rPr lang="en-IN" sz="1600" dirty="0" err="1" smtClean="0">
                <a:latin typeface="Palatino Linotype" pitchFamily="18" charset="0"/>
                <a:cs typeface="Calibri" pitchFamily="34" charset="0"/>
              </a:rPr>
              <a:t>nonagricultural</a:t>
            </a:r>
            <a:r>
              <a:rPr lang="en-IN" sz="1600" dirty="0" smtClean="0">
                <a:latin typeface="Palatino Linotype" pitchFamily="18" charset="0"/>
                <a:cs typeface="Calibri" pitchFamily="34" charset="0"/>
              </a:rPr>
              <a:t>, and combined state domestic product are also available to examine the determinants of growth</a:t>
            </a:r>
          </a:p>
          <a:p>
            <a:pPr eaLnBrk="1" hangingPunct="1"/>
            <a:endParaRPr lang="en-IN" sz="1600" dirty="0" smtClean="0">
              <a:latin typeface="Palatino Linotype" pitchFamily="18" charset="0"/>
              <a:cs typeface="Calibri" pitchFamily="34" charset="0"/>
            </a:endParaRPr>
          </a:p>
          <a:p>
            <a:pPr eaLnBrk="1" hangingPunct="1"/>
            <a:r>
              <a:rPr lang="en-IN" sz="1600" b="1" dirty="0" smtClean="0">
                <a:latin typeface="Palatino Linotype" pitchFamily="18" charset="0"/>
                <a:cs typeface="Calibri" pitchFamily="34" charset="0"/>
              </a:rPr>
              <a:t>Measure of agricultural yields: </a:t>
            </a:r>
            <a:r>
              <a:rPr lang="en-IN" sz="1600" dirty="0" smtClean="0">
                <a:latin typeface="Palatino Linotype" pitchFamily="18" charset="0"/>
                <a:cs typeface="Calibri" pitchFamily="34" charset="0"/>
              </a:rPr>
              <a:t>Defined as real agricultural state domestic product divided by the net sown area. This crudely captures technological changes in agriculture</a:t>
            </a:r>
          </a:p>
          <a:p>
            <a:pPr eaLnBrk="1" hangingPunct="1"/>
            <a:endParaRPr lang="en-IN" sz="1600" dirty="0" smtClean="0">
              <a:latin typeface="Palatino Linotype" pitchFamily="18" charset="0"/>
              <a:cs typeface="Calibri" pitchFamily="34" charset="0"/>
            </a:endParaRPr>
          </a:p>
          <a:p>
            <a:pPr eaLnBrk="1" hangingPunct="1"/>
            <a:r>
              <a:rPr lang="en-IN" sz="1600" b="1" dirty="0" smtClean="0">
                <a:latin typeface="Palatino Linotype" pitchFamily="18" charset="0"/>
                <a:cs typeface="Calibri" pitchFamily="34" charset="0"/>
              </a:rPr>
              <a:t>Public finance data: </a:t>
            </a:r>
            <a:r>
              <a:rPr lang="en-IN" sz="1600" dirty="0" smtClean="0">
                <a:latin typeface="Palatino Linotype" pitchFamily="18" charset="0"/>
                <a:cs typeface="Calibri" pitchFamily="34" charset="0"/>
              </a:rPr>
              <a:t>Taken at the state level, collected chiefly as a means to control for other government interventions besides land reform</a:t>
            </a:r>
          </a:p>
          <a:p>
            <a:pPr eaLnBrk="1" hangingPunct="1"/>
            <a:endParaRPr lang="en-IN" sz="1600" dirty="0" smtClean="0">
              <a:latin typeface="Palatino Linotype" pitchFamily="18" charset="0"/>
              <a:cs typeface="Calibri" pitchFamily="34" charset="0"/>
            </a:endParaRPr>
          </a:p>
          <a:p>
            <a:pPr eaLnBrk="1" hangingPunct="1">
              <a:buNone/>
            </a:pPr>
            <a:r>
              <a:rPr lang="en-IN" sz="1000" b="1" dirty="0" smtClean="0">
                <a:latin typeface="Palatino Linotype" pitchFamily="18" charset="0"/>
                <a:cs typeface="Calibri" pitchFamily="34" charset="0"/>
              </a:rPr>
              <a:t>Poverty measures </a:t>
            </a:r>
            <a:r>
              <a:rPr lang="en-IN" sz="1000" dirty="0" smtClean="0">
                <a:latin typeface="Palatino Linotype" pitchFamily="18" charset="0"/>
                <a:cs typeface="Calibri" pitchFamily="34" charset="0"/>
              </a:rPr>
              <a:t>are based on consumption distributions from 22 rounds of the (NSS). The poverty line is based on a nutritional norm of 2400 </a:t>
            </a:r>
          </a:p>
          <a:p>
            <a:pPr eaLnBrk="1" hangingPunct="1">
              <a:buNone/>
            </a:pPr>
            <a:r>
              <a:rPr lang="en-IN" sz="1000" dirty="0" smtClean="0">
                <a:latin typeface="Palatino Linotype" pitchFamily="18" charset="0"/>
                <a:cs typeface="Calibri" pitchFamily="34" charset="0"/>
              </a:rPr>
              <a:t>calories per day and is defined as the level of average per capita total expenditure</a:t>
            </a:r>
          </a:p>
          <a:p>
            <a:pPr eaLnBrk="1" hangingPunct="1"/>
            <a:endParaRPr lang="en-US" sz="1600" dirty="0" smtClean="0">
              <a:latin typeface="Palatino Linotype" pitchFamily="18" charset="0"/>
              <a:cs typeface="Calibri"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179512" y="836712"/>
            <a:ext cx="8716814" cy="5616624"/>
          </a:xfrm>
          <a:prstGeom prst="rect">
            <a:avLst/>
          </a:prstGeom>
          <a:noFill/>
          <a:ln w="9525">
            <a:solidFill>
              <a:schemeClr val="accent1"/>
            </a:solidFill>
            <a:miter lim="800000"/>
            <a:headEnd/>
            <a:tailEnd/>
          </a:ln>
        </p:spPr>
      </p:pic>
      <p:sp>
        <p:nvSpPr>
          <p:cNvPr id="7" name="Rectangle 6"/>
          <p:cNvSpPr/>
          <p:nvPr/>
        </p:nvSpPr>
        <p:spPr>
          <a:xfrm>
            <a:off x="107504" y="3717032"/>
            <a:ext cx="8604447" cy="28803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ectangle 7"/>
          <p:cNvSpPr/>
          <p:nvPr/>
        </p:nvSpPr>
        <p:spPr>
          <a:xfrm>
            <a:off x="107504" y="5373216"/>
            <a:ext cx="8604447" cy="50405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Rectangle 9"/>
          <p:cNvSpPr/>
          <p:nvPr/>
        </p:nvSpPr>
        <p:spPr>
          <a:xfrm>
            <a:off x="107504" y="4797152"/>
            <a:ext cx="8604447" cy="5760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ectangle 5"/>
          <p:cNvSpPr/>
          <p:nvPr/>
        </p:nvSpPr>
        <p:spPr>
          <a:xfrm>
            <a:off x="3995936" y="1124744"/>
            <a:ext cx="1008112" cy="49567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273968"/>
            <a:ext cx="8424936" cy="1066800"/>
          </a:xfrm>
        </p:spPr>
        <p:txBody>
          <a:bodyPr/>
          <a:lstStyle/>
          <a:p>
            <a:pPr eaLnBrk="1" hangingPunct="1"/>
            <a:r>
              <a:rPr lang="en-IN" sz="2400" b="1" dirty="0" smtClean="0">
                <a:solidFill>
                  <a:srgbClr val="0070C0"/>
                </a:solidFill>
                <a:latin typeface="Palatino Linotype" pitchFamily="18" charset="0"/>
                <a:cs typeface="Calibri" pitchFamily="34" charset="0"/>
              </a:rPr>
              <a:t>Empirical approach: Panel data regression</a:t>
            </a:r>
            <a:endParaRPr lang="en-US" sz="2400" b="1" dirty="0" smtClean="0">
              <a:solidFill>
                <a:srgbClr val="0070C0"/>
              </a:solidFill>
              <a:latin typeface="Palatino Linotype" pitchFamily="18" charset="0"/>
              <a:cs typeface="Calibri" pitchFamily="34" charset="0"/>
            </a:endParaRPr>
          </a:p>
        </p:txBody>
      </p:sp>
      <p:sp>
        <p:nvSpPr>
          <p:cNvPr id="9219" name="Content Placeholder 2"/>
          <p:cNvSpPr>
            <a:spLocks noGrp="1"/>
          </p:cNvSpPr>
          <p:nvPr>
            <p:ph idx="1"/>
          </p:nvPr>
        </p:nvSpPr>
        <p:spPr>
          <a:xfrm>
            <a:off x="323528" y="1052736"/>
            <a:ext cx="8496944" cy="5328592"/>
          </a:xfrm>
        </p:spPr>
        <p:txBody>
          <a:bodyPr/>
          <a:lstStyle/>
          <a:p>
            <a:pPr eaLnBrk="1" hangingPunct="1">
              <a:buNone/>
            </a:pPr>
            <a:r>
              <a:rPr lang="en-IN" sz="1600" dirty="0" smtClean="0">
                <a:latin typeface="Palatino Linotype" pitchFamily="18" charset="0"/>
                <a:cs typeface="Calibri" pitchFamily="34" charset="0"/>
              </a:rPr>
              <a:t>	The </a:t>
            </a:r>
            <a:r>
              <a:rPr lang="en-IN" sz="1600" dirty="0" smtClean="0">
                <a:latin typeface="Palatino Linotype" pitchFamily="18" charset="0"/>
                <a:cs typeface="Calibri" pitchFamily="34" charset="0"/>
              </a:rPr>
              <a:t>empirical approach is to run panel data regressions of the form:</a:t>
            </a:r>
          </a:p>
          <a:p>
            <a:pPr eaLnBrk="1" hangingPunct="1">
              <a:buNone/>
            </a:pPr>
            <a:r>
              <a:rPr lang="en-IN" sz="1600" dirty="0" smtClean="0">
                <a:latin typeface="Palatino Linotype" pitchFamily="18" charset="0"/>
                <a:cs typeface="Calibri" pitchFamily="34" charset="0"/>
              </a:rPr>
              <a:t>                                                                  </a:t>
            </a:r>
          </a:p>
          <a:p>
            <a:pPr eaLnBrk="1" hangingPunct="1">
              <a:buNone/>
            </a:pPr>
            <a:r>
              <a:rPr lang="en-IN" sz="1600" dirty="0" smtClean="0">
                <a:latin typeface="Palatino Linotype" pitchFamily="18" charset="0"/>
                <a:cs typeface="Calibri" pitchFamily="34" charset="0"/>
              </a:rPr>
              <a:t>                                                                                                                           (1)</a:t>
            </a:r>
          </a:p>
          <a:p>
            <a:pPr eaLnBrk="1" hangingPunct="1">
              <a:buNone/>
            </a:pPr>
            <a:endParaRPr lang="en-IN" sz="1600" dirty="0" smtClean="0">
              <a:latin typeface="Palatino Linotype" pitchFamily="18" charset="0"/>
              <a:cs typeface="Calibri" pitchFamily="34" charset="0"/>
            </a:endParaRPr>
          </a:p>
          <a:p>
            <a:pPr lvl="1" eaLnBrk="1" hangingPunct="1">
              <a:buNone/>
            </a:pPr>
            <a:endParaRPr lang="en-IN" sz="1600" b="1" dirty="0" smtClean="0">
              <a:solidFill>
                <a:schemeClr val="tx1"/>
              </a:solidFill>
              <a:latin typeface="Palatino Linotype" pitchFamily="18" charset="0"/>
              <a:cs typeface="Calibri" pitchFamily="34" charset="0"/>
            </a:endParaRPr>
          </a:p>
          <a:p>
            <a:pPr lvl="1" eaLnBrk="1" hangingPunct="1">
              <a:buNone/>
            </a:pPr>
            <a:endParaRPr lang="en-IN" sz="1600" b="1" dirty="0" smtClean="0">
              <a:solidFill>
                <a:schemeClr val="tx1"/>
              </a:solidFill>
              <a:latin typeface="Palatino Linotype" pitchFamily="18" charset="0"/>
              <a:cs typeface="Calibri" pitchFamily="34" charset="0"/>
            </a:endParaRPr>
          </a:p>
          <a:p>
            <a:pPr lvl="1" eaLnBrk="1" hangingPunct="1">
              <a:buNone/>
            </a:pPr>
            <a:endParaRPr lang="en-IN" sz="1600" b="1" dirty="0" smtClean="0">
              <a:solidFill>
                <a:schemeClr val="tx1"/>
              </a:solidFill>
              <a:latin typeface="Palatino Linotype" pitchFamily="18" charset="0"/>
              <a:cs typeface="Calibri" pitchFamily="34" charset="0"/>
            </a:endParaRPr>
          </a:p>
          <a:p>
            <a:pPr lvl="1" eaLnBrk="1" hangingPunct="1">
              <a:buNone/>
            </a:pPr>
            <a:r>
              <a:rPr lang="en-IN" sz="1600" b="1" dirty="0" smtClean="0">
                <a:solidFill>
                  <a:schemeClr val="tx1"/>
                </a:solidFill>
                <a:latin typeface="Palatino Linotype" pitchFamily="18" charset="0"/>
                <a:cs typeface="Calibri" pitchFamily="34" charset="0"/>
              </a:rPr>
              <a:t>x(</a:t>
            </a:r>
            <a:r>
              <a:rPr lang="en-IN" sz="1600" b="1" dirty="0" err="1" smtClean="0">
                <a:solidFill>
                  <a:schemeClr val="tx1"/>
                </a:solidFill>
                <a:latin typeface="Palatino Linotype" pitchFamily="18" charset="0"/>
                <a:cs typeface="Calibri" pitchFamily="34" charset="0"/>
              </a:rPr>
              <a:t>st</a:t>
            </a:r>
            <a:r>
              <a:rPr lang="en-IN" sz="1600" b="1" dirty="0" smtClean="0">
                <a:solidFill>
                  <a:schemeClr val="tx1"/>
                </a:solidFill>
                <a:latin typeface="Palatino Linotype" pitchFamily="18" charset="0"/>
                <a:cs typeface="Calibri" pitchFamily="34" charset="0"/>
              </a:rPr>
              <a:t>)</a:t>
            </a:r>
            <a:r>
              <a:rPr lang="en-IN" sz="1600" dirty="0" smtClean="0">
                <a:solidFill>
                  <a:schemeClr val="tx1"/>
                </a:solidFill>
                <a:latin typeface="Palatino Linotype" pitchFamily="18" charset="0"/>
                <a:cs typeface="Calibri" pitchFamily="34" charset="0"/>
              </a:rPr>
              <a:t> is some measure of poverty in state s at time t</a:t>
            </a:r>
          </a:p>
          <a:p>
            <a:pPr lvl="1" eaLnBrk="1" hangingPunct="1">
              <a:buNone/>
            </a:pPr>
            <a:r>
              <a:rPr lang="en-IN" sz="1600" b="1" dirty="0" smtClean="0">
                <a:solidFill>
                  <a:schemeClr val="tx1"/>
                </a:solidFill>
                <a:latin typeface="Palatino Linotype" pitchFamily="18" charset="0"/>
                <a:cs typeface="Calibri" pitchFamily="34" charset="0"/>
              </a:rPr>
              <a:t>Alpha </a:t>
            </a:r>
            <a:r>
              <a:rPr lang="en-IN" sz="1600" b="1" dirty="0" smtClean="0">
                <a:solidFill>
                  <a:schemeClr val="tx1"/>
                </a:solidFill>
                <a:latin typeface="Palatino Linotype" pitchFamily="18" charset="0"/>
                <a:cs typeface="Calibri" pitchFamily="34" charset="0"/>
              </a:rPr>
              <a:t>(s</a:t>
            </a:r>
            <a:r>
              <a:rPr lang="en-IN" sz="1600" b="1" dirty="0" smtClean="0">
                <a:solidFill>
                  <a:schemeClr val="tx1"/>
                </a:solidFill>
                <a:latin typeface="Palatino Linotype" pitchFamily="18" charset="0"/>
                <a:cs typeface="Calibri" pitchFamily="34" charset="0"/>
              </a:rPr>
              <a:t>)</a:t>
            </a:r>
            <a:r>
              <a:rPr lang="en-IN" sz="1600" dirty="0" smtClean="0">
                <a:solidFill>
                  <a:schemeClr val="tx1"/>
                </a:solidFill>
                <a:latin typeface="Palatino Linotype" pitchFamily="18" charset="0"/>
                <a:cs typeface="Calibri" pitchFamily="34" charset="0"/>
              </a:rPr>
              <a:t> is a state fixed effect</a:t>
            </a:r>
          </a:p>
          <a:p>
            <a:pPr lvl="1" eaLnBrk="1" hangingPunct="1">
              <a:buNone/>
            </a:pPr>
            <a:r>
              <a:rPr lang="en-IN" sz="1600" b="1" dirty="0" smtClean="0">
                <a:solidFill>
                  <a:schemeClr val="tx1"/>
                </a:solidFill>
                <a:latin typeface="Palatino Linotype" pitchFamily="18" charset="0"/>
                <a:cs typeface="Calibri" pitchFamily="34" charset="0"/>
              </a:rPr>
              <a:t>Beta (t)</a:t>
            </a:r>
            <a:r>
              <a:rPr lang="en-IN" sz="1600" dirty="0" smtClean="0">
                <a:solidFill>
                  <a:schemeClr val="tx1"/>
                </a:solidFill>
                <a:latin typeface="Palatino Linotype" pitchFamily="18" charset="0"/>
                <a:cs typeface="Calibri" pitchFamily="34" charset="0"/>
              </a:rPr>
              <a:t> is a year dummy variable</a:t>
            </a:r>
          </a:p>
          <a:p>
            <a:pPr lvl="1" eaLnBrk="1" hangingPunct="1">
              <a:buNone/>
            </a:pPr>
            <a:r>
              <a:rPr lang="en-IN" sz="1600" b="1" dirty="0" smtClean="0">
                <a:solidFill>
                  <a:schemeClr val="tx1"/>
                </a:solidFill>
                <a:latin typeface="Palatino Linotype" pitchFamily="18" charset="0"/>
                <a:cs typeface="Calibri" pitchFamily="34" charset="0"/>
              </a:rPr>
              <a:t>y(</a:t>
            </a:r>
            <a:r>
              <a:rPr lang="en-IN" sz="1600" b="1" dirty="0" err="1" smtClean="0">
                <a:solidFill>
                  <a:schemeClr val="tx1"/>
                </a:solidFill>
                <a:latin typeface="Palatino Linotype" pitchFamily="18" charset="0"/>
                <a:cs typeface="Calibri" pitchFamily="34" charset="0"/>
              </a:rPr>
              <a:t>st</a:t>
            </a:r>
            <a:r>
              <a:rPr lang="en-IN" sz="1600" b="1" dirty="0" smtClean="0">
                <a:solidFill>
                  <a:schemeClr val="tx1"/>
                </a:solidFill>
                <a:latin typeface="Palatino Linotype" pitchFamily="18" charset="0"/>
                <a:cs typeface="Calibri" pitchFamily="34" charset="0"/>
              </a:rPr>
              <a:t>)</a:t>
            </a:r>
            <a:r>
              <a:rPr lang="en-IN" sz="1600" dirty="0" smtClean="0">
                <a:solidFill>
                  <a:schemeClr val="tx1"/>
                </a:solidFill>
                <a:latin typeface="Palatino Linotype" pitchFamily="18" charset="0"/>
                <a:cs typeface="Calibri" pitchFamily="34" charset="0"/>
              </a:rPr>
              <a:t> is a vector of variables that we treat as exogenous </a:t>
            </a:r>
          </a:p>
          <a:p>
            <a:pPr lvl="1" eaLnBrk="1" hangingPunct="1">
              <a:buNone/>
            </a:pPr>
            <a:r>
              <a:rPr lang="en-IN" sz="1600" b="1" dirty="0" smtClean="0">
                <a:solidFill>
                  <a:schemeClr val="tx1"/>
                </a:solidFill>
                <a:latin typeface="Palatino Linotype" pitchFamily="18" charset="0"/>
                <a:cs typeface="Calibri" pitchFamily="34" charset="0"/>
              </a:rPr>
              <a:t>l(st-4</a:t>
            </a:r>
            <a:r>
              <a:rPr lang="en-IN" sz="1600" dirty="0" smtClean="0">
                <a:solidFill>
                  <a:schemeClr val="tx1"/>
                </a:solidFill>
                <a:latin typeface="Palatino Linotype" pitchFamily="18" charset="0"/>
                <a:cs typeface="Calibri" pitchFamily="34" charset="0"/>
              </a:rPr>
              <a:t>) is the stock of past land reforms four periods previously</a:t>
            </a:r>
            <a:endParaRPr lang="en-IN" sz="1600" dirty="0" smtClean="0">
              <a:latin typeface="Palatino Linotype" pitchFamily="18" charset="0"/>
              <a:cs typeface="Calibri" pitchFamily="34" charset="0"/>
            </a:endParaRPr>
          </a:p>
          <a:p>
            <a:pPr eaLnBrk="1" hangingPunct="1">
              <a:buNone/>
            </a:pPr>
            <a:r>
              <a:rPr lang="en-IN" sz="1600" b="1" dirty="0" smtClean="0">
                <a:latin typeface="Palatino Linotype" pitchFamily="18" charset="0"/>
                <a:cs typeface="Calibri" pitchFamily="34" charset="0"/>
              </a:rPr>
              <a:t>	 E (</a:t>
            </a:r>
            <a:r>
              <a:rPr lang="en-IN" sz="1600" b="1" dirty="0" err="1" smtClean="0">
                <a:latin typeface="Palatino Linotype" pitchFamily="18" charset="0"/>
                <a:cs typeface="Calibri" pitchFamily="34" charset="0"/>
              </a:rPr>
              <a:t>st</a:t>
            </a:r>
            <a:r>
              <a:rPr lang="en-IN" sz="1600" b="1" dirty="0" smtClean="0">
                <a:latin typeface="Palatino Linotype" pitchFamily="18" charset="0"/>
                <a:cs typeface="Calibri" pitchFamily="34" charset="0"/>
              </a:rPr>
              <a:t>) </a:t>
            </a:r>
            <a:r>
              <a:rPr lang="en-IN" sz="1600" dirty="0" smtClean="0">
                <a:latin typeface="Palatino Linotype" pitchFamily="18" charset="0"/>
                <a:cs typeface="Calibri" pitchFamily="34" charset="0"/>
              </a:rPr>
              <a:t>is an error term which we model as AR(1) process where the degree of  autocorrelation is state-specific:</a:t>
            </a:r>
          </a:p>
          <a:p>
            <a:pPr eaLnBrk="1" hangingPunct="1"/>
            <a:endParaRPr lang="en-IN" sz="1000" dirty="0" smtClean="0">
              <a:latin typeface="Palatino Linotype" pitchFamily="18" charset="0"/>
              <a:cs typeface="Calibri" pitchFamily="34" charset="0"/>
            </a:endParaRPr>
          </a:p>
          <a:p>
            <a:pPr eaLnBrk="1" hangingPunct="1"/>
            <a:endParaRPr lang="en-IN" sz="1000" dirty="0" smtClean="0">
              <a:latin typeface="Palatino Linotype" pitchFamily="18" charset="0"/>
              <a:cs typeface="Calibri" pitchFamily="34" charset="0"/>
            </a:endParaRPr>
          </a:p>
          <a:p>
            <a:pPr eaLnBrk="1" hangingPunct="1"/>
            <a:endParaRPr lang="en-IN" sz="1000" dirty="0" smtClean="0">
              <a:latin typeface="Palatino Linotype" pitchFamily="18" charset="0"/>
              <a:cs typeface="Calibri" pitchFamily="34" charset="0"/>
            </a:endParaRPr>
          </a:p>
          <a:p>
            <a:pPr eaLnBrk="1" hangingPunct="1"/>
            <a:endParaRPr lang="en-IN" sz="1000" dirty="0" smtClean="0">
              <a:latin typeface="Palatino Linotype" pitchFamily="18" charset="0"/>
              <a:cs typeface="Calibri" pitchFamily="34" charset="0"/>
            </a:endParaRPr>
          </a:p>
          <a:p>
            <a:pPr eaLnBrk="1" hangingPunct="1">
              <a:buNone/>
            </a:pPr>
            <a:endParaRPr lang="en-IN" sz="1000" dirty="0" smtClean="0">
              <a:latin typeface="Palatino Linotype" pitchFamily="18" charset="0"/>
              <a:cs typeface="Calibri" pitchFamily="34" charset="0"/>
            </a:endParaRPr>
          </a:p>
          <a:p>
            <a:pPr eaLnBrk="1" hangingPunct="1">
              <a:buNone/>
            </a:pPr>
            <a:r>
              <a:rPr lang="en-IN" sz="1000" dirty="0" smtClean="0">
                <a:latin typeface="Palatino Linotype" pitchFamily="18" charset="0"/>
                <a:cs typeface="Calibri" pitchFamily="34" charset="0"/>
              </a:rPr>
              <a:t>NOTE</a:t>
            </a:r>
            <a:r>
              <a:rPr lang="en-IN" sz="1000" dirty="0" smtClean="0">
                <a:latin typeface="Palatino Linotype" pitchFamily="18" charset="0"/>
                <a:cs typeface="Calibri" pitchFamily="34" charset="0"/>
              </a:rPr>
              <a:t>:  The approach is also reduced form because land reform legislation is used as </a:t>
            </a:r>
            <a:r>
              <a:rPr lang="en-IN" sz="1000" dirty="0" err="1" smtClean="0">
                <a:latin typeface="Palatino Linotype" pitchFamily="18" charset="0"/>
                <a:cs typeface="Calibri" pitchFamily="34" charset="0"/>
              </a:rPr>
              <a:t>regressor</a:t>
            </a:r>
            <a:r>
              <a:rPr lang="en-IN" sz="1000" dirty="0" smtClean="0">
                <a:latin typeface="Palatino Linotype" pitchFamily="18" charset="0"/>
                <a:cs typeface="Calibri" pitchFamily="34" charset="0"/>
              </a:rPr>
              <a:t>-we are unable to measure </a:t>
            </a:r>
          </a:p>
          <a:p>
            <a:pPr eaLnBrk="1" hangingPunct="1">
              <a:buNone/>
            </a:pPr>
            <a:r>
              <a:rPr lang="en-IN" sz="1000" dirty="0" smtClean="0">
                <a:latin typeface="Palatino Linotype" pitchFamily="18" charset="0"/>
                <a:cs typeface="Calibri" pitchFamily="34" charset="0"/>
              </a:rPr>
              <a:t>whether land reforms are actually implemented</a:t>
            </a:r>
            <a:endParaRPr lang="en-US" sz="1000" dirty="0" smtClean="0">
              <a:latin typeface="Palatino Linotype" pitchFamily="18" charset="0"/>
              <a:cs typeface="Calibri" pitchFamily="34" charset="0"/>
            </a:endParaRPr>
          </a:p>
        </p:txBody>
      </p:sp>
      <p:pic>
        <p:nvPicPr>
          <p:cNvPr id="10242" name="Picture 2"/>
          <p:cNvPicPr>
            <a:picLocks noChangeAspect="1" noChangeArrowheads="1"/>
          </p:cNvPicPr>
          <p:nvPr/>
        </p:nvPicPr>
        <p:blipFill>
          <a:blip r:embed="rId2" cstate="print"/>
          <a:srcRect/>
          <a:stretch>
            <a:fillRect/>
          </a:stretch>
        </p:blipFill>
        <p:spPr bwMode="auto">
          <a:xfrm>
            <a:off x="1907704" y="1700808"/>
            <a:ext cx="4248472" cy="727493"/>
          </a:xfrm>
          <a:prstGeom prst="rect">
            <a:avLst/>
          </a:prstGeom>
          <a:noFill/>
          <a:ln w="9525">
            <a:solidFill>
              <a:schemeClr val="accent1"/>
            </a:solidFill>
            <a:miter lim="800000"/>
            <a:headEnd/>
            <a:tailEnd/>
          </a:ln>
        </p:spPr>
      </p:pic>
      <p:pic>
        <p:nvPicPr>
          <p:cNvPr id="10245" name="Picture 5"/>
          <p:cNvPicPr>
            <a:picLocks noChangeAspect="1" noChangeArrowheads="1"/>
          </p:cNvPicPr>
          <p:nvPr/>
        </p:nvPicPr>
        <p:blipFill>
          <a:blip r:embed="rId3" cstate="print"/>
          <a:srcRect/>
          <a:stretch>
            <a:fillRect/>
          </a:stretch>
        </p:blipFill>
        <p:spPr bwMode="auto">
          <a:xfrm>
            <a:off x="2339752" y="5157192"/>
            <a:ext cx="2317758" cy="360040"/>
          </a:xfrm>
          <a:prstGeom prst="rect">
            <a:avLst/>
          </a:prstGeom>
          <a:noFill/>
          <a:ln w="9525">
            <a:solidFill>
              <a:schemeClr val="accent1"/>
            </a:solid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404664"/>
            <a:ext cx="8424936" cy="1066800"/>
          </a:xfrm>
        </p:spPr>
        <p:txBody>
          <a:bodyPr/>
          <a:lstStyle/>
          <a:p>
            <a:pPr eaLnBrk="1" hangingPunct="1"/>
            <a:r>
              <a:rPr lang="en-IN" sz="2400" b="1" dirty="0" smtClean="0">
                <a:solidFill>
                  <a:srgbClr val="0070C0"/>
                </a:solidFill>
                <a:latin typeface="Palatino Linotype" pitchFamily="18" charset="0"/>
                <a:cs typeface="Calibri" pitchFamily="34" charset="0"/>
              </a:rPr>
              <a:t>Empirical approach: Panel data regression</a:t>
            </a:r>
            <a:endParaRPr lang="en-US" sz="2400" b="1" dirty="0" smtClean="0">
              <a:solidFill>
                <a:srgbClr val="0070C0"/>
              </a:solidFill>
              <a:latin typeface="Palatino Linotype" pitchFamily="18" charset="0"/>
              <a:cs typeface="Calibri" pitchFamily="34" charset="0"/>
            </a:endParaRPr>
          </a:p>
        </p:txBody>
      </p:sp>
      <p:sp>
        <p:nvSpPr>
          <p:cNvPr id="9219" name="Content Placeholder 2"/>
          <p:cNvSpPr>
            <a:spLocks noGrp="1"/>
          </p:cNvSpPr>
          <p:nvPr>
            <p:ph idx="1"/>
          </p:nvPr>
        </p:nvSpPr>
        <p:spPr>
          <a:xfrm>
            <a:off x="323528" y="1412776"/>
            <a:ext cx="8496944" cy="5328592"/>
          </a:xfrm>
        </p:spPr>
        <p:txBody>
          <a:bodyPr/>
          <a:lstStyle/>
          <a:p>
            <a:pPr eaLnBrk="1" hangingPunct="1"/>
            <a:r>
              <a:rPr lang="en-IN" sz="2000" b="1" dirty="0" smtClean="0">
                <a:latin typeface="Palatino Linotype" pitchFamily="18" charset="0"/>
                <a:cs typeface="Calibri" pitchFamily="34" charset="0"/>
              </a:rPr>
              <a:t>Estimation </a:t>
            </a:r>
            <a:r>
              <a:rPr lang="en-IN" sz="2000" b="1" dirty="0" smtClean="0">
                <a:latin typeface="Palatino Linotype" pitchFamily="18" charset="0"/>
                <a:cs typeface="Calibri" pitchFamily="34" charset="0"/>
              </a:rPr>
              <a:t>via GLS </a:t>
            </a:r>
            <a:r>
              <a:rPr lang="en-IN" sz="2000" dirty="0" smtClean="0">
                <a:latin typeface="Palatino Linotype" pitchFamily="18" charset="0"/>
                <a:cs typeface="Calibri" pitchFamily="34" charset="0"/>
              </a:rPr>
              <a:t>will also allow for </a:t>
            </a:r>
            <a:r>
              <a:rPr lang="en-IN" sz="2000" dirty="0" err="1" smtClean="0">
                <a:latin typeface="Palatino Linotype" pitchFamily="18" charset="0"/>
                <a:cs typeface="Calibri" pitchFamily="34" charset="0"/>
              </a:rPr>
              <a:t>heteroskedasticity</a:t>
            </a:r>
            <a:r>
              <a:rPr lang="en-IN" sz="2000" dirty="0" smtClean="0">
                <a:latin typeface="Palatino Linotype" pitchFamily="18" charset="0"/>
                <a:cs typeface="Calibri" pitchFamily="34" charset="0"/>
              </a:rPr>
              <a:t> in the error structure with each state having its own error variance. Equation (1) is a reduced-form model of the impact of land </a:t>
            </a:r>
            <a:r>
              <a:rPr lang="en-IN" sz="2000" dirty="0" smtClean="0">
                <a:latin typeface="Palatino Linotype" pitchFamily="18" charset="0"/>
                <a:cs typeface="Calibri" pitchFamily="34" charset="0"/>
              </a:rPr>
              <a:t>reform</a:t>
            </a:r>
          </a:p>
          <a:p>
            <a:pPr eaLnBrk="1" hangingPunct="1"/>
            <a:endParaRPr lang="en-IN" sz="2000" dirty="0" smtClean="0">
              <a:latin typeface="Palatino Linotype" pitchFamily="18" charset="0"/>
              <a:cs typeface="Calibri" pitchFamily="34" charset="0"/>
            </a:endParaRPr>
          </a:p>
          <a:p>
            <a:pPr eaLnBrk="1" hangingPunct="1"/>
            <a:r>
              <a:rPr lang="en-IN" sz="2000" b="1" dirty="0" smtClean="0">
                <a:latin typeface="Palatino Linotype" pitchFamily="18" charset="0"/>
                <a:cs typeface="Calibri" pitchFamily="34" charset="0"/>
              </a:rPr>
              <a:t>Effect of land reform on poverty </a:t>
            </a:r>
            <a:r>
              <a:rPr lang="en-IN" sz="2000" dirty="0" smtClean="0">
                <a:latin typeface="Palatino Linotype" pitchFamily="18" charset="0"/>
                <a:cs typeface="Calibri" pitchFamily="34" charset="0"/>
              </a:rPr>
              <a:t>is picked up by that variable along with other effects that change the claims that tenants have to </a:t>
            </a:r>
            <a:r>
              <a:rPr lang="en-IN" sz="2000" dirty="0" smtClean="0">
                <a:latin typeface="Palatino Linotype" pitchFamily="18" charset="0"/>
                <a:cs typeface="Calibri" pitchFamily="34" charset="0"/>
              </a:rPr>
              <a:t>land</a:t>
            </a:r>
          </a:p>
          <a:p>
            <a:pPr eaLnBrk="1" hangingPunct="1"/>
            <a:endParaRPr lang="en-IN" sz="2000" dirty="0" smtClean="0">
              <a:latin typeface="Palatino Linotype" pitchFamily="18" charset="0"/>
              <a:cs typeface="Calibri" pitchFamily="34" charset="0"/>
            </a:endParaRPr>
          </a:p>
          <a:p>
            <a:pPr eaLnBrk="1" hangingPunct="1"/>
            <a:r>
              <a:rPr lang="en-IN" sz="2000" b="1" dirty="0" smtClean="0">
                <a:latin typeface="Palatino Linotype" pitchFamily="18" charset="0"/>
                <a:cs typeface="Calibri" pitchFamily="34" charset="0"/>
              </a:rPr>
              <a:t>Land reform </a:t>
            </a:r>
            <a:r>
              <a:rPr lang="en-IN" sz="2000" dirty="0" smtClean="0">
                <a:latin typeface="Palatino Linotype" pitchFamily="18" charset="0"/>
                <a:cs typeface="Calibri" pitchFamily="34" charset="0"/>
              </a:rPr>
              <a:t>is represented only by </a:t>
            </a:r>
            <a:r>
              <a:rPr lang="en-IN" sz="2000" b="1" dirty="0" smtClean="0">
                <a:latin typeface="Palatino Linotype" pitchFamily="18" charset="0"/>
                <a:cs typeface="Calibri" pitchFamily="34" charset="0"/>
              </a:rPr>
              <a:t>the cumulative land reform variable </a:t>
            </a:r>
            <a:r>
              <a:rPr lang="en-IN" sz="2000" dirty="0" smtClean="0">
                <a:latin typeface="Palatino Linotype" pitchFamily="18" charset="0"/>
                <a:cs typeface="Calibri" pitchFamily="34" charset="0"/>
              </a:rPr>
              <a:t>where all types of land reforms are </a:t>
            </a:r>
            <a:r>
              <a:rPr lang="en-IN" sz="2000" dirty="0" smtClean="0">
                <a:latin typeface="Palatino Linotype" pitchFamily="18" charset="0"/>
                <a:cs typeface="Calibri" pitchFamily="34" charset="0"/>
              </a:rPr>
              <a:t>aggregated</a:t>
            </a:r>
          </a:p>
          <a:p>
            <a:pPr eaLnBrk="1" hangingPunct="1"/>
            <a:endParaRPr lang="en-IN" sz="1600" dirty="0" smtClean="0">
              <a:latin typeface="Palatino Linotype" pitchFamily="18" charset="0"/>
              <a:cs typeface="Calibri" pitchFamily="34" charset="0"/>
            </a:endParaRPr>
          </a:p>
          <a:p>
            <a:pPr eaLnBrk="1" hangingPunct="1"/>
            <a:endParaRPr lang="en-IN" sz="1000" dirty="0" smtClean="0">
              <a:latin typeface="Palatino Linotype" pitchFamily="18" charset="0"/>
              <a:cs typeface="Calibri" pitchFamily="34" charset="0"/>
            </a:endParaRPr>
          </a:p>
          <a:p>
            <a:pPr eaLnBrk="1" hangingPunct="1">
              <a:buNone/>
            </a:pPr>
            <a:endParaRPr lang="en-IN" sz="1000" dirty="0" smtClean="0">
              <a:latin typeface="Palatino Linotype" pitchFamily="18" charset="0"/>
              <a:cs typeface="Calibri" pitchFamily="34" charset="0"/>
            </a:endParaRPr>
          </a:p>
          <a:p>
            <a:pPr eaLnBrk="1" hangingPunct="1">
              <a:buNone/>
            </a:pPr>
            <a:endParaRPr lang="en-IN" sz="1000" dirty="0" smtClean="0">
              <a:latin typeface="Palatino Linotype" pitchFamily="18" charset="0"/>
              <a:cs typeface="Calibri" pitchFamily="34" charset="0"/>
            </a:endParaRPr>
          </a:p>
          <a:p>
            <a:pPr eaLnBrk="1" hangingPunct="1">
              <a:buNone/>
            </a:pPr>
            <a:endParaRPr lang="en-IN" sz="1000" dirty="0" smtClean="0">
              <a:latin typeface="Palatino Linotype" pitchFamily="18" charset="0"/>
              <a:cs typeface="Calibri" pitchFamily="34" charset="0"/>
            </a:endParaRPr>
          </a:p>
          <a:p>
            <a:pPr eaLnBrk="1" hangingPunct="1">
              <a:buNone/>
            </a:pPr>
            <a:endParaRPr lang="en-IN" sz="1000" dirty="0" smtClean="0">
              <a:latin typeface="Palatino Linotype" pitchFamily="18" charset="0"/>
              <a:cs typeface="Calibri" pitchFamily="34" charset="0"/>
            </a:endParaRPr>
          </a:p>
          <a:p>
            <a:pPr eaLnBrk="1" hangingPunct="1">
              <a:buNone/>
            </a:pPr>
            <a:endParaRPr lang="en-IN" sz="1000" dirty="0" smtClean="0">
              <a:latin typeface="Palatino Linotype" pitchFamily="18" charset="0"/>
              <a:cs typeface="Calibri" pitchFamily="34" charset="0"/>
            </a:endParaRPr>
          </a:p>
          <a:p>
            <a:pPr eaLnBrk="1" hangingPunct="1">
              <a:buNone/>
            </a:pPr>
            <a:endParaRPr lang="en-IN" sz="1000" dirty="0" smtClean="0">
              <a:latin typeface="Palatino Linotype" pitchFamily="18" charset="0"/>
              <a:cs typeface="Calibri" pitchFamily="34" charset="0"/>
            </a:endParaRPr>
          </a:p>
          <a:p>
            <a:pPr eaLnBrk="1" hangingPunct="1">
              <a:buNone/>
            </a:pPr>
            <a:endParaRPr lang="en-IN" sz="1000" dirty="0" smtClean="0">
              <a:latin typeface="Palatino Linotype" pitchFamily="18" charset="0"/>
              <a:cs typeface="Calibri" pitchFamily="34" charset="0"/>
            </a:endParaRPr>
          </a:p>
          <a:p>
            <a:pPr eaLnBrk="1" hangingPunct="1">
              <a:buNone/>
            </a:pPr>
            <a:r>
              <a:rPr lang="en-IN" sz="1000" dirty="0" smtClean="0">
                <a:latin typeface="Palatino Linotype" pitchFamily="18" charset="0"/>
                <a:cs typeface="Calibri" pitchFamily="34" charset="0"/>
              </a:rPr>
              <a:t>NOTE</a:t>
            </a:r>
            <a:r>
              <a:rPr lang="en-IN" sz="1000" dirty="0" smtClean="0">
                <a:latin typeface="Palatino Linotype" pitchFamily="18" charset="0"/>
                <a:cs typeface="Calibri" pitchFamily="34" charset="0"/>
              </a:rPr>
              <a:t>:  The approach is also reduced form because land reform legislation is used as </a:t>
            </a:r>
            <a:r>
              <a:rPr lang="en-IN" sz="1000" dirty="0" err="1" smtClean="0">
                <a:latin typeface="Palatino Linotype" pitchFamily="18" charset="0"/>
                <a:cs typeface="Calibri" pitchFamily="34" charset="0"/>
              </a:rPr>
              <a:t>regressor</a:t>
            </a:r>
            <a:r>
              <a:rPr lang="en-IN" sz="1000" dirty="0" smtClean="0">
                <a:latin typeface="Palatino Linotype" pitchFamily="18" charset="0"/>
                <a:cs typeface="Calibri" pitchFamily="34" charset="0"/>
              </a:rPr>
              <a:t>-we are unable to measure </a:t>
            </a:r>
          </a:p>
          <a:p>
            <a:pPr eaLnBrk="1" hangingPunct="1">
              <a:buNone/>
            </a:pPr>
            <a:r>
              <a:rPr lang="en-IN" sz="1000" dirty="0" smtClean="0">
                <a:latin typeface="Palatino Linotype" pitchFamily="18" charset="0"/>
                <a:cs typeface="Calibri" pitchFamily="34" charset="0"/>
              </a:rPr>
              <a:t>whether land reforms are actually implemented</a:t>
            </a:r>
            <a:endParaRPr lang="en-US" sz="1000" dirty="0" smtClean="0">
              <a:latin typeface="Palatino Linotype" pitchFamily="18" charset="0"/>
              <a:cs typeface="Calibri"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cstate="print"/>
          <a:srcRect/>
          <a:stretch>
            <a:fillRect/>
          </a:stretch>
        </p:blipFill>
        <p:spPr bwMode="auto">
          <a:xfrm>
            <a:off x="107504" y="496154"/>
            <a:ext cx="6013648" cy="6317222"/>
          </a:xfrm>
          <a:prstGeom prst="rect">
            <a:avLst/>
          </a:prstGeom>
          <a:noFill/>
          <a:ln w="9525">
            <a:solidFill>
              <a:schemeClr val="accent1"/>
            </a:solidFill>
            <a:miter lim="800000"/>
            <a:headEnd/>
            <a:tailEnd/>
          </a:ln>
        </p:spPr>
      </p:pic>
      <p:sp>
        <p:nvSpPr>
          <p:cNvPr id="9" name="Content Placeholder 2"/>
          <p:cNvSpPr>
            <a:spLocks noGrp="1"/>
          </p:cNvSpPr>
          <p:nvPr>
            <p:ph idx="1"/>
          </p:nvPr>
        </p:nvSpPr>
        <p:spPr>
          <a:xfrm>
            <a:off x="6228184" y="620688"/>
            <a:ext cx="2592288" cy="6192688"/>
          </a:xfrm>
          <a:ln>
            <a:solidFill>
              <a:schemeClr val="tx1"/>
            </a:solidFill>
          </a:ln>
        </p:spPr>
        <p:txBody>
          <a:bodyPr/>
          <a:lstStyle/>
          <a:p>
            <a:pPr eaLnBrk="1" hangingPunct="1">
              <a:buNone/>
            </a:pPr>
            <a:r>
              <a:rPr lang="en-IN" sz="1500" b="1" dirty="0" smtClean="0">
                <a:latin typeface="Palatino Linotype" pitchFamily="18" charset="0"/>
                <a:cs typeface="Calibri" pitchFamily="34" charset="0"/>
              </a:rPr>
              <a:t>CHANGES </a:t>
            </a:r>
            <a:r>
              <a:rPr lang="en-IN" sz="1500" b="1" dirty="0" smtClean="0">
                <a:latin typeface="Palatino Linotype" pitchFamily="18" charset="0"/>
                <a:cs typeface="Calibri" pitchFamily="34" charset="0"/>
              </a:rPr>
              <a:t>IN (1) – (8):</a:t>
            </a:r>
            <a:endParaRPr lang="en-IN" sz="1500" b="1" dirty="0" smtClean="0">
              <a:latin typeface="Palatino Linotype" pitchFamily="18" charset="0"/>
              <a:cs typeface="Calibri" pitchFamily="34" charset="0"/>
            </a:endParaRPr>
          </a:p>
          <a:p>
            <a:pPr eaLnBrk="1" hangingPunct="1">
              <a:buNone/>
            </a:pPr>
            <a:r>
              <a:rPr lang="en-IN" sz="1600" dirty="0" smtClean="0">
                <a:latin typeface="Palatino Linotype" pitchFamily="18" charset="0"/>
                <a:cs typeface="Calibri" pitchFamily="34" charset="0"/>
              </a:rPr>
              <a:t>(1) Only state and  year effects</a:t>
            </a:r>
          </a:p>
          <a:p>
            <a:pPr eaLnBrk="1" hangingPunct="1">
              <a:buNone/>
            </a:pPr>
            <a:r>
              <a:rPr lang="en-IN" sz="1600" dirty="0" smtClean="0">
                <a:latin typeface="Palatino Linotype" pitchFamily="18" charset="0"/>
                <a:cs typeface="Calibri" pitchFamily="34" charset="0"/>
              </a:rPr>
              <a:t>(2) Using interpolated years when NSS </a:t>
            </a:r>
            <a:r>
              <a:rPr lang="en-IN" sz="1600" dirty="0" err="1" smtClean="0">
                <a:latin typeface="Palatino Linotype" pitchFamily="18" charset="0"/>
                <a:cs typeface="Calibri" pitchFamily="34" charset="0"/>
              </a:rPr>
              <a:t>n.a</a:t>
            </a:r>
            <a:r>
              <a:rPr lang="en-IN" sz="1600" dirty="0" smtClean="0">
                <a:latin typeface="Palatino Linotype" pitchFamily="18" charset="0"/>
                <a:cs typeface="Calibri" pitchFamily="34" charset="0"/>
              </a:rPr>
              <a:t>.</a:t>
            </a:r>
          </a:p>
          <a:p>
            <a:pPr eaLnBrk="1" hangingPunct="1">
              <a:buNone/>
            </a:pPr>
            <a:r>
              <a:rPr lang="en-IN" sz="1600" dirty="0" smtClean="0">
                <a:latin typeface="Palatino Linotype" pitchFamily="18" charset="0"/>
                <a:cs typeface="Calibri" pitchFamily="34" charset="0"/>
              </a:rPr>
              <a:t>(3) Disaggregation into various reforms</a:t>
            </a:r>
          </a:p>
          <a:p>
            <a:pPr eaLnBrk="1" hangingPunct="1">
              <a:buNone/>
            </a:pPr>
            <a:r>
              <a:rPr lang="en-IN" sz="1600" dirty="0" smtClean="0">
                <a:latin typeface="Palatino Linotype" pitchFamily="18" charset="0"/>
                <a:cs typeface="Calibri" pitchFamily="34" charset="0"/>
              </a:rPr>
              <a:t>(4) Using head count index (alternative)</a:t>
            </a:r>
          </a:p>
          <a:p>
            <a:pPr eaLnBrk="1" hangingPunct="1">
              <a:buNone/>
            </a:pPr>
            <a:r>
              <a:rPr lang="en-IN" sz="1600" dirty="0" smtClean="0">
                <a:latin typeface="Palatino Linotype" pitchFamily="18" charset="0"/>
                <a:cs typeface="Calibri" pitchFamily="34" charset="0"/>
              </a:rPr>
              <a:t>(5) Urban poverty gap checked for (no significant negative association)</a:t>
            </a:r>
          </a:p>
          <a:p>
            <a:pPr eaLnBrk="1" hangingPunct="1">
              <a:buNone/>
            </a:pPr>
            <a:r>
              <a:rPr lang="en-IN" sz="1600" dirty="0" smtClean="0">
                <a:latin typeface="Palatino Linotype" pitchFamily="18" charset="0"/>
                <a:cs typeface="Calibri" pitchFamily="34" charset="0"/>
              </a:rPr>
              <a:t>(6) Capturing closing rural urban poverty gap (given non response of urban poverty gap)</a:t>
            </a:r>
          </a:p>
          <a:p>
            <a:pPr eaLnBrk="1" hangingPunct="1">
              <a:buNone/>
            </a:pPr>
            <a:r>
              <a:rPr lang="en-IN" sz="1600" dirty="0" smtClean="0">
                <a:latin typeface="Palatino Linotype" pitchFamily="18" charset="0"/>
                <a:cs typeface="Calibri" pitchFamily="34" charset="0"/>
              </a:rPr>
              <a:t>(7) Disaggregated impact of land reforms</a:t>
            </a:r>
          </a:p>
          <a:p>
            <a:pPr eaLnBrk="1" hangingPunct="1">
              <a:buNone/>
            </a:pPr>
            <a:r>
              <a:rPr lang="en-IN" sz="1600" dirty="0" smtClean="0">
                <a:latin typeface="Palatino Linotype" pitchFamily="18" charset="0"/>
                <a:cs typeface="Calibri" pitchFamily="34" charset="0"/>
              </a:rPr>
              <a:t>(8) Checking with head count rural-urban difference</a:t>
            </a:r>
          </a:p>
        </p:txBody>
      </p:sp>
      <p:sp>
        <p:nvSpPr>
          <p:cNvPr id="7" name="Rectangle 6"/>
          <p:cNvSpPr/>
          <p:nvPr/>
        </p:nvSpPr>
        <p:spPr>
          <a:xfrm>
            <a:off x="1403648" y="2348880"/>
            <a:ext cx="576064" cy="36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Rectangle 10"/>
          <p:cNvSpPr/>
          <p:nvPr/>
        </p:nvSpPr>
        <p:spPr>
          <a:xfrm>
            <a:off x="2555776" y="2996952"/>
            <a:ext cx="504056" cy="266429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Rectangle 11"/>
          <p:cNvSpPr/>
          <p:nvPr/>
        </p:nvSpPr>
        <p:spPr>
          <a:xfrm>
            <a:off x="3059832" y="2996952"/>
            <a:ext cx="504056" cy="266429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Oval 12"/>
          <p:cNvSpPr/>
          <p:nvPr/>
        </p:nvSpPr>
        <p:spPr>
          <a:xfrm>
            <a:off x="107504" y="3356992"/>
            <a:ext cx="1296144" cy="360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Oval 13"/>
          <p:cNvSpPr/>
          <p:nvPr/>
        </p:nvSpPr>
        <p:spPr>
          <a:xfrm>
            <a:off x="107504" y="4077072"/>
            <a:ext cx="1296144" cy="360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Rectangle 14"/>
          <p:cNvSpPr/>
          <p:nvPr/>
        </p:nvSpPr>
        <p:spPr>
          <a:xfrm>
            <a:off x="3491880" y="2348880"/>
            <a:ext cx="576064" cy="36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Rectangle 15"/>
          <p:cNvSpPr/>
          <p:nvPr/>
        </p:nvSpPr>
        <p:spPr>
          <a:xfrm>
            <a:off x="4860032" y="2996952"/>
            <a:ext cx="504056" cy="266429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Rectangle 16"/>
          <p:cNvSpPr/>
          <p:nvPr/>
        </p:nvSpPr>
        <p:spPr>
          <a:xfrm>
            <a:off x="5508104" y="2996952"/>
            <a:ext cx="504056" cy="266429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3491880" y="2348880"/>
            <a:ext cx="576064" cy="36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2290" name="Picture 2"/>
          <p:cNvPicPr>
            <a:picLocks noChangeAspect="1" noChangeArrowheads="1"/>
          </p:cNvPicPr>
          <p:nvPr/>
        </p:nvPicPr>
        <p:blipFill>
          <a:blip r:embed="rId2" cstate="print"/>
          <a:srcRect/>
          <a:stretch>
            <a:fillRect/>
          </a:stretch>
        </p:blipFill>
        <p:spPr bwMode="auto">
          <a:xfrm>
            <a:off x="1259632" y="620688"/>
            <a:ext cx="6624736" cy="4820892"/>
          </a:xfrm>
          <a:prstGeom prst="rect">
            <a:avLst/>
          </a:prstGeom>
          <a:noFill/>
          <a:ln w="9525">
            <a:solidFill>
              <a:schemeClr val="accent1">
                <a:shade val="50000"/>
              </a:schemeClr>
            </a:solidFill>
            <a:miter lim="800000"/>
            <a:headEnd/>
            <a:tailEnd/>
          </a:ln>
        </p:spPr>
      </p:pic>
      <p:sp>
        <p:nvSpPr>
          <p:cNvPr id="19" name="Content Placeholder 2"/>
          <p:cNvSpPr>
            <a:spLocks noGrp="1"/>
          </p:cNvSpPr>
          <p:nvPr>
            <p:ph idx="1"/>
          </p:nvPr>
        </p:nvSpPr>
        <p:spPr>
          <a:xfrm>
            <a:off x="216024" y="5589240"/>
            <a:ext cx="8820472" cy="1080120"/>
          </a:xfrm>
          <a:ln>
            <a:solidFill>
              <a:schemeClr val="tx1"/>
            </a:solidFill>
          </a:ln>
        </p:spPr>
        <p:txBody>
          <a:bodyPr/>
          <a:lstStyle/>
          <a:p>
            <a:pPr eaLnBrk="1" hangingPunct="1">
              <a:buClrTx/>
            </a:pPr>
            <a:r>
              <a:rPr lang="en-IN" sz="1400" dirty="0" smtClean="0">
                <a:latin typeface="Palatino Linotype" pitchFamily="18" charset="0"/>
                <a:cs typeface="Calibri" pitchFamily="34" charset="0"/>
              </a:rPr>
              <a:t>If land reform pushes up agricultural wages, this represents an additional mechanism through which these  reforms can reduce rural poverty</a:t>
            </a:r>
          </a:p>
          <a:p>
            <a:pPr eaLnBrk="1" hangingPunct="1">
              <a:buClrTx/>
            </a:pPr>
            <a:r>
              <a:rPr lang="en-IN" sz="1400" dirty="0" smtClean="0">
                <a:latin typeface="Palatino Linotype" pitchFamily="18" charset="0"/>
                <a:cs typeface="Calibri" pitchFamily="34" charset="0"/>
              </a:rPr>
              <a:t>The results illustrate an indirect route through which land reform may positively affect the welfare of landless </a:t>
            </a:r>
            <a:r>
              <a:rPr lang="en-IN" sz="1400" dirty="0" err="1" smtClean="0">
                <a:latin typeface="Palatino Linotype" pitchFamily="18" charset="0"/>
                <a:cs typeface="Calibri" pitchFamily="34" charset="0"/>
              </a:rPr>
              <a:t>laborers</a:t>
            </a:r>
            <a:r>
              <a:rPr lang="en-IN" sz="1400" dirty="0" smtClean="0">
                <a:latin typeface="Palatino Linotype" pitchFamily="18" charset="0"/>
                <a:cs typeface="Calibri" pitchFamily="34" charset="0"/>
              </a:rPr>
              <a:t> even if they do not benefit directly from the reform</a:t>
            </a:r>
          </a:p>
        </p:txBody>
      </p:sp>
      <p:sp>
        <p:nvSpPr>
          <p:cNvPr id="20" name="Rectangle 19"/>
          <p:cNvSpPr/>
          <p:nvPr/>
        </p:nvSpPr>
        <p:spPr>
          <a:xfrm>
            <a:off x="5220072" y="2492896"/>
            <a:ext cx="648072" cy="50405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2" name="Rectangle 21"/>
          <p:cNvSpPr/>
          <p:nvPr/>
        </p:nvSpPr>
        <p:spPr>
          <a:xfrm>
            <a:off x="1403648" y="3356992"/>
            <a:ext cx="6048672" cy="50405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Content Placeholder 2"/>
          <p:cNvSpPr>
            <a:spLocks noGrp="1"/>
          </p:cNvSpPr>
          <p:nvPr>
            <p:ph idx="1"/>
          </p:nvPr>
        </p:nvSpPr>
        <p:spPr>
          <a:xfrm>
            <a:off x="216024" y="5157192"/>
            <a:ext cx="8820472" cy="1512168"/>
          </a:xfrm>
          <a:ln>
            <a:solidFill>
              <a:schemeClr val="tx1"/>
            </a:solidFill>
          </a:ln>
        </p:spPr>
        <p:txBody>
          <a:bodyPr/>
          <a:lstStyle/>
          <a:p>
            <a:pPr marL="452437" indent="-342900" eaLnBrk="1" hangingPunct="1">
              <a:buClrTx/>
              <a:buAutoNum type="arabicParenBoth"/>
            </a:pPr>
            <a:r>
              <a:rPr lang="en-IN" sz="1200" dirty="0" smtClean="0">
                <a:latin typeface="Palatino Linotype" pitchFamily="18" charset="0"/>
                <a:cs typeface="Calibri" pitchFamily="34" charset="0"/>
              </a:rPr>
              <a:t>Disaggregated land reform variables lagged four periods have no significant impact on total state income per capita</a:t>
            </a:r>
          </a:p>
          <a:p>
            <a:pPr marL="452437" indent="-342900" eaLnBrk="1" hangingPunct="1">
              <a:buClrTx/>
              <a:buAutoNum type="arabicParenBoth"/>
            </a:pPr>
            <a:r>
              <a:rPr lang="en-IN" sz="1200" dirty="0" smtClean="0">
                <a:latin typeface="Palatino Linotype" pitchFamily="18" charset="0"/>
                <a:cs typeface="Calibri" pitchFamily="34" charset="0"/>
              </a:rPr>
              <a:t>Suggests that tenancy reform has a negative effect on agricultural output with land consolidation having the opposite effect (no other effects observed)</a:t>
            </a:r>
          </a:p>
          <a:p>
            <a:pPr marL="452437" indent="-342900" eaLnBrk="1" hangingPunct="1">
              <a:buClrTx/>
              <a:buAutoNum type="arabicParenBoth"/>
            </a:pPr>
            <a:r>
              <a:rPr lang="en-IN" sz="1200" dirty="0" smtClean="0">
                <a:latin typeface="Palatino Linotype" pitchFamily="18" charset="0"/>
                <a:cs typeface="Calibri" pitchFamily="34" charset="0"/>
              </a:rPr>
              <a:t>Shows that both the tenancy reform and land consolidation effects are robust to including our other policy variables lagged four years</a:t>
            </a:r>
          </a:p>
          <a:p>
            <a:pPr marL="452437" indent="-342900" eaLnBrk="1" hangingPunct="1">
              <a:buClrTx/>
              <a:buAutoNum type="arabicParenBoth"/>
            </a:pPr>
            <a:r>
              <a:rPr lang="en-IN" sz="1200" dirty="0" smtClean="0">
                <a:latin typeface="Palatino Linotype" pitchFamily="18" charset="0"/>
                <a:cs typeface="Calibri" pitchFamily="34" charset="0"/>
              </a:rPr>
              <a:t>Effects remain when agricultural yields rather than income per capita is the left-hand-side variable</a:t>
            </a:r>
          </a:p>
          <a:p>
            <a:pPr marL="452437" indent="-342900" eaLnBrk="1" hangingPunct="1">
              <a:buClrTx/>
              <a:buAutoNum type="arabicParenBoth"/>
            </a:pPr>
            <a:r>
              <a:rPr lang="en-IN" sz="1200" dirty="0" smtClean="0">
                <a:latin typeface="Palatino Linotype" pitchFamily="18" charset="0"/>
                <a:cs typeface="Calibri" pitchFamily="34" charset="0"/>
              </a:rPr>
              <a:t>Effect of tenancy reform is robust to including other policy variables</a:t>
            </a:r>
          </a:p>
        </p:txBody>
      </p:sp>
      <p:pic>
        <p:nvPicPr>
          <p:cNvPr id="13317" name="Picture 5"/>
          <p:cNvPicPr>
            <a:picLocks noChangeAspect="1" noChangeArrowheads="1"/>
          </p:cNvPicPr>
          <p:nvPr/>
        </p:nvPicPr>
        <p:blipFill>
          <a:blip r:embed="rId2" cstate="print"/>
          <a:srcRect/>
          <a:stretch>
            <a:fillRect/>
          </a:stretch>
        </p:blipFill>
        <p:spPr bwMode="auto">
          <a:xfrm>
            <a:off x="576499" y="476673"/>
            <a:ext cx="7883933" cy="4536504"/>
          </a:xfrm>
          <a:prstGeom prst="rect">
            <a:avLst/>
          </a:prstGeom>
          <a:noFill/>
          <a:ln w="9525">
            <a:solidFill>
              <a:schemeClr val="accent1">
                <a:shade val="50000"/>
              </a:schemeClr>
            </a:solidFill>
            <a:miter lim="800000"/>
            <a:headEnd/>
            <a:tailEnd/>
          </a:ln>
        </p:spPr>
      </p:pic>
      <p:sp>
        <p:nvSpPr>
          <p:cNvPr id="15" name="Rectangle 14"/>
          <p:cNvSpPr/>
          <p:nvPr/>
        </p:nvSpPr>
        <p:spPr>
          <a:xfrm>
            <a:off x="611560" y="1772816"/>
            <a:ext cx="3816424"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Rectangle 10"/>
          <p:cNvSpPr/>
          <p:nvPr/>
        </p:nvSpPr>
        <p:spPr>
          <a:xfrm>
            <a:off x="611560" y="2204864"/>
            <a:ext cx="5832648" cy="14401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Rectangle 11"/>
          <p:cNvSpPr/>
          <p:nvPr/>
        </p:nvSpPr>
        <p:spPr>
          <a:xfrm>
            <a:off x="611560" y="2852936"/>
            <a:ext cx="5832648" cy="14401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323528" y="1340768"/>
            <a:ext cx="8496944" cy="5112568"/>
          </a:xfrm>
        </p:spPr>
        <p:txBody>
          <a:bodyPr/>
          <a:lstStyle/>
          <a:p>
            <a:r>
              <a:rPr lang="en-IN" sz="2000" dirty="0" smtClean="0">
                <a:latin typeface="Palatino Linotype" pitchFamily="18" charset="0"/>
                <a:cs typeface="Calibri" pitchFamily="34" charset="0"/>
              </a:rPr>
              <a:t>From the theoretical analysis we know that tenancy laws that lead to improved crop shares and higher security of tenure for tenants can have a positive effect on productivity</a:t>
            </a:r>
          </a:p>
          <a:p>
            <a:pPr>
              <a:buNone/>
            </a:pPr>
            <a:endParaRPr lang="en-IN" sz="2000" dirty="0" smtClean="0">
              <a:latin typeface="Palatino Linotype" pitchFamily="18" charset="0"/>
              <a:cs typeface="Calibri" pitchFamily="34" charset="0"/>
            </a:endParaRPr>
          </a:p>
          <a:p>
            <a:r>
              <a:rPr lang="en-IN" sz="2000" dirty="0" smtClean="0">
                <a:latin typeface="Palatino Linotype" pitchFamily="18" charset="0"/>
                <a:cs typeface="Calibri" pitchFamily="34" charset="0"/>
              </a:rPr>
              <a:t>Since Operation </a:t>
            </a:r>
            <a:r>
              <a:rPr lang="en-IN" sz="2000" dirty="0" err="1" smtClean="0">
                <a:latin typeface="Palatino Linotype" pitchFamily="18" charset="0"/>
                <a:cs typeface="Calibri" pitchFamily="34" charset="0"/>
              </a:rPr>
              <a:t>Barga</a:t>
            </a:r>
            <a:r>
              <a:rPr lang="en-IN" sz="2000" dirty="0" smtClean="0">
                <a:latin typeface="Palatino Linotype" pitchFamily="18" charset="0"/>
                <a:cs typeface="Calibri" pitchFamily="34" charset="0"/>
              </a:rPr>
              <a:t> both eliminated evictions and increased (m), its net effect could be positive or negative</a:t>
            </a:r>
          </a:p>
          <a:p>
            <a:endParaRPr lang="en-IN" sz="2000" dirty="0" smtClean="0">
              <a:latin typeface="Palatino Linotype" pitchFamily="18" charset="0"/>
              <a:cs typeface="Calibri" pitchFamily="34" charset="0"/>
            </a:endParaRPr>
          </a:p>
          <a:p>
            <a:pPr eaLnBrk="1" hangingPunct="1"/>
            <a:r>
              <a:rPr lang="en-IN" sz="2000" dirty="0" smtClean="0">
                <a:latin typeface="Palatino Linotype" pitchFamily="18" charset="0"/>
                <a:cs typeface="Calibri" pitchFamily="34" charset="0"/>
              </a:rPr>
              <a:t>The model says that the tenant’s share of the crop should go up, or at least not go down, when (m) goes up</a:t>
            </a:r>
          </a:p>
          <a:p>
            <a:pPr eaLnBrk="1" hangingPunct="1"/>
            <a:endParaRPr lang="en-IN" sz="2000" dirty="0" smtClean="0">
              <a:latin typeface="Palatino Linotype" pitchFamily="18" charset="0"/>
              <a:cs typeface="Calibri" pitchFamily="34" charset="0"/>
            </a:endParaRPr>
          </a:p>
          <a:p>
            <a:pPr>
              <a:buFont typeface="Symbol"/>
              <a:buChar char="Þ"/>
            </a:pPr>
            <a:r>
              <a:rPr lang="en-IN" sz="2000" b="1" dirty="0" smtClean="0">
                <a:latin typeface="Palatino Linotype" pitchFamily="18" charset="0"/>
                <a:cs typeface="Calibri" pitchFamily="34" charset="0"/>
              </a:rPr>
              <a:t> There is evidence based on Operation </a:t>
            </a:r>
            <a:r>
              <a:rPr lang="en-IN" sz="2000" b="1" dirty="0" err="1" smtClean="0">
                <a:latin typeface="Palatino Linotype" pitchFamily="18" charset="0"/>
                <a:cs typeface="Calibri" pitchFamily="34" charset="0"/>
              </a:rPr>
              <a:t>Barga</a:t>
            </a:r>
            <a:r>
              <a:rPr lang="en-IN" sz="2000" b="1" dirty="0" smtClean="0">
                <a:latin typeface="Palatino Linotype" pitchFamily="18" charset="0"/>
                <a:cs typeface="Calibri" pitchFamily="34" charset="0"/>
              </a:rPr>
              <a:t> that explains around   28 % of the subsequent growth of agricultural productivity</a:t>
            </a:r>
          </a:p>
          <a:p>
            <a:pPr>
              <a:buFont typeface="Symbol"/>
              <a:buChar char="Þ"/>
            </a:pPr>
            <a:endParaRPr lang="en-IN" sz="2000" b="1" dirty="0" smtClean="0">
              <a:latin typeface="Palatino Linotype" pitchFamily="18" charset="0"/>
              <a:cs typeface="Calibri" pitchFamily="34" charset="0"/>
            </a:endParaRPr>
          </a:p>
          <a:p>
            <a:pPr>
              <a:buNone/>
            </a:pPr>
            <a:endParaRPr lang="en-IN" sz="1200" dirty="0" smtClean="0">
              <a:latin typeface="Palatino Linotype" pitchFamily="18" charset="0"/>
              <a:cs typeface="Calibri" pitchFamily="34" charset="0"/>
            </a:endParaRPr>
          </a:p>
          <a:p>
            <a:pPr>
              <a:buNone/>
            </a:pPr>
            <a:r>
              <a:rPr lang="en-IN" sz="1200" dirty="0" smtClean="0">
                <a:latin typeface="Palatino Linotype" pitchFamily="18" charset="0"/>
                <a:cs typeface="Calibri" pitchFamily="34" charset="0"/>
              </a:rPr>
              <a:t>NOTE:  We know from the aggregate data that the tenants responded positively to the reform: By 1993, about 65% of all </a:t>
            </a:r>
          </a:p>
          <a:p>
            <a:pPr>
              <a:buNone/>
            </a:pPr>
            <a:r>
              <a:rPr lang="en-IN" sz="1200" dirty="0" smtClean="0">
                <a:latin typeface="Palatino Linotype" pitchFamily="18" charset="0"/>
                <a:cs typeface="Calibri" pitchFamily="34" charset="0"/>
              </a:rPr>
              <a:t>sharecroppers were  registered, compared to 15% before Operation </a:t>
            </a:r>
            <a:r>
              <a:rPr lang="en-IN" sz="1200" dirty="0" err="1" smtClean="0">
                <a:latin typeface="Palatino Linotype" pitchFamily="18" charset="0"/>
                <a:cs typeface="Calibri" pitchFamily="34" charset="0"/>
              </a:rPr>
              <a:t>Barga</a:t>
            </a:r>
            <a:endParaRPr lang="en-IN" sz="1200" dirty="0" smtClean="0">
              <a:latin typeface="Palatino Linotype" pitchFamily="18" charset="0"/>
              <a:cs typeface="Calibri" pitchFamily="34" charset="0"/>
            </a:endParaRPr>
          </a:p>
          <a:p>
            <a:pPr>
              <a:buFont typeface="Symbol"/>
              <a:buChar char="Þ"/>
            </a:pPr>
            <a:endParaRPr lang="en-IN" sz="1200" dirty="0" smtClean="0">
              <a:latin typeface="Palatino Linotype" pitchFamily="18" charset="0"/>
              <a:cs typeface="Calibri" pitchFamily="34" charset="0"/>
            </a:endParaRPr>
          </a:p>
          <a:p>
            <a:endParaRPr lang="en-IN" sz="1200" dirty="0" smtClean="0">
              <a:latin typeface="Palatino Linotype" pitchFamily="18" charset="0"/>
              <a:cs typeface="Calibri" pitchFamily="34" charset="0"/>
            </a:endParaRPr>
          </a:p>
          <a:p>
            <a:endParaRPr lang="en-US" sz="1200" dirty="0" smtClean="0">
              <a:latin typeface="Palatino Linotype" pitchFamily="18" charset="0"/>
              <a:cs typeface="Calibri" pitchFamily="34" charset="0"/>
            </a:endParaRPr>
          </a:p>
          <a:p>
            <a:pPr eaLnBrk="1" hangingPunct="1"/>
            <a:endParaRPr lang="en-US" sz="1200" dirty="0" smtClean="0">
              <a:latin typeface="Palatino Linotype" pitchFamily="18" charset="0"/>
              <a:cs typeface="Calibri" pitchFamily="34" charset="0"/>
            </a:endParaRPr>
          </a:p>
        </p:txBody>
      </p:sp>
      <p:sp>
        <p:nvSpPr>
          <p:cNvPr id="6" name="Title 1"/>
          <p:cNvSpPr txBox="1">
            <a:spLocks/>
          </p:cNvSpPr>
          <p:nvPr/>
        </p:nvSpPr>
        <p:spPr bwMode="auto">
          <a:xfrm>
            <a:off x="230832" y="404664"/>
            <a:ext cx="8913168"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fontAlgn="base">
              <a:spcBef>
                <a:spcPct val="0"/>
              </a:spcBef>
              <a:spcAft>
                <a:spcPct val="0"/>
              </a:spcAft>
            </a:pPr>
            <a:r>
              <a:rPr lang="en-IN" sz="2800" b="1" dirty="0" smtClean="0">
                <a:solidFill>
                  <a:srgbClr val="0070C0"/>
                </a:solidFill>
                <a:latin typeface="Palatino Linotype" pitchFamily="18" charset="0"/>
                <a:ea typeface="+mj-ea"/>
                <a:cs typeface="Calibri" pitchFamily="34" charset="0"/>
              </a:rPr>
              <a:t>Net effect </a:t>
            </a:r>
            <a:r>
              <a:rPr lang="en-IN" sz="2800" b="1" dirty="0">
                <a:solidFill>
                  <a:srgbClr val="0070C0"/>
                </a:solidFill>
                <a:latin typeface="Palatino Linotype" pitchFamily="18" charset="0"/>
                <a:ea typeface="+mj-ea"/>
                <a:cs typeface="Calibri" pitchFamily="34" charset="0"/>
              </a:rPr>
              <a:t>of Operation </a:t>
            </a:r>
            <a:r>
              <a:rPr lang="en-IN" sz="2800" b="1" dirty="0" err="1">
                <a:solidFill>
                  <a:srgbClr val="0070C0"/>
                </a:solidFill>
                <a:latin typeface="Palatino Linotype" pitchFamily="18" charset="0"/>
                <a:ea typeface="+mj-ea"/>
                <a:cs typeface="Calibri" pitchFamily="34" charset="0"/>
              </a:rPr>
              <a:t>Barga</a:t>
            </a:r>
            <a:r>
              <a:rPr lang="en-IN" sz="2800" b="1" dirty="0">
                <a:solidFill>
                  <a:srgbClr val="0070C0"/>
                </a:solidFill>
                <a:latin typeface="Palatino Linotype" pitchFamily="18" charset="0"/>
                <a:ea typeface="+mj-ea"/>
                <a:cs typeface="Calibri" pitchFamily="34" charset="0"/>
              </a:rPr>
              <a:t> </a:t>
            </a:r>
            <a:r>
              <a:rPr lang="en-IN" sz="2800" b="1" dirty="0" smtClean="0">
                <a:solidFill>
                  <a:srgbClr val="0070C0"/>
                </a:solidFill>
                <a:latin typeface="Palatino Linotype" pitchFamily="18" charset="0"/>
                <a:ea typeface="+mj-ea"/>
                <a:cs typeface="Calibri" pitchFamily="34" charset="0"/>
              </a:rPr>
              <a:t>– negative or positive?</a:t>
            </a:r>
            <a:endParaRPr kumimoji="0" lang="en-US" sz="2800" b="1" i="0" u="none" strike="noStrike" kern="1200" cap="none" spc="0" normalizeH="0" baseline="0" noProof="0" dirty="0" smtClean="0">
              <a:ln>
                <a:noFill/>
              </a:ln>
              <a:solidFill>
                <a:srgbClr val="0070C0"/>
              </a:solidFill>
              <a:effectLst/>
              <a:uLnTx/>
              <a:uFillTx/>
              <a:latin typeface="Palatino Linotype" pitchFamily="18" charset="0"/>
              <a:ea typeface="+mj-ea"/>
              <a:cs typeface="Calibri"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476672"/>
            <a:ext cx="8424936" cy="1066800"/>
          </a:xfrm>
        </p:spPr>
        <p:txBody>
          <a:bodyPr/>
          <a:lstStyle/>
          <a:p>
            <a:pPr eaLnBrk="1" hangingPunct="1"/>
            <a:r>
              <a:rPr lang="en-IN" sz="2800" b="1" dirty="0" smtClean="0">
                <a:solidFill>
                  <a:srgbClr val="0070C0"/>
                </a:solidFill>
                <a:latin typeface="Palatino Linotype" pitchFamily="18" charset="0"/>
                <a:cs typeface="Calibri" pitchFamily="34" charset="0"/>
              </a:rPr>
              <a:t>Interpreting the results</a:t>
            </a:r>
            <a:endParaRPr lang="en-US" sz="2800" b="1" dirty="0" smtClean="0">
              <a:solidFill>
                <a:srgbClr val="0070C0"/>
              </a:solidFill>
              <a:latin typeface="Palatino Linotype" pitchFamily="18" charset="0"/>
              <a:cs typeface="Calibri" pitchFamily="34" charset="0"/>
            </a:endParaRPr>
          </a:p>
        </p:txBody>
      </p:sp>
      <p:sp>
        <p:nvSpPr>
          <p:cNvPr id="9219" name="Content Placeholder 2"/>
          <p:cNvSpPr>
            <a:spLocks noGrp="1"/>
          </p:cNvSpPr>
          <p:nvPr>
            <p:ph idx="1"/>
          </p:nvPr>
        </p:nvSpPr>
        <p:spPr>
          <a:xfrm>
            <a:off x="323528" y="1700808"/>
            <a:ext cx="8640960" cy="4824536"/>
          </a:xfrm>
        </p:spPr>
        <p:txBody>
          <a:bodyPr/>
          <a:lstStyle/>
          <a:p>
            <a:pPr eaLnBrk="1" hangingPunct="1"/>
            <a:r>
              <a:rPr lang="en-IN" sz="2000" dirty="0" smtClean="0">
                <a:latin typeface="Palatino Linotype" pitchFamily="18" charset="0"/>
                <a:cs typeface="Calibri" pitchFamily="34" charset="0"/>
              </a:rPr>
              <a:t>Results hint at an equity-efficiency trade- off for tenancy </a:t>
            </a:r>
            <a:r>
              <a:rPr lang="en-IN" sz="2000" dirty="0" smtClean="0">
                <a:latin typeface="Palatino Linotype" pitchFamily="18" charset="0"/>
                <a:cs typeface="Calibri" pitchFamily="34" charset="0"/>
              </a:rPr>
              <a:t>reforms- both </a:t>
            </a:r>
            <a:r>
              <a:rPr lang="en-IN" sz="2000" dirty="0" smtClean="0">
                <a:latin typeface="Palatino Linotype" pitchFamily="18" charset="0"/>
                <a:cs typeface="Calibri" pitchFamily="34" charset="0"/>
              </a:rPr>
              <a:t>poverty and output per capita are lower after such reforms are enacted</a:t>
            </a:r>
          </a:p>
          <a:p>
            <a:pPr eaLnBrk="1" hangingPunct="1"/>
            <a:endParaRPr lang="en-IN" sz="2000" dirty="0" smtClean="0">
              <a:latin typeface="Palatino Linotype" pitchFamily="18" charset="0"/>
              <a:cs typeface="Calibri" pitchFamily="34" charset="0"/>
            </a:endParaRPr>
          </a:p>
          <a:p>
            <a:pPr eaLnBrk="1" hangingPunct="1"/>
            <a:r>
              <a:rPr lang="en-IN" sz="2000" dirty="0" smtClean="0">
                <a:latin typeface="Palatino Linotype" pitchFamily="18" charset="0"/>
                <a:cs typeface="Calibri" pitchFamily="34" charset="0"/>
              </a:rPr>
              <a:t> No such trade-off emerges for abolition of intermediaries</a:t>
            </a:r>
          </a:p>
          <a:p>
            <a:pPr eaLnBrk="1" hangingPunct="1"/>
            <a:endParaRPr lang="en-IN" sz="2000" dirty="0" smtClean="0">
              <a:latin typeface="Palatino Linotype" pitchFamily="18" charset="0"/>
              <a:cs typeface="Calibri" pitchFamily="34" charset="0"/>
            </a:endParaRPr>
          </a:p>
          <a:p>
            <a:pPr eaLnBrk="1" hangingPunct="1"/>
            <a:r>
              <a:rPr lang="en-IN" sz="2000" dirty="0" smtClean="0">
                <a:latin typeface="Palatino Linotype" pitchFamily="18" charset="0"/>
                <a:cs typeface="Calibri" pitchFamily="34" charset="0"/>
              </a:rPr>
              <a:t>Ceilings on landholdings do not seem to have an effect on either output measures or poverty, while land consolidation promotes output increases in agriculture without affecting poverty</a:t>
            </a:r>
          </a:p>
          <a:p>
            <a:pPr eaLnBrk="1" hangingPunct="1">
              <a:buNone/>
            </a:pPr>
            <a:endParaRPr lang="en-IN" sz="2000" dirty="0" smtClean="0">
              <a:latin typeface="Palatino Linotype" pitchFamily="18" charset="0"/>
              <a:cs typeface="Calibri" pitchFamily="34" charset="0"/>
            </a:endParaRPr>
          </a:p>
          <a:p>
            <a:pPr eaLnBrk="1" hangingPunct="1">
              <a:buNone/>
            </a:pPr>
            <a:r>
              <a:rPr lang="en-IN" sz="2000" b="1" dirty="0" smtClean="0">
                <a:latin typeface="Palatino Linotype" pitchFamily="18" charset="0"/>
                <a:cs typeface="Calibri" pitchFamily="34" charset="0"/>
              </a:rPr>
              <a:t>&gt;&gt; Overall, these results suggest that the impact on poverty comes mainly through reforms that affect production relations, rather than by altering the distribution of land</a:t>
            </a:r>
            <a:endParaRPr lang="en-US" sz="2000" b="1" dirty="0" smtClean="0">
              <a:latin typeface="Palatino Linotype" pitchFamily="18" charset="0"/>
              <a:cs typeface="Calibri"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188640"/>
            <a:ext cx="8424936" cy="1066800"/>
          </a:xfrm>
        </p:spPr>
        <p:txBody>
          <a:bodyPr/>
          <a:lstStyle/>
          <a:p>
            <a:pPr eaLnBrk="1" hangingPunct="1"/>
            <a:r>
              <a:rPr lang="en-IN" sz="2800" b="1" dirty="0" smtClean="0">
                <a:solidFill>
                  <a:srgbClr val="0070C0"/>
                </a:solidFill>
                <a:latin typeface="Palatino Linotype" pitchFamily="18" charset="0"/>
                <a:cs typeface="Calibri" pitchFamily="34" charset="0"/>
              </a:rPr>
              <a:t>Conclusion</a:t>
            </a:r>
            <a:endParaRPr lang="en-US" sz="2800" b="1" dirty="0" smtClean="0">
              <a:solidFill>
                <a:srgbClr val="0070C0"/>
              </a:solidFill>
              <a:latin typeface="Palatino Linotype" pitchFamily="18" charset="0"/>
              <a:cs typeface="Calibri" pitchFamily="34" charset="0"/>
            </a:endParaRPr>
          </a:p>
        </p:txBody>
      </p:sp>
      <p:sp>
        <p:nvSpPr>
          <p:cNvPr id="9219" name="Content Placeholder 2"/>
          <p:cNvSpPr>
            <a:spLocks noGrp="1"/>
          </p:cNvSpPr>
          <p:nvPr>
            <p:ph idx="1"/>
          </p:nvPr>
        </p:nvSpPr>
        <p:spPr>
          <a:xfrm>
            <a:off x="323528" y="1196752"/>
            <a:ext cx="8640960" cy="4824536"/>
          </a:xfrm>
        </p:spPr>
        <p:txBody>
          <a:bodyPr/>
          <a:lstStyle/>
          <a:p>
            <a:pPr eaLnBrk="1" hangingPunct="1"/>
            <a:r>
              <a:rPr lang="en-IN" sz="1800" dirty="0" smtClean="0">
                <a:latin typeface="Palatino Linotype" pitchFamily="18" charset="0"/>
                <a:cs typeface="Calibri" pitchFamily="34" charset="0"/>
              </a:rPr>
              <a:t>Robust evidence of a link between poverty reduction and two kinds of land reform legislation - tenancy reform and abolition of intermediaries</a:t>
            </a:r>
          </a:p>
          <a:p>
            <a:pPr eaLnBrk="1" hangingPunct="1"/>
            <a:endParaRPr lang="en-IN" sz="1800" dirty="0" smtClean="0">
              <a:latin typeface="Palatino Linotype" pitchFamily="18" charset="0"/>
              <a:cs typeface="Calibri" pitchFamily="34" charset="0"/>
            </a:endParaRPr>
          </a:p>
          <a:p>
            <a:pPr eaLnBrk="1" hangingPunct="1"/>
            <a:r>
              <a:rPr lang="en-IN" sz="1800" dirty="0" smtClean="0">
                <a:latin typeface="Palatino Linotype" pitchFamily="18" charset="0"/>
                <a:cs typeface="Calibri" pitchFamily="34" charset="0"/>
              </a:rPr>
              <a:t>Land reform can benefit the landless by raising agricultural wages</a:t>
            </a:r>
          </a:p>
          <a:p>
            <a:pPr eaLnBrk="1" hangingPunct="1"/>
            <a:endParaRPr lang="en-IN" sz="1800" dirty="0" smtClean="0">
              <a:latin typeface="Palatino Linotype" pitchFamily="18" charset="0"/>
              <a:cs typeface="Calibri" pitchFamily="34" charset="0"/>
            </a:endParaRPr>
          </a:p>
          <a:p>
            <a:pPr eaLnBrk="1" hangingPunct="1"/>
            <a:r>
              <a:rPr lang="en-IN" sz="1800" dirty="0" smtClean="0">
                <a:latin typeface="Palatino Linotype" pitchFamily="18" charset="0"/>
                <a:cs typeface="Calibri" pitchFamily="34" charset="0"/>
              </a:rPr>
              <a:t>Even partial, second-best reforms which mainly affect production relations in agriculture can play a significant role in reducing rural poverty</a:t>
            </a:r>
          </a:p>
          <a:p>
            <a:pPr eaLnBrk="1" hangingPunct="1"/>
            <a:endParaRPr lang="en-IN" sz="1800" dirty="0" smtClean="0">
              <a:latin typeface="Palatino Linotype" pitchFamily="18" charset="0"/>
              <a:cs typeface="Calibri" pitchFamily="34" charset="0"/>
            </a:endParaRPr>
          </a:p>
          <a:p>
            <a:pPr eaLnBrk="1" hangingPunct="1"/>
            <a:r>
              <a:rPr lang="en-IN" sz="1800" dirty="0" smtClean="0">
                <a:latin typeface="Palatino Linotype" pitchFamily="18" charset="0"/>
                <a:cs typeface="Calibri" pitchFamily="34" charset="0"/>
              </a:rPr>
              <a:t>The analysis suggests that a reduction of the all-India poverty gap of 1% can be explained by land reform (one-tenth of the actual reduction in poverty over the period) (This remains true even after factoring in the possibility that output per capita is reduced by some kinds of land reform)</a:t>
            </a:r>
          </a:p>
          <a:p>
            <a:pPr eaLnBrk="1" hangingPunct="1"/>
            <a:endParaRPr lang="en-IN" sz="1800" dirty="0" smtClean="0">
              <a:latin typeface="Palatino Linotype" pitchFamily="18" charset="0"/>
              <a:cs typeface="Calibri" pitchFamily="34" charset="0"/>
            </a:endParaRPr>
          </a:p>
          <a:p>
            <a:pPr eaLnBrk="1" hangingPunct="1"/>
            <a:r>
              <a:rPr lang="en-IN" sz="1800" b="1" dirty="0" smtClean="0">
                <a:latin typeface="Palatino Linotype" pitchFamily="18" charset="0"/>
                <a:cs typeface="Calibri" pitchFamily="34" charset="0"/>
              </a:rPr>
              <a:t>This comparison suggests that implementing a land reform has a similar effect on poverty reduction to a 10% rise  in per capita income, or around 4-5 years growth at the all-India average growth rate over this period</a:t>
            </a:r>
            <a:endParaRPr lang="en-US" sz="1800" b="1" dirty="0" smtClean="0">
              <a:latin typeface="Palatino Linotype" pitchFamily="18" charset="0"/>
              <a:cs typeface="Calibri"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691680" y="2794248"/>
            <a:ext cx="5760640" cy="1066800"/>
          </a:xfrm>
        </p:spPr>
        <p:txBody>
          <a:bodyPr/>
          <a:lstStyle/>
          <a:p>
            <a:pPr algn="ctr" eaLnBrk="1" hangingPunct="1"/>
            <a:r>
              <a:rPr lang="en-IN" sz="2400" b="1" dirty="0" smtClean="0">
                <a:solidFill>
                  <a:srgbClr val="0070C0"/>
                </a:solidFill>
                <a:latin typeface="Palatino Linotype" pitchFamily="18" charset="0"/>
                <a:cs typeface="Calibri" pitchFamily="34" charset="0"/>
              </a:rPr>
              <a:t>THANK YOU!</a:t>
            </a:r>
            <a:endParaRPr lang="en-US" sz="2400" b="1" dirty="0" smtClean="0">
              <a:solidFill>
                <a:srgbClr val="0070C0"/>
              </a:solidFill>
              <a:latin typeface="Palatino Linotype" pitchFamily="18" charset="0"/>
              <a:cs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64088" y="1143000"/>
            <a:ext cx="3322712" cy="4230216"/>
          </a:xfrm>
        </p:spPr>
        <p:txBody>
          <a:bodyPr/>
          <a:lstStyle/>
          <a:p>
            <a:r>
              <a:rPr lang="en-IN" sz="1600" dirty="0" smtClean="0">
                <a:solidFill>
                  <a:schemeClr val="tx1"/>
                </a:solidFill>
                <a:latin typeface="Palatino Linotype" pitchFamily="18" charset="0"/>
              </a:rPr>
              <a:t/>
            </a:r>
            <a:br>
              <a:rPr lang="en-IN" sz="1600" dirty="0" smtClean="0">
                <a:solidFill>
                  <a:schemeClr val="tx1"/>
                </a:solidFill>
                <a:latin typeface="Palatino Linotype" pitchFamily="18" charset="0"/>
              </a:rPr>
            </a:br>
            <a:endParaRPr lang="en-IN" sz="1600" dirty="0">
              <a:solidFill>
                <a:schemeClr val="tx1"/>
              </a:solidFill>
              <a:latin typeface="Palatino Linotype" pitchFamily="18" charset="0"/>
            </a:endParaRPr>
          </a:p>
        </p:txBody>
      </p:sp>
      <p:sp>
        <p:nvSpPr>
          <p:cNvPr id="8" name="Content Placeholder 2"/>
          <p:cNvSpPr>
            <a:spLocks noGrp="1"/>
          </p:cNvSpPr>
          <p:nvPr>
            <p:ph idx="1"/>
          </p:nvPr>
        </p:nvSpPr>
        <p:spPr>
          <a:xfrm>
            <a:off x="5292080" y="1988840"/>
            <a:ext cx="3528392" cy="3096344"/>
          </a:xfrm>
        </p:spPr>
        <p:txBody>
          <a:bodyPr/>
          <a:lstStyle/>
          <a:p>
            <a:pPr eaLnBrk="1" hangingPunct="1">
              <a:buNone/>
            </a:pPr>
            <a:endParaRPr lang="en-IN" sz="2000" dirty="0" smtClean="0">
              <a:latin typeface="Palatino Linotype" pitchFamily="18" charset="0"/>
            </a:endParaRPr>
          </a:p>
          <a:p>
            <a:pPr eaLnBrk="1" hangingPunct="1"/>
            <a:r>
              <a:rPr lang="en-IN" sz="2000" dirty="0" smtClean="0">
                <a:latin typeface="Palatino Linotype" pitchFamily="18" charset="0"/>
              </a:rPr>
              <a:t>The proportion of tenants getting more than 50% of output increased from    17 % to 39% post reform</a:t>
            </a:r>
          </a:p>
          <a:p>
            <a:pPr eaLnBrk="1" hangingPunct="1"/>
            <a:endParaRPr lang="en-IN" sz="2000" dirty="0" smtClean="0">
              <a:latin typeface="Palatino Linotype" pitchFamily="18" charset="0"/>
            </a:endParaRPr>
          </a:p>
          <a:p>
            <a:pPr eaLnBrk="1" hangingPunct="1"/>
            <a:r>
              <a:rPr lang="en-IN" sz="2000" dirty="0" smtClean="0">
                <a:latin typeface="Palatino Linotype" pitchFamily="18" charset="0"/>
              </a:rPr>
              <a:t>The increase in share was greater for registered tenants than unregistered</a:t>
            </a:r>
            <a:endParaRPr lang="en-IN" sz="2000" dirty="0" smtClean="0">
              <a:latin typeface="Palatino Linotype" pitchFamily="18" charset="0"/>
              <a:cs typeface="Calibri" pitchFamily="34" charset="0"/>
            </a:endParaRPr>
          </a:p>
          <a:p>
            <a:pPr eaLnBrk="1" hangingPunct="1"/>
            <a:endParaRPr lang="en-IN" sz="2000" dirty="0" smtClean="0">
              <a:latin typeface="Palatino Linotype" pitchFamily="18" charset="0"/>
              <a:cs typeface="Calibri" pitchFamily="34" charset="0"/>
            </a:endParaRPr>
          </a:p>
        </p:txBody>
      </p:sp>
      <p:sp>
        <p:nvSpPr>
          <p:cNvPr id="9" name="Title 1"/>
          <p:cNvSpPr txBox="1">
            <a:spLocks/>
          </p:cNvSpPr>
          <p:nvPr/>
        </p:nvSpPr>
        <p:spPr bwMode="auto">
          <a:xfrm>
            <a:off x="395536" y="417984"/>
            <a:ext cx="8748464"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fontAlgn="base">
              <a:spcBef>
                <a:spcPct val="0"/>
              </a:spcBef>
              <a:spcAft>
                <a:spcPct val="0"/>
              </a:spcAft>
            </a:pPr>
            <a:r>
              <a:rPr lang="en-US" sz="2400" b="1" dirty="0">
                <a:solidFill>
                  <a:srgbClr val="0070C0"/>
                </a:solidFill>
                <a:latin typeface="Palatino Linotype" pitchFamily="18" charset="0"/>
                <a:ea typeface="+mj-ea"/>
                <a:cs typeface="Calibri" pitchFamily="34" charset="0"/>
              </a:rPr>
              <a:t>Evidence from author’s </a:t>
            </a:r>
            <a:r>
              <a:rPr lang="en-US" sz="2400" b="1" dirty="0" smtClean="0">
                <a:solidFill>
                  <a:srgbClr val="0070C0"/>
                </a:solidFill>
                <a:latin typeface="Palatino Linotype" pitchFamily="18" charset="0"/>
                <a:ea typeface="+mj-ea"/>
                <a:cs typeface="Calibri" pitchFamily="34" charset="0"/>
              </a:rPr>
              <a:t>sample</a:t>
            </a:r>
            <a:endParaRPr lang="en-US" sz="2400" b="1" dirty="0">
              <a:solidFill>
                <a:srgbClr val="0070C0"/>
              </a:solidFill>
              <a:latin typeface="Palatino Linotype" pitchFamily="18" charset="0"/>
              <a:ea typeface="+mj-ea"/>
              <a:cs typeface="Calibri" pitchFamily="34" charset="0"/>
            </a:endParaRPr>
          </a:p>
        </p:txBody>
      </p:sp>
      <p:pic>
        <p:nvPicPr>
          <p:cNvPr id="3075" name="Picture 3"/>
          <p:cNvPicPr>
            <a:picLocks noChangeAspect="1" noChangeArrowheads="1"/>
          </p:cNvPicPr>
          <p:nvPr/>
        </p:nvPicPr>
        <p:blipFill>
          <a:blip r:embed="rId2" cstate="print"/>
          <a:srcRect/>
          <a:stretch>
            <a:fillRect/>
          </a:stretch>
        </p:blipFill>
        <p:spPr bwMode="auto">
          <a:xfrm>
            <a:off x="395536" y="1412776"/>
            <a:ext cx="4871054" cy="45365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706016"/>
            <a:ext cx="8424936" cy="1066800"/>
          </a:xfrm>
        </p:spPr>
        <p:txBody>
          <a:bodyPr/>
          <a:lstStyle/>
          <a:p>
            <a:pPr eaLnBrk="1" hangingPunct="1"/>
            <a:r>
              <a:rPr lang="en-IN" sz="2800" b="1" dirty="0" smtClean="0">
                <a:solidFill>
                  <a:srgbClr val="0070C0"/>
                </a:solidFill>
                <a:latin typeface="Palatino Linotype" pitchFamily="18" charset="0"/>
                <a:cs typeface="Calibri" pitchFamily="34" charset="0"/>
              </a:rPr>
              <a:t>Evidence on the effect of Operation </a:t>
            </a:r>
            <a:r>
              <a:rPr lang="en-IN" sz="2800" b="1" dirty="0" err="1" smtClean="0">
                <a:solidFill>
                  <a:srgbClr val="0070C0"/>
                </a:solidFill>
                <a:latin typeface="Palatino Linotype" pitchFamily="18" charset="0"/>
                <a:cs typeface="Calibri" pitchFamily="34" charset="0"/>
              </a:rPr>
              <a:t>Barga</a:t>
            </a:r>
            <a:r>
              <a:rPr lang="en-IN" sz="2800" b="1" dirty="0" smtClean="0">
                <a:solidFill>
                  <a:srgbClr val="0070C0"/>
                </a:solidFill>
                <a:latin typeface="Palatino Linotype" pitchFamily="18" charset="0"/>
                <a:cs typeface="Calibri" pitchFamily="34" charset="0"/>
              </a:rPr>
              <a:t> on productivity</a:t>
            </a:r>
            <a:br>
              <a:rPr lang="en-IN" sz="2800" b="1" dirty="0" smtClean="0">
                <a:solidFill>
                  <a:srgbClr val="0070C0"/>
                </a:solidFill>
                <a:latin typeface="Palatino Linotype" pitchFamily="18" charset="0"/>
                <a:cs typeface="Calibri" pitchFamily="34" charset="0"/>
              </a:rPr>
            </a:br>
            <a:endParaRPr lang="en-US" sz="2800" b="1" dirty="0" smtClean="0">
              <a:solidFill>
                <a:srgbClr val="0070C0"/>
              </a:solidFill>
              <a:latin typeface="Palatino Linotype" pitchFamily="18" charset="0"/>
              <a:cs typeface="Calibri" pitchFamily="34" charset="0"/>
            </a:endParaRPr>
          </a:p>
        </p:txBody>
      </p:sp>
      <p:sp>
        <p:nvSpPr>
          <p:cNvPr id="9219" name="Content Placeholder 2"/>
          <p:cNvSpPr>
            <a:spLocks noGrp="1"/>
          </p:cNvSpPr>
          <p:nvPr>
            <p:ph idx="1"/>
          </p:nvPr>
        </p:nvSpPr>
        <p:spPr>
          <a:xfrm>
            <a:off x="323528" y="1556792"/>
            <a:ext cx="8496944" cy="5301208"/>
          </a:xfrm>
        </p:spPr>
        <p:txBody>
          <a:bodyPr/>
          <a:lstStyle/>
          <a:p>
            <a:pPr eaLnBrk="1" hangingPunct="1"/>
            <a:r>
              <a:rPr lang="en-IN" sz="2000" b="1" dirty="0" smtClean="0">
                <a:latin typeface="Palatino Linotype" pitchFamily="18" charset="0"/>
                <a:cs typeface="Calibri" pitchFamily="34" charset="0"/>
              </a:rPr>
              <a:t>Quasi-experimental approach* </a:t>
            </a:r>
            <a:r>
              <a:rPr lang="en-IN" sz="2000" dirty="0" smtClean="0">
                <a:latin typeface="Palatino Linotype" pitchFamily="18" charset="0"/>
                <a:cs typeface="Calibri" pitchFamily="34" charset="0"/>
              </a:rPr>
              <a:t>that uses Bangladesh as a control (similar to West Bengal in most productivity trends and agriculture related criterion such as agro climatic conditions, main crops grown, prevalence of tenancy, and agricultural technology (HYV) )</a:t>
            </a:r>
          </a:p>
          <a:p>
            <a:pPr eaLnBrk="1" hangingPunct="1"/>
            <a:endParaRPr lang="en-IN" sz="2000" dirty="0" smtClean="0">
              <a:latin typeface="Palatino Linotype" pitchFamily="18" charset="0"/>
              <a:cs typeface="Calibri" pitchFamily="34" charset="0"/>
            </a:endParaRPr>
          </a:p>
          <a:p>
            <a:pPr eaLnBrk="1" hangingPunct="1">
              <a:buNone/>
            </a:pPr>
            <a:r>
              <a:rPr lang="en-IN" sz="2000" dirty="0" smtClean="0">
                <a:latin typeface="Palatino Linotype" pitchFamily="18" charset="0"/>
                <a:cs typeface="Calibri" pitchFamily="34" charset="0"/>
              </a:rPr>
              <a:t>	The fact that Operation </a:t>
            </a:r>
            <a:r>
              <a:rPr lang="en-IN" sz="2000" dirty="0" err="1" smtClean="0">
                <a:latin typeface="Palatino Linotype" pitchFamily="18" charset="0"/>
                <a:cs typeface="Calibri" pitchFamily="34" charset="0"/>
              </a:rPr>
              <a:t>Barga</a:t>
            </a:r>
            <a:r>
              <a:rPr lang="en-IN" sz="2000" dirty="0" smtClean="0">
                <a:latin typeface="Palatino Linotype" pitchFamily="18" charset="0"/>
                <a:cs typeface="Calibri" pitchFamily="34" charset="0"/>
              </a:rPr>
              <a:t> was implemented in West Bengal but not in Bangladesh can be largely attributed to an exogenous shock**.</a:t>
            </a:r>
          </a:p>
          <a:p>
            <a:pPr eaLnBrk="1" hangingPunct="1"/>
            <a:endParaRPr lang="en-IN" sz="2000" dirty="0" smtClean="0">
              <a:latin typeface="Palatino Linotype" pitchFamily="18" charset="0"/>
              <a:cs typeface="Calibri" pitchFamily="34" charset="0"/>
            </a:endParaRPr>
          </a:p>
          <a:p>
            <a:pPr eaLnBrk="1" hangingPunct="1"/>
            <a:r>
              <a:rPr lang="en-IN" sz="2000" b="1" dirty="0" smtClean="0">
                <a:latin typeface="Palatino Linotype" pitchFamily="18" charset="0"/>
                <a:cs typeface="Calibri" pitchFamily="34" charset="0"/>
              </a:rPr>
              <a:t>Program intensity approach </a:t>
            </a:r>
            <a:r>
              <a:rPr lang="en-IN" sz="2000" dirty="0" smtClean="0">
                <a:latin typeface="Palatino Linotype" pitchFamily="18" charset="0"/>
                <a:cs typeface="Calibri" pitchFamily="34" charset="0"/>
              </a:rPr>
              <a:t>that uses the number of registered sharecroppers in a district as a measure of program intensity and compares the growth in productivity in districts in which Operation </a:t>
            </a:r>
            <a:r>
              <a:rPr lang="en-IN" sz="2000" dirty="0" err="1" smtClean="0">
                <a:latin typeface="Palatino Linotype" pitchFamily="18" charset="0"/>
                <a:cs typeface="Calibri" pitchFamily="34" charset="0"/>
              </a:rPr>
              <a:t>Barga</a:t>
            </a:r>
            <a:r>
              <a:rPr lang="en-IN" sz="2000" dirty="0" smtClean="0">
                <a:latin typeface="Palatino Linotype" pitchFamily="18" charset="0"/>
                <a:cs typeface="Calibri" pitchFamily="34" charset="0"/>
              </a:rPr>
              <a:t> was implemented intensely to districts in which the program was implemented less intensely</a:t>
            </a:r>
          </a:p>
          <a:p>
            <a:pPr eaLnBrk="1" hangingPunct="1"/>
            <a:endParaRPr lang="en-IN" sz="2000" dirty="0" smtClean="0">
              <a:latin typeface="Palatino Linotype" pitchFamily="18" charset="0"/>
              <a:cs typeface="Calibri" pitchFamily="34" charset="0"/>
            </a:endParaRPr>
          </a:p>
          <a:p>
            <a:pPr eaLnBrk="1" hangingPunct="1">
              <a:buNone/>
            </a:pPr>
            <a:r>
              <a:rPr lang="en-IN" sz="2000" dirty="0" smtClean="0">
                <a:latin typeface="Palatino Linotype" pitchFamily="18" charset="0"/>
                <a:cs typeface="Calibri" pitchFamily="34" charset="0"/>
              </a:rPr>
              <a:t>	*</a:t>
            </a:r>
            <a:r>
              <a:rPr lang="en-IN" sz="1000" dirty="0" smtClean="0">
                <a:latin typeface="Palatino Linotype" pitchFamily="18" charset="0"/>
                <a:cs typeface="Calibri" pitchFamily="34" charset="0"/>
              </a:rPr>
              <a:t>A quasi-experiment is an empirical study used to estimate the causal impact of an intervention on its target population but it specifically lacks the element of random assignment to treatment or control. This is more  of a natural experiment as assignment  discretion doesn’t lie with the researcher. ** National political upheaval  (Not factors affecting only West Bengal) caused the Left to come into control.</a:t>
            </a:r>
            <a:endParaRPr lang="en-US" sz="1000" dirty="0" smtClean="0">
              <a:latin typeface="Palatino Linotype" pitchFamily="18" charset="0"/>
              <a:cs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691680" y="2794248"/>
            <a:ext cx="5760640" cy="1066800"/>
          </a:xfrm>
        </p:spPr>
        <p:txBody>
          <a:bodyPr/>
          <a:lstStyle/>
          <a:p>
            <a:pPr eaLnBrk="1" hangingPunct="1"/>
            <a:r>
              <a:rPr lang="en-IN" sz="2400" b="1" dirty="0" smtClean="0">
                <a:solidFill>
                  <a:srgbClr val="0070C0"/>
                </a:solidFill>
                <a:latin typeface="Palatino Linotype" pitchFamily="18" charset="0"/>
                <a:cs typeface="Calibri" pitchFamily="34" charset="0"/>
              </a:rPr>
              <a:t>COMPARISON TO BANGLADESH</a:t>
            </a:r>
            <a:br>
              <a:rPr lang="en-IN" sz="2400" b="1" dirty="0" smtClean="0">
                <a:solidFill>
                  <a:srgbClr val="0070C0"/>
                </a:solidFill>
                <a:latin typeface="Palatino Linotype" pitchFamily="18" charset="0"/>
                <a:cs typeface="Calibri" pitchFamily="34" charset="0"/>
              </a:rPr>
            </a:br>
            <a:endParaRPr lang="en-US" sz="2400" b="1" dirty="0" smtClean="0">
              <a:solidFill>
                <a:srgbClr val="0070C0"/>
              </a:solidFill>
              <a:latin typeface="Palatino Linotype" pitchFamily="18" charset="0"/>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64088" y="1143000"/>
            <a:ext cx="3322712" cy="4230216"/>
          </a:xfrm>
        </p:spPr>
        <p:txBody>
          <a:bodyPr/>
          <a:lstStyle/>
          <a:p>
            <a:r>
              <a:rPr lang="en-IN" sz="1600" dirty="0" smtClean="0">
                <a:solidFill>
                  <a:schemeClr val="tx1"/>
                </a:solidFill>
                <a:latin typeface="Palatino Linotype" pitchFamily="18" charset="0"/>
              </a:rPr>
              <a:t/>
            </a:r>
            <a:br>
              <a:rPr lang="en-IN" sz="1600" dirty="0" smtClean="0">
                <a:solidFill>
                  <a:schemeClr val="tx1"/>
                </a:solidFill>
                <a:latin typeface="Palatino Linotype" pitchFamily="18" charset="0"/>
              </a:rPr>
            </a:br>
            <a:endParaRPr lang="en-IN" sz="1600" dirty="0">
              <a:solidFill>
                <a:schemeClr val="tx1"/>
              </a:solidFill>
              <a:latin typeface="Palatino Linotype" pitchFamily="18" charset="0"/>
            </a:endParaRPr>
          </a:p>
        </p:txBody>
      </p:sp>
      <p:sp>
        <p:nvSpPr>
          <p:cNvPr id="8" name="Content Placeholder 2"/>
          <p:cNvSpPr>
            <a:spLocks noGrp="1"/>
          </p:cNvSpPr>
          <p:nvPr>
            <p:ph idx="1"/>
          </p:nvPr>
        </p:nvSpPr>
        <p:spPr>
          <a:xfrm>
            <a:off x="107504" y="4823903"/>
            <a:ext cx="8856984" cy="1916832"/>
          </a:xfrm>
        </p:spPr>
        <p:txBody>
          <a:bodyPr/>
          <a:lstStyle/>
          <a:p>
            <a:pPr eaLnBrk="1" hangingPunct="1"/>
            <a:r>
              <a:rPr lang="en-IN" sz="1400" dirty="0" smtClean="0">
                <a:latin typeface="Palatino Linotype" pitchFamily="18" charset="0"/>
              </a:rPr>
              <a:t>Between 1969 and 1978, rice yields increased by 9.3% in West Bengal and by 11% in Bangladesh (similar trend line: comparable baseline characteristics)</a:t>
            </a:r>
          </a:p>
          <a:p>
            <a:pPr eaLnBrk="1" hangingPunct="1"/>
            <a:endParaRPr lang="en-IN" sz="1400" dirty="0" smtClean="0">
              <a:latin typeface="Palatino Linotype" pitchFamily="18" charset="0"/>
            </a:endParaRPr>
          </a:p>
          <a:p>
            <a:pPr eaLnBrk="1" hangingPunct="1"/>
            <a:r>
              <a:rPr lang="en-IN" sz="1400" dirty="0" smtClean="0">
                <a:latin typeface="Palatino Linotype" pitchFamily="18" charset="0"/>
              </a:rPr>
              <a:t>In the period after Operation </a:t>
            </a:r>
            <a:r>
              <a:rPr lang="en-IN" sz="1400" dirty="0" err="1" smtClean="0">
                <a:latin typeface="Palatino Linotype" pitchFamily="18" charset="0"/>
              </a:rPr>
              <a:t>Barga</a:t>
            </a:r>
            <a:r>
              <a:rPr lang="en-IN" sz="1400" dirty="0" smtClean="0">
                <a:latin typeface="Palatino Linotype" pitchFamily="18" charset="0"/>
              </a:rPr>
              <a:t> was introduced (1979–93), rice yields in West Bengal increased by 69% compared to 44% in Bangladesh</a:t>
            </a:r>
          </a:p>
          <a:p>
            <a:pPr eaLnBrk="1" hangingPunct="1"/>
            <a:endParaRPr lang="en-IN" sz="1400" dirty="0" smtClean="0">
              <a:latin typeface="Palatino Linotype" pitchFamily="18" charset="0"/>
              <a:cs typeface="Calibri" pitchFamily="34" charset="0"/>
            </a:endParaRPr>
          </a:p>
          <a:p>
            <a:pPr eaLnBrk="1" hangingPunct="1"/>
            <a:r>
              <a:rPr lang="en-IN" sz="1400" dirty="0" smtClean="0">
                <a:latin typeface="Palatino Linotype" pitchFamily="18" charset="0"/>
                <a:cs typeface="Calibri" pitchFamily="34" charset="0"/>
              </a:rPr>
              <a:t>Agricultural productivity increased in part due to Green Revolution’s HYV seeds, fall in fertilizer price, increase in small scale </a:t>
            </a:r>
            <a:r>
              <a:rPr lang="en-IN" sz="1400" dirty="0" err="1" smtClean="0">
                <a:latin typeface="Palatino Linotype" pitchFamily="18" charset="0"/>
                <a:cs typeface="Calibri" pitchFamily="34" charset="0"/>
              </a:rPr>
              <a:t>pvt</a:t>
            </a:r>
            <a:r>
              <a:rPr lang="en-IN" sz="1400" dirty="0" smtClean="0">
                <a:latin typeface="Palatino Linotype" pitchFamily="18" charset="0"/>
                <a:cs typeface="Calibri" pitchFamily="34" charset="0"/>
              </a:rPr>
              <a:t> irrigation</a:t>
            </a:r>
          </a:p>
        </p:txBody>
      </p:sp>
      <p:sp>
        <p:nvSpPr>
          <p:cNvPr id="9" name="Title 1"/>
          <p:cNvSpPr txBox="1">
            <a:spLocks/>
          </p:cNvSpPr>
          <p:nvPr/>
        </p:nvSpPr>
        <p:spPr bwMode="auto">
          <a:xfrm>
            <a:off x="2411760" y="417984"/>
            <a:ext cx="4176464"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fontAlgn="base">
              <a:spcBef>
                <a:spcPct val="0"/>
              </a:spcBef>
              <a:spcAft>
                <a:spcPct val="0"/>
              </a:spcAft>
            </a:pPr>
            <a:r>
              <a:rPr lang="en-US" sz="2400" b="1" dirty="0" smtClean="0">
                <a:solidFill>
                  <a:srgbClr val="0070C0"/>
                </a:solidFill>
                <a:latin typeface="Palatino Linotype" pitchFamily="18" charset="0"/>
                <a:ea typeface="+mj-ea"/>
                <a:cs typeface="Calibri" pitchFamily="34" charset="0"/>
              </a:rPr>
              <a:t>Rice yield trend comparison</a:t>
            </a:r>
            <a:endParaRPr lang="en-US" sz="2400" b="1" dirty="0">
              <a:solidFill>
                <a:srgbClr val="0070C0"/>
              </a:solidFill>
              <a:latin typeface="Palatino Linotype" pitchFamily="18" charset="0"/>
              <a:ea typeface="+mj-ea"/>
              <a:cs typeface="Calibri" pitchFamily="34" charset="0"/>
            </a:endParaRPr>
          </a:p>
        </p:txBody>
      </p:sp>
      <p:pic>
        <p:nvPicPr>
          <p:cNvPr id="4098" name="Picture 2"/>
          <p:cNvPicPr>
            <a:picLocks noChangeAspect="1" noChangeArrowheads="1"/>
          </p:cNvPicPr>
          <p:nvPr/>
        </p:nvPicPr>
        <p:blipFill>
          <a:blip r:embed="rId2" cstate="print"/>
          <a:srcRect/>
          <a:stretch>
            <a:fillRect/>
          </a:stretch>
        </p:blipFill>
        <p:spPr bwMode="auto">
          <a:xfrm>
            <a:off x="1619672" y="1268760"/>
            <a:ext cx="5760640" cy="3483135"/>
          </a:xfrm>
          <a:prstGeom prst="rect">
            <a:avLst/>
          </a:prstGeom>
          <a:noFill/>
          <a:ln w="9525">
            <a:noFill/>
            <a:miter lim="800000"/>
            <a:headEnd/>
            <a:tailEnd/>
          </a:ln>
        </p:spPr>
      </p:pic>
      <p:sp>
        <p:nvSpPr>
          <p:cNvPr id="7" name="Oval 6"/>
          <p:cNvSpPr/>
          <p:nvPr/>
        </p:nvSpPr>
        <p:spPr>
          <a:xfrm>
            <a:off x="4644008" y="2708920"/>
            <a:ext cx="432048" cy="28803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548680"/>
            <a:ext cx="8424936" cy="1066800"/>
          </a:xfrm>
        </p:spPr>
        <p:txBody>
          <a:bodyPr/>
          <a:lstStyle/>
          <a:p>
            <a:pPr eaLnBrk="1" hangingPunct="1"/>
            <a:r>
              <a:rPr lang="en-IN" sz="2800" b="1" dirty="0" smtClean="0">
                <a:solidFill>
                  <a:srgbClr val="0070C0"/>
                </a:solidFill>
                <a:latin typeface="Palatino Linotype" pitchFamily="18" charset="0"/>
                <a:cs typeface="Calibri" pitchFamily="34" charset="0"/>
              </a:rPr>
              <a:t>Empirical methodology</a:t>
            </a:r>
            <a:br>
              <a:rPr lang="en-IN" sz="2800" b="1" dirty="0" smtClean="0">
                <a:solidFill>
                  <a:srgbClr val="0070C0"/>
                </a:solidFill>
                <a:latin typeface="Palatino Linotype" pitchFamily="18" charset="0"/>
                <a:cs typeface="Calibri" pitchFamily="34" charset="0"/>
              </a:rPr>
            </a:br>
            <a:endParaRPr lang="en-US" sz="2800" b="1" dirty="0" smtClean="0">
              <a:solidFill>
                <a:srgbClr val="0070C0"/>
              </a:solidFill>
              <a:latin typeface="Palatino Linotype" pitchFamily="18" charset="0"/>
              <a:cs typeface="Calibri" pitchFamily="34" charset="0"/>
            </a:endParaRPr>
          </a:p>
        </p:txBody>
      </p:sp>
      <p:sp>
        <p:nvSpPr>
          <p:cNvPr id="9219" name="Content Placeholder 2"/>
          <p:cNvSpPr>
            <a:spLocks noGrp="1"/>
          </p:cNvSpPr>
          <p:nvPr>
            <p:ph idx="1"/>
          </p:nvPr>
        </p:nvSpPr>
        <p:spPr>
          <a:xfrm>
            <a:off x="323528" y="2420888"/>
            <a:ext cx="8568952" cy="4176464"/>
          </a:xfrm>
        </p:spPr>
        <p:txBody>
          <a:bodyPr/>
          <a:lstStyle/>
          <a:p>
            <a:pPr eaLnBrk="1" hangingPunct="1"/>
            <a:r>
              <a:rPr lang="en-IN" sz="1800" dirty="0" smtClean="0">
                <a:latin typeface="Palatino Linotype" pitchFamily="18" charset="0"/>
                <a:cs typeface="Calibri" pitchFamily="34" charset="0"/>
              </a:rPr>
              <a:t>The authors measure the impact of Operation </a:t>
            </a:r>
            <a:r>
              <a:rPr lang="en-IN" sz="1800" dirty="0" err="1" smtClean="0">
                <a:latin typeface="Palatino Linotype" pitchFamily="18" charset="0"/>
                <a:cs typeface="Calibri" pitchFamily="34" charset="0"/>
              </a:rPr>
              <a:t>Barga</a:t>
            </a:r>
            <a:r>
              <a:rPr lang="en-IN" sz="1800" dirty="0" smtClean="0">
                <a:latin typeface="Palatino Linotype" pitchFamily="18" charset="0"/>
                <a:cs typeface="Calibri" pitchFamily="34" charset="0"/>
              </a:rPr>
              <a:t> on agricultural rice yields using a </a:t>
            </a:r>
            <a:r>
              <a:rPr lang="en-IN" sz="1800" b="1" dirty="0" smtClean="0">
                <a:latin typeface="Palatino Linotype" pitchFamily="18" charset="0"/>
                <a:cs typeface="Calibri" pitchFamily="34" charset="0"/>
              </a:rPr>
              <a:t>difference-in-difference estimator </a:t>
            </a:r>
            <a:r>
              <a:rPr lang="en-IN" sz="1800" dirty="0" smtClean="0">
                <a:latin typeface="Palatino Linotype" pitchFamily="18" charset="0"/>
                <a:cs typeface="Calibri" pitchFamily="34" charset="0"/>
              </a:rPr>
              <a:t>with district-level panel data.</a:t>
            </a:r>
          </a:p>
          <a:p>
            <a:pPr eaLnBrk="1" hangingPunct="1"/>
            <a:endParaRPr lang="en-IN" sz="1800" dirty="0" smtClean="0">
              <a:latin typeface="Palatino Linotype" pitchFamily="18" charset="0"/>
              <a:cs typeface="Calibri" pitchFamily="34" charset="0"/>
            </a:endParaRPr>
          </a:p>
          <a:p>
            <a:pPr eaLnBrk="1" hangingPunct="1"/>
            <a:r>
              <a:rPr lang="en-IN" sz="1800" dirty="0" smtClean="0">
                <a:latin typeface="Palatino Linotype" pitchFamily="18" charset="0"/>
                <a:cs typeface="Calibri" pitchFamily="34" charset="0"/>
              </a:rPr>
              <a:t>The difference-in-difference </a:t>
            </a:r>
            <a:r>
              <a:rPr lang="en-IN" sz="1800" dirty="0" err="1" smtClean="0">
                <a:latin typeface="Palatino Linotype" pitchFamily="18" charset="0"/>
                <a:cs typeface="Calibri" pitchFamily="34" charset="0"/>
              </a:rPr>
              <a:t>speciﬁcation</a:t>
            </a:r>
            <a:r>
              <a:rPr lang="en-IN" sz="1800" dirty="0" smtClean="0">
                <a:latin typeface="Palatino Linotype" pitchFamily="18" charset="0"/>
                <a:cs typeface="Calibri" pitchFamily="34" charset="0"/>
              </a:rPr>
              <a:t> compares the </a:t>
            </a:r>
            <a:r>
              <a:rPr lang="en-IN" sz="1800" b="1" dirty="0" smtClean="0">
                <a:latin typeface="Palatino Linotype" pitchFamily="18" charset="0"/>
                <a:cs typeface="Calibri" pitchFamily="34" charset="0"/>
              </a:rPr>
              <a:t>change</a:t>
            </a:r>
            <a:r>
              <a:rPr lang="en-IN" sz="1800" dirty="0" smtClean="0">
                <a:latin typeface="Palatino Linotype" pitchFamily="18" charset="0"/>
                <a:cs typeface="Calibri" pitchFamily="34" charset="0"/>
              </a:rPr>
              <a:t> (before and after Operation </a:t>
            </a:r>
            <a:r>
              <a:rPr lang="en-IN" sz="1800" dirty="0" err="1" smtClean="0">
                <a:latin typeface="Palatino Linotype" pitchFamily="18" charset="0"/>
                <a:cs typeface="Calibri" pitchFamily="34" charset="0"/>
              </a:rPr>
              <a:t>Barga</a:t>
            </a:r>
            <a:r>
              <a:rPr lang="en-IN" sz="1800" dirty="0" smtClean="0">
                <a:latin typeface="Palatino Linotype" pitchFamily="18" charset="0"/>
                <a:cs typeface="Calibri" pitchFamily="34" charset="0"/>
              </a:rPr>
              <a:t>) in yields in treatment districts (West Bengal) with the corresponding </a:t>
            </a:r>
            <a:r>
              <a:rPr lang="en-IN" sz="1800" b="1" dirty="0" smtClean="0">
                <a:latin typeface="Palatino Linotype" pitchFamily="18" charset="0"/>
                <a:cs typeface="Calibri" pitchFamily="34" charset="0"/>
              </a:rPr>
              <a:t>change</a:t>
            </a:r>
            <a:r>
              <a:rPr lang="en-IN" sz="1800" dirty="0" smtClean="0">
                <a:latin typeface="Palatino Linotype" pitchFamily="18" charset="0"/>
                <a:cs typeface="Calibri" pitchFamily="34" charset="0"/>
              </a:rPr>
              <a:t> in control districts (Bangladesh)</a:t>
            </a:r>
          </a:p>
          <a:p>
            <a:pPr eaLnBrk="1" hangingPunct="1"/>
            <a:endParaRPr lang="en-IN" sz="1800" dirty="0" smtClean="0">
              <a:latin typeface="Palatino Linotype" pitchFamily="18" charset="0"/>
              <a:cs typeface="Calibri" pitchFamily="34" charset="0"/>
            </a:endParaRPr>
          </a:p>
          <a:p>
            <a:pPr eaLnBrk="1" hangingPunct="1"/>
            <a:r>
              <a:rPr lang="en-IN" sz="1800" dirty="0" smtClean="0">
                <a:latin typeface="Palatino Linotype" pitchFamily="18" charset="0"/>
                <a:cs typeface="Calibri" pitchFamily="34" charset="0"/>
              </a:rPr>
              <a:t>The difference-in-difference model makes the </a:t>
            </a:r>
            <a:r>
              <a:rPr lang="en-IN" sz="1800" b="1" dirty="0" smtClean="0">
                <a:latin typeface="Palatino Linotype" pitchFamily="18" charset="0"/>
                <a:cs typeface="Calibri" pitchFamily="34" charset="0"/>
              </a:rPr>
              <a:t>counterfactual assumption </a:t>
            </a:r>
            <a:r>
              <a:rPr lang="en-IN" sz="1800" dirty="0" smtClean="0">
                <a:latin typeface="Palatino Linotype" pitchFamily="18" charset="0"/>
                <a:cs typeface="Calibri" pitchFamily="34" charset="0"/>
              </a:rPr>
              <a:t>that the treatment districts would grow at the same rate as the control districts if there were no intervention</a:t>
            </a:r>
          </a:p>
          <a:p>
            <a:pPr eaLnBrk="1" hangingPunct="1"/>
            <a:endParaRPr lang="en-IN" sz="1800" dirty="0" smtClean="0">
              <a:latin typeface="Palatino Linotype" pitchFamily="18" charset="0"/>
              <a:cs typeface="Calibri" pitchFamily="34" charset="0"/>
            </a:endParaRPr>
          </a:p>
          <a:p>
            <a:pPr eaLnBrk="1" hangingPunct="1"/>
            <a:r>
              <a:rPr lang="en-IN" sz="1800" dirty="0" smtClean="0">
                <a:latin typeface="Palatino Linotype" pitchFamily="18" charset="0"/>
                <a:cs typeface="Calibri" pitchFamily="34" charset="0"/>
              </a:rPr>
              <a:t>The authors control for public irrigation and adoption of HYV grains of rice, since these are interventions that were </a:t>
            </a:r>
            <a:r>
              <a:rPr lang="en-IN" sz="1800" b="1" dirty="0" smtClean="0">
                <a:latin typeface="Palatino Linotype" pitchFamily="18" charset="0"/>
                <a:cs typeface="Calibri" pitchFamily="34" charset="0"/>
              </a:rPr>
              <a:t>contemporaneous</a:t>
            </a:r>
            <a:r>
              <a:rPr lang="en-IN" sz="1800" dirty="0" smtClean="0">
                <a:latin typeface="Palatino Linotype" pitchFamily="18" charset="0"/>
                <a:cs typeface="Calibri" pitchFamily="34" charset="0"/>
              </a:rPr>
              <a:t> with Operation </a:t>
            </a:r>
            <a:r>
              <a:rPr lang="en-IN" sz="1800" dirty="0" err="1" smtClean="0">
                <a:latin typeface="Palatino Linotype" pitchFamily="18" charset="0"/>
                <a:cs typeface="Calibri" pitchFamily="34" charset="0"/>
              </a:rPr>
              <a:t>Barga</a:t>
            </a:r>
            <a:r>
              <a:rPr lang="en-IN" sz="1800" dirty="0" smtClean="0">
                <a:latin typeface="Palatino Linotype" pitchFamily="18" charset="0"/>
                <a:cs typeface="Calibri" pitchFamily="34" charset="0"/>
              </a:rPr>
              <a:t> and were differentially implemented in West Bengal and Bangladesh</a:t>
            </a:r>
          </a:p>
        </p:txBody>
      </p:sp>
      <p:pic>
        <p:nvPicPr>
          <p:cNvPr id="5122" name="Picture 2"/>
          <p:cNvPicPr>
            <a:picLocks noChangeAspect="1" noChangeArrowheads="1"/>
          </p:cNvPicPr>
          <p:nvPr/>
        </p:nvPicPr>
        <p:blipFill>
          <a:blip r:embed="rId2" cstate="print"/>
          <a:srcRect/>
          <a:stretch>
            <a:fillRect/>
          </a:stretch>
        </p:blipFill>
        <p:spPr bwMode="auto">
          <a:xfrm>
            <a:off x="683568" y="1484784"/>
            <a:ext cx="7755862" cy="720080"/>
          </a:xfrm>
          <a:prstGeom prst="rect">
            <a:avLst/>
          </a:prstGeom>
          <a:noFill/>
          <a:ln w="9525">
            <a:solidFill>
              <a:schemeClr val="accent1"/>
            </a:solidFill>
            <a:miter lim="800000"/>
            <a:headEnd/>
            <a:tailEnd/>
          </a:ln>
        </p:spPr>
      </p:pic>
      <p:sp>
        <p:nvSpPr>
          <p:cNvPr id="5" name="Oval 4"/>
          <p:cNvSpPr/>
          <p:nvPr/>
        </p:nvSpPr>
        <p:spPr>
          <a:xfrm>
            <a:off x="2987824" y="1556792"/>
            <a:ext cx="360040" cy="50405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67544" y="764704"/>
            <a:ext cx="8676456" cy="576064"/>
          </a:xfrm>
        </p:spPr>
        <p:txBody>
          <a:bodyPr/>
          <a:lstStyle/>
          <a:p>
            <a:pPr eaLnBrk="1" hangingPunct="1"/>
            <a:r>
              <a:rPr lang="en-IN" sz="2800" b="1" dirty="0" smtClean="0">
                <a:solidFill>
                  <a:srgbClr val="0070C0"/>
                </a:solidFill>
                <a:latin typeface="Palatino Linotype" pitchFamily="18" charset="0"/>
                <a:cs typeface="Calibri" pitchFamily="34" charset="0"/>
              </a:rPr>
              <a:t>Simple Difference-in-Difference (Growth in yield)</a:t>
            </a:r>
            <a:br>
              <a:rPr lang="en-IN" sz="2800" b="1" dirty="0" smtClean="0">
                <a:solidFill>
                  <a:srgbClr val="0070C0"/>
                </a:solidFill>
                <a:latin typeface="Palatino Linotype" pitchFamily="18" charset="0"/>
                <a:cs typeface="Calibri" pitchFamily="34" charset="0"/>
              </a:rPr>
            </a:br>
            <a:endParaRPr lang="en-US" sz="2800" b="1" dirty="0" smtClean="0">
              <a:solidFill>
                <a:srgbClr val="0070C0"/>
              </a:solidFill>
              <a:latin typeface="Palatino Linotype" pitchFamily="18" charset="0"/>
              <a:cs typeface="Calibri" pitchFamily="34" charset="0"/>
            </a:endParaRPr>
          </a:p>
        </p:txBody>
      </p:sp>
      <p:sp>
        <p:nvSpPr>
          <p:cNvPr id="9219" name="Content Placeholder 2"/>
          <p:cNvSpPr>
            <a:spLocks noGrp="1"/>
          </p:cNvSpPr>
          <p:nvPr>
            <p:ph idx="1"/>
          </p:nvPr>
        </p:nvSpPr>
        <p:spPr>
          <a:xfrm>
            <a:off x="2987824" y="4509120"/>
            <a:ext cx="4320480" cy="3460254"/>
          </a:xfrm>
        </p:spPr>
        <p:txBody>
          <a:bodyPr/>
          <a:lstStyle/>
          <a:p>
            <a:pPr eaLnBrk="1" hangingPunct="1"/>
            <a:r>
              <a:rPr lang="en-IN" sz="2000" dirty="0" err="1" smtClean="0">
                <a:latin typeface="Palatino Linotype" pitchFamily="18" charset="0"/>
                <a:cs typeface="Calibri" pitchFamily="34" charset="0"/>
              </a:rPr>
              <a:t>ss</a:t>
            </a:r>
            <a:r>
              <a:rPr lang="en-IN" sz="2000" dirty="0" smtClean="0">
                <a:latin typeface="Palatino Linotype" pitchFamily="18" charset="0"/>
                <a:cs typeface="Calibri" pitchFamily="34" charset="0"/>
              </a:rPr>
              <a:t> intensely</a:t>
            </a:r>
            <a:endParaRPr lang="en-US" sz="2000" dirty="0" smtClean="0">
              <a:latin typeface="Palatino Linotype" pitchFamily="18" charset="0"/>
              <a:cs typeface="Calibri" pitchFamily="34" charset="0"/>
            </a:endParaRPr>
          </a:p>
        </p:txBody>
      </p:sp>
      <p:pic>
        <p:nvPicPr>
          <p:cNvPr id="6147" name="Picture 3"/>
          <p:cNvPicPr>
            <a:picLocks noChangeAspect="1" noChangeArrowheads="1"/>
          </p:cNvPicPr>
          <p:nvPr/>
        </p:nvPicPr>
        <p:blipFill>
          <a:blip r:embed="rId2" cstate="print"/>
          <a:srcRect/>
          <a:stretch>
            <a:fillRect/>
          </a:stretch>
        </p:blipFill>
        <p:spPr bwMode="auto">
          <a:xfrm>
            <a:off x="611560" y="1124744"/>
            <a:ext cx="7272808" cy="4657297"/>
          </a:xfrm>
          <a:prstGeom prst="rect">
            <a:avLst/>
          </a:prstGeom>
          <a:noFill/>
          <a:ln w="9525">
            <a:solidFill>
              <a:schemeClr val="accent1"/>
            </a:solidFill>
            <a:miter lim="800000"/>
            <a:headEnd/>
            <a:tailEnd/>
          </a:ln>
        </p:spPr>
      </p:pic>
      <p:sp>
        <p:nvSpPr>
          <p:cNvPr id="7" name="Content Placeholder 2"/>
          <p:cNvSpPr txBox="1">
            <a:spLocks/>
          </p:cNvSpPr>
          <p:nvPr/>
        </p:nvSpPr>
        <p:spPr bwMode="auto">
          <a:xfrm>
            <a:off x="35496" y="5949280"/>
            <a:ext cx="8568952"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lvl="0" indent="-255588" fontAlgn="base">
              <a:spcBef>
                <a:spcPts val="300"/>
              </a:spcBef>
              <a:spcAft>
                <a:spcPct val="0"/>
              </a:spcAft>
              <a:buClr>
                <a:srgbClr val="0BD0D9"/>
              </a:buClr>
            </a:pPr>
            <a:r>
              <a:rPr lang="en-IN" sz="1200" dirty="0">
                <a:latin typeface="Palatino Linotype" pitchFamily="18" charset="0"/>
                <a:cs typeface="Calibri" pitchFamily="34" charset="0"/>
              </a:rPr>
              <a:t>	</a:t>
            </a:r>
            <a:r>
              <a:rPr lang="en-IN" sz="1200" dirty="0" smtClean="0">
                <a:latin typeface="Palatino Linotype" pitchFamily="18" charset="0"/>
                <a:cs typeface="Calibri" pitchFamily="34" charset="0"/>
              </a:rPr>
              <a:t>NOTE: The </a:t>
            </a:r>
            <a:r>
              <a:rPr lang="en-IN" sz="1200" dirty="0">
                <a:latin typeface="Palatino Linotype" pitchFamily="18" charset="0"/>
                <a:cs typeface="Calibri" pitchFamily="34" charset="0"/>
              </a:rPr>
              <a:t>data are district-level data from 14 West Bengal and 15 </a:t>
            </a:r>
            <a:r>
              <a:rPr lang="en-IN" sz="1200" dirty="0" smtClean="0">
                <a:latin typeface="Palatino Linotype" pitchFamily="18" charset="0"/>
                <a:cs typeface="Calibri" pitchFamily="34" charset="0"/>
              </a:rPr>
              <a:t>Bangladesh districts </a:t>
            </a:r>
            <a:r>
              <a:rPr lang="en-IN" sz="1200" dirty="0">
                <a:latin typeface="Palatino Linotype" pitchFamily="18" charset="0"/>
                <a:cs typeface="Calibri" pitchFamily="34" charset="0"/>
              </a:rPr>
              <a:t>collected from various </a:t>
            </a:r>
            <a:r>
              <a:rPr lang="en-IN" sz="1200" dirty="0" err="1" smtClean="0">
                <a:latin typeface="Palatino Linotype" pitchFamily="18" charset="0"/>
                <a:cs typeface="Calibri" pitchFamily="34" charset="0"/>
              </a:rPr>
              <a:t>ofﬁcial</a:t>
            </a:r>
            <a:r>
              <a:rPr lang="en-IN" sz="1200" dirty="0">
                <a:latin typeface="Palatino Linotype" pitchFamily="18" charset="0"/>
                <a:cs typeface="Calibri" pitchFamily="34" charset="0"/>
              </a:rPr>
              <a:t> </a:t>
            </a:r>
            <a:r>
              <a:rPr lang="en-IN" sz="1200" dirty="0" smtClean="0">
                <a:latin typeface="Palatino Linotype" pitchFamily="18" charset="0"/>
                <a:cs typeface="Calibri" pitchFamily="34" charset="0"/>
              </a:rPr>
              <a:t>government  sources, and we expect the last time period to have the full effect of the reform, and * (LOS 10%), ** (LOS 5%), *** (LOS 1%)</a:t>
            </a:r>
          </a:p>
        </p:txBody>
      </p:sp>
      <p:sp>
        <p:nvSpPr>
          <p:cNvPr id="8" name="Oval 7"/>
          <p:cNvSpPr/>
          <p:nvPr/>
        </p:nvSpPr>
        <p:spPr>
          <a:xfrm>
            <a:off x="2915816" y="2276872"/>
            <a:ext cx="576064" cy="57606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Rectangle 8"/>
          <p:cNvSpPr/>
          <p:nvPr/>
        </p:nvSpPr>
        <p:spPr>
          <a:xfrm>
            <a:off x="611560" y="3501008"/>
            <a:ext cx="1224136"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Rectangle 9"/>
          <p:cNvSpPr/>
          <p:nvPr/>
        </p:nvSpPr>
        <p:spPr>
          <a:xfrm>
            <a:off x="4283968" y="2708920"/>
            <a:ext cx="2952328" cy="129614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ustom 3">
      <a:majorFont>
        <a:latin typeface="Script MT Bold"/>
        <a:ea typeface=""/>
        <a:cs typeface=""/>
      </a:majorFont>
      <a:minorFont>
        <a:latin typeface="Modern No. 20"/>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1687</TotalTime>
  <Words>2606</Words>
  <Application>Microsoft Office PowerPoint</Application>
  <PresentationFormat>On-screen Show (4:3)</PresentationFormat>
  <Paragraphs>247</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Urban</vt:lpstr>
      <vt:lpstr>Empowerment and Efficiency: Tenancy Reform in West Bengal</vt:lpstr>
      <vt:lpstr>Recalling dual impact of reforms on productivity</vt:lpstr>
      <vt:lpstr>Slide 3</vt:lpstr>
      <vt:lpstr> </vt:lpstr>
      <vt:lpstr>Evidence on the effect of Operation Barga on productivity </vt:lpstr>
      <vt:lpstr>COMPARISON TO BANGLADESH </vt:lpstr>
      <vt:lpstr> </vt:lpstr>
      <vt:lpstr>Empirical methodology </vt:lpstr>
      <vt:lpstr>Simple Difference-in-Difference (Growth in yield) </vt:lpstr>
      <vt:lpstr>Adjusted Difference-in-Difference: Time varying controls </vt:lpstr>
      <vt:lpstr>Possible problem with the methodology </vt:lpstr>
      <vt:lpstr>PROGRAM INTENSITY APPROACH</vt:lpstr>
      <vt:lpstr>The basic approach </vt:lpstr>
      <vt:lpstr>Empirical methodology</vt:lpstr>
      <vt:lpstr>Identification issues</vt:lpstr>
      <vt:lpstr>Identification issues</vt:lpstr>
      <vt:lpstr>Slide 17</vt:lpstr>
      <vt:lpstr>Conclusion</vt:lpstr>
      <vt:lpstr>Land Reform, Poverty Reduction, and Growth: Evidence from India</vt:lpstr>
      <vt:lpstr>Introduction (1/2)</vt:lpstr>
      <vt:lpstr>Introduction (2/2)</vt:lpstr>
      <vt:lpstr>Background and Data</vt:lpstr>
      <vt:lpstr>Background and Data</vt:lpstr>
      <vt:lpstr>Slide 24</vt:lpstr>
      <vt:lpstr>Empirical approach: Panel data regression</vt:lpstr>
      <vt:lpstr>Empirical approach: Panel data regression</vt:lpstr>
      <vt:lpstr>Slide 27</vt:lpstr>
      <vt:lpstr>Slide 28</vt:lpstr>
      <vt:lpstr>Slide 29</vt:lpstr>
      <vt:lpstr>Interpreting the results</vt:lpstr>
      <vt:lpstr>Conclusion</vt:lpstr>
      <vt:lpstr>THANK YOU!</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Search Unemployment with  On-the-job Search</dc:title>
  <dc:creator>deeksha</dc:creator>
  <cp:lastModifiedBy>deeksha</cp:lastModifiedBy>
  <cp:revision>240</cp:revision>
  <dcterms:created xsi:type="dcterms:W3CDTF">2012-02-21T11:17:06Z</dcterms:created>
  <dcterms:modified xsi:type="dcterms:W3CDTF">2012-02-23T10:00:15Z</dcterms:modified>
</cp:coreProperties>
</file>