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57" r:id="rId3"/>
    <p:sldId id="258" r:id="rId4"/>
    <p:sldId id="259" r:id="rId5"/>
    <p:sldId id="261" r:id="rId6"/>
    <p:sldId id="263" r:id="rId7"/>
    <p:sldId id="260" r:id="rId8"/>
    <p:sldId id="262" r:id="rId9"/>
    <p:sldId id="266" r:id="rId10"/>
    <p:sldId id="268" r:id="rId11"/>
    <p:sldId id="269" r:id="rId12"/>
    <p:sldId id="264" r:id="rId13"/>
    <p:sldId id="265" r:id="rId14"/>
    <p:sldId id="278" r:id="rId15"/>
    <p:sldId id="277" r:id="rId16"/>
    <p:sldId id="271" r:id="rId17"/>
    <p:sldId id="276" r:id="rId18"/>
    <p:sldId id="273" r:id="rId19"/>
    <p:sldId id="274" r:id="rId20"/>
    <p:sldId id="275"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822" autoAdjust="0"/>
    <p:restoredTop sz="94718" autoAdjust="0"/>
  </p:normalViewPr>
  <p:slideViewPr>
    <p:cSldViewPr>
      <p:cViewPr varScale="1">
        <p:scale>
          <a:sx n="70" d="100"/>
          <a:sy n="70" d="100"/>
        </p:scale>
        <p:origin x="-378"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IN"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E68A8CE5-9F21-4BED-AB72-C93C5E174F63}" type="datetimeFigureOut">
              <a:rPr lang="en-IN"/>
              <a:pPr>
                <a:defRPr/>
              </a:pPr>
              <a:t>05-04-2012</a:t>
            </a:fld>
            <a:endParaRPr lang="en-IN"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IN"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IN"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IN"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19A9C633-220F-4F72-A96E-C2557E3FE19A}" type="slidenum">
              <a:rPr lang="en-IN"/>
              <a:pPr>
                <a:defRPr/>
              </a:pPr>
              <a:t>‹#›</a:t>
            </a:fld>
            <a:endParaRPr lang="en-IN"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IN" smtClean="0"/>
          </a:p>
        </p:txBody>
      </p:sp>
      <p:sp>
        <p:nvSpPr>
          <p:cNvPr id="225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2BE264A-5F81-46EB-A24C-C332E63E5CEE}" type="slidenum">
              <a:rPr lang="en-IN"/>
              <a:pPr fontAlgn="base">
                <a:spcBef>
                  <a:spcPct val="0"/>
                </a:spcBef>
                <a:spcAft>
                  <a:spcPct val="0"/>
                </a:spcAft>
              </a:pPr>
              <a:t>5</a:t>
            </a:fld>
            <a:endParaRPr lang="en-I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IN" smtClean="0"/>
          </a:p>
        </p:txBody>
      </p:sp>
      <p:sp>
        <p:nvSpPr>
          <p:cNvPr id="235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F22826B-7EE1-49E2-8E08-0CEE26A1A4DD}" type="slidenum">
              <a:rPr lang="en-IN"/>
              <a:pPr fontAlgn="base">
                <a:spcBef>
                  <a:spcPct val="0"/>
                </a:spcBef>
                <a:spcAft>
                  <a:spcPct val="0"/>
                </a:spcAft>
              </a:pPr>
              <a:t>13</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smtClean="0"/>
              <a:t>Click to edit Master title style</a:t>
            </a:r>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13"/>
          <p:cNvSpPr>
            <a:spLocks noGrp="1"/>
          </p:cNvSpPr>
          <p:nvPr>
            <p:ph type="dt" sz="half" idx="10"/>
          </p:nvPr>
        </p:nvSpPr>
        <p:spPr/>
        <p:txBody>
          <a:bodyPr/>
          <a:lstStyle>
            <a:lvl1pPr>
              <a:defRPr/>
            </a:lvl1pPr>
          </a:lstStyle>
          <a:p>
            <a:pPr>
              <a:defRPr/>
            </a:pPr>
            <a:fld id="{653D0045-F530-4847-8042-0220D23BC90C}" type="datetimeFigureOut">
              <a:rPr lang="en-IN"/>
              <a:pPr>
                <a:defRPr/>
              </a:pPr>
              <a:t>05-04-2012</a:t>
            </a:fld>
            <a:endParaRPr lang="en-IN" dirty="0"/>
          </a:p>
        </p:txBody>
      </p:sp>
      <p:sp>
        <p:nvSpPr>
          <p:cNvPr id="5" name="Footer Placeholder 2"/>
          <p:cNvSpPr>
            <a:spLocks noGrp="1"/>
          </p:cNvSpPr>
          <p:nvPr>
            <p:ph type="ftr" sz="quarter" idx="11"/>
          </p:nvPr>
        </p:nvSpPr>
        <p:spPr/>
        <p:txBody>
          <a:bodyPr/>
          <a:lstStyle>
            <a:lvl1pPr>
              <a:defRPr/>
            </a:lvl1pPr>
          </a:lstStyle>
          <a:p>
            <a:pPr>
              <a:defRPr/>
            </a:pPr>
            <a:endParaRPr lang="en-IN" dirty="0"/>
          </a:p>
        </p:txBody>
      </p:sp>
      <p:sp>
        <p:nvSpPr>
          <p:cNvPr id="6" name="Slide Number Placeholder 22"/>
          <p:cNvSpPr>
            <a:spLocks noGrp="1"/>
          </p:cNvSpPr>
          <p:nvPr>
            <p:ph type="sldNum" sz="quarter" idx="12"/>
          </p:nvPr>
        </p:nvSpPr>
        <p:spPr/>
        <p:txBody>
          <a:bodyPr/>
          <a:lstStyle>
            <a:lvl1pPr>
              <a:defRPr/>
            </a:lvl1pPr>
          </a:lstStyle>
          <a:p>
            <a:pPr>
              <a:defRPr/>
            </a:pPr>
            <a:fld id="{9483A185-2F37-42DF-A4DB-79787DF65855}" type="slidenum">
              <a:rPr lang="en-IN"/>
              <a:pPr>
                <a:defRPr/>
              </a:pPr>
              <a:t>‹#›</a:t>
            </a:fld>
            <a:endParaRPr lang="en-IN"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3505A231-0B6D-49EA-8D58-2FE7CE76064E}" type="datetimeFigureOut">
              <a:rPr lang="en-IN"/>
              <a:pPr>
                <a:defRPr/>
              </a:pPr>
              <a:t>05-04-2012</a:t>
            </a:fld>
            <a:endParaRPr lang="en-IN" dirty="0"/>
          </a:p>
        </p:txBody>
      </p:sp>
      <p:sp>
        <p:nvSpPr>
          <p:cNvPr id="5" name="Footer Placeholder 2"/>
          <p:cNvSpPr>
            <a:spLocks noGrp="1"/>
          </p:cNvSpPr>
          <p:nvPr>
            <p:ph type="ftr" sz="quarter" idx="11"/>
          </p:nvPr>
        </p:nvSpPr>
        <p:spPr/>
        <p:txBody>
          <a:bodyPr/>
          <a:lstStyle>
            <a:lvl1pPr>
              <a:defRPr/>
            </a:lvl1pPr>
          </a:lstStyle>
          <a:p>
            <a:pPr>
              <a:defRPr/>
            </a:pPr>
            <a:endParaRPr lang="en-IN" dirty="0"/>
          </a:p>
        </p:txBody>
      </p:sp>
      <p:sp>
        <p:nvSpPr>
          <p:cNvPr id="6" name="Slide Number Placeholder 22"/>
          <p:cNvSpPr>
            <a:spLocks noGrp="1"/>
          </p:cNvSpPr>
          <p:nvPr>
            <p:ph type="sldNum" sz="quarter" idx="12"/>
          </p:nvPr>
        </p:nvSpPr>
        <p:spPr/>
        <p:txBody>
          <a:bodyPr/>
          <a:lstStyle>
            <a:lvl1pPr>
              <a:defRPr/>
            </a:lvl1pPr>
          </a:lstStyle>
          <a:p>
            <a:pPr>
              <a:defRPr/>
            </a:pPr>
            <a:fld id="{59437231-10B9-4256-B0EC-D2C7B0F55076}" type="slidenum">
              <a:rPr lang="en-IN"/>
              <a:pPr>
                <a:defRPr/>
              </a:pPr>
              <a:t>‹#›</a:t>
            </a:fld>
            <a:endParaRPr lang="en-I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36F75B2A-FE68-42BB-B58D-816ACE35C371}" type="datetimeFigureOut">
              <a:rPr lang="en-IN"/>
              <a:pPr>
                <a:defRPr/>
              </a:pPr>
              <a:t>05-04-2012</a:t>
            </a:fld>
            <a:endParaRPr lang="en-IN" dirty="0"/>
          </a:p>
        </p:txBody>
      </p:sp>
      <p:sp>
        <p:nvSpPr>
          <p:cNvPr id="5" name="Footer Placeholder 2"/>
          <p:cNvSpPr>
            <a:spLocks noGrp="1"/>
          </p:cNvSpPr>
          <p:nvPr>
            <p:ph type="ftr" sz="quarter" idx="11"/>
          </p:nvPr>
        </p:nvSpPr>
        <p:spPr/>
        <p:txBody>
          <a:bodyPr/>
          <a:lstStyle>
            <a:lvl1pPr>
              <a:defRPr/>
            </a:lvl1pPr>
          </a:lstStyle>
          <a:p>
            <a:pPr>
              <a:defRPr/>
            </a:pPr>
            <a:endParaRPr lang="en-IN" dirty="0"/>
          </a:p>
        </p:txBody>
      </p:sp>
      <p:sp>
        <p:nvSpPr>
          <p:cNvPr id="6" name="Slide Number Placeholder 22"/>
          <p:cNvSpPr>
            <a:spLocks noGrp="1"/>
          </p:cNvSpPr>
          <p:nvPr>
            <p:ph type="sldNum" sz="quarter" idx="12"/>
          </p:nvPr>
        </p:nvSpPr>
        <p:spPr/>
        <p:txBody>
          <a:bodyPr/>
          <a:lstStyle>
            <a:lvl1pPr>
              <a:defRPr/>
            </a:lvl1pPr>
          </a:lstStyle>
          <a:p>
            <a:pPr>
              <a:defRPr/>
            </a:pPr>
            <a:fld id="{3B756F21-53F6-4561-869D-3F2A656D8D6E}" type="slidenum">
              <a:rPr lang="en-IN"/>
              <a:pPr>
                <a:defRPr/>
              </a:pPr>
              <a:t>‹#›</a:t>
            </a:fld>
            <a:endParaRPr lang="en-I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BAEFB6CF-2CA1-4066-898C-B5A05DF75769}" type="datetimeFigureOut">
              <a:rPr lang="en-IN"/>
              <a:pPr>
                <a:defRPr/>
              </a:pPr>
              <a:t>05-04-2012</a:t>
            </a:fld>
            <a:endParaRPr lang="en-IN" dirty="0"/>
          </a:p>
        </p:txBody>
      </p:sp>
      <p:sp>
        <p:nvSpPr>
          <p:cNvPr id="5" name="Footer Placeholder 2"/>
          <p:cNvSpPr>
            <a:spLocks noGrp="1"/>
          </p:cNvSpPr>
          <p:nvPr>
            <p:ph type="ftr" sz="quarter" idx="11"/>
          </p:nvPr>
        </p:nvSpPr>
        <p:spPr/>
        <p:txBody>
          <a:bodyPr/>
          <a:lstStyle>
            <a:lvl1pPr>
              <a:defRPr/>
            </a:lvl1pPr>
          </a:lstStyle>
          <a:p>
            <a:pPr>
              <a:defRPr/>
            </a:pPr>
            <a:endParaRPr lang="en-IN" dirty="0"/>
          </a:p>
        </p:txBody>
      </p:sp>
      <p:sp>
        <p:nvSpPr>
          <p:cNvPr id="6" name="Slide Number Placeholder 22"/>
          <p:cNvSpPr>
            <a:spLocks noGrp="1"/>
          </p:cNvSpPr>
          <p:nvPr>
            <p:ph type="sldNum" sz="quarter" idx="12"/>
          </p:nvPr>
        </p:nvSpPr>
        <p:spPr/>
        <p:txBody>
          <a:bodyPr/>
          <a:lstStyle>
            <a:lvl1pPr>
              <a:defRPr/>
            </a:lvl1pPr>
          </a:lstStyle>
          <a:p>
            <a:pPr>
              <a:defRPr/>
            </a:pPr>
            <a:fld id="{AD9B6E9D-AB06-412A-BB29-F4DF7E3705C4}" type="slidenum">
              <a:rPr lang="en-IN"/>
              <a:pPr>
                <a:defRPr/>
              </a:pPr>
              <a:t>‹#›</a:t>
            </a:fld>
            <a:endParaRPr lang="en-I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55261DB-B791-4823-AF47-465F6D6D6384}" type="datetimeFigureOut">
              <a:rPr lang="en-IN"/>
              <a:pPr>
                <a:defRPr/>
              </a:pPr>
              <a:t>05-04-2012</a:t>
            </a:fld>
            <a:endParaRPr lang="en-IN" dirty="0"/>
          </a:p>
        </p:txBody>
      </p:sp>
      <p:sp>
        <p:nvSpPr>
          <p:cNvPr id="5" name="Footer Placeholder 4"/>
          <p:cNvSpPr>
            <a:spLocks noGrp="1"/>
          </p:cNvSpPr>
          <p:nvPr>
            <p:ph type="ftr" sz="quarter" idx="11"/>
          </p:nvPr>
        </p:nvSpPr>
        <p:spPr/>
        <p:txBody>
          <a:bodyPr/>
          <a:lstStyle>
            <a:lvl1pPr>
              <a:defRPr/>
            </a:lvl1pPr>
          </a:lstStyle>
          <a:p>
            <a:pPr>
              <a:defRPr/>
            </a:pPr>
            <a:endParaRPr lang="en-IN" dirty="0"/>
          </a:p>
        </p:txBody>
      </p:sp>
      <p:sp>
        <p:nvSpPr>
          <p:cNvPr id="6" name="Slide Number Placeholder 5"/>
          <p:cNvSpPr>
            <a:spLocks noGrp="1"/>
          </p:cNvSpPr>
          <p:nvPr>
            <p:ph type="sldNum" sz="quarter" idx="12"/>
          </p:nvPr>
        </p:nvSpPr>
        <p:spPr/>
        <p:txBody>
          <a:bodyPr/>
          <a:lstStyle>
            <a:lvl1pPr>
              <a:defRPr/>
            </a:lvl1pPr>
          </a:lstStyle>
          <a:p>
            <a:pPr>
              <a:defRPr/>
            </a:pPr>
            <a:fld id="{73993F58-5976-47CB-B7A1-B577070C9418}" type="slidenum">
              <a:rPr lang="en-IN"/>
              <a:pPr>
                <a:defRPr/>
              </a:pPr>
              <a:t>‹#›</a:t>
            </a:fld>
            <a:endParaRPr lang="en-IN"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3C853FA6-FCD8-4D1B-915E-9EAD9BE2848A}" type="datetimeFigureOut">
              <a:rPr lang="en-IN"/>
              <a:pPr>
                <a:defRPr/>
              </a:pPr>
              <a:t>05-04-2012</a:t>
            </a:fld>
            <a:endParaRPr lang="en-IN" dirty="0"/>
          </a:p>
        </p:txBody>
      </p:sp>
      <p:sp>
        <p:nvSpPr>
          <p:cNvPr id="6" name="Footer Placeholder 2"/>
          <p:cNvSpPr>
            <a:spLocks noGrp="1"/>
          </p:cNvSpPr>
          <p:nvPr>
            <p:ph type="ftr" sz="quarter" idx="11"/>
          </p:nvPr>
        </p:nvSpPr>
        <p:spPr/>
        <p:txBody>
          <a:bodyPr/>
          <a:lstStyle>
            <a:lvl1pPr>
              <a:defRPr/>
            </a:lvl1pPr>
          </a:lstStyle>
          <a:p>
            <a:pPr>
              <a:defRPr/>
            </a:pPr>
            <a:endParaRPr lang="en-IN" dirty="0"/>
          </a:p>
        </p:txBody>
      </p:sp>
      <p:sp>
        <p:nvSpPr>
          <p:cNvPr id="7" name="Slide Number Placeholder 22"/>
          <p:cNvSpPr>
            <a:spLocks noGrp="1"/>
          </p:cNvSpPr>
          <p:nvPr>
            <p:ph type="sldNum" sz="quarter" idx="12"/>
          </p:nvPr>
        </p:nvSpPr>
        <p:spPr/>
        <p:txBody>
          <a:bodyPr/>
          <a:lstStyle>
            <a:lvl1pPr>
              <a:defRPr/>
            </a:lvl1pPr>
          </a:lstStyle>
          <a:p>
            <a:pPr>
              <a:defRPr/>
            </a:pPr>
            <a:fld id="{A40FEC4D-9204-4B09-A00E-C7DEC5DA3E30}" type="slidenum">
              <a:rPr lang="en-IN"/>
              <a:pPr>
                <a:defRPr/>
              </a:pPr>
              <a:t>‹#›</a:t>
            </a:fld>
            <a:endParaRPr lang="en-IN"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FFB2E589-E4B8-4E9C-A131-4D91E4397E19}" type="datetimeFigureOut">
              <a:rPr lang="en-IN"/>
              <a:pPr>
                <a:defRPr/>
              </a:pPr>
              <a:t>05-04-2012</a:t>
            </a:fld>
            <a:endParaRPr lang="en-IN" dirty="0"/>
          </a:p>
        </p:txBody>
      </p:sp>
      <p:sp>
        <p:nvSpPr>
          <p:cNvPr id="8" name="Footer Placeholder 2"/>
          <p:cNvSpPr>
            <a:spLocks noGrp="1"/>
          </p:cNvSpPr>
          <p:nvPr>
            <p:ph type="ftr" sz="quarter" idx="11"/>
          </p:nvPr>
        </p:nvSpPr>
        <p:spPr/>
        <p:txBody>
          <a:bodyPr/>
          <a:lstStyle>
            <a:lvl1pPr>
              <a:defRPr/>
            </a:lvl1pPr>
          </a:lstStyle>
          <a:p>
            <a:pPr>
              <a:defRPr/>
            </a:pPr>
            <a:endParaRPr lang="en-IN" dirty="0"/>
          </a:p>
        </p:txBody>
      </p:sp>
      <p:sp>
        <p:nvSpPr>
          <p:cNvPr id="9" name="Slide Number Placeholder 22"/>
          <p:cNvSpPr>
            <a:spLocks noGrp="1"/>
          </p:cNvSpPr>
          <p:nvPr>
            <p:ph type="sldNum" sz="quarter" idx="12"/>
          </p:nvPr>
        </p:nvSpPr>
        <p:spPr/>
        <p:txBody>
          <a:bodyPr/>
          <a:lstStyle>
            <a:lvl1pPr>
              <a:defRPr/>
            </a:lvl1pPr>
          </a:lstStyle>
          <a:p>
            <a:pPr>
              <a:defRPr/>
            </a:pPr>
            <a:fld id="{633A6A0F-89AA-48FC-AA1E-77330F9DFA09}" type="slidenum">
              <a:rPr lang="en-IN"/>
              <a:pPr>
                <a:defRPr/>
              </a:pPr>
              <a:t>‹#›</a:t>
            </a:fld>
            <a:endParaRPr lang="en-IN"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5FC5D3CA-DC9C-4B31-90A1-341910323739}" type="datetimeFigureOut">
              <a:rPr lang="en-IN"/>
              <a:pPr>
                <a:defRPr/>
              </a:pPr>
              <a:t>05-04-2012</a:t>
            </a:fld>
            <a:endParaRPr lang="en-IN" dirty="0"/>
          </a:p>
        </p:txBody>
      </p:sp>
      <p:sp>
        <p:nvSpPr>
          <p:cNvPr id="4" name="Footer Placeholder 2"/>
          <p:cNvSpPr>
            <a:spLocks noGrp="1"/>
          </p:cNvSpPr>
          <p:nvPr>
            <p:ph type="ftr" sz="quarter" idx="11"/>
          </p:nvPr>
        </p:nvSpPr>
        <p:spPr/>
        <p:txBody>
          <a:bodyPr/>
          <a:lstStyle>
            <a:lvl1pPr>
              <a:defRPr/>
            </a:lvl1pPr>
          </a:lstStyle>
          <a:p>
            <a:pPr>
              <a:defRPr/>
            </a:pPr>
            <a:endParaRPr lang="en-IN" dirty="0"/>
          </a:p>
        </p:txBody>
      </p:sp>
      <p:sp>
        <p:nvSpPr>
          <p:cNvPr id="5" name="Slide Number Placeholder 22"/>
          <p:cNvSpPr>
            <a:spLocks noGrp="1"/>
          </p:cNvSpPr>
          <p:nvPr>
            <p:ph type="sldNum" sz="quarter" idx="12"/>
          </p:nvPr>
        </p:nvSpPr>
        <p:spPr/>
        <p:txBody>
          <a:bodyPr/>
          <a:lstStyle>
            <a:lvl1pPr>
              <a:defRPr/>
            </a:lvl1pPr>
          </a:lstStyle>
          <a:p>
            <a:pPr>
              <a:defRPr/>
            </a:pPr>
            <a:fld id="{3C7A388E-57CC-451B-9BBA-B2859A5E3E8E}" type="slidenum">
              <a:rPr lang="en-IN"/>
              <a:pPr>
                <a:defRPr/>
              </a:pPr>
              <a:t>‹#›</a:t>
            </a:fld>
            <a:endParaRPr lang="en-I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7F6FCA47-CFA9-4A05-A635-0237FBDDF91E}" type="datetimeFigureOut">
              <a:rPr lang="en-IN"/>
              <a:pPr>
                <a:defRPr/>
              </a:pPr>
              <a:t>05-04-2012</a:t>
            </a:fld>
            <a:endParaRPr lang="en-IN" dirty="0"/>
          </a:p>
        </p:txBody>
      </p:sp>
      <p:sp>
        <p:nvSpPr>
          <p:cNvPr id="3" name="Footer Placeholder 2"/>
          <p:cNvSpPr>
            <a:spLocks noGrp="1"/>
          </p:cNvSpPr>
          <p:nvPr>
            <p:ph type="ftr" sz="quarter" idx="11"/>
          </p:nvPr>
        </p:nvSpPr>
        <p:spPr/>
        <p:txBody>
          <a:bodyPr/>
          <a:lstStyle>
            <a:lvl1pPr>
              <a:defRPr/>
            </a:lvl1pPr>
          </a:lstStyle>
          <a:p>
            <a:pPr>
              <a:defRPr/>
            </a:pPr>
            <a:endParaRPr lang="en-IN" dirty="0"/>
          </a:p>
        </p:txBody>
      </p:sp>
      <p:sp>
        <p:nvSpPr>
          <p:cNvPr id="4" name="Slide Number Placeholder 22"/>
          <p:cNvSpPr>
            <a:spLocks noGrp="1"/>
          </p:cNvSpPr>
          <p:nvPr>
            <p:ph type="sldNum" sz="quarter" idx="12"/>
          </p:nvPr>
        </p:nvSpPr>
        <p:spPr/>
        <p:txBody>
          <a:bodyPr/>
          <a:lstStyle>
            <a:lvl1pPr>
              <a:defRPr/>
            </a:lvl1pPr>
          </a:lstStyle>
          <a:p>
            <a:pPr>
              <a:defRPr/>
            </a:pPr>
            <a:fld id="{D8D60464-9914-4988-9B8B-263A95B0F69D}" type="slidenum">
              <a:rPr lang="en-IN"/>
              <a:pPr>
                <a:defRPr/>
              </a:pPr>
              <a:t>‹#›</a:t>
            </a:fld>
            <a:endParaRPr lang="en-I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E5FBC264-B62F-4046-B5C9-9E49C41BAE62}" type="datetimeFigureOut">
              <a:rPr lang="en-IN"/>
              <a:pPr>
                <a:defRPr/>
              </a:pPr>
              <a:t>05-04-2012</a:t>
            </a:fld>
            <a:endParaRPr lang="en-IN" dirty="0"/>
          </a:p>
        </p:txBody>
      </p:sp>
      <p:sp>
        <p:nvSpPr>
          <p:cNvPr id="6" name="Footer Placeholder 2"/>
          <p:cNvSpPr>
            <a:spLocks noGrp="1"/>
          </p:cNvSpPr>
          <p:nvPr>
            <p:ph type="ftr" sz="quarter" idx="11"/>
          </p:nvPr>
        </p:nvSpPr>
        <p:spPr/>
        <p:txBody>
          <a:bodyPr/>
          <a:lstStyle>
            <a:lvl1pPr>
              <a:defRPr/>
            </a:lvl1pPr>
          </a:lstStyle>
          <a:p>
            <a:pPr>
              <a:defRPr/>
            </a:pPr>
            <a:endParaRPr lang="en-IN" dirty="0"/>
          </a:p>
        </p:txBody>
      </p:sp>
      <p:sp>
        <p:nvSpPr>
          <p:cNvPr id="7" name="Slide Number Placeholder 22"/>
          <p:cNvSpPr>
            <a:spLocks noGrp="1"/>
          </p:cNvSpPr>
          <p:nvPr>
            <p:ph type="sldNum" sz="quarter" idx="12"/>
          </p:nvPr>
        </p:nvSpPr>
        <p:spPr/>
        <p:txBody>
          <a:bodyPr/>
          <a:lstStyle>
            <a:lvl1pPr>
              <a:defRPr/>
            </a:lvl1pPr>
          </a:lstStyle>
          <a:p>
            <a:pPr>
              <a:defRPr/>
            </a:pPr>
            <a:fld id="{992FC858-BB7C-41FB-AC08-B8F10810312A}" type="slidenum">
              <a:rPr lang="en-IN"/>
              <a:pPr>
                <a:defRPr/>
              </a:pPr>
              <a:t>‹#›</a:t>
            </a:fld>
            <a:endParaRPr lang="en-I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fld id="{92635849-2D01-431A-AFD2-B3CEB8C7650D}" type="datetimeFigureOut">
              <a:rPr lang="en-IN"/>
              <a:pPr>
                <a:defRPr/>
              </a:pPr>
              <a:t>05-04-2012</a:t>
            </a:fld>
            <a:endParaRPr lang="en-IN" dirty="0"/>
          </a:p>
        </p:txBody>
      </p:sp>
      <p:sp>
        <p:nvSpPr>
          <p:cNvPr id="6" name="Footer Placeholder 2"/>
          <p:cNvSpPr>
            <a:spLocks noGrp="1"/>
          </p:cNvSpPr>
          <p:nvPr>
            <p:ph type="ftr" sz="quarter" idx="11"/>
          </p:nvPr>
        </p:nvSpPr>
        <p:spPr/>
        <p:txBody>
          <a:bodyPr/>
          <a:lstStyle>
            <a:lvl1pPr>
              <a:defRPr/>
            </a:lvl1pPr>
          </a:lstStyle>
          <a:p>
            <a:pPr>
              <a:defRPr/>
            </a:pPr>
            <a:endParaRPr lang="en-IN" dirty="0"/>
          </a:p>
        </p:txBody>
      </p:sp>
      <p:sp>
        <p:nvSpPr>
          <p:cNvPr id="7" name="Slide Number Placeholder 22"/>
          <p:cNvSpPr>
            <a:spLocks noGrp="1"/>
          </p:cNvSpPr>
          <p:nvPr>
            <p:ph type="sldNum" sz="quarter" idx="12"/>
          </p:nvPr>
        </p:nvSpPr>
        <p:spPr/>
        <p:txBody>
          <a:bodyPr/>
          <a:lstStyle>
            <a:lvl1pPr>
              <a:defRPr/>
            </a:lvl1pPr>
          </a:lstStyle>
          <a:p>
            <a:pPr>
              <a:defRPr/>
            </a:pPr>
            <a:fld id="{CA1E6669-9475-48E0-97D6-AFEDE00CE4B1}" type="slidenum">
              <a:rPr lang="en-IN"/>
              <a:pPr>
                <a:defRPr/>
              </a:pPr>
              <a:t>‹#›</a:t>
            </a:fld>
            <a:endParaRPr lang="en-IN"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n-US" smtClean="0"/>
              <a:t>Click to edit Master title style</a:t>
            </a:r>
            <a:endParaRPr lang="en-US"/>
          </a:p>
        </p:txBody>
      </p:sp>
      <p:sp>
        <p:nvSpPr>
          <p:cNvPr id="1027" name="Text Placeholder 12"/>
          <p:cNvSpPr>
            <a:spLocks noGrp="1"/>
          </p:cNvSpPr>
          <p:nvPr>
            <p:ph type="body" idx="1"/>
          </p:nvPr>
        </p:nvSpPr>
        <p:spPr bwMode="auto">
          <a:xfrm>
            <a:off x="457200" y="1600200"/>
            <a:ext cx="8229600" cy="4708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fontAlgn="auto" latinLnBrk="0" hangingPunct="1">
              <a:spcBef>
                <a:spcPts val="0"/>
              </a:spcBef>
              <a:spcAft>
                <a:spcPts val="0"/>
              </a:spcAft>
              <a:defRPr kumimoji="0" sz="1200" smtClean="0">
                <a:solidFill>
                  <a:schemeClr val="tx1">
                    <a:shade val="50000"/>
                  </a:schemeClr>
                </a:solidFill>
                <a:latin typeface="+mn-lt"/>
                <a:cs typeface="+mn-cs"/>
              </a:defRPr>
            </a:lvl1pPr>
          </a:lstStyle>
          <a:p>
            <a:pPr>
              <a:defRPr/>
            </a:pPr>
            <a:fld id="{0C6DC6B5-58A7-482F-9219-6C7EA440E8F3}" type="datetimeFigureOut">
              <a:rPr lang="en-IN"/>
              <a:pPr>
                <a:defRPr/>
              </a:pPr>
              <a:t>05-04-2012</a:t>
            </a:fld>
            <a:endParaRPr lang="en-IN"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fontAlgn="auto" latinLnBrk="0" hangingPunct="1">
              <a:spcBef>
                <a:spcPts val="0"/>
              </a:spcBef>
              <a:spcAft>
                <a:spcPts val="0"/>
              </a:spcAft>
              <a:defRPr kumimoji="0" sz="1200">
                <a:solidFill>
                  <a:schemeClr val="tx1">
                    <a:shade val="50000"/>
                  </a:schemeClr>
                </a:solidFill>
                <a:latin typeface="+mn-lt"/>
                <a:cs typeface="+mn-cs"/>
              </a:defRPr>
            </a:lvl1pPr>
          </a:lstStyle>
          <a:p>
            <a:pPr>
              <a:defRPr/>
            </a:pPr>
            <a:endParaRPr lang="en-IN"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fontAlgn="auto" latinLnBrk="0" hangingPunct="1">
              <a:spcBef>
                <a:spcPts val="0"/>
              </a:spcBef>
              <a:spcAft>
                <a:spcPts val="0"/>
              </a:spcAft>
              <a:defRPr kumimoji="0" sz="1200" smtClean="0">
                <a:solidFill>
                  <a:schemeClr val="tx1">
                    <a:shade val="50000"/>
                  </a:schemeClr>
                </a:solidFill>
                <a:latin typeface="+mn-lt"/>
                <a:cs typeface="+mn-cs"/>
              </a:defRPr>
            </a:lvl1pPr>
          </a:lstStyle>
          <a:p>
            <a:pPr>
              <a:defRPr/>
            </a:pPr>
            <a:fld id="{AA59EC97-C27A-4A8B-9FBE-3C1543AAD297}" type="slidenum">
              <a:rPr lang="en-IN"/>
              <a:pPr>
                <a:defRPr/>
              </a:pPr>
              <a:t>‹#›</a:t>
            </a:fld>
            <a:endParaRPr lang="en-IN" dirty="0"/>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83"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ctr" rtl="0" fontAlgn="base">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fontAlgn="base">
        <a:spcBef>
          <a:spcPct val="0"/>
        </a:spcBef>
        <a:spcAft>
          <a:spcPct val="0"/>
        </a:spcAft>
        <a:defRPr sz="4100" b="1">
          <a:solidFill>
            <a:schemeClr val="tx1"/>
          </a:solidFill>
          <a:latin typeface="Lucida Sans" pitchFamily="34" charset="0"/>
        </a:defRPr>
      </a:lvl2pPr>
      <a:lvl3pPr algn="ctr" rtl="0" fontAlgn="base">
        <a:spcBef>
          <a:spcPct val="0"/>
        </a:spcBef>
        <a:spcAft>
          <a:spcPct val="0"/>
        </a:spcAft>
        <a:defRPr sz="4100" b="1">
          <a:solidFill>
            <a:schemeClr val="tx1"/>
          </a:solidFill>
          <a:latin typeface="Lucida Sans" pitchFamily="34" charset="0"/>
        </a:defRPr>
      </a:lvl3pPr>
      <a:lvl4pPr algn="ctr" rtl="0" fontAlgn="base">
        <a:spcBef>
          <a:spcPct val="0"/>
        </a:spcBef>
        <a:spcAft>
          <a:spcPct val="0"/>
        </a:spcAft>
        <a:defRPr sz="4100" b="1">
          <a:solidFill>
            <a:schemeClr val="tx1"/>
          </a:solidFill>
          <a:latin typeface="Lucida Sans" pitchFamily="34" charset="0"/>
        </a:defRPr>
      </a:lvl4pPr>
      <a:lvl5pPr algn="ctr" rtl="0" fontAlgn="base">
        <a:spcBef>
          <a:spcPct val="0"/>
        </a:spcBef>
        <a:spcAft>
          <a:spcPct val="0"/>
        </a:spcAft>
        <a:defRPr sz="4100" b="1">
          <a:solidFill>
            <a:schemeClr val="tx1"/>
          </a:solidFill>
          <a:latin typeface="Lucida Sans" pitchFamily="34"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fontAlgn="base">
        <a:spcBef>
          <a:spcPct val="20000"/>
        </a:spcBef>
        <a:spcAft>
          <a:spcPct val="0"/>
        </a:spcAft>
        <a:buClr>
          <a:srgbClr val="F9F9F9"/>
        </a:buClr>
        <a:buSzPct val="65000"/>
        <a:buFont typeface="Wingdings 2" pitchFamily="18" charset="2"/>
        <a:buChar char=""/>
        <a:defRPr sz="2800" kern="1200">
          <a:solidFill>
            <a:schemeClr val="tx1"/>
          </a:solidFill>
          <a:latin typeface="+mn-lt"/>
          <a:ea typeface="+mn-ea"/>
          <a:cs typeface="+mn-cs"/>
        </a:defRPr>
      </a:lvl1pPr>
      <a:lvl2pPr marL="868363" indent="-282575" algn="l" rtl="0" fontAlgn="base">
        <a:spcBef>
          <a:spcPct val="20000"/>
        </a:spcBef>
        <a:spcAft>
          <a:spcPct val="0"/>
        </a:spcAft>
        <a:buClr>
          <a:schemeClr val="tx1"/>
        </a:buClr>
        <a:buSzPct val="80000"/>
        <a:buFont typeface="Wingdings 2" pitchFamily="18" charset="2"/>
        <a:buChar char=""/>
        <a:defRPr sz="2400" kern="1200">
          <a:solidFill>
            <a:schemeClr val="tx1"/>
          </a:solidFill>
          <a:latin typeface="+mn-lt"/>
          <a:ea typeface="+mn-ea"/>
          <a:cs typeface="+mn-cs"/>
        </a:defRPr>
      </a:lvl2pPr>
      <a:lvl3pPr marL="1133475" indent="-228600" algn="l" rtl="0" fontAlgn="base">
        <a:spcBef>
          <a:spcPct val="20000"/>
        </a:spcBef>
        <a:spcAft>
          <a:spcPct val="0"/>
        </a:spcAft>
        <a:buClr>
          <a:schemeClr val="tx1"/>
        </a:buClr>
        <a:buSzPct val="95000"/>
        <a:buFont typeface="Wingdings" pitchFamily="2" charset="2"/>
        <a:buChar char=""/>
        <a:defRPr sz="2200" kern="1200">
          <a:solidFill>
            <a:schemeClr val="tx1"/>
          </a:solidFill>
          <a:latin typeface="+mn-lt"/>
          <a:ea typeface="+mn-ea"/>
          <a:cs typeface="+mn-cs"/>
        </a:defRPr>
      </a:lvl3pPr>
      <a:lvl4pPr marL="1352550" indent="-182563" algn="l" rtl="0" fontAlgn="base">
        <a:spcBef>
          <a:spcPct val="20000"/>
        </a:spcBef>
        <a:spcAft>
          <a:spcPct val="0"/>
        </a:spcAft>
        <a:buClr>
          <a:schemeClr val="tx1"/>
        </a:buClr>
        <a:buSzPct val="100000"/>
        <a:buFont typeface="Wingdings 3" pitchFamily="18" charset="2"/>
        <a:buChar char=""/>
        <a:defRPr sz="2000" kern="1200">
          <a:solidFill>
            <a:schemeClr val="tx1"/>
          </a:solidFill>
          <a:latin typeface="+mn-lt"/>
          <a:ea typeface="+mn-ea"/>
          <a:cs typeface="+mn-cs"/>
        </a:defRPr>
      </a:lvl4pPr>
      <a:lvl5pPr marL="1544638" indent="-182563" algn="l" rtl="0" fontAlgn="base">
        <a:spcBef>
          <a:spcPct val="20000"/>
        </a:spcBef>
        <a:spcAft>
          <a:spcPct val="0"/>
        </a:spcAft>
        <a:buClr>
          <a:schemeClr val="tx1"/>
        </a:buClr>
        <a:buFont typeface="Wingdings 2"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052736"/>
            <a:ext cx="8229600" cy="2952328"/>
          </a:xfrm>
        </p:spPr>
        <p:txBody>
          <a:bodyPr/>
          <a:lstStyle/>
          <a:p>
            <a:pPr fontAlgn="auto">
              <a:spcAft>
                <a:spcPts val="0"/>
              </a:spcAft>
              <a:defRPr/>
            </a:pPr>
            <a:r>
              <a:rPr lang="en-US" dirty="0" smtClean="0"/>
              <a:t>Missing Women and Price of Tea in china</a:t>
            </a:r>
            <a:br>
              <a:rPr lang="en-US" dirty="0" smtClean="0"/>
            </a:br>
            <a:r>
              <a:rPr lang="en-US" dirty="0" smtClean="0"/>
              <a:t/>
            </a:r>
            <a:br>
              <a:rPr lang="en-US" dirty="0" smtClean="0"/>
            </a:br>
            <a:r>
              <a:rPr lang="en-US" dirty="0" smtClean="0"/>
              <a:t>    NANCY QUIAN</a:t>
            </a:r>
            <a:endParaRPr lang="en-IN" dirty="0"/>
          </a:p>
        </p:txBody>
      </p:sp>
      <p:sp>
        <p:nvSpPr>
          <p:cNvPr id="3075" name="Subtitle 2"/>
          <p:cNvSpPr>
            <a:spLocks noGrp="1"/>
          </p:cNvSpPr>
          <p:nvPr>
            <p:ph type="subTitle" idx="1"/>
          </p:nvPr>
        </p:nvSpPr>
        <p:spPr>
          <a:xfrm>
            <a:off x="1371600" y="4508500"/>
            <a:ext cx="6400800" cy="1512888"/>
          </a:xfrm>
        </p:spPr>
        <p:txBody>
          <a:bodyPr/>
          <a:lstStyle/>
          <a:p>
            <a:r>
              <a:rPr lang="en-US" dirty="0" smtClean="0"/>
              <a:t> Presented in Development Microeconomics</a:t>
            </a:r>
          </a:p>
          <a:p>
            <a:r>
              <a:rPr lang="en-US" dirty="0" err="1" smtClean="0"/>
              <a:t>Subhrodip</a:t>
            </a:r>
            <a:r>
              <a:rPr lang="en-US" dirty="0" smtClean="0"/>
              <a:t> </a:t>
            </a:r>
            <a:r>
              <a:rPr lang="en-US" dirty="0" err="1" smtClean="0"/>
              <a:t>Sengupta</a:t>
            </a:r>
            <a:endParaRPr lang="en-IN"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endParaRPr lang="en-IN"/>
          </a:p>
        </p:txBody>
      </p:sp>
      <p:sp>
        <p:nvSpPr>
          <p:cNvPr id="3" name="Content Placeholder 2"/>
          <p:cNvSpPr>
            <a:spLocks noGrp="1"/>
          </p:cNvSpPr>
          <p:nvPr>
            <p:ph idx="1"/>
          </p:nvPr>
        </p:nvSpPr>
        <p:spPr/>
        <p:txBody>
          <a:bodyPr>
            <a:normAutofit lnSpcReduction="10000"/>
          </a:bodyPr>
          <a:lstStyle/>
          <a:p>
            <a:pPr marL="548640" indent="-411480" fontAlgn="auto">
              <a:spcAft>
                <a:spcPts val="0"/>
              </a:spcAft>
              <a:buClr>
                <a:schemeClr val="tx1">
                  <a:shade val="95000"/>
                </a:schemeClr>
              </a:buClr>
              <a:buFont typeface="Wingdings 2"/>
              <a:buChar char=""/>
              <a:defRPr/>
            </a:pPr>
            <a:r>
              <a:rPr lang="en-US" dirty="0" smtClean="0"/>
              <a:t>Before applying the method, however authors test for the Control Group:</a:t>
            </a:r>
          </a:p>
          <a:p>
            <a:pPr marL="548640" indent="-411480" fontAlgn="auto">
              <a:spcAft>
                <a:spcPts val="0"/>
              </a:spcAft>
              <a:buClr>
                <a:schemeClr val="tx1">
                  <a:shade val="95000"/>
                </a:schemeClr>
              </a:buClr>
              <a:buFont typeface="Wingdings 2"/>
              <a:buChar char=""/>
              <a:defRPr/>
            </a:pPr>
            <a:r>
              <a:rPr lang="en-US" dirty="0" smtClean="0"/>
              <a:t>The Average Demographic Characteristics are quite  similar in counties which grew no tea to counties which grew tea, controlled for </a:t>
            </a:r>
            <a:r>
              <a:rPr lang="en-US" dirty="0" err="1" smtClean="0"/>
              <a:t>Ethinic</a:t>
            </a:r>
            <a:r>
              <a:rPr lang="en-US" dirty="0" smtClean="0"/>
              <a:t> Composition. (See next slide)</a:t>
            </a:r>
          </a:p>
          <a:p>
            <a:pPr marL="548640" indent="-411480" fontAlgn="auto">
              <a:spcAft>
                <a:spcPts val="0"/>
              </a:spcAft>
              <a:buClr>
                <a:schemeClr val="tx1">
                  <a:shade val="95000"/>
                </a:schemeClr>
              </a:buClr>
              <a:buFont typeface="Wingdings 2"/>
              <a:buChar char=""/>
              <a:defRPr/>
            </a:pPr>
            <a:r>
              <a:rPr lang="en-US" dirty="0" smtClean="0"/>
              <a:t>Also, the Control Group is not valid if there is a change in reason of Women to pick tea. However, the Authors introduce hilliness(slope variable) as a valid instrument for this(as well as the Orchards Sown)</a:t>
            </a: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endParaRPr lang="en-IN"/>
          </a:p>
        </p:txBody>
      </p:sp>
      <p:pic>
        <p:nvPicPr>
          <p:cNvPr id="13315" name="Picture 2"/>
          <p:cNvPicPr>
            <a:picLocks noGrp="1" noChangeAspect="1" noChangeArrowheads="1"/>
          </p:cNvPicPr>
          <p:nvPr>
            <p:ph idx="1"/>
          </p:nvPr>
        </p:nvPicPr>
        <p:blipFill>
          <a:blip r:embed="rId2" cstate="print"/>
          <a:srcRect/>
          <a:stretch>
            <a:fillRect/>
          </a:stretch>
        </p:blipFill>
        <p:spPr>
          <a:xfrm>
            <a:off x="684213" y="333375"/>
            <a:ext cx="7775575" cy="6264275"/>
          </a:xfr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1975"/>
          </a:xfrm>
        </p:spPr>
        <p:txBody>
          <a:bodyPr>
            <a:normAutofit fontScale="90000"/>
          </a:bodyPr>
          <a:lstStyle/>
          <a:p>
            <a:pPr fontAlgn="auto">
              <a:spcAft>
                <a:spcPts val="0"/>
              </a:spcAft>
              <a:defRPr/>
            </a:pPr>
            <a:endParaRPr lang="en-IN" dirty="0"/>
          </a:p>
        </p:txBody>
      </p:sp>
      <p:pic>
        <p:nvPicPr>
          <p:cNvPr id="14339" name="Picture 2"/>
          <p:cNvPicPr>
            <a:picLocks noGrp="1" noChangeAspect="1" noChangeArrowheads="1"/>
          </p:cNvPicPr>
          <p:nvPr>
            <p:ph idx="1"/>
          </p:nvPr>
        </p:nvPicPr>
        <p:blipFill>
          <a:blip r:embed="rId2" cstate="print"/>
          <a:srcRect/>
          <a:stretch>
            <a:fillRect/>
          </a:stretch>
        </p:blipFill>
        <p:spPr>
          <a:xfrm>
            <a:off x="1187450" y="188913"/>
            <a:ext cx="6624638" cy="6669087"/>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endParaRPr lang="en-IN" dirty="0"/>
          </a:p>
        </p:txBody>
      </p:sp>
      <p:sp>
        <p:nvSpPr>
          <p:cNvPr id="15363" name="Content Placeholder 2"/>
          <p:cNvSpPr>
            <a:spLocks noGrp="1"/>
          </p:cNvSpPr>
          <p:nvPr>
            <p:ph idx="1"/>
          </p:nvPr>
        </p:nvSpPr>
        <p:spPr>
          <a:xfrm>
            <a:off x="457200" y="1600200"/>
            <a:ext cx="8229600" cy="2764904"/>
          </a:xfrm>
        </p:spPr>
        <p:txBody>
          <a:bodyPr/>
          <a:lstStyle/>
          <a:p>
            <a:r>
              <a:rPr lang="en-US" dirty="0" smtClean="0"/>
              <a:t>The two stage least square equation to estimate post reform, effect of tea plantation on sex-ratio</a:t>
            </a:r>
          </a:p>
          <a:p>
            <a:pPr>
              <a:buNone/>
            </a:pPr>
            <a:r>
              <a:rPr lang="en-US" dirty="0" smtClean="0"/>
              <a:t>Instruments out the </a:t>
            </a:r>
            <a:r>
              <a:rPr lang="en-US" dirty="0" err="1" smtClean="0"/>
              <a:t>endogeniety</a:t>
            </a:r>
            <a:r>
              <a:rPr lang="en-US" dirty="0" smtClean="0"/>
              <a:t> that income might be higher due to other reasons. If there is </a:t>
            </a:r>
            <a:r>
              <a:rPr lang="en-US" dirty="0" smtClean="0"/>
              <a:t>non-linearity(higher orders) </a:t>
            </a:r>
            <a:r>
              <a:rPr lang="en-US" dirty="0" smtClean="0"/>
              <a:t>in Actual relationship, we get a lower bound. </a:t>
            </a:r>
          </a:p>
          <a:p>
            <a:endParaRPr lang="en-IN" dirty="0" smtClean="0"/>
          </a:p>
        </p:txBody>
      </p:sp>
      <p:pic>
        <p:nvPicPr>
          <p:cNvPr id="15364" name="Picture 2"/>
          <p:cNvPicPr>
            <a:picLocks noChangeAspect="1" noChangeArrowheads="1"/>
          </p:cNvPicPr>
          <p:nvPr/>
        </p:nvPicPr>
        <p:blipFill>
          <a:blip r:embed="rId3" cstate="print"/>
          <a:srcRect/>
          <a:stretch>
            <a:fillRect/>
          </a:stretch>
        </p:blipFill>
        <p:spPr bwMode="auto">
          <a:xfrm>
            <a:off x="539552" y="4509120"/>
            <a:ext cx="8135937" cy="18288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78698"/>
          </a:xfrm>
        </p:spPr>
        <p:txBody>
          <a:bodyPr/>
          <a:lstStyle/>
          <a:p>
            <a:r>
              <a:rPr lang="en-US" dirty="0" smtClean="0"/>
              <a:t>Results</a:t>
            </a:r>
            <a:br>
              <a:rPr lang="en-US" dirty="0" smtClean="0"/>
            </a:br>
            <a:endParaRPr lang="en-IN" dirty="0"/>
          </a:p>
        </p:txBody>
      </p:sp>
      <p:sp>
        <p:nvSpPr>
          <p:cNvPr id="3" name="Content Placeholder 2"/>
          <p:cNvSpPr>
            <a:spLocks noGrp="1"/>
          </p:cNvSpPr>
          <p:nvPr>
            <p:ph idx="1"/>
          </p:nvPr>
        </p:nvSpPr>
        <p:spPr>
          <a:xfrm>
            <a:off x="467544" y="1196752"/>
            <a:ext cx="8229600" cy="4708525"/>
          </a:xfrm>
        </p:spPr>
        <p:txBody>
          <a:bodyPr/>
          <a:lstStyle/>
          <a:p>
            <a:endParaRPr lang="en-US" dirty="0" smtClean="0"/>
          </a:p>
          <a:p>
            <a:endParaRPr lang="en-US" dirty="0" smtClean="0"/>
          </a:p>
          <a:p>
            <a:endParaRPr lang="en-US" dirty="0" smtClean="0"/>
          </a:p>
          <a:p>
            <a:endParaRPr lang="en-US" dirty="0" smtClean="0"/>
          </a:p>
          <a:p>
            <a:pPr>
              <a:buNone/>
            </a:pPr>
            <a:r>
              <a:rPr lang="en-US" dirty="0" smtClean="0"/>
              <a:t>                 </a:t>
            </a:r>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DID</a:t>
            </a:r>
            <a:endParaRPr lang="en-IN"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467544" y="1196752"/>
            <a:ext cx="8424935" cy="54006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endParaRPr lang="en-IN"/>
          </a:p>
        </p:txBody>
      </p:sp>
      <p:pic>
        <p:nvPicPr>
          <p:cNvPr id="17411" name="Picture 2"/>
          <p:cNvPicPr>
            <a:picLocks noGrp="1" noChangeAspect="1" noChangeArrowheads="1"/>
          </p:cNvPicPr>
          <p:nvPr>
            <p:ph idx="1"/>
          </p:nvPr>
        </p:nvPicPr>
        <p:blipFill>
          <a:blip r:embed="rId2" cstate="print"/>
          <a:srcRect/>
          <a:stretch>
            <a:fillRect/>
          </a:stretch>
        </p:blipFill>
        <p:spPr>
          <a:xfrm>
            <a:off x="755576" y="260648"/>
            <a:ext cx="7848872" cy="6264696"/>
          </a:xfrm>
          <a:noFill/>
        </p:spPr>
      </p:pic>
      <p:sp>
        <p:nvSpPr>
          <p:cNvPr id="4" name="Oval 3"/>
          <p:cNvSpPr/>
          <p:nvPr/>
        </p:nvSpPr>
        <p:spPr>
          <a:xfrm>
            <a:off x="7452320" y="2708920"/>
            <a:ext cx="864096" cy="72008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Oval 4"/>
          <p:cNvSpPr/>
          <p:nvPr/>
        </p:nvSpPr>
        <p:spPr>
          <a:xfrm>
            <a:off x="4499992" y="2708920"/>
            <a:ext cx="792088" cy="64807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Oval 6"/>
          <p:cNvSpPr/>
          <p:nvPr/>
        </p:nvSpPr>
        <p:spPr>
          <a:xfrm>
            <a:off x="2483768" y="3356992"/>
            <a:ext cx="648072" cy="43204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Interpret Results</a:t>
            </a:r>
            <a:endParaRPr lang="en-IN" dirty="0"/>
          </a:p>
        </p:txBody>
      </p:sp>
      <p:sp>
        <p:nvSpPr>
          <p:cNvPr id="3" name="Content Placeholder 2"/>
          <p:cNvSpPr>
            <a:spLocks noGrp="1"/>
          </p:cNvSpPr>
          <p:nvPr>
            <p:ph idx="1"/>
          </p:nvPr>
        </p:nvSpPr>
        <p:spPr>
          <a:xfrm>
            <a:off x="179512" y="1412776"/>
            <a:ext cx="8712968" cy="5257800"/>
          </a:xfrm>
        </p:spPr>
        <p:txBody>
          <a:bodyPr/>
          <a:lstStyle/>
          <a:p>
            <a:pPr>
              <a:buNone/>
            </a:pPr>
            <a:r>
              <a:rPr lang="en-US" sz="1600" dirty="0" smtClean="0"/>
              <a:t>In the First Result, we may </a:t>
            </a:r>
            <a:r>
              <a:rPr lang="en-US" sz="1600" dirty="0" err="1" smtClean="0"/>
              <a:t>summarise</a:t>
            </a:r>
            <a:r>
              <a:rPr lang="en-US" sz="1600" dirty="0" smtClean="0"/>
              <a:t> the DID change in multiplier post reform. consistent with predictions(remember, dependant is male to female ratio. </a:t>
            </a:r>
          </a:p>
          <a:p>
            <a:pPr marL="36000">
              <a:spcBef>
                <a:spcPts val="0"/>
              </a:spcBef>
            </a:pPr>
            <a:r>
              <a:rPr lang="en-IN" sz="1600" dirty="0" smtClean="0"/>
              <a:t>Subsequently, </a:t>
            </a:r>
            <a:r>
              <a:rPr lang="en-IN" sz="1600" dirty="0" err="1" smtClean="0"/>
              <a:t>labeling</a:t>
            </a:r>
            <a:r>
              <a:rPr lang="en-IN" sz="1600" dirty="0" smtClean="0"/>
              <a:t> all post as equal to 1 (discrete), we summarise results in a table. </a:t>
            </a:r>
            <a:r>
              <a:rPr lang="en-IN" sz="1600" dirty="0" err="1" smtClean="0"/>
              <a:t>We</a:t>
            </a:r>
            <a:r>
              <a:rPr lang="en-IN" sz="1600" dirty="0" smtClean="0"/>
              <a:t> are interested in the sign-of(consistent estimates) the betas(or as I mentioned earlier lower bound in absolute terms, of true betas) , tea* post. Simple OLS in case of unobserved variables which could be co-</a:t>
            </a:r>
            <a:r>
              <a:rPr lang="en-IN" sz="1600" dirty="0" err="1" smtClean="0"/>
              <a:t>rrelated</a:t>
            </a:r>
            <a:r>
              <a:rPr lang="en-IN" sz="1600" dirty="0" smtClean="0"/>
              <a:t> would give consistency as would IV.  Trend Observations, would reduce SE’s but are in themselves of little policy value, as are the consistent multipliers.  That IV gives lower </a:t>
            </a:r>
            <a:r>
              <a:rPr lang="en-IN" sz="1600" dirty="0" err="1" smtClean="0"/>
              <a:t>lower</a:t>
            </a:r>
            <a:r>
              <a:rPr lang="en-IN" sz="1600" dirty="0" smtClean="0"/>
              <a:t> bounds than OLS, suggests </a:t>
            </a:r>
            <a:r>
              <a:rPr lang="en-IN" sz="1600" dirty="0" smtClean="0"/>
              <a:t>higher </a:t>
            </a:r>
            <a:r>
              <a:rPr lang="en-IN" sz="1600" dirty="0" err="1" smtClean="0"/>
              <a:t>dergree</a:t>
            </a:r>
            <a:r>
              <a:rPr lang="en-IN" sz="1600" dirty="0" smtClean="0"/>
              <a:t> </a:t>
            </a:r>
            <a:r>
              <a:rPr lang="en-IN" sz="1600" dirty="0" smtClean="0"/>
              <a:t>of </a:t>
            </a:r>
            <a:r>
              <a:rPr lang="en-IN" sz="1600" dirty="0" smtClean="0"/>
              <a:t>the functional form(geometric with just more than linear)---- Resort to Taylor’s expansion to see my claim. Thus  a significant negative relation is Found</a:t>
            </a:r>
            <a:r>
              <a:rPr lang="en-IN" dirty="0" smtClean="0"/>
              <a:t>.</a:t>
            </a:r>
            <a:r>
              <a:rPr lang="en-IN" sz="1600" dirty="0" smtClean="0"/>
              <a:t>(In dev empirics, what we look  for).</a:t>
            </a:r>
            <a:endParaRPr lang="en-IN" dirty="0" smtClean="0"/>
          </a:p>
          <a:p>
            <a:r>
              <a:rPr lang="en-US" sz="1600" dirty="0" smtClean="0"/>
              <a:t>In the following slide, we’ll reject </a:t>
            </a:r>
            <a:r>
              <a:rPr lang="en-US" sz="1600" dirty="0" err="1" smtClean="0"/>
              <a:t>Uninary</a:t>
            </a:r>
            <a:r>
              <a:rPr lang="en-US" sz="1600" dirty="0" smtClean="0"/>
              <a:t> Model  of household decision  making.</a:t>
            </a:r>
          </a:p>
          <a:p>
            <a:r>
              <a:rPr lang="en-US" sz="1600" dirty="0" smtClean="0"/>
              <a:t>Father </a:t>
            </a:r>
            <a:r>
              <a:rPr lang="en-US" sz="1600" dirty="0" err="1" smtClean="0"/>
              <a:t>favour</a:t>
            </a:r>
            <a:r>
              <a:rPr lang="en-US" sz="1600" dirty="0" smtClean="0"/>
              <a:t>  Sons’  education, while mother daughters’.</a:t>
            </a:r>
          </a:p>
          <a:p>
            <a:r>
              <a:rPr lang="en-US" sz="1600" dirty="0" smtClean="0"/>
              <a:t>To present results drastically, left hand side represents a regression where Regions growing some tea *post takes one if some tea is planted and so on(discrete variables), and the right hand represent continuous variable in qty of tea or orchard sown . These again suggest the increasing effect of ‘sowing tea’.  High standard errors are due to time-fluctuation of trends. Authors have checked for robustness of results to migration, by biasing results away from the hypothesis. Again Family Control norms have been checked, Sex is taken at four yrs. Remember the Hahn ethnicity dummy which I’ve not mentioned so far?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endParaRPr lang="en-IN" dirty="0"/>
          </a:p>
        </p:txBody>
      </p:sp>
      <p:pic>
        <p:nvPicPr>
          <p:cNvPr id="18435" name="Picture 2"/>
          <p:cNvPicPr>
            <a:picLocks noGrp="1" noChangeAspect="1" noChangeArrowheads="1"/>
          </p:cNvPicPr>
          <p:nvPr>
            <p:ph idx="1"/>
          </p:nvPr>
        </p:nvPicPr>
        <p:blipFill>
          <a:blip r:embed="rId2" cstate="print">
            <a:lum bright="-10000" contrast="59000"/>
          </a:blip>
          <a:srcRect/>
          <a:stretch>
            <a:fillRect/>
          </a:stretch>
        </p:blipFill>
        <p:spPr>
          <a:xfrm>
            <a:off x="251520" y="260350"/>
            <a:ext cx="8712968" cy="6597650"/>
          </a:xfrm>
          <a:noFill/>
          <a:scene3d>
            <a:camera prst="orthographicFront"/>
            <a:lightRig rig="flood" dir="t"/>
          </a:scene3d>
          <a:sp3d extrusionH="6350" prstMaterial="flat"/>
        </p:spPr>
      </p:pic>
      <p:sp>
        <p:nvSpPr>
          <p:cNvPr id="5" name="Oval 4"/>
          <p:cNvSpPr/>
          <p:nvPr/>
        </p:nvSpPr>
        <p:spPr>
          <a:xfrm>
            <a:off x="1547664" y="3140968"/>
            <a:ext cx="792088" cy="57606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 name="Oval 5"/>
          <p:cNvSpPr/>
          <p:nvPr/>
        </p:nvSpPr>
        <p:spPr>
          <a:xfrm>
            <a:off x="1619672" y="3789040"/>
            <a:ext cx="792088" cy="5040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 name="Oval 6"/>
          <p:cNvSpPr/>
          <p:nvPr/>
        </p:nvSpPr>
        <p:spPr>
          <a:xfrm>
            <a:off x="2627784" y="3140968"/>
            <a:ext cx="648072" cy="504056"/>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 name="Oval 7"/>
          <p:cNvSpPr/>
          <p:nvPr/>
        </p:nvSpPr>
        <p:spPr>
          <a:xfrm>
            <a:off x="3563888" y="3212976"/>
            <a:ext cx="792088" cy="43204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 name="Oval 8"/>
          <p:cNvSpPr/>
          <p:nvPr/>
        </p:nvSpPr>
        <p:spPr>
          <a:xfrm>
            <a:off x="2699792" y="3789040"/>
            <a:ext cx="648072" cy="5040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Conclusion</a:t>
            </a:r>
            <a:endParaRPr lang="en-IN" dirty="0"/>
          </a:p>
        </p:txBody>
      </p:sp>
      <p:sp>
        <p:nvSpPr>
          <p:cNvPr id="3" name="Content Placeholder 2"/>
          <p:cNvSpPr>
            <a:spLocks noGrp="1"/>
          </p:cNvSpPr>
          <p:nvPr>
            <p:ph idx="1"/>
          </p:nvPr>
        </p:nvSpPr>
        <p:spPr>
          <a:xfrm>
            <a:off x="457200" y="1341438"/>
            <a:ext cx="8229600" cy="4967287"/>
          </a:xfrm>
        </p:spPr>
        <p:txBody>
          <a:bodyPr>
            <a:normAutofit fontScale="77500" lnSpcReduction="20000"/>
          </a:bodyPr>
          <a:lstStyle/>
          <a:p>
            <a:pPr marL="548640" indent="-411480" fontAlgn="auto">
              <a:spcAft>
                <a:spcPts val="0"/>
              </a:spcAft>
              <a:buClr>
                <a:schemeClr val="tx1">
                  <a:shade val="95000"/>
                </a:schemeClr>
              </a:buClr>
              <a:buFont typeface="Wingdings 2"/>
              <a:buChar char=""/>
              <a:defRPr/>
            </a:pPr>
            <a:r>
              <a:rPr lang="en-IN" dirty="0" smtClean="0"/>
              <a:t>The findings for both survival and education reject the joint hypotheses that households are unitary (under the assumption that unitary households are income-pooling) and parents view girls as luxury goods relative to boys. An alternative explanation for the results within the unitary framework is that parents view children as a form of investment. This is consistent with the results for survival. However, if parents view returns from having children in the same way as returns from children’s education, then this hypothesis cannot easily explain the results for educational attainment.</a:t>
            </a:r>
          </a:p>
          <a:p>
            <a:pPr marL="548640" indent="-411480" fontAlgn="auto">
              <a:spcAft>
                <a:spcPts val="0"/>
              </a:spcAft>
              <a:buClr>
                <a:schemeClr val="tx1">
                  <a:shade val="95000"/>
                </a:schemeClr>
              </a:buClr>
              <a:buFont typeface="Wingdings 2"/>
              <a:buChar char=""/>
              <a:defRPr/>
            </a:pPr>
            <a:r>
              <a:rPr lang="en-IN" dirty="0" smtClean="0"/>
              <a:t>The empirical findings provide a clear affirmative answer: both sex imbalance and educational attainment respond quickly to changes in sex-specific incomes. In addition, increasing total household income without changing the relative shares of female and male income has no effect on either survival rates or education investment.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437"/>
          </a:xfrm>
        </p:spPr>
        <p:txBody>
          <a:bodyPr>
            <a:normAutofit fontScale="90000"/>
          </a:bodyPr>
          <a:lstStyle/>
          <a:p>
            <a:pPr fontAlgn="auto">
              <a:spcAft>
                <a:spcPts val="0"/>
              </a:spcAft>
              <a:defRPr/>
            </a:pPr>
            <a:endParaRPr lang="en-IN" dirty="0"/>
          </a:p>
        </p:txBody>
      </p:sp>
      <p:sp>
        <p:nvSpPr>
          <p:cNvPr id="3" name="Content Placeholder 2"/>
          <p:cNvSpPr>
            <a:spLocks noGrp="1"/>
          </p:cNvSpPr>
          <p:nvPr>
            <p:ph idx="1"/>
          </p:nvPr>
        </p:nvSpPr>
        <p:spPr>
          <a:xfrm>
            <a:off x="457200" y="1341438"/>
            <a:ext cx="8229600" cy="4967287"/>
          </a:xfrm>
        </p:spPr>
        <p:txBody>
          <a:bodyPr>
            <a:normAutofit fontScale="92500" lnSpcReduction="10000"/>
          </a:bodyPr>
          <a:lstStyle/>
          <a:p>
            <a:pPr marL="548640" indent="-411480" fontAlgn="auto">
              <a:spcAft>
                <a:spcPts val="0"/>
              </a:spcAft>
              <a:buClr>
                <a:schemeClr val="tx1">
                  <a:shade val="95000"/>
                </a:schemeClr>
              </a:buClr>
              <a:buFont typeface="Wingdings 2"/>
              <a:buChar char=""/>
              <a:defRPr/>
            </a:pPr>
            <a:r>
              <a:rPr lang="en-IN" dirty="0" smtClean="0"/>
              <a:t>Many Asian populations are characterized by severe male biased sex imbalances. </a:t>
            </a:r>
          </a:p>
          <a:p>
            <a:pPr marL="548640" indent="-411480" fontAlgn="auto">
              <a:spcAft>
                <a:spcPts val="0"/>
              </a:spcAft>
              <a:buClr>
                <a:schemeClr val="tx1">
                  <a:shade val="95000"/>
                </a:schemeClr>
              </a:buClr>
              <a:buFont typeface="Wingdings 2"/>
              <a:buChar char=""/>
              <a:defRPr/>
            </a:pPr>
            <a:r>
              <a:rPr lang="en-IN" dirty="0" smtClean="0"/>
              <a:t>According to 2005 WDI, whereas 50.1% of the current populations in western European countries are female, only 48.4% are female in India and China.</a:t>
            </a:r>
          </a:p>
          <a:p>
            <a:pPr marL="548640" indent="-411480" fontAlgn="auto">
              <a:spcAft>
                <a:spcPts val="0"/>
              </a:spcAft>
              <a:buClr>
                <a:schemeClr val="tx1">
                  <a:shade val="95000"/>
                </a:schemeClr>
              </a:buClr>
              <a:buFont typeface="Wingdings 2"/>
              <a:buChar char=""/>
              <a:defRPr/>
            </a:pPr>
            <a:r>
              <a:rPr lang="en-IN" dirty="0" err="1" smtClean="0"/>
              <a:t>Amartya</a:t>
            </a:r>
            <a:r>
              <a:rPr lang="en-IN" dirty="0" smtClean="0"/>
              <a:t> </a:t>
            </a:r>
            <a:r>
              <a:rPr lang="en-IN" dirty="0" err="1" smtClean="0"/>
              <a:t>Sen</a:t>
            </a:r>
            <a:r>
              <a:rPr lang="en-IN" dirty="0" smtClean="0"/>
              <a:t> (1990, 1992) referred to this observed </a:t>
            </a:r>
            <a:r>
              <a:rPr lang="en-IN" dirty="0" err="1" smtClean="0"/>
              <a:t>deﬁcit</a:t>
            </a:r>
            <a:r>
              <a:rPr lang="en-IN" dirty="0" smtClean="0"/>
              <a:t> as “missing women.”</a:t>
            </a:r>
          </a:p>
          <a:p>
            <a:pPr marL="548640" indent="-411480" fontAlgn="auto">
              <a:spcAft>
                <a:spcPts val="0"/>
              </a:spcAft>
              <a:buClr>
                <a:schemeClr val="tx1">
                  <a:shade val="95000"/>
                </a:schemeClr>
              </a:buClr>
              <a:buFont typeface="Wingdings 2"/>
              <a:buChar char=""/>
              <a:defRPr/>
            </a:pPr>
            <a:r>
              <a:rPr lang="en-IN" dirty="0" smtClean="0"/>
              <a:t>At birth, boys outnumber girls everywhere in the world, by much the same proportion—there are around 105 or 106 male children for every 100 female children.</a:t>
            </a:r>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Policy implications</a:t>
            </a:r>
            <a:endParaRPr lang="en-IN" dirty="0"/>
          </a:p>
        </p:txBody>
      </p:sp>
      <p:sp>
        <p:nvSpPr>
          <p:cNvPr id="20483" name="Content Placeholder 2"/>
          <p:cNvSpPr>
            <a:spLocks noGrp="1"/>
          </p:cNvSpPr>
          <p:nvPr>
            <p:ph idx="1"/>
          </p:nvPr>
        </p:nvSpPr>
        <p:spPr/>
        <p:txBody>
          <a:bodyPr/>
          <a:lstStyle/>
          <a:p>
            <a:r>
              <a:rPr lang="en-IN" dirty="0" smtClean="0"/>
              <a:t>One way to reduce excess female mortality and to increase overall education investment in children is to increase the relative earnings of adult women.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lstStyle/>
          <a:p>
            <a:pPr fontAlgn="auto">
              <a:spcAft>
                <a:spcPts val="0"/>
              </a:spcAft>
              <a:defRPr/>
            </a:pPr>
            <a:r>
              <a:rPr lang="en-US" dirty="0" smtClean="0"/>
              <a:t>Missing Women </a:t>
            </a:r>
            <a:endParaRPr lang="en-IN" dirty="0"/>
          </a:p>
        </p:txBody>
      </p:sp>
      <p:sp>
        <p:nvSpPr>
          <p:cNvPr id="3" name="Content Placeholder 2"/>
          <p:cNvSpPr>
            <a:spLocks noGrp="1"/>
          </p:cNvSpPr>
          <p:nvPr>
            <p:ph idx="1"/>
          </p:nvPr>
        </p:nvSpPr>
        <p:spPr>
          <a:xfrm>
            <a:off x="457200" y="1484313"/>
            <a:ext cx="8229600" cy="4824412"/>
          </a:xfrm>
        </p:spPr>
        <p:txBody>
          <a:bodyPr>
            <a:normAutofit fontScale="92500"/>
          </a:bodyPr>
          <a:lstStyle/>
          <a:p>
            <a:pPr marL="548640" indent="-411480" fontAlgn="auto">
              <a:spcAft>
                <a:spcPts val="0"/>
              </a:spcAft>
              <a:buClr>
                <a:schemeClr val="tx1">
                  <a:shade val="95000"/>
                </a:schemeClr>
              </a:buClr>
              <a:buFont typeface="Wingdings 2"/>
              <a:buChar char=""/>
              <a:defRPr/>
            </a:pPr>
            <a:r>
              <a:rPr lang="en-IN" sz="1800" dirty="0" smtClean="0"/>
              <a:t>Ingrid Waldron's “The Role of Genetic and Biological Factors in Sex Differences in Mortality”, shows if men and women receive similar nutritional and medical attention and general health care, women tend to live noticeably longer than men. Women seem to be, on the whole, more resistant to disease and in general hardier than men, an advantage they enjoy not only after they are forty years old but also at the beginning of life, especially during the months immediately following birth, and even in the womb. When given the same care as males, females tend to have better survival rates than males.</a:t>
            </a:r>
          </a:p>
          <a:p>
            <a:pPr marL="548640" indent="-411480" fontAlgn="auto">
              <a:spcAft>
                <a:spcPts val="0"/>
              </a:spcAft>
              <a:buClr>
                <a:schemeClr val="tx1">
                  <a:shade val="95000"/>
                </a:schemeClr>
              </a:buClr>
              <a:buFont typeface="Wingdings 2"/>
              <a:buChar char=""/>
              <a:defRPr/>
            </a:pPr>
            <a:endParaRPr lang="en-IN" sz="1800" dirty="0" smtClean="0"/>
          </a:p>
          <a:p>
            <a:pPr marL="548640" indent="-411480" fontAlgn="auto">
              <a:spcAft>
                <a:spcPts val="0"/>
              </a:spcAft>
              <a:buClr>
                <a:schemeClr val="tx1">
                  <a:shade val="95000"/>
                </a:schemeClr>
              </a:buClr>
              <a:buFont typeface="Wingdings 2"/>
              <a:buChar char=""/>
              <a:defRPr/>
            </a:pPr>
            <a:r>
              <a:rPr lang="en-IN" sz="1800" dirty="0" smtClean="0"/>
              <a:t>Women outnumber men substantially in Europe, the US, and Japan, where, despite the persistence of various types of bias against women (men having distinct advantages in higher education, job specialization, and promotion to senior executive positions, for example), women suffer little discrimination in basic nutrition and health care. The greater number of women in these countries is partly the result of social and environmental differences that increase mortality among men, such as a higher likelihood that men will die from violence, for example, and from diseases related to smoking.</a:t>
            </a:r>
          </a:p>
          <a:p>
            <a:pPr marL="548640" indent="-411480" fontAlgn="auto">
              <a:spcAft>
                <a:spcPts val="0"/>
              </a:spcAft>
              <a:buClr>
                <a:schemeClr val="tx1">
                  <a:shade val="95000"/>
                </a:schemeClr>
              </a:buClr>
              <a:buFont typeface="Wingdings 2"/>
              <a:buChar char=""/>
              <a:defRPr/>
            </a:pPr>
            <a:endParaRPr lang="en-IN"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pPr fontAlgn="auto">
              <a:spcAft>
                <a:spcPts val="0"/>
              </a:spcAft>
              <a:defRPr/>
            </a:pPr>
            <a:r>
              <a:rPr lang="en-US" dirty="0" smtClean="0"/>
              <a:t>Missing Women(…</a:t>
            </a:r>
            <a:r>
              <a:rPr lang="en-US" dirty="0" err="1" smtClean="0"/>
              <a:t>contd</a:t>
            </a:r>
            <a:r>
              <a:rPr lang="en-US" dirty="0" smtClean="0"/>
              <a:t>)</a:t>
            </a:r>
            <a:endParaRPr lang="en-IN" dirty="0"/>
          </a:p>
        </p:txBody>
      </p:sp>
      <p:sp>
        <p:nvSpPr>
          <p:cNvPr id="3" name="Content Placeholder 2"/>
          <p:cNvSpPr>
            <a:spLocks noGrp="1"/>
          </p:cNvSpPr>
          <p:nvPr>
            <p:ph idx="1"/>
          </p:nvPr>
        </p:nvSpPr>
        <p:spPr>
          <a:xfrm>
            <a:off x="457200" y="1268413"/>
            <a:ext cx="8229600" cy="5040312"/>
          </a:xfrm>
        </p:spPr>
        <p:txBody>
          <a:bodyPr>
            <a:normAutofit fontScale="92500" lnSpcReduction="10000"/>
          </a:bodyPr>
          <a:lstStyle/>
          <a:p>
            <a:pPr marL="548640" indent="-411480" fontAlgn="auto">
              <a:spcAft>
                <a:spcPts val="0"/>
              </a:spcAft>
              <a:buClr>
                <a:schemeClr val="tx1">
                  <a:shade val="95000"/>
                </a:schemeClr>
              </a:buClr>
              <a:buFont typeface="Wingdings 2"/>
              <a:buChar char=""/>
              <a:defRPr/>
            </a:pPr>
            <a:endParaRPr lang="en-IN" sz="1600" dirty="0" smtClean="0"/>
          </a:p>
          <a:p>
            <a:pPr marL="548640" indent="-411480" fontAlgn="auto">
              <a:spcAft>
                <a:spcPts val="0"/>
              </a:spcAft>
              <a:buClr>
                <a:schemeClr val="tx1">
                  <a:shade val="95000"/>
                </a:schemeClr>
              </a:buClr>
              <a:buFont typeface="Wingdings 2"/>
              <a:buChar char=""/>
              <a:defRPr/>
            </a:pPr>
            <a:r>
              <a:rPr lang="en-IN" sz="1600" dirty="0" smtClean="0"/>
              <a:t>Ranking the proportion of women in so-called gainful employment relative to the proportion of men in such employment, in descending order:</a:t>
            </a:r>
          </a:p>
          <a:p>
            <a:pPr marL="548640" indent="-411480" fontAlgn="auto">
              <a:spcAft>
                <a:spcPts val="0"/>
              </a:spcAft>
              <a:buClr>
                <a:schemeClr val="tx1">
                  <a:shade val="95000"/>
                </a:schemeClr>
              </a:buClr>
              <a:buFont typeface="Wingdings 2"/>
              <a:buAutoNum type="arabicPeriod"/>
              <a:defRPr/>
            </a:pPr>
            <a:r>
              <a:rPr lang="en-IN" sz="1600" dirty="0" smtClean="0"/>
              <a:t>Sub-Saharan Africa</a:t>
            </a:r>
          </a:p>
          <a:p>
            <a:pPr marL="548640" indent="-411480" fontAlgn="auto">
              <a:spcAft>
                <a:spcPts val="0"/>
              </a:spcAft>
              <a:buClr>
                <a:schemeClr val="tx1">
                  <a:shade val="95000"/>
                </a:schemeClr>
              </a:buClr>
              <a:buFont typeface="Wingdings 2"/>
              <a:buAutoNum type="arabicPeriod"/>
              <a:defRPr/>
            </a:pPr>
            <a:r>
              <a:rPr lang="en-IN" sz="1600" dirty="0" smtClean="0"/>
              <a:t>Southeast and Eastern Asia</a:t>
            </a:r>
          </a:p>
          <a:p>
            <a:pPr marL="548640" indent="-411480" fontAlgn="auto">
              <a:spcAft>
                <a:spcPts val="0"/>
              </a:spcAft>
              <a:buClr>
                <a:schemeClr val="tx1">
                  <a:shade val="95000"/>
                </a:schemeClr>
              </a:buClr>
              <a:buFont typeface="Wingdings 2"/>
              <a:buAutoNum type="arabicPeriod"/>
              <a:defRPr/>
            </a:pPr>
            <a:r>
              <a:rPr lang="en-IN" sz="1600" dirty="0" smtClean="0"/>
              <a:t> Western Asia</a:t>
            </a:r>
          </a:p>
          <a:p>
            <a:pPr marL="548640" indent="-411480" fontAlgn="auto">
              <a:spcAft>
                <a:spcPts val="0"/>
              </a:spcAft>
              <a:buClr>
                <a:schemeClr val="tx1">
                  <a:shade val="95000"/>
                </a:schemeClr>
              </a:buClr>
              <a:buFont typeface="Wingdings 2"/>
              <a:buAutoNum type="arabicPeriod"/>
              <a:defRPr/>
            </a:pPr>
            <a:r>
              <a:rPr lang="en-IN" sz="1600" dirty="0" smtClean="0"/>
              <a:t>Southern Asia</a:t>
            </a:r>
          </a:p>
          <a:p>
            <a:pPr marL="548640" indent="-411480" fontAlgn="auto">
              <a:spcAft>
                <a:spcPts val="0"/>
              </a:spcAft>
              <a:buClr>
                <a:schemeClr val="tx1">
                  <a:shade val="95000"/>
                </a:schemeClr>
              </a:buClr>
              <a:buFont typeface="Wingdings 2"/>
              <a:buAutoNum type="arabicPeriod"/>
              <a:defRPr/>
            </a:pPr>
            <a:r>
              <a:rPr lang="en-IN" sz="1600" dirty="0" smtClean="0"/>
              <a:t> Northern Africa</a:t>
            </a:r>
          </a:p>
          <a:p>
            <a:pPr marL="548640" indent="-411480" fontAlgn="auto">
              <a:spcAft>
                <a:spcPts val="0"/>
              </a:spcAft>
              <a:buClr>
                <a:schemeClr val="tx1">
                  <a:shade val="95000"/>
                </a:schemeClr>
              </a:buClr>
              <a:buFont typeface="Wingdings 2"/>
              <a:buChar char=""/>
              <a:defRPr/>
            </a:pPr>
            <a:r>
              <a:rPr lang="en-IN" sz="1600" dirty="0" smtClean="0"/>
              <a:t>Ranking the ratios of life expectancy of females to those of males produces a remarkably similar ordering:</a:t>
            </a:r>
          </a:p>
          <a:p>
            <a:pPr marL="548640" indent="-411480" fontAlgn="auto">
              <a:spcAft>
                <a:spcPts val="0"/>
              </a:spcAft>
              <a:buClr>
                <a:schemeClr val="tx1">
                  <a:shade val="95000"/>
                </a:schemeClr>
              </a:buClr>
              <a:buFont typeface="Wingdings 2"/>
              <a:buAutoNum type="arabicPeriod"/>
              <a:defRPr/>
            </a:pPr>
            <a:r>
              <a:rPr lang="en-IN" sz="1600" dirty="0" smtClean="0"/>
              <a:t>Sub-Saharan Africa</a:t>
            </a:r>
          </a:p>
          <a:p>
            <a:pPr marL="548640" indent="-411480" fontAlgn="auto">
              <a:spcAft>
                <a:spcPts val="0"/>
              </a:spcAft>
              <a:buClr>
                <a:schemeClr val="tx1">
                  <a:shade val="95000"/>
                </a:schemeClr>
              </a:buClr>
              <a:buFont typeface="Wingdings 2"/>
              <a:buAutoNum type="arabicPeriod"/>
              <a:defRPr/>
            </a:pPr>
            <a:r>
              <a:rPr lang="en-IN" sz="1600" dirty="0" smtClean="0"/>
              <a:t> Southeast and Eastern Asia</a:t>
            </a:r>
          </a:p>
          <a:p>
            <a:pPr marL="548640" indent="-411480" fontAlgn="auto">
              <a:spcAft>
                <a:spcPts val="0"/>
              </a:spcAft>
              <a:buClr>
                <a:schemeClr val="tx1">
                  <a:shade val="95000"/>
                </a:schemeClr>
              </a:buClr>
              <a:buFont typeface="Wingdings 2"/>
              <a:buAutoNum type="arabicPeriod"/>
              <a:defRPr/>
            </a:pPr>
            <a:r>
              <a:rPr lang="en-IN" sz="1600" dirty="0" smtClean="0"/>
              <a:t> Western Asia</a:t>
            </a:r>
          </a:p>
          <a:p>
            <a:pPr marL="548640" indent="-411480" fontAlgn="auto">
              <a:spcAft>
                <a:spcPts val="0"/>
              </a:spcAft>
              <a:buClr>
                <a:schemeClr val="tx1">
                  <a:shade val="95000"/>
                </a:schemeClr>
              </a:buClr>
              <a:buFont typeface="Wingdings 2"/>
              <a:buAutoNum type="arabicPeriod"/>
              <a:defRPr/>
            </a:pPr>
            <a:r>
              <a:rPr lang="en-IN" sz="1600" dirty="0" smtClean="0"/>
              <a:t> Northern Africa</a:t>
            </a:r>
          </a:p>
          <a:p>
            <a:pPr marL="548640" indent="-411480" fontAlgn="auto">
              <a:spcAft>
                <a:spcPts val="0"/>
              </a:spcAft>
              <a:buClr>
                <a:schemeClr val="tx1">
                  <a:shade val="95000"/>
                </a:schemeClr>
              </a:buClr>
              <a:buFont typeface="Wingdings 2"/>
              <a:buAutoNum type="arabicPeriod"/>
              <a:defRPr/>
            </a:pPr>
            <a:r>
              <a:rPr lang="en-IN" sz="1600" dirty="0" smtClean="0"/>
              <a:t> Southern Asia.</a:t>
            </a:r>
          </a:p>
          <a:p>
            <a:pPr marL="548640" indent="-411480" fontAlgn="auto">
              <a:spcAft>
                <a:spcPts val="0"/>
              </a:spcAft>
              <a:buClr>
                <a:schemeClr val="tx1">
                  <a:shade val="95000"/>
                </a:schemeClr>
              </a:buClr>
              <a:buFont typeface="Wingdings 2"/>
              <a:buNone/>
              <a:defRPr/>
            </a:pPr>
            <a:r>
              <a:rPr lang="en-IN" sz="1600" dirty="0" smtClean="0"/>
              <a:t>That the two rankings are much the same, except for a switch between the two lowest-ranking regions (lowest in terms of both indicators), suggests a CORRELATION between employment and survival prospects.    Contrasts between sub-Saharan Africa and North Africa, and that between Southern (and Western) Asia and Southeast (and Eastern) Asia are suggestive distinctions </a:t>
            </a:r>
            <a:r>
              <a:rPr lang="en-IN" sz="1600" i="1" dirty="0" smtClean="0"/>
              <a:t>within</a:t>
            </a:r>
            <a:r>
              <a:rPr lang="en-IN" sz="1600" dirty="0" smtClean="0"/>
              <a:t> Africa and Asia respectively, linking women's gainful employment and survival prospects. </a:t>
            </a:r>
          </a:p>
          <a:p>
            <a:pPr marL="548640" indent="-411480" fontAlgn="auto">
              <a:spcAft>
                <a:spcPts val="0"/>
              </a:spcAft>
              <a:buClr>
                <a:schemeClr val="tx1">
                  <a:shade val="95000"/>
                </a:schemeClr>
              </a:buClr>
              <a:buFont typeface="Wingdings 2"/>
              <a:buChar char=""/>
              <a:defRPr/>
            </a:pPr>
            <a:endParaRPr lang="en-IN"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Conceptual Challenges</a:t>
            </a:r>
            <a:endParaRPr lang="en-IN" dirty="0"/>
          </a:p>
        </p:txBody>
      </p:sp>
      <p:sp>
        <p:nvSpPr>
          <p:cNvPr id="3" name="Content Placeholder 2"/>
          <p:cNvSpPr>
            <a:spLocks noGrp="1"/>
          </p:cNvSpPr>
          <p:nvPr>
            <p:ph idx="1"/>
          </p:nvPr>
        </p:nvSpPr>
        <p:spPr/>
        <p:txBody>
          <a:bodyPr>
            <a:normAutofit lnSpcReduction="10000"/>
          </a:bodyPr>
          <a:lstStyle/>
          <a:p>
            <a:pPr marL="548640" indent="-411480" fontAlgn="auto">
              <a:spcAft>
                <a:spcPts val="0"/>
              </a:spcAft>
              <a:buClr>
                <a:schemeClr val="tx1">
                  <a:shade val="95000"/>
                </a:schemeClr>
              </a:buClr>
              <a:buFont typeface="Wingdings 2"/>
              <a:buChar char=""/>
              <a:defRPr/>
            </a:pPr>
            <a:r>
              <a:rPr lang="en-IN" sz="1800" dirty="0" smtClean="0"/>
              <a:t>This paper explores whether changes in relative female income (as a share of total household income) affect the relative outcomes for boys and girls. </a:t>
            </a:r>
          </a:p>
          <a:p>
            <a:pPr marL="548640" indent="-411480" fontAlgn="auto">
              <a:spcAft>
                <a:spcPts val="0"/>
              </a:spcAft>
              <a:buClr>
                <a:schemeClr val="tx1">
                  <a:shade val="95000"/>
                </a:schemeClr>
              </a:buClr>
              <a:buFont typeface="Wingdings 2"/>
              <a:buChar char=""/>
              <a:defRPr/>
            </a:pPr>
            <a:r>
              <a:rPr lang="en-US" sz="1800" dirty="0" smtClean="0"/>
              <a:t>Conceptual framework:</a:t>
            </a:r>
          </a:p>
          <a:p>
            <a:pPr marL="548640" indent="-411480" fontAlgn="auto">
              <a:spcAft>
                <a:spcPts val="0"/>
              </a:spcAft>
              <a:buClr>
                <a:schemeClr val="tx1">
                  <a:shade val="95000"/>
                </a:schemeClr>
              </a:buClr>
              <a:buFont typeface="Wingdings 2"/>
              <a:buChar char=""/>
              <a:defRPr/>
            </a:pPr>
            <a:r>
              <a:rPr lang="en-US" sz="1800" dirty="0" smtClean="0"/>
              <a:t>The Unitary Model:</a:t>
            </a:r>
          </a:p>
          <a:p>
            <a:pPr marL="548640" indent="-411480" fontAlgn="auto">
              <a:spcAft>
                <a:spcPts val="0"/>
              </a:spcAft>
              <a:buClr>
                <a:schemeClr val="tx1">
                  <a:shade val="95000"/>
                </a:schemeClr>
              </a:buClr>
              <a:buFont typeface="Wingdings 2"/>
              <a:buNone/>
              <a:defRPr/>
            </a:pPr>
            <a:r>
              <a:rPr lang="en-US" sz="1800" dirty="0" smtClean="0"/>
              <a:t> Increase in Income should have the same effect on Household consumption,  and investment decisions, regardless of ‘who’ brings in the Income.</a:t>
            </a:r>
          </a:p>
          <a:p>
            <a:pPr marL="548640" indent="-411480" fontAlgn="auto">
              <a:spcAft>
                <a:spcPts val="0"/>
              </a:spcAft>
              <a:buClr>
                <a:schemeClr val="tx1">
                  <a:shade val="95000"/>
                </a:schemeClr>
              </a:buClr>
              <a:buFont typeface="Wingdings 2"/>
              <a:buNone/>
              <a:defRPr/>
            </a:pPr>
            <a:r>
              <a:rPr lang="en-US" sz="1800" dirty="0" smtClean="0"/>
              <a:t>Alternatives would be the ‘pooling’ model and bargaining models, where income is shared according to a given Rule(say female income, or female assets) which would give us the reasons why EMPOWERING females, improving their wages, etc could alter Household decisions. If change in female income had different effects on education of girl and boy child then we  would support evidence for such models. </a:t>
            </a:r>
          </a:p>
          <a:p>
            <a:pPr marL="548640" indent="-411480" fontAlgn="auto">
              <a:spcAft>
                <a:spcPts val="0"/>
              </a:spcAft>
              <a:buClr>
                <a:schemeClr val="tx1">
                  <a:shade val="95000"/>
                </a:schemeClr>
              </a:buClr>
              <a:buFont typeface="Wingdings 2"/>
              <a:buChar char=""/>
              <a:defRPr/>
            </a:pPr>
            <a:r>
              <a:rPr lang="en-US" sz="1800" dirty="0" smtClean="0"/>
              <a:t>The authors also test for this important question: Is Education merely an investment decision. If it were so, we would find the same change in education on girl and daughter. The Authors also test for joint hypotheses.</a:t>
            </a:r>
          </a:p>
          <a:p>
            <a:pPr marL="548640" indent="-411480" fontAlgn="auto">
              <a:spcAft>
                <a:spcPts val="0"/>
              </a:spcAft>
              <a:buClr>
                <a:schemeClr val="tx1">
                  <a:shade val="95000"/>
                </a:schemeClr>
              </a:buClr>
              <a:buFont typeface="Wingdings 2"/>
              <a:buNone/>
              <a:defRPr/>
            </a:pPr>
            <a:endParaRPr lang="en-US" sz="1800" dirty="0" smtClean="0"/>
          </a:p>
          <a:p>
            <a:pPr marL="548640" indent="-411480" fontAlgn="auto">
              <a:spcAft>
                <a:spcPts val="0"/>
              </a:spcAft>
              <a:buClr>
                <a:schemeClr val="tx1">
                  <a:shade val="95000"/>
                </a:schemeClr>
              </a:buClr>
              <a:buFont typeface="Wingdings 2"/>
              <a:buNone/>
              <a:defRPr/>
            </a:pPr>
            <a:endParaRPr lang="en-US" sz="1800" dirty="0" smtClean="0"/>
          </a:p>
          <a:p>
            <a:pPr marL="548640" indent="-411480" fontAlgn="auto">
              <a:spcAft>
                <a:spcPts val="0"/>
              </a:spcAft>
              <a:buClr>
                <a:schemeClr val="tx1">
                  <a:shade val="95000"/>
                </a:schemeClr>
              </a:buClr>
              <a:buFont typeface="Wingdings 2"/>
              <a:buNone/>
              <a:defRPr/>
            </a:pPr>
            <a:endParaRPr lang="en-US" dirty="0" smtClean="0"/>
          </a:p>
          <a:p>
            <a:pPr marL="548640" indent="-411480" fontAlgn="auto">
              <a:spcAft>
                <a:spcPts val="0"/>
              </a:spcAft>
              <a:buClr>
                <a:schemeClr val="tx1">
                  <a:shade val="95000"/>
                </a:schemeClr>
              </a:buClr>
              <a:buFont typeface="Wingdings 2"/>
              <a:buNone/>
              <a:defRPr/>
            </a:pP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Empirical Strategy</a:t>
            </a:r>
            <a:endParaRPr lang="en-IN" dirty="0"/>
          </a:p>
        </p:txBody>
      </p:sp>
      <p:sp>
        <p:nvSpPr>
          <p:cNvPr id="3" name="Content Placeholder 2"/>
          <p:cNvSpPr>
            <a:spLocks noGrp="1"/>
          </p:cNvSpPr>
          <p:nvPr>
            <p:ph idx="1"/>
          </p:nvPr>
        </p:nvSpPr>
        <p:spPr/>
        <p:txBody>
          <a:bodyPr>
            <a:normAutofit fontScale="92500" lnSpcReduction="10000"/>
          </a:bodyPr>
          <a:lstStyle/>
          <a:p>
            <a:pPr marL="548640" indent="-411480" fontAlgn="auto">
              <a:spcAft>
                <a:spcPts val="0"/>
              </a:spcAft>
              <a:buClr>
                <a:schemeClr val="tx1">
                  <a:shade val="95000"/>
                </a:schemeClr>
              </a:buClr>
              <a:buFont typeface="Wingdings 2"/>
              <a:buChar char=""/>
              <a:defRPr/>
            </a:pPr>
            <a:r>
              <a:rPr lang="en-US" dirty="0" smtClean="0"/>
              <a:t>The authors objective is to compare the effect of change in sex-specific  income on for boys and girl child. </a:t>
            </a:r>
          </a:p>
          <a:p>
            <a:pPr marL="548640" indent="-411480" fontAlgn="auto">
              <a:spcAft>
                <a:spcPts val="0"/>
              </a:spcAft>
              <a:buClr>
                <a:schemeClr val="tx1">
                  <a:shade val="95000"/>
                </a:schemeClr>
              </a:buClr>
              <a:buFont typeface="Wingdings 2"/>
              <a:buChar char=""/>
              <a:defRPr/>
            </a:pPr>
            <a:r>
              <a:rPr lang="en-US" dirty="0" smtClean="0"/>
              <a:t>There are 2 problems in such a approach:</a:t>
            </a:r>
          </a:p>
          <a:p>
            <a:pPr marL="548640" indent="-411480" fontAlgn="auto">
              <a:spcAft>
                <a:spcPts val="0"/>
              </a:spcAft>
              <a:buClr>
                <a:schemeClr val="tx1">
                  <a:shade val="95000"/>
                </a:schemeClr>
              </a:buClr>
              <a:buFont typeface="Wingdings 2"/>
              <a:buNone/>
              <a:defRPr/>
            </a:pPr>
            <a:r>
              <a:rPr lang="en-US" dirty="0" smtClean="0"/>
              <a:t>1 If Greater Female Income is due to the fact that Women’s status is higher due to other reasons, pre-reforms then we have a omitted Variable Bias.</a:t>
            </a:r>
          </a:p>
          <a:p>
            <a:pPr marL="548640" indent="-411480" fontAlgn="auto">
              <a:spcAft>
                <a:spcPts val="0"/>
              </a:spcAft>
              <a:buClr>
                <a:schemeClr val="tx1">
                  <a:shade val="95000"/>
                </a:schemeClr>
              </a:buClr>
              <a:buFont typeface="Wingdings 2"/>
              <a:buNone/>
              <a:defRPr/>
            </a:pPr>
            <a:r>
              <a:rPr lang="en-US" dirty="0" smtClean="0"/>
              <a:t>2  At </a:t>
            </a:r>
            <a:r>
              <a:rPr lang="en-IN" dirty="0" smtClean="0"/>
              <a:t>time of the reforms, there is a change in the attitudes that drive sex preference in tea-planting counties, then the estimate of the effect of planting tea will capture both the relative female income effect and the effect of the attitude change.</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80728"/>
          </a:xfrm>
        </p:spPr>
        <p:txBody>
          <a:bodyPr/>
          <a:lstStyle/>
          <a:p>
            <a:pPr fontAlgn="auto">
              <a:spcAft>
                <a:spcPts val="0"/>
              </a:spcAft>
              <a:defRPr/>
            </a:pPr>
            <a:r>
              <a:rPr lang="en-US" dirty="0" smtClean="0"/>
              <a:t>The Background</a:t>
            </a:r>
            <a:endParaRPr lang="en-IN" dirty="0"/>
          </a:p>
        </p:txBody>
      </p:sp>
      <p:sp>
        <p:nvSpPr>
          <p:cNvPr id="3" name="Content Placeholder 2"/>
          <p:cNvSpPr>
            <a:spLocks noGrp="1"/>
          </p:cNvSpPr>
          <p:nvPr>
            <p:ph idx="1"/>
          </p:nvPr>
        </p:nvSpPr>
        <p:spPr>
          <a:xfrm>
            <a:off x="395536" y="836712"/>
            <a:ext cx="8229600" cy="5760640"/>
          </a:xfrm>
        </p:spPr>
        <p:txBody>
          <a:bodyPr>
            <a:normAutofit fontScale="55000" lnSpcReduction="20000"/>
          </a:bodyPr>
          <a:lstStyle/>
          <a:p>
            <a:pPr marL="548640" indent="-411480" fontAlgn="auto">
              <a:spcAft>
                <a:spcPts val="0"/>
              </a:spcAft>
              <a:buClr>
                <a:schemeClr val="tx1">
                  <a:shade val="95000"/>
                </a:schemeClr>
              </a:buClr>
              <a:buFont typeface="Wingdings 2"/>
              <a:buChar char=""/>
              <a:defRPr/>
            </a:pPr>
            <a:endParaRPr lang="en-IN" dirty="0" smtClean="0"/>
          </a:p>
          <a:p>
            <a:pPr marL="548640" indent="-411480" fontAlgn="auto">
              <a:spcAft>
                <a:spcPts val="0"/>
              </a:spcAft>
              <a:buClr>
                <a:schemeClr val="tx1">
                  <a:shade val="95000"/>
                </a:schemeClr>
              </a:buClr>
              <a:buFont typeface="Wingdings 2"/>
              <a:buChar char=""/>
              <a:defRPr/>
            </a:pPr>
            <a:r>
              <a:rPr lang="en-US" b="1" dirty="0" smtClean="0"/>
              <a:t>Tea is </a:t>
            </a:r>
            <a:r>
              <a:rPr lang="en-US" b="1" dirty="0" err="1" smtClean="0"/>
              <a:t>Afult</a:t>
            </a:r>
            <a:r>
              <a:rPr lang="en-US" b="1" dirty="0" smtClean="0"/>
              <a:t> Female </a:t>
            </a:r>
            <a:r>
              <a:rPr lang="en-US" b="1" dirty="0" err="1" smtClean="0"/>
              <a:t>Labour</a:t>
            </a:r>
            <a:r>
              <a:rPr lang="en-US" b="1" dirty="0" smtClean="0"/>
              <a:t> intensive, and Orchard, adult male, primarily because of the physical attributes advantageous to each type of job. Thus increase in Prices, would effect the Demand for Adult female(male) </a:t>
            </a:r>
            <a:r>
              <a:rPr lang="en-US" b="1" dirty="0" err="1" smtClean="0"/>
              <a:t>labour</a:t>
            </a:r>
            <a:r>
              <a:rPr lang="en-US" b="1" dirty="0" smtClean="0"/>
              <a:t>, as the plantation area, roughly remained same, amount of tea(Orchard) sown.</a:t>
            </a:r>
            <a:endParaRPr lang="en-IN" b="1" dirty="0" smtClean="0"/>
          </a:p>
          <a:p>
            <a:pPr marL="548640" indent="-411480" fontAlgn="auto">
              <a:spcAft>
                <a:spcPts val="0"/>
              </a:spcAft>
              <a:buClr>
                <a:schemeClr val="tx1">
                  <a:shade val="95000"/>
                </a:schemeClr>
              </a:buClr>
              <a:buFont typeface="Wingdings 2"/>
              <a:buChar char=""/>
              <a:defRPr/>
            </a:pPr>
            <a:r>
              <a:rPr lang="en-IN" b="1" dirty="0" smtClean="0"/>
              <a:t>Pre 1978,Central planning divided crops into three categories.</a:t>
            </a:r>
          </a:p>
          <a:p>
            <a:pPr marL="548640" indent="-411480" fontAlgn="auto">
              <a:spcAft>
                <a:spcPts val="0"/>
              </a:spcAft>
              <a:buClr>
                <a:schemeClr val="tx1">
                  <a:shade val="95000"/>
                </a:schemeClr>
              </a:buClr>
              <a:buFont typeface="Wingdings 2"/>
              <a:buChar char=""/>
              <a:defRPr/>
            </a:pPr>
            <a:r>
              <a:rPr lang="en-IN" b="1" dirty="0" smtClean="0"/>
              <a:t> Category 1 included crops necessary for national welfare: grains, all oil crops, and cotton. </a:t>
            </a:r>
          </a:p>
          <a:p>
            <a:pPr marL="548640" indent="-411480" fontAlgn="auto">
              <a:spcAft>
                <a:spcPts val="0"/>
              </a:spcAft>
              <a:buClr>
                <a:schemeClr val="tx1">
                  <a:shade val="95000"/>
                </a:schemeClr>
              </a:buClr>
              <a:buFont typeface="Wingdings 2"/>
              <a:buChar char=""/>
              <a:defRPr/>
            </a:pPr>
            <a:r>
              <a:rPr lang="en-IN" b="1" dirty="0" smtClean="0"/>
              <a:t>In Category 2 were cash crops, including orchard products and tea .</a:t>
            </a:r>
          </a:p>
          <a:p>
            <a:pPr marL="548640" indent="-411480" fontAlgn="auto">
              <a:spcAft>
                <a:spcPts val="0"/>
              </a:spcAft>
              <a:buClr>
                <a:schemeClr val="tx1">
                  <a:shade val="95000"/>
                </a:schemeClr>
              </a:buClr>
              <a:buFont typeface="Wingdings 2"/>
              <a:buChar char=""/>
              <a:defRPr/>
            </a:pPr>
            <a:r>
              <a:rPr lang="en-IN" b="1" dirty="0" smtClean="0"/>
              <a:t> Category 3 included all other agricultural items (mostly minor local items). This last group was not under quota or procurement price </a:t>
            </a:r>
            <a:r>
              <a:rPr lang="en-IN" b="1" dirty="0" err="1" smtClean="0"/>
              <a:t>egulation</a:t>
            </a:r>
            <a:r>
              <a:rPr lang="en-IN" b="1" dirty="0" smtClean="0"/>
              <a:t>. </a:t>
            </a:r>
          </a:p>
          <a:p>
            <a:pPr marL="548640" indent="-411480" fontAlgn="auto">
              <a:spcAft>
                <a:spcPts val="0"/>
              </a:spcAft>
              <a:buClr>
                <a:schemeClr val="tx1">
                  <a:shade val="95000"/>
                </a:schemeClr>
              </a:buClr>
              <a:buFont typeface="Wingdings 2"/>
              <a:buChar char=""/>
              <a:defRPr/>
            </a:pPr>
            <a:r>
              <a:rPr lang="en-IN" b="1" dirty="0" smtClean="0"/>
              <a:t>The Central government set procurement quotas for crops in Categories 1 and 2 that filtered down to the farm or collective levels. Quota production was purchased by the state at very low prices. These quotas were set so that farmers could retain enough food to meet their own needs but leave very little in surplus . </a:t>
            </a:r>
            <a:r>
              <a:rPr lang="en-IN" b="1" dirty="0" err="1" smtClean="0"/>
              <a:t>Nongrain</a:t>
            </a:r>
            <a:r>
              <a:rPr lang="en-IN" b="1" dirty="0" smtClean="0"/>
              <a:t> producers produced grain and other foodstuffs they needed for their own consumption.</a:t>
            </a:r>
          </a:p>
          <a:p>
            <a:pPr marL="548640" indent="-411480" fontAlgn="auto">
              <a:spcAft>
                <a:spcPts val="0"/>
              </a:spcAft>
              <a:buClr>
                <a:schemeClr val="tx1">
                  <a:shade val="95000"/>
                </a:schemeClr>
              </a:buClr>
              <a:buFont typeface="Wingdings 2"/>
              <a:buChar char=""/>
              <a:defRPr/>
            </a:pPr>
            <a:r>
              <a:rPr lang="en-US" b="1" dirty="0" smtClean="0"/>
              <a:t> Post Mao</a:t>
            </a:r>
            <a:r>
              <a:rPr lang="en-IN" b="1" dirty="0" smtClean="0"/>
              <a:t>:</a:t>
            </a:r>
          </a:p>
          <a:p>
            <a:pPr marL="548640" indent="-411480" fontAlgn="auto">
              <a:spcAft>
                <a:spcPts val="0"/>
              </a:spcAft>
              <a:buClr>
                <a:schemeClr val="tx1">
                  <a:shade val="95000"/>
                </a:schemeClr>
              </a:buClr>
              <a:buFont typeface="Wingdings 2"/>
              <a:buChar char=""/>
              <a:defRPr/>
            </a:pPr>
            <a:r>
              <a:rPr lang="en-IN" b="1" dirty="0" smtClean="0"/>
              <a:t>The </a:t>
            </a:r>
            <a:r>
              <a:rPr lang="en-IN" b="1" dirty="0" err="1" smtClean="0"/>
              <a:t>ﬁrst</a:t>
            </a:r>
            <a:r>
              <a:rPr lang="en-IN" b="1" dirty="0" smtClean="0"/>
              <a:t> set gradually reduced planning targets and represented a return to earlier policies that used procurement price as an instrument for controlling production.</a:t>
            </a:r>
          </a:p>
          <a:p>
            <a:pPr marL="548640" indent="-411480" fontAlgn="auto">
              <a:spcAft>
                <a:spcPts val="0"/>
              </a:spcAft>
              <a:buClr>
                <a:schemeClr val="tx1">
                  <a:shade val="95000"/>
                </a:schemeClr>
              </a:buClr>
              <a:buFont typeface="Wingdings 2"/>
              <a:buChar char=""/>
              <a:defRPr/>
            </a:pPr>
            <a:endParaRPr lang="en-IN" b="1" dirty="0" smtClean="0"/>
          </a:p>
          <a:p>
            <a:pPr marL="548640" indent="-411480" fontAlgn="auto">
              <a:spcAft>
                <a:spcPts val="0"/>
              </a:spcAft>
              <a:buClr>
                <a:schemeClr val="tx1">
                  <a:shade val="95000"/>
                </a:schemeClr>
              </a:buClr>
              <a:buFont typeface="Wingdings 2"/>
              <a:buChar char=""/>
              <a:defRPr/>
            </a:pPr>
            <a:r>
              <a:rPr lang="en-IN" b="1" dirty="0" smtClean="0"/>
              <a:t>The Second, Household Production </a:t>
            </a:r>
            <a:r>
              <a:rPr lang="en-IN" b="1" dirty="0" err="1" smtClean="0"/>
              <a:t>Responsbility</a:t>
            </a:r>
            <a:r>
              <a:rPr lang="en-IN" b="1" dirty="0" smtClean="0"/>
              <a:t> System (HPRS , devolved all production decisions and quota responsibilities to individual households instead of production being a collective responsibility, and </a:t>
            </a:r>
            <a:r>
              <a:rPr lang="en-IN" b="1" dirty="0" err="1" smtClean="0"/>
              <a:t>eﬀectively</a:t>
            </a:r>
            <a:r>
              <a:rPr lang="en-IN" b="1" dirty="0" smtClean="0"/>
              <a:t> allowed  household to take full advantage of the increase in procurement prices by expanding production to cash crops when </a:t>
            </a:r>
            <a:r>
              <a:rPr lang="en-IN" b="1" dirty="0" err="1" smtClean="0"/>
              <a:t>proﬁtable</a:t>
            </a:r>
            <a:endParaRPr lang="en-IN" b="1" dirty="0" smtClean="0"/>
          </a:p>
          <a:p>
            <a:pPr marL="548640" indent="-411480" fontAlgn="auto">
              <a:spcAft>
                <a:spcPts val="0"/>
              </a:spcAft>
              <a:buClr>
                <a:schemeClr val="tx1">
                  <a:shade val="95000"/>
                </a:schemeClr>
              </a:buClr>
              <a:buFont typeface="Wingdings 2"/>
              <a:buChar char=""/>
              <a:defRPr/>
            </a:pPr>
            <a:r>
              <a:rPr lang="en-US" b="1" dirty="0" smtClean="0"/>
              <a:t>Income from Tea and Orchards increased much greater extent than the Income from Staple Crops.</a:t>
            </a:r>
            <a:r>
              <a:rPr lang="en-IN" b="1" dirty="0" smtClean="0"/>
              <a:t> The </a:t>
            </a:r>
            <a:r>
              <a:rPr lang="en-IN" b="1" dirty="0" err="1" smtClean="0"/>
              <a:t>reformincreased</a:t>
            </a:r>
            <a:r>
              <a:rPr lang="en-IN" b="1" dirty="0" smtClean="0"/>
              <a:t> the value of adult female </a:t>
            </a:r>
            <a:r>
              <a:rPr lang="en-IN" b="1" dirty="0" err="1" smtClean="0"/>
              <a:t>labor</a:t>
            </a:r>
            <a:r>
              <a:rPr lang="en-IN" b="1" dirty="0" smtClean="0"/>
              <a:t> in tea-producing region</a:t>
            </a:r>
            <a:endParaRPr lang="en-IN"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t>What is DID(distinguish from DDD)</a:t>
            </a:r>
            <a:endParaRPr lang="en-IN" dirty="0"/>
          </a:p>
        </p:txBody>
      </p:sp>
      <p:sp>
        <p:nvSpPr>
          <p:cNvPr id="3" name="Content Placeholder 2"/>
          <p:cNvSpPr>
            <a:spLocks noGrp="1"/>
          </p:cNvSpPr>
          <p:nvPr>
            <p:ph idx="1"/>
          </p:nvPr>
        </p:nvSpPr>
        <p:spPr/>
        <p:txBody>
          <a:bodyPr>
            <a:normAutofit fontScale="70000" lnSpcReduction="20000"/>
          </a:bodyPr>
          <a:lstStyle/>
          <a:p>
            <a:pPr marL="548640" indent="-411480" fontAlgn="auto">
              <a:spcAft>
                <a:spcPts val="0"/>
              </a:spcAft>
              <a:buClr>
                <a:schemeClr val="tx1">
                  <a:shade val="95000"/>
                </a:schemeClr>
              </a:buClr>
              <a:buFont typeface="Wingdings 2"/>
              <a:buChar char=""/>
              <a:defRPr/>
            </a:pPr>
            <a:r>
              <a:rPr lang="en-US" dirty="0" smtClean="0"/>
              <a:t>To counter the problem of Omitted Variable Bias the authors use DID(Difference in Difference) strategy.</a:t>
            </a:r>
          </a:p>
          <a:p>
            <a:pPr marL="548640" indent="-411480" fontAlgn="auto">
              <a:spcAft>
                <a:spcPts val="0"/>
              </a:spcAft>
              <a:buClr>
                <a:schemeClr val="tx1">
                  <a:shade val="95000"/>
                </a:schemeClr>
              </a:buClr>
              <a:buFont typeface="Wingdings 2"/>
              <a:buChar char=""/>
              <a:defRPr/>
            </a:pPr>
            <a:r>
              <a:rPr lang="en-IN" dirty="0" smtClean="0"/>
              <a:t>Since the work by </a:t>
            </a:r>
            <a:r>
              <a:rPr lang="en-IN" dirty="0" err="1" smtClean="0"/>
              <a:t>Ashenfelter</a:t>
            </a:r>
            <a:r>
              <a:rPr lang="en-IN" dirty="0" smtClean="0"/>
              <a:t> and Card (1985), the use of difference-in-differences method has become very widespread. The simplest set up is one where outcomes are </a:t>
            </a:r>
            <a:r>
              <a:rPr lang="en-IN" dirty="0" err="1" smtClean="0"/>
              <a:t>observedfor</a:t>
            </a:r>
            <a:r>
              <a:rPr lang="en-IN" dirty="0" smtClean="0"/>
              <a:t> two groups for two time periods. One of the groups is exposed to a treatment in the second period but not in the first period. The second group is not exposed to the treatment during either period. In the case where the same units within a group are observed in each time period, the average gain in the second (control) group is </a:t>
            </a:r>
            <a:r>
              <a:rPr lang="en-IN" dirty="0" err="1" smtClean="0"/>
              <a:t>substracted</a:t>
            </a:r>
            <a:r>
              <a:rPr lang="en-IN" dirty="0" smtClean="0"/>
              <a:t> from the average gain in the first (treatment) group. This removes biases in second period comparisons between the </a:t>
            </a:r>
            <a:r>
              <a:rPr lang="en-IN" dirty="0" err="1" smtClean="0"/>
              <a:t>treatmentand</a:t>
            </a:r>
            <a:r>
              <a:rPr lang="en-IN" dirty="0" smtClean="0"/>
              <a:t> control group that could be the result from permanent differences between those groups, as well as biases from comparisons over time in the treatment group that could be the result of trends</a:t>
            </a:r>
            <a:r>
              <a:rPr lang="en-IN" dirty="0" smtClean="0"/>
              <a:t>. Higher order differencing is also interesting, but </a:t>
            </a:r>
            <a:r>
              <a:rPr lang="en-IN" dirty="0" smtClean="0"/>
              <a:t>hasn’t been done here.</a:t>
            </a: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260350"/>
            <a:ext cx="8229600" cy="1143000"/>
          </a:xfrm>
        </p:spPr>
        <p:txBody>
          <a:bodyPr/>
          <a:lstStyle/>
          <a:p>
            <a:pPr fontAlgn="auto">
              <a:spcAft>
                <a:spcPts val="0"/>
              </a:spcAft>
              <a:defRPr/>
            </a:pPr>
            <a:endParaRPr lang="en-IN"/>
          </a:p>
        </p:txBody>
      </p:sp>
      <p:sp>
        <p:nvSpPr>
          <p:cNvPr id="11267" name="Content Placeholder 2"/>
          <p:cNvSpPr>
            <a:spLocks noGrp="1"/>
          </p:cNvSpPr>
          <p:nvPr>
            <p:ph idx="1"/>
          </p:nvPr>
        </p:nvSpPr>
        <p:spPr>
          <a:xfrm>
            <a:off x="457200" y="2997200"/>
            <a:ext cx="8229600" cy="3860800"/>
          </a:xfrm>
        </p:spPr>
        <p:txBody>
          <a:bodyPr/>
          <a:lstStyle/>
          <a:p>
            <a:pPr>
              <a:buFont typeface="Wingdings 2" pitchFamily="18" charset="2"/>
              <a:buNone/>
            </a:pPr>
            <a:r>
              <a:rPr lang="en-US" sz="2000" dirty="0" smtClean="0"/>
              <a:t>Note that there are </a:t>
            </a:r>
            <a:r>
              <a:rPr lang="en-US" sz="2000" dirty="0" smtClean="0">
                <a:latin typeface="Calibri"/>
              </a:rPr>
              <a:t>c equations </a:t>
            </a:r>
            <a:r>
              <a:rPr lang="en-US" sz="2000" dirty="0" err="1" smtClean="0">
                <a:latin typeface="Calibri"/>
              </a:rPr>
              <a:t>summarised</a:t>
            </a:r>
            <a:r>
              <a:rPr lang="en-US" sz="2000" dirty="0" smtClean="0">
                <a:latin typeface="Calibri"/>
              </a:rPr>
              <a:t> in a single equation, one for every </a:t>
            </a:r>
            <a:r>
              <a:rPr lang="en-US" sz="2000" dirty="0" smtClean="0">
                <a:latin typeface="Calibri"/>
              </a:rPr>
              <a:t>cohort. This is available due to the rich datasets that the authors have obtained.</a:t>
            </a:r>
            <a:endParaRPr lang="en-US" sz="2000" dirty="0" smtClean="0"/>
          </a:p>
          <a:p>
            <a:pPr>
              <a:buFont typeface="Wingdings 2" pitchFamily="18" charset="2"/>
              <a:buNone/>
            </a:pPr>
            <a:endParaRPr lang="en-US" sz="2000" dirty="0" smtClean="0"/>
          </a:p>
          <a:p>
            <a:pPr>
              <a:buFont typeface="Wingdings 2" pitchFamily="18" charset="2"/>
              <a:buNone/>
            </a:pPr>
            <a:endParaRPr lang="en-US" sz="2000" dirty="0" smtClean="0"/>
          </a:p>
          <a:p>
            <a:pPr>
              <a:buFont typeface="Wingdings 2" pitchFamily="18" charset="2"/>
              <a:buNone/>
            </a:pPr>
            <a:r>
              <a:rPr lang="en-US" sz="2000" dirty="0" smtClean="0"/>
              <a:t>The fraction of Males in County </a:t>
            </a:r>
            <a:r>
              <a:rPr lang="en-US" sz="2000" dirty="0" err="1" smtClean="0"/>
              <a:t>i</a:t>
            </a:r>
            <a:r>
              <a:rPr lang="en-US" sz="2000" dirty="0" smtClean="0"/>
              <a:t>, cohort c, is a function of the amount of tea planted in each county </a:t>
            </a:r>
            <a:r>
              <a:rPr lang="en-US" sz="2000" dirty="0" err="1" smtClean="0"/>
              <a:t>i</a:t>
            </a:r>
            <a:r>
              <a:rPr lang="en-US" sz="2000" dirty="0" smtClean="0"/>
              <a:t>, and the cohort’s birth year, d</a:t>
            </a:r>
            <a:r>
              <a:rPr lang="en-US" sz="2000" baseline="-25000" dirty="0" smtClean="0"/>
              <a:t>l</a:t>
            </a:r>
            <a:r>
              <a:rPr lang="en-US" sz="2000" baseline="30000" dirty="0" smtClean="0"/>
              <a:t> </a:t>
            </a:r>
            <a:r>
              <a:rPr lang="en-US" sz="2000" dirty="0" smtClean="0"/>
              <a:t> ; the amount of Orchard Plantation, and d</a:t>
            </a:r>
            <a:r>
              <a:rPr lang="en-US" sz="2000" baseline="-25000" dirty="0" smtClean="0"/>
              <a:t>l</a:t>
            </a:r>
            <a:r>
              <a:rPr lang="en-US" sz="2000" dirty="0" smtClean="0"/>
              <a:t> , Han stands for ethnically Han, </a:t>
            </a:r>
            <a:r>
              <a:rPr lang="el-GR" sz="2000" dirty="0" smtClean="0">
                <a:latin typeface="CMR17"/>
              </a:rPr>
              <a:t>ϒ</a:t>
            </a:r>
            <a:r>
              <a:rPr lang="en-US" sz="2000" dirty="0" smtClean="0">
                <a:latin typeface="CMR17"/>
              </a:rPr>
              <a:t> stands for county Fixed Effects, and </a:t>
            </a:r>
            <a:r>
              <a:rPr lang="el-GR" sz="2000" dirty="0" smtClean="0">
                <a:latin typeface="Calibri" pitchFamily="34" charset="0"/>
              </a:rPr>
              <a:t>Ψ</a:t>
            </a:r>
            <a:r>
              <a:rPr lang="en-US" sz="2000" baseline="-25000" dirty="0" smtClean="0">
                <a:latin typeface="Calibri" pitchFamily="34" charset="0"/>
              </a:rPr>
              <a:t>c </a:t>
            </a:r>
            <a:r>
              <a:rPr lang="en-US" sz="2000" baseline="30000" dirty="0" smtClean="0">
                <a:latin typeface="Calibri" pitchFamily="34" charset="0"/>
              </a:rPr>
              <a:t> </a:t>
            </a:r>
            <a:r>
              <a:rPr lang="en-US" sz="2000" dirty="0" smtClean="0">
                <a:latin typeface="Calibri" pitchFamily="34" charset="0"/>
              </a:rPr>
              <a:t> the cohort-fixed effect. Post Reforms, we should expect the value of </a:t>
            </a:r>
            <a:r>
              <a:rPr lang="el-GR" sz="2000" dirty="0" smtClean="0">
                <a:latin typeface="Calibri" pitchFamily="34" charset="0"/>
              </a:rPr>
              <a:t>β</a:t>
            </a:r>
            <a:r>
              <a:rPr lang="en-US" sz="2000" dirty="0" smtClean="0">
                <a:latin typeface="Calibri" pitchFamily="34" charset="0"/>
              </a:rPr>
              <a:t> to be –</a:t>
            </a:r>
            <a:r>
              <a:rPr lang="en-US" sz="2000" dirty="0" err="1" smtClean="0">
                <a:latin typeface="Calibri" pitchFamily="34" charset="0"/>
              </a:rPr>
              <a:t>ve</a:t>
            </a:r>
            <a:r>
              <a:rPr lang="en-US" sz="2000" dirty="0" smtClean="0">
                <a:latin typeface="Calibri" pitchFamily="34" charset="0"/>
              </a:rPr>
              <a:t>.  If an increase in Value of Orchards worsened Female Survival, we would expect  </a:t>
            </a:r>
            <a:r>
              <a:rPr lang="el-GR" sz="2000" dirty="0" smtClean="0">
                <a:latin typeface="Calibri" pitchFamily="34" charset="0"/>
              </a:rPr>
              <a:t>δ</a:t>
            </a:r>
            <a:r>
              <a:rPr lang="en-US" sz="2000" dirty="0" smtClean="0">
                <a:latin typeface="Calibri" pitchFamily="34" charset="0"/>
              </a:rPr>
              <a:t> to be positive.</a:t>
            </a:r>
            <a:endParaRPr lang="en-US" sz="2000" dirty="0" smtClean="0"/>
          </a:p>
          <a:p>
            <a:endParaRPr lang="en-IN" dirty="0" smtClean="0"/>
          </a:p>
        </p:txBody>
      </p:sp>
      <p:pic>
        <p:nvPicPr>
          <p:cNvPr id="11268" name="Picture 3"/>
          <p:cNvPicPr>
            <a:picLocks noChangeAspect="1" noChangeArrowheads="1"/>
          </p:cNvPicPr>
          <p:nvPr/>
        </p:nvPicPr>
        <p:blipFill>
          <a:blip r:embed="rId2" cstate="print"/>
          <a:srcRect/>
          <a:stretch>
            <a:fillRect/>
          </a:stretch>
        </p:blipFill>
        <p:spPr bwMode="auto">
          <a:xfrm>
            <a:off x="1258888" y="1484313"/>
            <a:ext cx="6200775" cy="135255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3046</TotalTime>
  <Words>1778</Words>
  <Application>Microsoft Office PowerPoint</Application>
  <PresentationFormat>On-screen Show (4:3)</PresentationFormat>
  <Paragraphs>85</Paragraphs>
  <Slides>20</Slides>
  <Notes>2</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Apex</vt:lpstr>
      <vt:lpstr>Missing Women and Price of Tea in china      NANCY QUIAN</vt:lpstr>
      <vt:lpstr>Slide 2</vt:lpstr>
      <vt:lpstr>Missing Women </vt:lpstr>
      <vt:lpstr>Missing Women(…contd)</vt:lpstr>
      <vt:lpstr>Conceptual Challenges</vt:lpstr>
      <vt:lpstr>Empirical Strategy</vt:lpstr>
      <vt:lpstr>The Background</vt:lpstr>
      <vt:lpstr>What is DID(distinguish from DDD)</vt:lpstr>
      <vt:lpstr>Slide 9</vt:lpstr>
      <vt:lpstr>Slide 10</vt:lpstr>
      <vt:lpstr>Slide 11</vt:lpstr>
      <vt:lpstr>Slide 12</vt:lpstr>
      <vt:lpstr>Slide 13</vt:lpstr>
      <vt:lpstr>Results </vt:lpstr>
      <vt:lpstr>The DID</vt:lpstr>
      <vt:lpstr>Slide 16</vt:lpstr>
      <vt:lpstr>How to Interpret Results</vt:lpstr>
      <vt:lpstr>Slide 18</vt:lpstr>
      <vt:lpstr>Conclusion</vt:lpstr>
      <vt:lpstr>Policy implications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Mus</dc:creator>
  <cp:lastModifiedBy>Mus</cp:lastModifiedBy>
  <cp:revision>217</cp:revision>
  <dcterms:created xsi:type="dcterms:W3CDTF">2012-03-12T05:59:27Z</dcterms:created>
  <dcterms:modified xsi:type="dcterms:W3CDTF">2012-04-05T06:07:05Z</dcterms:modified>
</cp:coreProperties>
</file>