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8" r:id="rId13"/>
    <p:sldId id="267" r:id="rId14"/>
    <p:sldId id="274" r:id="rId15"/>
    <p:sldId id="275" r:id="rId16"/>
    <p:sldId id="276" r:id="rId17"/>
    <p:sldId id="277" r:id="rId18"/>
    <p:sldId id="268" r:id="rId19"/>
    <p:sldId id="269" r:id="rId20"/>
    <p:sldId id="270" r:id="rId21"/>
    <p:sldId id="271" r:id="rId22"/>
    <p:sldId id="272" r:id="rId23"/>
    <p:sldId id="273" r:id="rId24"/>
    <p:sldId id="279" r:id="rId25"/>
    <p:sldId id="280" r:id="rId26"/>
    <p:sldId id="281" r:id="rId27"/>
    <p:sldId id="293" r:id="rId28"/>
    <p:sldId id="282" r:id="rId29"/>
    <p:sldId id="283" r:id="rId30"/>
    <p:sldId id="284" r:id="rId31"/>
    <p:sldId id="285" r:id="rId32"/>
    <p:sldId id="292" r:id="rId33"/>
    <p:sldId id="286" r:id="rId34"/>
    <p:sldId id="287" r:id="rId35"/>
    <p:sldId id="288" r:id="rId36"/>
    <p:sldId id="289" r:id="rId37"/>
    <p:sldId id="290" r:id="rId38"/>
    <p:sldId id="291" r:id="rId39"/>
    <p:sldId id="294" r:id="rId40"/>
    <p:sldId id="295" r:id="rId41"/>
    <p:sldId id="296"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50720905-C52B-4611-BC95-7AEE8344E517}" type="datetimeFigureOut">
              <a:rPr lang="en-US" smtClean="0"/>
              <a:pPr/>
              <a:t>3/23/2012</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D851C204-16A5-451C-9F3C-294F43D4539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0720905-C52B-4611-BC95-7AEE8344E517}" type="datetimeFigureOut">
              <a:rPr lang="en-US" smtClean="0"/>
              <a:pPr/>
              <a:t>3/23/2012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1C204-16A5-451C-9F3C-294F43D4539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0720905-C52B-4611-BC95-7AEE8344E517}" type="datetimeFigureOut">
              <a:rPr lang="en-US" smtClean="0"/>
              <a:pPr/>
              <a:t>3/23/2012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1C204-16A5-451C-9F3C-294F43D4539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50720905-C52B-4611-BC95-7AEE8344E517}" type="datetimeFigureOut">
              <a:rPr lang="en-US" smtClean="0"/>
              <a:pPr/>
              <a:t>3/23/2012</a:t>
            </a:fld>
            <a:endParaRPr lang="en-US"/>
          </a:p>
        </p:txBody>
      </p:sp>
      <p:sp>
        <p:nvSpPr>
          <p:cNvPr id="9" name="Slide Number Placeholder 8"/>
          <p:cNvSpPr>
            <a:spLocks noGrp="1"/>
          </p:cNvSpPr>
          <p:nvPr>
            <p:ph type="sldNum" sz="quarter" idx="15"/>
          </p:nvPr>
        </p:nvSpPr>
        <p:spPr/>
        <p:txBody>
          <a:bodyPr rtlCol="0"/>
          <a:lstStyle/>
          <a:p>
            <a:fld id="{D851C204-16A5-451C-9F3C-294F43D4539F}"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50720905-C52B-4611-BC95-7AEE8344E517}" type="datetimeFigureOut">
              <a:rPr lang="en-US" smtClean="0"/>
              <a:pPr/>
              <a:t>3/23/2012</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D851C204-16A5-451C-9F3C-294F43D4539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0720905-C52B-4611-BC95-7AEE8344E517}" type="datetimeFigureOut">
              <a:rPr lang="en-US" smtClean="0"/>
              <a:pPr/>
              <a:t>3/23/2012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1C204-16A5-451C-9F3C-294F43D4539F}"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50720905-C52B-4611-BC95-7AEE8344E517}" type="datetimeFigureOut">
              <a:rPr lang="en-US" smtClean="0"/>
              <a:pPr/>
              <a:t>3/23/2012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51C204-16A5-451C-9F3C-294F43D4539F}"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50720905-C52B-4611-BC95-7AEE8344E517}" type="datetimeFigureOut">
              <a:rPr lang="en-US" smtClean="0"/>
              <a:pPr/>
              <a:t>3/23/2012</a:t>
            </a:fld>
            <a:endParaRPr lang="en-US"/>
          </a:p>
        </p:txBody>
      </p:sp>
      <p:sp>
        <p:nvSpPr>
          <p:cNvPr id="7" name="Slide Number Placeholder 6"/>
          <p:cNvSpPr>
            <a:spLocks noGrp="1"/>
          </p:cNvSpPr>
          <p:nvPr>
            <p:ph type="sldNum" sz="quarter" idx="11"/>
          </p:nvPr>
        </p:nvSpPr>
        <p:spPr/>
        <p:txBody>
          <a:bodyPr rtlCol="0"/>
          <a:lstStyle/>
          <a:p>
            <a:fld id="{D851C204-16A5-451C-9F3C-294F43D4539F}"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720905-C52B-4611-BC95-7AEE8344E517}" type="datetimeFigureOut">
              <a:rPr lang="en-US" smtClean="0"/>
              <a:pPr/>
              <a:t>3/23/2012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51C204-16A5-451C-9F3C-294F43D4539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50720905-C52B-4611-BC95-7AEE8344E517}" type="datetimeFigureOut">
              <a:rPr lang="en-US" smtClean="0"/>
              <a:pPr/>
              <a:t>3/23/2012</a:t>
            </a:fld>
            <a:endParaRPr lang="en-US"/>
          </a:p>
        </p:txBody>
      </p:sp>
      <p:sp>
        <p:nvSpPr>
          <p:cNvPr id="22" name="Slide Number Placeholder 21"/>
          <p:cNvSpPr>
            <a:spLocks noGrp="1"/>
          </p:cNvSpPr>
          <p:nvPr>
            <p:ph type="sldNum" sz="quarter" idx="15"/>
          </p:nvPr>
        </p:nvSpPr>
        <p:spPr/>
        <p:txBody>
          <a:bodyPr rtlCol="0"/>
          <a:lstStyle/>
          <a:p>
            <a:fld id="{D851C204-16A5-451C-9F3C-294F43D4539F}"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50720905-C52B-4611-BC95-7AEE8344E517}" type="datetimeFigureOut">
              <a:rPr lang="en-US" smtClean="0"/>
              <a:pPr/>
              <a:t>3/23/2012</a:t>
            </a:fld>
            <a:endParaRPr lang="en-US"/>
          </a:p>
        </p:txBody>
      </p:sp>
      <p:sp>
        <p:nvSpPr>
          <p:cNvPr id="18" name="Slide Number Placeholder 17"/>
          <p:cNvSpPr>
            <a:spLocks noGrp="1"/>
          </p:cNvSpPr>
          <p:nvPr>
            <p:ph type="sldNum" sz="quarter" idx="11"/>
          </p:nvPr>
        </p:nvSpPr>
        <p:spPr/>
        <p:txBody>
          <a:bodyPr rtlCol="0"/>
          <a:lstStyle/>
          <a:p>
            <a:fld id="{D851C204-16A5-451C-9F3C-294F43D4539F}"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0720905-C52B-4611-BC95-7AEE8344E517}" type="datetimeFigureOut">
              <a:rPr lang="en-US" smtClean="0"/>
              <a:pPr/>
              <a:t>3/23/2012</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851C204-16A5-451C-9F3C-294F43D4539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 Id="rId6" Type="http://schemas.openxmlformats.org/officeDocument/2006/relationships/image" Target="../media/image29.png"/><Relationship Id="rId5" Type="http://schemas.openxmlformats.org/officeDocument/2006/relationships/image" Target="../media/image28.png"/><Relationship Id="rId4" Type="http://schemas.openxmlformats.org/officeDocument/2006/relationships/image" Target="../media/image27.png"/></Relationships>
</file>

<file path=ppt/slides/_rels/slide12.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37.png"/><Relationship Id="rId3" Type="http://schemas.openxmlformats.org/officeDocument/2006/relationships/image" Target="../media/image32.png"/><Relationship Id="rId7" Type="http://schemas.openxmlformats.org/officeDocument/2006/relationships/image" Target="../media/image36.png"/><Relationship Id="rId2" Type="http://schemas.openxmlformats.org/officeDocument/2006/relationships/image" Target="../media/image31.png"/><Relationship Id="rId1" Type="http://schemas.openxmlformats.org/officeDocument/2006/relationships/slideLayout" Target="../slideLayouts/slideLayout2.xml"/><Relationship Id="rId6" Type="http://schemas.openxmlformats.org/officeDocument/2006/relationships/image" Target="../media/image35.png"/><Relationship Id="rId5" Type="http://schemas.openxmlformats.org/officeDocument/2006/relationships/image" Target="../media/image34.png"/><Relationship Id="rId4" Type="http://schemas.openxmlformats.org/officeDocument/2006/relationships/image" Target="../media/image3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9.png"/><Relationship Id="rId1" Type="http://schemas.openxmlformats.org/officeDocument/2006/relationships/slideLayout" Target="../slideLayouts/slideLayout2.xml"/><Relationship Id="rId4" Type="http://schemas.openxmlformats.org/officeDocument/2006/relationships/image" Target="../media/image41.png"/></Relationships>
</file>

<file path=ppt/slides/_rels/slide24.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2.png"/><Relationship Id="rId1" Type="http://schemas.openxmlformats.org/officeDocument/2006/relationships/slideLayout" Target="../slideLayouts/slideLayout2.xml"/><Relationship Id="rId4" Type="http://schemas.openxmlformats.org/officeDocument/2006/relationships/image" Target="../media/image44.png"/></Relationships>
</file>

<file path=ppt/slides/_rels/slide25.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image" Target="../media/image4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8.png"/><Relationship Id="rId7" Type="http://schemas.openxmlformats.org/officeDocument/2006/relationships/image" Target="../media/image52.png"/><Relationship Id="rId2" Type="http://schemas.openxmlformats.org/officeDocument/2006/relationships/image" Target="../media/image47.png"/><Relationship Id="rId1" Type="http://schemas.openxmlformats.org/officeDocument/2006/relationships/slideLayout" Target="../slideLayouts/slideLayout2.xml"/><Relationship Id="rId6" Type="http://schemas.openxmlformats.org/officeDocument/2006/relationships/image" Target="../media/image51.png"/><Relationship Id="rId5" Type="http://schemas.openxmlformats.org/officeDocument/2006/relationships/image" Target="../media/image50.png"/><Relationship Id="rId4" Type="http://schemas.openxmlformats.org/officeDocument/2006/relationships/image" Target="../media/image49.png"/></Relationships>
</file>

<file path=ppt/slides/_rels/slide27.xml.rels><?xml version="1.0" encoding="UTF-8" standalone="yes"?>
<Relationships xmlns="http://schemas.openxmlformats.org/package/2006/relationships"><Relationship Id="rId2" Type="http://schemas.openxmlformats.org/officeDocument/2006/relationships/image" Target="../media/image5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5.png"/><Relationship Id="rId2" Type="http://schemas.openxmlformats.org/officeDocument/2006/relationships/image" Target="../media/image54.png"/><Relationship Id="rId1" Type="http://schemas.openxmlformats.org/officeDocument/2006/relationships/slideLayout" Target="../slideLayouts/slideLayout2.xml"/><Relationship Id="rId5" Type="http://schemas.openxmlformats.org/officeDocument/2006/relationships/image" Target="../media/image57.png"/><Relationship Id="rId4" Type="http://schemas.openxmlformats.org/officeDocument/2006/relationships/image" Target="../media/image56.png"/></Relationships>
</file>

<file path=ppt/slides/_rels/slide29.xml.rels><?xml version="1.0" encoding="UTF-8" standalone="yes"?>
<Relationships xmlns="http://schemas.openxmlformats.org/package/2006/relationships"><Relationship Id="rId2" Type="http://schemas.openxmlformats.org/officeDocument/2006/relationships/image" Target="../media/image5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image" Target="../media/image59.png"/><Relationship Id="rId1" Type="http://schemas.openxmlformats.org/officeDocument/2006/relationships/slideLayout" Target="../slideLayouts/slideLayout2.xml"/><Relationship Id="rId4" Type="http://schemas.openxmlformats.org/officeDocument/2006/relationships/image" Target="../media/image61.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6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64.png"/><Relationship Id="rId2" Type="http://schemas.openxmlformats.org/officeDocument/2006/relationships/image" Target="../media/image63.png"/><Relationship Id="rId1" Type="http://schemas.openxmlformats.org/officeDocument/2006/relationships/slideLayout" Target="../slideLayouts/slideLayout2.xml"/><Relationship Id="rId5" Type="http://schemas.openxmlformats.org/officeDocument/2006/relationships/image" Target="../media/image66.png"/><Relationship Id="rId4" Type="http://schemas.openxmlformats.org/officeDocument/2006/relationships/image" Target="../media/image65.png"/></Relationships>
</file>

<file path=ppt/slides/_rels/slide35.xml.rels><?xml version="1.0" encoding="UTF-8" standalone="yes"?>
<Relationships xmlns="http://schemas.openxmlformats.org/package/2006/relationships"><Relationship Id="rId3" Type="http://schemas.openxmlformats.org/officeDocument/2006/relationships/image" Target="../media/image68.png"/><Relationship Id="rId2" Type="http://schemas.openxmlformats.org/officeDocument/2006/relationships/image" Target="../media/image67.png"/><Relationship Id="rId1" Type="http://schemas.openxmlformats.org/officeDocument/2006/relationships/slideLayout" Target="../slideLayouts/slideLayout2.xml"/><Relationship Id="rId4" Type="http://schemas.openxmlformats.org/officeDocument/2006/relationships/image" Target="../media/image69.png"/></Relationships>
</file>

<file path=ppt/slides/_rels/slide36.xml.rels><?xml version="1.0" encoding="UTF-8" standalone="yes"?>
<Relationships xmlns="http://schemas.openxmlformats.org/package/2006/relationships"><Relationship Id="rId8" Type="http://schemas.openxmlformats.org/officeDocument/2006/relationships/image" Target="../media/image76.png"/><Relationship Id="rId3" Type="http://schemas.openxmlformats.org/officeDocument/2006/relationships/image" Target="../media/image71.png"/><Relationship Id="rId7" Type="http://schemas.openxmlformats.org/officeDocument/2006/relationships/image" Target="../media/image75.png"/><Relationship Id="rId2" Type="http://schemas.openxmlformats.org/officeDocument/2006/relationships/image" Target="../media/image70.png"/><Relationship Id="rId1" Type="http://schemas.openxmlformats.org/officeDocument/2006/relationships/slideLayout" Target="../slideLayouts/slideLayout2.xml"/><Relationship Id="rId6" Type="http://schemas.openxmlformats.org/officeDocument/2006/relationships/image" Target="../media/image74.png"/><Relationship Id="rId11" Type="http://schemas.openxmlformats.org/officeDocument/2006/relationships/image" Target="../media/image79.png"/><Relationship Id="rId5" Type="http://schemas.openxmlformats.org/officeDocument/2006/relationships/image" Target="../media/image73.png"/><Relationship Id="rId10" Type="http://schemas.openxmlformats.org/officeDocument/2006/relationships/image" Target="../media/image78.png"/><Relationship Id="rId4" Type="http://schemas.openxmlformats.org/officeDocument/2006/relationships/image" Target="../media/image72.png"/><Relationship Id="rId9" Type="http://schemas.openxmlformats.org/officeDocument/2006/relationships/image" Target="../media/image77.png"/></Relationships>
</file>

<file path=ppt/slides/_rels/slide37.xml.rels><?xml version="1.0" encoding="UTF-8" standalone="yes"?>
<Relationships xmlns="http://schemas.openxmlformats.org/package/2006/relationships"><Relationship Id="rId3" Type="http://schemas.openxmlformats.org/officeDocument/2006/relationships/image" Target="../media/image81.png"/><Relationship Id="rId2" Type="http://schemas.openxmlformats.org/officeDocument/2006/relationships/image" Target="../media/image80.png"/><Relationship Id="rId1" Type="http://schemas.openxmlformats.org/officeDocument/2006/relationships/slideLayout" Target="../slideLayouts/slideLayout2.xml"/><Relationship Id="rId4" Type="http://schemas.openxmlformats.org/officeDocument/2006/relationships/image" Target="../media/image82.png"/></Relationships>
</file>

<file path=ppt/slides/_rels/slide38.xml.rels><?xml version="1.0" encoding="UTF-8" standalone="yes"?>
<Relationships xmlns="http://schemas.openxmlformats.org/package/2006/relationships"><Relationship Id="rId3" Type="http://schemas.openxmlformats.org/officeDocument/2006/relationships/image" Target="../media/image84.png"/><Relationship Id="rId2" Type="http://schemas.openxmlformats.org/officeDocument/2006/relationships/image" Target="../media/image83.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86.png"/><Relationship Id="rId2" Type="http://schemas.openxmlformats.org/officeDocument/2006/relationships/image" Target="../media/image8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21.png"/></Relationships>
</file>

<file path=ppt/slides/_rels/slide9.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2133600"/>
            <a:ext cx="6172200" cy="1894362"/>
          </a:xfrm>
        </p:spPr>
        <p:txBody>
          <a:bodyPr>
            <a:noAutofit/>
          </a:bodyPr>
          <a:lstStyle/>
          <a:p>
            <a:r>
              <a:rPr lang="en-US" sz="4400" dirty="0" smtClean="0">
                <a:latin typeface="Algerian" pitchFamily="82" charset="0"/>
              </a:rPr>
              <a:t>Credit rationing in developing countries: an overview of the theory</a:t>
            </a:r>
            <a:endParaRPr lang="en-US" sz="4400" dirty="0">
              <a:latin typeface="Algerian" pitchFamily="82" charset="0"/>
            </a:endParaRPr>
          </a:p>
        </p:txBody>
      </p:sp>
      <p:sp>
        <p:nvSpPr>
          <p:cNvPr id="3" name="Subtitle 2"/>
          <p:cNvSpPr>
            <a:spLocks noGrp="1"/>
          </p:cNvSpPr>
          <p:nvPr>
            <p:ph type="subTitle" idx="1"/>
          </p:nvPr>
        </p:nvSpPr>
        <p:spPr>
          <a:xfrm>
            <a:off x="5105400" y="4419600"/>
            <a:ext cx="3657600" cy="1371600"/>
          </a:xfrm>
        </p:spPr>
        <p:txBody>
          <a:bodyPr>
            <a:normAutofit/>
          </a:bodyPr>
          <a:lstStyle/>
          <a:p>
            <a:r>
              <a:rPr lang="en-US" sz="2400" dirty="0" err="1" smtClean="0">
                <a:latin typeface="Algerian" pitchFamily="82" charset="0"/>
              </a:rPr>
              <a:t>Parikshit</a:t>
            </a:r>
            <a:r>
              <a:rPr lang="en-US" sz="2400" dirty="0" smtClean="0">
                <a:latin typeface="Algerian" pitchFamily="82" charset="0"/>
              </a:rPr>
              <a:t> </a:t>
            </a:r>
            <a:r>
              <a:rPr lang="en-US" sz="2400" dirty="0" err="1" smtClean="0">
                <a:latin typeface="Algerian" pitchFamily="82" charset="0"/>
              </a:rPr>
              <a:t>ghosh</a:t>
            </a:r>
            <a:endParaRPr lang="en-US" sz="2400" dirty="0" smtClean="0">
              <a:latin typeface="Algerian" pitchFamily="82" charset="0"/>
            </a:endParaRPr>
          </a:p>
          <a:p>
            <a:r>
              <a:rPr lang="en-US" sz="2400" dirty="0" err="1" smtClean="0">
                <a:latin typeface="Algerian" pitchFamily="82" charset="0"/>
              </a:rPr>
              <a:t>Dilip</a:t>
            </a:r>
            <a:r>
              <a:rPr lang="en-US" sz="2400" dirty="0" smtClean="0">
                <a:latin typeface="Algerian" pitchFamily="82" charset="0"/>
              </a:rPr>
              <a:t> </a:t>
            </a:r>
            <a:r>
              <a:rPr lang="en-US" sz="2400" dirty="0" err="1" smtClean="0">
                <a:latin typeface="Algerian" pitchFamily="82" charset="0"/>
              </a:rPr>
              <a:t>mookherjee</a:t>
            </a:r>
            <a:endParaRPr lang="en-US" sz="2400" dirty="0" smtClean="0">
              <a:latin typeface="Algerian" pitchFamily="82" charset="0"/>
            </a:endParaRPr>
          </a:p>
          <a:p>
            <a:r>
              <a:rPr lang="en-US" sz="2400" dirty="0" err="1" smtClean="0">
                <a:latin typeface="Algerian" pitchFamily="82" charset="0"/>
              </a:rPr>
              <a:t>Debraj</a:t>
            </a:r>
            <a:r>
              <a:rPr lang="en-US" sz="2400" dirty="0" smtClean="0">
                <a:latin typeface="Algerian" pitchFamily="82" charset="0"/>
              </a:rPr>
              <a:t> ray</a:t>
            </a:r>
            <a:endParaRPr lang="en-US" sz="2400" dirty="0">
              <a:latin typeface="Algerian" pitchFamily="8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52400"/>
            <a:ext cx="8458200" cy="6321552"/>
          </a:xfrm>
        </p:spPr>
        <p:txBody>
          <a:bodyPr>
            <a:normAutofit/>
          </a:bodyPr>
          <a:lstStyle/>
          <a:p>
            <a:r>
              <a:rPr lang="en-US" sz="2000" dirty="0" smtClean="0">
                <a:latin typeface="Calibri" pitchFamily="34" charset="0"/>
                <a:cs typeface="Calibri" pitchFamily="34" charset="0"/>
              </a:rPr>
              <a:t>Note that the incentive curve must be steeper for efficiency because otherwise any slight movement to the right along the incentive curve increases both borrower utility and lender profit.</a:t>
            </a:r>
          </a:p>
          <a:p>
            <a:pPr>
              <a:buNone/>
            </a:pPr>
            <a:endParaRPr lang="en-US" sz="2000" dirty="0" smtClean="0">
              <a:latin typeface="Algerian" pitchFamily="82" charset="0"/>
              <a:cs typeface="Calibri" pitchFamily="34" charset="0"/>
            </a:endParaRPr>
          </a:p>
          <a:p>
            <a:pPr>
              <a:buNone/>
            </a:pPr>
            <a:r>
              <a:rPr lang="en-US" u="sng" dirty="0" smtClean="0">
                <a:latin typeface="Algerian" pitchFamily="82" charset="0"/>
                <a:cs typeface="Calibri" pitchFamily="34" charset="0"/>
              </a:rPr>
              <a:t>Comparative statics</a:t>
            </a:r>
          </a:p>
          <a:p>
            <a:pPr>
              <a:buNone/>
            </a:pPr>
            <a:endParaRPr lang="en-US" u="sng" dirty="0" smtClean="0">
              <a:latin typeface="Algerian" pitchFamily="82" charset="0"/>
              <a:cs typeface="Calibri" pitchFamily="34" charset="0"/>
            </a:endParaRPr>
          </a:p>
          <a:p>
            <a:r>
              <a:rPr lang="en-US" sz="2000" i="1" u="sng" dirty="0" smtClean="0">
                <a:latin typeface="Algerian" pitchFamily="82" charset="0"/>
                <a:cs typeface="Calibri" pitchFamily="34" charset="0"/>
              </a:rPr>
              <a:t> </a:t>
            </a:r>
            <a:r>
              <a:rPr lang="en-US" sz="2000" b="1" i="1" u="sng" dirty="0" smtClean="0">
                <a:latin typeface="Calibri" pitchFamily="34" charset="0"/>
                <a:cs typeface="Calibri" pitchFamily="34" charset="0"/>
              </a:rPr>
              <a:t>Higher lender profit</a:t>
            </a:r>
            <a:r>
              <a:rPr lang="en-US" sz="2000" dirty="0" smtClean="0">
                <a:latin typeface="Calibri" pitchFamily="34" charset="0"/>
                <a:cs typeface="Calibri" pitchFamily="34" charset="0"/>
              </a:rPr>
              <a:t>: As       increases, the </a:t>
            </a:r>
            <a:r>
              <a:rPr lang="en-US" sz="2000" dirty="0" err="1" smtClean="0">
                <a:latin typeface="Calibri" pitchFamily="34" charset="0"/>
                <a:cs typeface="Calibri" pitchFamily="34" charset="0"/>
              </a:rPr>
              <a:t>isoprofit</a:t>
            </a:r>
            <a:r>
              <a:rPr lang="en-US" sz="2000" dirty="0" smtClean="0">
                <a:latin typeface="Calibri" pitchFamily="34" charset="0"/>
                <a:cs typeface="Calibri" pitchFamily="34" charset="0"/>
              </a:rPr>
              <a:t> curve of the lender shifts  out. Thus we get a new Pareto efficient equilibrium corresponding to this level of      . </a:t>
            </a:r>
            <a:endParaRPr lang="en-US" sz="2000" i="1" u="sng" dirty="0">
              <a:latin typeface="Algerian" pitchFamily="82" charset="0"/>
              <a:cs typeface="Calibri" pitchFamily="34" charset="0"/>
            </a:endParaRPr>
          </a:p>
        </p:txBody>
      </p:sp>
      <p:pic>
        <p:nvPicPr>
          <p:cNvPr id="2050" name="Picture 2"/>
          <p:cNvPicPr>
            <a:picLocks noChangeAspect="1" noChangeArrowheads="1"/>
          </p:cNvPicPr>
          <p:nvPr/>
        </p:nvPicPr>
        <p:blipFill>
          <a:blip r:embed="rId2"/>
          <a:srcRect/>
          <a:stretch>
            <a:fillRect/>
          </a:stretch>
        </p:blipFill>
        <p:spPr bwMode="auto">
          <a:xfrm>
            <a:off x="3352800" y="2438400"/>
            <a:ext cx="293370" cy="266700"/>
          </a:xfrm>
          <a:prstGeom prst="rect">
            <a:avLst/>
          </a:prstGeom>
          <a:noFill/>
          <a:ln w="9525">
            <a:noFill/>
            <a:miter lim="800000"/>
            <a:headEnd/>
            <a:tailEnd/>
          </a:ln>
          <a:effectLst/>
        </p:spPr>
      </p:pic>
      <p:pic>
        <p:nvPicPr>
          <p:cNvPr id="2052" name="Picture 4"/>
          <p:cNvPicPr>
            <a:picLocks noChangeAspect="1" noChangeArrowheads="1"/>
          </p:cNvPicPr>
          <p:nvPr/>
        </p:nvPicPr>
        <p:blipFill>
          <a:blip r:embed="rId2"/>
          <a:srcRect/>
          <a:stretch>
            <a:fillRect/>
          </a:stretch>
        </p:blipFill>
        <p:spPr bwMode="auto">
          <a:xfrm>
            <a:off x="1600200" y="3048000"/>
            <a:ext cx="304800" cy="277091"/>
          </a:xfrm>
          <a:prstGeom prst="rect">
            <a:avLst/>
          </a:prstGeom>
          <a:noFill/>
          <a:ln w="9525">
            <a:noFill/>
            <a:miter lim="800000"/>
            <a:headEnd/>
            <a:tailEnd/>
          </a:ln>
          <a:effectLst/>
        </p:spPr>
      </p:pic>
      <p:pic>
        <p:nvPicPr>
          <p:cNvPr id="2053" name="Picture 5"/>
          <p:cNvPicPr>
            <a:picLocks noChangeAspect="1" noChangeArrowheads="1"/>
          </p:cNvPicPr>
          <p:nvPr/>
        </p:nvPicPr>
        <p:blipFill>
          <a:blip r:embed="rId3"/>
          <a:srcRect/>
          <a:stretch>
            <a:fillRect/>
          </a:stretch>
        </p:blipFill>
        <p:spPr bwMode="auto">
          <a:xfrm>
            <a:off x="1295400" y="3505200"/>
            <a:ext cx="5343525" cy="3048000"/>
          </a:xfrm>
          <a:prstGeom prst="rect">
            <a:avLst/>
          </a:prstGeom>
          <a:noFill/>
          <a:ln w="9525">
            <a:solidFill>
              <a:srgbClr val="00B050"/>
            </a:solidFill>
            <a:miter lim="800000"/>
            <a:headEnd/>
            <a:tailEnd/>
          </a:ln>
          <a:effectLst>
            <a:glow rad="101600">
              <a:schemeClr val="accent1">
                <a:satMod val="175000"/>
                <a:alpha val="40000"/>
              </a:schemeClr>
            </a:glow>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52400"/>
            <a:ext cx="8305800" cy="6321552"/>
          </a:xfrm>
        </p:spPr>
        <p:txBody>
          <a:bodyPr>
            <a:normAutofit/>
          </a:bodyPr>
          <a:lstStyle/>
          <a:p>
            <a:r>
              <a:rPr lang="en-US" sz="2000" dirty="0" smtClean="0">
                <a:latin typeface="Calibri" pitchFamily="34" charset="0"/>
                <a:cs typeface="Calibri" pitchFamily="34" charset="0"/>
              </a:rPr>
              <a:t>The new equilibrium point  is higher on the incentive curve. The debt burden (R) increases and so does the borrowing rate “</a:t>
            </a:r>
            <a:r>
              <a:rPr lang="en-US" sz="2000" dirty="0" err="1" smtClean="0">
                <a:latin typeface="Calibri" pitchFamily="34" charset="0"/>
                <a:cs typeface="Calibri" pitchFamily="34" charset="0"/>
              </a:rPr>
              <a:t>i</a:t>
            </a:r>
            <a:r>
              <a:rPr lang="en-US" sz="2000" dirty="0" smtClean="0">
                <a:latin typeface="Calibri" pitchFamily="34" charset="0"/>
                <a:cs typeface="Calibri" pitchFamily="34" charset="0"/>
              </a:rPr>
              <a:t>” (because loan size is fixed) while the effort level falls.</a:t>
            </a:r>
          </a:p>
          <a:p>
            <a:r>
              <a:rPr lang="en-US" sz="2000" i="1" u="sng" dirty="0" smtClean="0">
                <a:latin typeface="Calibri" pitchFamily="34" charset="0"/>
                <a:cs typeface="Calibri" pitchFamily="34" charset="0"/>
              </a:rPr>
              <a:t>Even though each equilibrium point is Pareto efficient, the higher it is on the incentive curve, the lower is the social surplus associated.</a:t>
            </a:r>
          </a:p>
          <a:p>
            <a:r>
              <a:rPr lang="en-US" sz="2000" i="1" u="sng" dirty="0" smtClean="0">
                <a:latin typeface="Calibri" pitchFamily="34" charset="0"/>
                <a:cs typeface="Calibri" pitchFamily="34" charset="0"/>
              </a:rPr>
              <a:t> </a:t>
            </a:r>
            <a:endParaRPr lang="en-US" sz="2000" b="1" i="1" u="sng" dirty="0" smtClean="0">
              <a:latin typeface="Algerian" pitchFamily="82" charset="0"/>
              <a:cs typeface="Calibri" pitchFamily="34" charset="0"/>
            </a:endParaRPr>
          </a:p>
        </p:txBody>
      </p:sp>
      <p:pic>
        <p:nvPicPr>
          <p:cNvPr id="3074" name="Picture 2"/>
          <p:cNvPicPr>
            <a:picLocks noChangeAspect="1" noChangeArrowheads="1"/>
          </p:cNvPicPr>
          <p:nvPr/>
        </p:nvPicPr>
        <p:blipFill>
          <a:blip r:embed="rId2"/>
          <a:srcRect/>
          <a:stretch>
            <a:fillRect/>
          </a:stretch>
        </p:blipFill>
        <p:spPr bwMode="auto">
          <a:xfrm>
            <a:off x="914400" y="1905000"/>
            <a:ext cx="3810000" cy="381000"/>
          </a:xfrm>
          <a:prstGeom prst="rect">
            <a:avLst/>
          </a:prstGeom>
          <a:noFill/>
          <a:ln w="9525">
            <a:noFill/>
            <a:miter lim="800000"/>
            <a:headEnd/>
            <a:tailEnd/>
          </a:ln>
          <a:effectLst/>
        </p:spPr>
      </p:pic>
      <p:pic>
        <p:nvPicPr>
          <p:cNvPr id="3075" name="Picture 3"/>
          <p:cNvPicPr>
            <a:picLocks noChangeAspect="1" noChangeArrowheads="1"/>
          </p:cNvPicPr>
          <p:nvPr/>
        </p:nvPicPr>
        <p:blipFill>
          <a:blip r:embed="rId3"/>
          <a:srcRect/>
          <a:stretch>
            <a:fillRect/>
          </a:stretch>
        </p:blipFill>
        <p:spPr bwMode="auto">
          <a:xfrm>
            <a:off x="838200" y="2362200"/>
            <a:ext cx="7010400" cy="838200"/>
          </a:xfrm>
          <a:prstGeom prst="rect">
            <a:avLst/>
          </a:prstGeom>
          <a:noFill/>
          <a:ln w="9525">
            <a:noFill/>
            <a:miter lim="800000"/>
            <a:headEnd/>
            <a:tailEnd/>
          </a:ln>
          <a:effectLst/>
        </p:spPr>
      </p:pic>
      <p:pic>
        <p:nvPicPr>
          <p:cNvPr id="3076" name="Picture 4"/>
          <p:cNvPicPr>
            <a:picLocks noChangeAspect="1" noChangeArrowheads="1"/>
          </p:cNvPicPr>
          <p:nvPr/>
        </p:nvPicPr>
        <p:blipFill>
          <a:blip r:embed="rId4"/>
          <a:srcRect/>
          <a:stretch>
            <a:fillRect/>
          </a:stretch>
        </p:blipFill>
        <p:spPr bwMode="auto">
          <a:xfrm>
            <a:off x="1219200" y="3429000"/>
            <a:ext cx="2057400" cy="381000"/>
          </a:xfrm>
          <a:prstGeom prst="rect">
            <a:avLst/>
          </a:prstGeom>
          <a:noFill/>
          <a:ln w="9525">
            <a:noFill/>
            <a:miter lim="800000"/>
            <a:headEnd/>
            <a:tailEnd/>
          </a:ln>
          <a:effectLst/>
        </p:spPr>
      </p:pic>
      <p:pic>
        <p:nvPicPr>
          <p:cNvPr id="3077" name="Picture 5"/>
          <p:cNvPicPr>
            <a:picLocks noChangeAspect="1" noChangeArrowheads="1"/>
          </p:cNvPicPr>
          <p:nvPr/>
        </p:nvPicPr>
        <p:blipFill>
          <a:blip r:embed="rId5"/>
          <a:srcRect/>
          <a:stretch>
            <a:fillRect/>
          </a:stretch>
        </p:blipFill>
        <p:spPr bwMode="auto">
          <a:xfrm>
            <a:off x="914400" y="4267200"/>
            <a:ext cx="2743200" cy="685800"/>
          </a:xfrm>
          <a:prstGeom prst="rect">
            <a:avLst/>
          </a:prstGeom>
          <a:noFill/>
          <a:ln w="9525">
            <a:noFill/>
            <a:miter lim="800000"/>
            <a:headEnd/>
            <a:tailEnd/>
          </a:ln>
          <a:effectLst/>
        </p:spPr>
      </p:pic>
      <p:pic>
        <p:nvPicPr>
          <p:cNvPr id="3078" name="Picture 6"/>
          <p:cNvPicPr>
            <a:picLocks noChangeAspect="1" noChangeArrowheads="1"/>
          </p:cNvPicPr>
          <p:nvPr/>
        </p:nvPicPr>
        <p:blipFill>
          <a:blip r:embed="rId6"/>
          <a:srcRect/>
          <a:stretch>
            <a:fillRect/>
          </a:stretch>
        </p:blipFill>
        <p:spPr bwMode="auto">
          <a:xfrm>
            <a:off x="685800" y="4953000"/>
            <a:ext cx="7848600" cy="762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28600"/>
            <a:ext cx="7467600" cy="6245352"/>
          </a:xfrm>
        </p:spPr>
        <p:txBody>
          <a:bodyPr>
            <a:normAutofit/>
          </a:bodyPr>
          <a:lstStyle/>
          <a:p>
            <a:r>
              <a:rPr lang="en-US" sz="2000" dirty="0" smtClean="0">
                <a:latin typeface="Calibri" pitchFamily="34" charset="0"/>
                <a:cs typeface="Calibri" pitchFamily="34" charset="0"/>
              </a:rPr>
              <a:t>There are two effects of the rise in     :</a:t>
            </a:r>
          </a:p>
          <a:p>
            <a:pPr>
              <a:buNone/>
            </a:pPr>
            <a:endParaRPr lang="en-US" sz="2000" dirty="0" smtClean="0">
              <a:latin typeface="Calibri" pitchFamily="34" charset="0"/>
              <a:cs typeface="Calibri" pitchFamily="34" charset="0"/>
            </a:endParaRPr>
          </a:p>
          <a:p>
            <a:pPr>
              <a:buFont typeface="Wingdings" pitchFamily="2" charset="2"/>
              <a:buChar char="ü"/>
            </a:pPr>
            <a:r>
              <a:rPr lang="en-US" sz="2000" i="1" u="sng" dirty="0" smtClean="0">
                <a:latin typeface="Calibri" pitchFamily="34" charset="0"/>
                <a:cs typeface="Calibri" pitchFamily="34" charset="0"/>
              </a:rPr>
              <a:t> Rise in interest rate:</a:t>
            </a:r>
            <a:r>
              <a:rPr lang="en-US" sz="2000" dirty="0" smtClean="0">
                <a:latin typeface="Calibri" pitchFamily="34" charset="0"/>
                <a:cs typeface="Calibri" pitchFamily="34" charset="0"/>
              </a:rPr>
              <a:t> this just implies a transfer of wealth from the borrowers to the lenders and hence there is no impact on social surplus.</a:t>
            </a:r>
          </a:p>
          <a:p>
            <a:pPr>
              <a:buNone/>
            </a:pPr>
            <a:endParaRPr lang="en-US" sz="2000" dirty="0" smtClean="0">
              <a:latin typeface="Calibri" pitchFamily="34" charset="0"/>
              <a:cs typeface="Calibri" pitchFamily="34" charset="0"/>
            </a:endParaRPr>
          </a:p>
          <a:p>
            <a:pPr>
              <a:buFont typeface="Wingdings" pitchFamily="2" charset="2"/>
              <a:buChar char="ü"/>
            </a:pPr>
            <a:r>
              <a:rPr lang="en-US" sz="2000" i="1" u="sng" dirty="0" smtClean="0">
                <a:latin typeface="Calibri" pitchFamily="34" charset="0"/>
                <a:cs typeface="Calibri" pitchFamily="34" charset="0"/>
              </a:rPr>
              <a:t> Reduced incentive to give effort:</a:t>
            </a:r>
            <a:r>
              <a:rPr lang="en-US" sz="2000" dirty="0" smtClean="0">
                <a:latin typeface="Calibri" pitchFamily="34" charset="0"/>
                <a:cs typeface="Calibri" pitchFamily="34" charset="0"/>
              </a:rPr>
              <a:t> the higher debt burden reduces the borrower’s incentive to provide effort. This increases chances of crop failure and thus creates a deadweight loss. Thus social surplus decreases as the lender’s profit increases.</a:t>
            </a:r>
          </a:p>
          <a:p>
            <a:pPr>
              <a:buNone/>
            </a:pPr>
            <a:endParaRPr lang="en-US" sz="2000" i="1" u="sng" dirty="0" smtClean="0">
              <a:latin typeface="Calibri" pitchFamily="34" charset="0"/>
              <a:cs typeface="Calibri" pitchFamily="34" charset="0"/>
            </a:endParaRPr>
          </a:p>
          <a:p>
            <a:pPr>
              <a:buNone/>
            </a:pPr>
            <a:endParaRPr lang="en-US" sz="2000" i="1" u="sng" dirty="0" smtClean="0">
              <a:latin typeface="Calibri" pitchFamily="34" charset="0"/>
              <a:cs typeface="Calibri" pitchFamily="34" charset="0"/>
            </a:endParaRPr>
          </a:p>
          <a:p>
            <a:pPr>
              <a:buNone/>
            </a:pPr>
            <a:r>
              <a:rPr lang="en-US" sz="2000" dirty="0" smtClean="0">
                <a:latin typeface="Algerian" pitchFamily="82" charset="0"/>
                <a:cs typeface="Calibri" pitchFamily="34" charset="0"/>
              </a:rPr>
              <a:t>Proposition 2 </a:t>
            </a:r>
            <a:r>
              <a:rPr lang="en-US" sz="2000" b="1" i="1" u="sng" dirty="0" smtClean="0">
                <a:latin typeface="Calibri" pitchFamily="34" charset="0"/>
                <a:cs typeface="Calibri" pitchFamily="34" charset="0"/>
              </a:rPr>
              <a:t>(Pareto efficient) </a:t>
            </a:r>
            <a:r>
              <a:rPr lang="en-US" sz="2000" b="1" i="1" u="sng" dirty="0" err="1" smtClean="0">
                <a:latin typeface="Calibri" pitchFamily="34" charset="0"/>
                <a:cs typeface="Calibri" pitchFamily="34" charset="0"/>
              </a:rPr>
              <a:t>equilibria</a:t>
            </a:r>
            <a:r>
              <a:rPr lang="en-US" sz="2000" b="1" i="1" u="sng" dirty="0" smtClean="0">
                <a:latin typeface="Calibri" pitchFamily="34" charset="0"/>
                <a:cs typeface="Calibri" pitchFamily="34" charset="0"/>
              </a:rPr>
              <a:t> in which lenders obtain higher profits involve higher debt and interest rates, but lower levels of effort. Hence the </a:t>
            </a:r>
            <a:r>
              <a:rPr lang="en-US" sz="2000" b="1" i="1" u="sng" dirty="0" err="1" smtClean="0">
                <a:latin typeface="Calibri" pitchFamily="34" charset="0"/>
                <a:cs typeface="Calibri" pitchFamily="34" charset="0"/>
              </a:rPr>
              <a:t>equilibria</a:t>
            </a:r>
            <a:r>
              <a:rPr lang="en-US" sz="2000" b="1" i="1" u="sng" dirty="0" smtClean="0">
                <a:latin typeface="Calibri" pitchFamily="34" charset="0"/>
                <a:cs typeface="Calibri" pitchFamily="34" charset="0"/>
              </a:rPr>
              <a:t> produce lower social surplus.</a:t>
            </a:r>
            <a:endParaRPr lang="en-US" sz="2000" b="1" i="1" u="sng" dirty="0" smtClean="0">
              <a:latin typeface="Algerian" pitchFamily="82" charset="0"/>
              <a:cs typeface="Calibri" pitchFamily="34" charset="0"/>
            </a:endParaRPr>
          </a:p>
          <a:p>
            <a:endParaRPr lang="en-US" sz="2000" dirty="0">
              <a:latin typeface="Calibri" pitchFamily="34" charset="0"/>
              <a:cs typeface="Calibri" pitchFamily="34" charset="0"/>
            </a:endParaRPr>
          </a:p>
        </p:txBody>
      </p:sp>
      <p:pic>
        <p:nvPicPr>
          <p:cNvPr id="4" name="Picture 3"/>
          <p:cNvPicPr>
            <a:picLocks noChangeAspect="1" noChangeArrowheads="1"/>
          </p:cNvPicPr>
          <p:nvPr/>
        </p:nvPicPr>
        <p:blipFill>
          <a:blip r:embed="rId2"/>
          <a:srcRect/>
          <a:stretch>
            <a:fillRect/>
          </a:stretch>
        </p:blipFill>
        <p:spPr bwMode="auto">
          <a:xfrm>
            <a:off x="4419600" y="304800"/>
            <a:ext cx="228600" cy="207818"/>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52400"/>
            <a:ext cx="8229600" cy="6321552"/>
          </a:xfrm>
        </p:spPr>
        <p:txBody>
          <a:bodyPr>
            <a:normAutofit/>
          </a:bodyPr>
          <a:lstStyle/>
          <a:p>
            <a:r>
              <a:rPr lang="en-US" sz="2000" dirty="0" smtClean="0">
                <a:latin typeface="Calibri" pitchFamily="34" charset="0"/>
                <a:cs typeface="Calibri" pitchFamily="34" charset="0"/>
              </a:rPr>
              <a:t> Consider two extreme cases:</a:t>
            </a:r>
          </a:p>
          <a:p>
            <a:endParaRPr lang="en-US" sz="2000" dirty="0" smtClean="0">
              <a:latin typeface="Calibri" pitchFamily="34" charset="0"/>
              <a:cs typeface="Calibri" pitchFamily="34" charset="0"/>
            </a:endParaRPr>
          </a:p>
          <a:p>
            <a:pPr>
              <a:buNone/>
            </a:pPr>
            <a:endParaRPr lang="en-US" sz="2000" dirty="0" smtClean="0">
              <a:latin typeface="Calibri" pitchFamily="34" charset="0"/>
              <a:cs typeface="Calibri" pitchFamily="34" charset="0"/>
            </a:endParaRPr>
          </a:p>
          <a:p>
            <a:pPr>
              <a:buFont typeface="Wingdings" pitchFamily="2" charset="2"/>
              <a:buChar char="ü"/>
            </a:pPr>
            <a:r>
              <a:rPr lang="en-US" sz="2000" dirty="0" smtClean="0">
                <a:latin typeface="Calibri" pitchFamily="34" charset="0"/>
                <a:cs typeface="Calibri" pitchFamily="34" charset="0"/>
              </a:rPr>
              <a:t> </a:t>
            </a:r>
            <a:r>
              <a:rPr lang="en-US" sz="2000" i="1" u="sng" dirty="0" smtClean="0">
                <a:latin typeface="Calibri" pitchFamily="34" charset="0"/>
                <a:cs typeface="Calibri" pitchFamily="34" charset="0"/>
              </a:rPr>
              <a:t>Perfect Competition:     </a:t>
            </a:r>
            <a:r>
              <a:rPr lang="en-US" sz="2000" dirty="0" smtClean="0">
                <a:latin typeface="Calibri" pitchFamily="34" charset="0"/>
                <a:cs typeface="Calibri" pitchFamily="34" charset="0"/>
              </a:rPr>
              <a:t>= 0 corresponds to this case. Notice that it generates the highest possible level of effort, under the case where the farmer is debt financed. However since the debt burden “R” is still greater than “w”, the effort level is less than the first best.</a:t>
            </a:r>
          </a:p>
          <a:p>
            <a:pPr>
              <a:buNone/>
            </a:pPr>
            <a:endParaRPr lang="en-US" sz="2000" dirty="0" smtClean="0">
              <a:latin typeface="Calibri" pitchFamily="34" charset="0"/>
              <a:cs typeface="Calibri" pitchFamily="34" charset="0"/>
            </a:endParaRPr>
          </a:p>
          <a:p>
            <a:pPr>
              <a:buNone/>
            </a:pPr>
            <a:endParaRPr lang="en-US" sz="2000" dirty="0" smtClean="0">
              <a:latin typeface="Calibri" pitchFamily="34" charset="0"/>
              <a:cs typeface="Calibri" pitchFamily="34" charset="0"/>
            </a:endParaRPr>
          </a:p>
          <a:p>
            <a:pPr>
              <a:buNone/>
            </a:pPr>
            <a:r>
              <a:rPr lang="en-US" sz="2000" i="1" dirty="0" smtClean="0">
                <a:latin typeface="Calibri" pitchFamily="34" charset="0"/>
                <a:cs typeface="Calibri" pitchFamily="34" charset="0"/>
              </a:rPr>
              <a:t>    </a:t>
            </a:r>
            <a:r>
              <a:rPr lang="en-US" sz="2000" b="1" i="1" u="sng" dirty="0" smtClean="0">
                <a:latin typeface="Calibri" pitchFamily="34" charset="0"/>
                <a:cs typeface="Calibri" pitchFamily="34" charset="0"/>
              </a:rPr>
              <a:t>Thus the source of inefficiency is not so much the monopolistic distortion created by the lender’s market power(although that certainly exacerbates the problem) but the distortion in incentives caused by limited liability. While the borrower shares the capital gains he shares no part of the capital losses (beyond the collateral posted)</a:t>
            </a:r>
          </a:p>
          <a:p>
            <a:pPr>
              <a:buNone/>
            </a:pPr>
            <a:endParaRPr lang="en-US" sz="2000" i="1" u="sng" dirty="0" smtClean="0">
              <a:latin typeface="Calibri" pitchFamily="34" charset="0"/>
              <a:cs typeface="Calibri" pitchFamily="34" charset="0"/>
            </a:endParaRPr>
          </a:p>
        </p:txBody>
      </p:sp>
      <p:pic>
        <p:nvPicPr>
          <p:cNvPr id="4" name="Picture 4"/>
          <p:cNvPicPr>
            <a:picLocks noChangeAspect="1" noChangeArrowheads="1"/>
          </p:cNvPicPr>
          <p:nvPr/>
        </p:nvPicPr>
        <p:blipFill>
          <a:blip r:embed="rId2"/>
          <a:srcRect/>
          <a:stretch>
            <a:fillRect/>
          </a:stretch>
        </p:blipFill>
        <p:spPr bwMode="auto">
          <a:xfrm>
            <a:off x="2971800" y="1371600"/>
            <a:ext cx="304800" cy="27709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8229600" cy="6553200"/>
          </a:xfrm>
        </p:spPr>
        <p:txBody>
          <a:bodyPr>
            <a:normAutofit/>
          </a:bodyPr>
          <a:lstStyle/>
          <a:p>
            <a:pPr>
              <a:buFont typeface="Wingdings" pitchFamily="2" charset="2"/>
              <a:buChar char="ü"/>
            </a:pPr>
            <a:r>
              <a:rPr lang="en-US" sz="2000" i="1" u="sng" dirty="0" smtClean="0">
                <a:latin typeface="Calibri" pitchFamily="34" charset="0"/>
                <a:cs typeface="Calibri" pitchFamily="34" charset="0"/>
              </a:rPr>
              <a:t> Monopoly: </a:t>
            </a:r>
            <a:r>
              <a:rPr lang="en-US" sz="2000" dirty="0" smtClean="0">
                <a:latin typeface="Calibri" pitchFamily="34" charset="0"/>
                <a:cs typeface="Calibri" pitchFamily="34" charset="0"/>
              </a:rPr>
              <a:t>This would correspond to the highest amount of lender’s profit that meets the incentive constraint of the borrower. So, this is given by the tangency of the incentive curve and the </a:t>
            </a:r>
            <a:r>
              <a:rPr lang="en-US" sz="2000" dirty="0" err="1" smtClean="0">
                <a:latin typeface="Calibri" pitchFamily="34" charset="0"/>
                <a:cs typeface="Calibri" pitchFamily="34" charset="0"/>
              </a:rPr>
              <a:t>isoprofit</a:t>
            </a:r>
            <a:r>
              <a:rPr lang="en-US" sz="2000" dirty="0" smtClean="0">
                <a:latin typeface="Calibri" pitchFamily="34" charset="0"/>
                <a:cs typeface="Calibri" pitchFamily="34" charset="0"/>
              </a:rPr>
              <a:t> line. This provides a ceiling on the level of debt or interest rate.</a:t>
            </a:r>
          </a:p>
          <a:p>
            <a:pPr>
              <a:buFont typeface="Wingdings" pitchFamily="2" charset="2"/>
              <a:buChar char="ü"/>
            </a:pPr>
            <a:endParaRPr lang="en-US" sz="2000" dirty="0" smtClean="0">
              <a:latin typeface="Calibri" pitchFamily="34" charset="0"/>
              <a:cs typeface="Calibri" pitchFamily="34" charset="0"/>
            </a:endParaRPr>
          </a:p>
          <a:p>
            <a:pPr>
              <a:buFont typeface="Wingdings" pitchFamily="2" charset="2"/>
              <a:buChar char="ü"/>
            </a:pPr>
            <a:r>
              <a:rPr lang="en-US" sz="2000" b="1" i="1" u="sng" dirty="0" smtClean="0">
                <a:latin typeface="Calibri" pitchFamily="34" charset="0"/>
                <a:cs typeface="Calibri" pitchFamily="34" charset="0"/>
              </a:rPr>
              <a:t>Credit rationing in a Macro level</a:t>
            </a:r>
            <a:r>
              <a:rPr lang="en-US" sz="2000" dirty="0" smtClean="0">
                <a:latin typeface="Calibri" pitchFamily="34" charset="0"/>
                <a:cs typeface="Calibri" pitchFamily="34" charset="0"/>
              </a:rPr>
              <a:t>:  Note that if at this level of interest rate, there is excess demand for funds, there will be no further rise in interest rate to clear the market (as expected in competitive credit markets). </a:t>
            </a:r>
          </a:p>
          <a:p>
            <a:pPr>
              <a:buFont typeface="Wingdings" pitchFamily="2" charset="2"/>
              <a:buChar char="ü"/>
            </a:pPr>
            <a:endParaRPr lang="en-US" sz="2000" dirty="0" smtClean="0">
              <a:latin typeface="Calibri" pitchFamily="34" charset="0"/>
              <a:cs typeface="Calibri" pitchFamily="34" charset="0"/>
            </a:endParaRPr>
          </a:p>
          <a:p>
            <a:pPr>
              <a:buFont typeface="Wingdings" pitchFamily="2" charset="2"/>
              <a:buChar char="ü"/>
            </a:pPr>
            <a:r>
              <a:rPr lang="en-US" sz="2000" dirty="0" smtClean="0">
                <a:latin typeface="Calibri" pitchFamily="34" charset="0"/>
                <a:cs typeface="Calibri" pitchFamily="34" charset="0"/>
              </a:rPr>
              <a:t>There are some borrowers who wish to borrow but do not get credit. Thus there can be a situation of credit rationing if lenders have too much market power.</a:t>
            </a:r>
          </a:p>
          <a:p>
            <a:pPr>
              <a:buNone/>
            </a:pPr>
            <a:endParaRPr lang="en-US" sz="2000" dirty="0" smtClean="0">
              <a:latin typeface="Calibri" pitchFamily="34" charset="0"/>
              <a:cs typeface="Calibri" pitchFamily="34" charset="0"/>
            </a:endParaRPr>
          </a:p>
          <a:p>
            <a:pPr>
              <a:buNone/>
            </a:pPr>
            <a:r>
              <a:rPr lang="en-US" sz="2000" b="1" i="1" u="sng" dirty="0" smtClean="0">
                <a:latin typeface="Calibri" pitchFamily="34" charset="0"/>
                <a:cs typeface="Calibri" pitchFamily="34" charset="0"/>
              </a:rPr>
              <a:t>Hence, as mentioned in the beginning, the distribution of bargaining power affects the effort levels and productivity. Policies which improve the bargaining power of the borrowers will enhance the social surplus. </a:t>
            </a:r>
          </a:p>
          <a:p>
            <a:endParaRPr lang="en-US" sz="2000"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28600"/>
            <a:ext cx="8001000" cy="6400800"/>
          </a:xfrm>
        </p:spPr>
        <p:txBody>
          <a:bodyPr>
            <a:normAutofit/>
          </a:bodyPr>
          <a:lstStyle/>
          <a:p>
            <a:r>
              <a:rPr lang="en-US" sz="2000" b="1" i="1" u="sng" dirty="0" smtClean="0">
                <a:latin typeface="Calibri" pitchFamily="34" charset="0"/>
                <a:cs typeface="Calibri" pitchFamily="34" charset="0"/>
              </a:rPr>
              <a:t> Can there also be a situation of micro-credit rationing?</a:t>
            </a:r>
          </a:p>
          <a:p>
            <a:endParaRPr lang="en-US" sz="2000" b="1" i="1" u="sng" dirty="0" smtClean="0">
              <a:latin typeface="Calibri" pitchFamily="34" charset="0"/>
              <a:cs typeface="Calibri" pitchFamily="34" charset="0"/>
            </a:endParaRPr>
          </a:p>
          <a:p>
            <a:pPr>
              <a:buFont typeface="Wingdings" pitchFamily="2" charset="2"/>
              <a:buChar char="ü"/>
            </a:pPr>
            <a:r>
              <a:rPr lang="en-US" sz="2000" dirty="0" smtClean="0">
                <a:latin typeface="Calibri" pitchFamily="34" charset="0"/>
                <a:cs typeface="Calibri" pitchFamily="34" charset="0"/>
              </a:rPr>
              <a:t> Can we have a situation where even those who succeed in getting credit still </a:t>
            </a:r>
            <a:r>
              <a:rPr lang="en-US" sz="2000" b="1" i="1" dirty="0" smtClean="0">
                <a:latin typeface="Calibri" pitchFamily="34" charset="0"/>
                <a:cs typeface="Calibri" pitchFamily="34" charset="0"/>
              </a:rPr>
              <a:t>get too little</a:t>
            </a:r>
            <a:r>
              <a:rPr lang="en-US" sz="2000" dirty="0" smtClean="0">
                <a:latin typeface="Calibri" pitchFamily="34" charset="0"/>
                <a:cs typeface="Calibri" pitchFamily="34" charset="0"/>
              </a:rPr>
              <a:t>?</a:t>
            </a:r>
          </a:p>
          <a:p>
            <a:pPr>
              <a:buFont typeface="Wingdings" pitchFamily="2" charset="2"/>
              <a:buChar char="ü"/>
            </a:pPr>
            <a:endParaRPr lang="en-US" sz="2000" dirty="0" smtClean="0">
              <a:latin typeface="Calibri" pitchFamily="34" charset="0"/>
              <a:cs typeface="Calibri" pitchFamily="34" charset="0"/>
            </a:endParaRPr>
          </a:p>
          <a:p>
            <a:pPr>
              <a:buFont typeface="Wingdings" pitchFamily="2" charset="2"/>
              <a:buChar char="ü"/>
            </a:pPr>
            <a:r>
              <a:rPr lang="en-US" sz="2000" dirty="0" smtClean="0">
                <a:latin typeface="Calibri" pitchFamily="34" charset="0"/>
                <a:cs typeface="Calibri" pitchFamily="34" charset="0"/>
              </a:rPr>
              <a:t>In other words, can there be underinvestment in debt-financed projects along with undersupply of effort (i.e. the debt overhang problem)?</a:t>
            </a:r>
          </a:p>
          <a:p>
            <a:pPr>
              <a:buFont typeface="Wingdings" pitchFamily="2" charset="2"/>
              <a:buChar char="ü"/>
            </a:pPr>
            <a:endParaRPr lang="en-US" sz="2000" dirty="0" smtClean="0">
              <a:latin typeface="Calibri" pitchFamily="34" charset="0"/>
              <a:cs typeface="Calibri" pitchFamily="34" charset="0"/>
            </a:endParaRPr>
          </a:p>
          <a:p>
            <a:pPr>
              <a:buFont typeface="Wingdings" pitchFamily="2" charset="2"/>
              <a:buChar char="ü"/>
            </a:pPr>
            <a:r>
              <a:rPr lang="en-US" sz="2000" b="1" i="1" dirty="0" smtClean="0">
                <a:latin typeface="Calibri" pitchFamily="34" charset="0"/>
                <a:cs typeface="Calibri" pitchFamily="34" charset="0"/>
              </a:rPr>
              <a:t>We cannot address this issue in this simple model because the project has been assumed to be </a:t>
            </a:r>
            <a:r>
              <a:rPr lang="en-US" sz="2000" b="1" i="1" u="sng" dirty="0" smtClean="0">
                <a:latin typeface="Calibri" pitchFamily="34" charset="0"/>
                <a:cs typeface="Calibri" pitchFamily="34" charset="0"/>
              </a:rPr>
              <a:t>indivisible.</a:t>
            </a:r>
          </a:p>
          <a:p>
            <a:pPr>
              <a:buFont typeface="Wingdings" pitchFamily="2" charset="2"/>
              <a:buChar char="ü"/>
            </a:pPr>
            <a:endParaRPr lang="en-US" sz="2000" b="1" i="1" u="sng" dirty="0" smtClean="0">
              <a:latin typeface="Calibri" pitchFamily="34" charset="0"/>
              <a:cs typeface="Calibri" pitchFamily="34" charset="0"/>
            </a:endParaRPr>
          </a:p>
          <a:p>
            <a:pPr>
              <a:buFont typeface="Wingdings" pitchFamily="2" charset="2"/>
              <a:buChar char="ü"/>
            </a:pPr>
            <a:r>
              <a:rPr lang="en-US" sz="2000" b="1" i="1" dirty="0" smtClean="0">
                <a:latin typeface="Calibri" pitchFamily="34" charset="0"/>
                <a:cs typeface="Calibri" pitchFamily="34" charset="0"/>
              </a:rPr>
              <a:t> </a:t>
            </a:r>
            <a:r>
              <a:rPr lang="en-US" sz="2000" dirty="0" smtClean="0">
                <a:latin typeface="Calibri" pitchFamily="34" charset="0"/>
                <a:cs typeface="Calibri" pitchFamily="34" charset="0"/>
              </a:rPr>
              <a:t>However, if we allow for variable size of investment then we can model micro-rationing.</a:t>
            </a:r>
          </a:p>
          <a:p>
            <a:pPr>
              <a:buFont typeface="Wingdings" pitchFamily="2" charset="2"/>
              <a:buChar char="ü"/>
            </a:pPr>
            <a:r>
              <a:rPr lang="en-US" sz="2000" b="1" i="1" dirty="0" smtClean="0">
                <a:latin typeface="Calibri" pitchFamily="34" charset="0"/>
                <a:cs typeface="Calibri" pitchFamily="34" charset="0"/>
              </a:rPr>
              <a:t> </a:t>
            </a:r>
            <a:r>
              <a:rPr lang="en-US" sz="2000" dirty="0" smtClean="0">
                <a:latin typeface="Calibri" pitchFamily="34" charset="0"/>
                <a:cs typeface="Calibri" pitchFamily="34" charset="0"/>
              </a:rPr>
              <a:t>Suppose output in good state is             where “L” is the amount of investment; Q is an increasing concave function.</a:t>
            </a:r>
          </a:p>
          <a:p>
            <a:pPr>
              <a:buFont typeface="Wingdings" pitchFamily="2" charset="2"/>
              <a:buChar char="ü"/>
            </a:pPr>
            <a:r>
              <a:rPr lang="en-US" sz="2000" dirty="0" smtClean="0">
                <a:latin typeface="Calibri" pitchFamily="34" charset="0"/>
                <a:cs typeface="Calibri" pitchFamily="34" charset="0"/>
              </a:rPr>
              <a:t> Output in the bad state is zero.</a:t>
            </a:r>
            <a:endParaRPr lang="en-US" sz="2000" dirty="0">
              <a:latin typeface="Calibri" pitchFamily="34" charset="0"/>
              <a:cs typeface="Calibri" pitchFamily="34" charset="0"/>
            </a:endParaRPr>
          </a:p>
        </p:txBody>
      </p:sp>
      <p:pic>
        <p:nvPicPr>
          <p:cNvPr id="1026" name="Picture 2"/>
          <p:cNvPicPr>
            <a:picLocks noChangeAspect="1" noChangeArrowheads="1"/>
          </p:cNvPicPr>
          <p:nvPr/>
        </p:nvPicPr>
        <p:blipFill>
          <a:blip r:embed="rId2"/>
          <a:srcRect/>
          <a:stretch>
            <a:fillRect/>
          </a:stretch>
        </p:blipFill>
        <p:spPr bwMode="auto">
          <a:xfrm>
            <a:off x="4191000" y="4876800"/>
            <a:ext cx="609600" cy="40277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28600"/>
            <a:ext cx="8001000" cy="6245352"/>
          </a:xfrm>
        </p:spPr>
        <p:txBody>
          <a:bodyPr>
            <a:normAutofit/>
          </a:bodyPr>
          <a:lstStyle/>
          <a:p>
            <a:r>
              <a:rPr lang="en-US" sz="2000" dirty="0" smtClean="0">
                <a:latin typeface="Calibri" pitchFamily="34" charset="0"/>
                <a:cs typeface="Calibri" pitchFamily="34" charset="0"/>
              </a:rPr>
              <a:t>In any efficient contract, the amount of investment “L” is selected to :</a:t>
            </a:r>
          </a:p>
          <a:p>
            <a:endParaRPr lang="en-US" sz="2000" dirty="0" smtClean="0">
              <a:latin typeface="Calibri" pitchFamily="34" charset="0"/>
              <a:cs typeface="Calibri" pitchFamily="34" charset="0"/>
            </a:endParaRPr>
          </a:p>
          <a:p>
            <a:r>
              <a:rPr lang="en-US" sz="2000" dirty="0" smtClean="0">
                <a:latin typeface="Calibri" pitchFamily="34" charset="0"/>
                <a:cs typeface="Calibri" pitchFamily="34" charset="0"/>
              </a:rPr>
              <a:t> The first order condition becomes:</a:t>
            </a:r>
          </a:p>
          <a:p>
            <a:endParaRPr lang="en-US" sz="2000" dirty="0" smtClean="0">
              <a:latin typeface="Calibri" pitchFamily="34" charset="0"/>
              <a:cs typeface="Calibri" pitchFamily="34" charset="0"/>
            </a:endParaRPr>
          </a:p>
          <a:p>
            <a:endParaRPr lang="en-US" sz="2000" dirty="0" smtClean="0">
              <a:latin typeface="Calibri" pitchFamily="34" charset="0"/>
              <a:cs typeface="Calibri" pitchFamily="34" charset="0"/>
            </a:endParaRPr>
          </a:p>
          <a:p>
            <a:pPr>
              <a:buNone/>
            </a:pPr>
            <a:endParaRPr lang="en-US" sz="2000" dirty="0" smtClean="0">
              <a:latin typeface="Calibri" pitchFamily="34" charset="0"/>
              <a:cs typeface="Calibri" pitchFamily="34" charset="0"/>
            </a:endParaRPr>
          </a:p>
          <a:p>
            <a:r>
              <a:rPr lang="en-US" sz="2000" dirty="0" smtClean="0">
                <a:latin typeface="Calibri" pitchFamily="34" charset="0"/>
                <a:cs typeface="Calibri" pitchFamily="34" charset="0"/>
              </a:rPr>
              <a:t> Now given that the effort choice is suboptimal; i.e. e&lt; e*</a:t>
            </a:r>
          </a:p>
          <a:p>
            <a:endParaRPr lang="en-US" sz="2000" dirty="0" smtClean="0">
              <a:latin typeface="Calibri" pitchFamily="34" charset="0"/>
              <a:cs typeface="Calibri" pitchFamily="34" charset="0"/>
            </a:endParaRPr>
          </a:p>
          <a:p>
            <a:endParaRPr lang="en-US" sz="2000" dirty="0" smtClean="0">
              <a:latin typeface="Calibri" pitchFamily="34" charset="0"/>
              <a:cs typeface="Calibri" pitchFamily="34" charset="0"/>
            </a:endParaRPr>
          </a:p>
          <a:p>
            <a:endParaRPr lang="en-US" sz="2000" dirty="0" smtClean="0">
              <a:latin typeface="Calibri" pitchFamily="34" charset="0"/>
              <a:cs typeface="Calibri" pitchFamily="34" charset="0"/>
            </a:endParaRPr>
          </a:p>
          <a:p>
            <a:endParaRPr lang="en-US" sz="2000" dirty="0" smtClean="0">
              <a:latin typeface="Calibri" pitchFamily="34" charset="0"/>
              <a:cs typeface="Calibri" pitchFamily="34" charset="0"/>
            </a:endParaRPr>
          </a:p>
          <a:p>
            <a:endParaRPr lang="en-US" sz="2000" dirty="0" smtClean="0">
              <a:latin typeface="Calibri" pitchFamily="34" charset="0"/>
              <a:cs typeface="Calibri" pitchFamily="34" charset="0"/>
            </a:endParaRPr>
          </a:p>
          <a:p>
            <a:endParaRPr lang="en-US" sz="2000" dirty="0" smtClean="0">
              <a:latin typeface="Calibri" pitchFamily="34" charset="0"/>
              <a:cs typeface="Calibri" pitchFamily="34" charset="0"/>
            </a:endParaRPr>
          </a:p>
          <a:p>
            <a:endParaRPr lang="en-US" sz="2000" dirty="0" smtClean="0">
              <a:latin typeface="Calibri" pitchFamily="34" charset="0"/>
              <a:cs typeface="Calibri" pitchFamily="34" charset="0"/>
            </a:endParaRPr>
          </a:p>
          <a:p>
            <a:r>
              <a:rPr lang="en-US" sz="2000" dirty="0" smtClean="0">
                <a:latin typeface="Calibri" pitchFamily="34" charset="0"/>
                <a:cs typeface="Calibri" pitchFamily="34" charset="0"/>
              </a:rPr>
              <a:t> </a:t>
            </a:r>
            <a:r>
              <a:rPr lang="en-US" sz="2000" i="1" u="sng" dirty="0" smtClean="0">
                <a:latin typeface="Calibri" pitchFamily="34" charset="0"/>
                <a:cs typeface="Calibri" pitchFamily="34" charset="0"/>
              </a:rPr>
              <a:t>Hence we get sub-optimality on both fronts.</a:t>
            </a:r>
            <a:endParaRPr lang="en-US" sz="2000" i="1" u="sng" dirty="0">
              <a:latin typeface="Calibri" pitchFamily="34" charset="0"/>
              <a:cs typeface="Calibri" pitchFamily="34" charset="0"/>
            </a:endParaRPr>
          </a:p>
        </p:txBody>
      </p:sp>
      <p:pic>
        <p:nvPicPr>
          <p:cNvPr id="2053" name="Picture 5"/>
          <p:cNvPicPr>
            <a:picLocks noChangeAspect="1" noChangeArrowheads="1"/>
          </p:cNvPicPr>
          <p:nvPr/>
        </p:nvPicPr>
        <p:blipFill>
          <a:blip r:embed="rId2"/>
          <a:srcRect/>
          <a:stretch>
            <a:fillRect/>
          </a:stretch>
        </p:blipFill>
        <p:spPr bwMode="auto">
          <a:xfrm>
            <a:off x="5638800" y="2895600"/>
            <a:ext cx="1905000" cy="457200"/>
          </a:xfrm>
          <a:prstGeom prst="rect">
            <a:avLst/>
          </a:prstGeom>
          <a:noFill/>
          <a:ln w="9525">
            <a:noFill/>
            <a:miter lim="800000"/>
            <a:headEnd/>
            <a:tailEnd/>
          </a:ln>
          <a:effectLst/>
        </p:spPr>
      </p:pic>
      <p:pic>
        <p:nvPicPr>
          <p:cNvPr id="2055" name="Picture 7"/>
          <p:cNvPicPr>
            <a:picLocks noChangeAspect="1" noChangeArrowheads="1"/>
          </p:cNvPicPr>
          <p:nvPr/>
        </p:nvPicPr>
        <p:blipFill>
          <a:blip r:embed="rId3"/>
          <a:srcRect/>
          <a:stretch>
            <a:fillRect/>
          </a:stretch>
        </p:blipFill>
        <p:spPr bwMode="auto">
          <a:xfrm>
            <a:off x="5791200" y="4495800"/>
            <a:ext cx="1828800" cy="381000"/>
          </a:xfrm>
          <a:prstGeom prst="rect">
            <a:avLst/>
          </a:prstGeom>
          <a:noFill/>
          <a:ln w="9525">
            <a:noFill/>
            <a:miter lim="800000"/>
            <a:headEnd/>
            <a:tailEnd/>
          </a:ln>
          <a:effectLst/>
        </p:spPr>
      </p:pic>
      <p:pic>
        <p:nvPicPr>
          <p:cNvPr id="2056" name="Picture 8"/>
          <p:cNvPicPr>
            <a:picLocks noChangeAspect="1" noChangeArrowheads="1"/>
          </p:cNvPicPr>
          <p:nvPr/>
        </p:nvPicPr>
        <p:blipFill>
          <a:blip r:embed="rId4"/>
          <a:srcRect/>
          <a:stretch>
            <a:fillRect/>
          </a:stretch>
        </p:blipFill>
        <p:spPr bwMode="auto">
          <a:xfrm>
            <a:off x="5791200" y="4953000"/>
            <a:ext cx="1143000" cy="381000"/>
          </a:xfrm>
          <a:prstGeom prst="rect">
            <a:avLst/>
          </a:prstGeom>
          <a:noFill/>
          <a:ln w="9525">
            <a:noFill/>
            <a:miter lim="800000"/>
            <a:headEnd/>
            <a:tailEnd/>
          </a:ln>
          <a:effectLst/>
        </p:spPr>
      </p:pic>
      <p:pic>
        <p:nvPicPr>
          <p:cNvPr id="1026" name="Picture 2"/>
          <p:cNvPicPr>
            <a:picLocks noChangeAspect="1" noChangeArrowheads="1"/>
          </p:cNvPicPr>
          <p:nvPr/>
        </p:nvPicPr>
        <p:blipFill>
          <a:blip r:embed="rId5"/>
          <a:srcRect/>
          <a:stretch>
            <a:fillRect/>
          </a:stretch>
        </p:blipFill>
        <p:spPr bwMode="auto">
          <a:xfrm>
            <a:off x="2819400" y="533400"/>
            <a:ext cx="2743200" cy="533400"/>
          </a:xfrm>
          <a:prstGeom prst="rect">
            <a:avLst/>
          </a:prstGeom>
          <a:noFill/>
          <a:ln w="9525">
            <a:noFill/>
            <a:miter lim="800000"/>
            <a:headEnd/>
            <a:tailEnd/>
          </a:ln>
          <a:effectLst/>
        </p:spPr>
      </p:pic>
      <p:pic>
        <p:nvPicPr>
          <p:cNvPr id="1027" name="Picture 3"/>
          <p:cNvPicPr>
            <a:picLocks noChangeAspect="1" noChangeArrowheads="1"/>
          </p:cNvPicPr>
          <p:nvPr/>
        </p:nvPicPr>
        <p:blipFill>
          <a:blip r:embed="rId6"/>
          <a:srcRect/>
          <a:stretch>
            <a:fillRect/>
          </a:stretch>
        </p:blipFill>
        <p:spPr bwMode="auto">
          <a:xfrm>
            <a:off x="4800600" y="1143000"/>
            <a:ext cx="2362200" cy="1219200"/>
          </a:xfrm>
          <a:prstGeom prst="rect">
            <a:avLst/>
          </a:prstGeom>
          <a:noFill/>
          <a:ln w="9525">
            <a:noFill/>
            <a:miter lim="800000"/>
            <a:headEnd/>
            <a:tailEnd/>
          </a:ln>
          <a:effectLst/>
        </p:spPr>
      </p:pic>
      <p:pic>
        <p:nvPicPr>
          <p:cNvPr id="1028" name="Picture 4"/>
          <p:cNvPicPr>
            <a:picLocks noChangeAspect="1" noChangeArrowheads="1"/>
          </p:cNvPicPr>
          <p:nvPr/>
        </p:nvPicPr>
        <p:blipFill>
          <a:blip r:embed="rId7"/>
          <a:srcRect/>
          <a:stretch>
            <a:fillRect/>
          </a:stretch>
        </p:blipFill>
        <p:spPr bwMode="auto">
          <a:xfrm>
            <a:off x="5638800" y="3352800"/>
            <a:ext cx="2057400" cy="685800"/>
          </a:xfrm>
          <a:prstGeom prst="rect">
            <a:avLst/>
          </a:prstGeom>
          <a:noFill/>
          <a:ln w="9525">
            <a:noFill/>
            <a:miter lim="800000"/>
            <a:headEnd/>
            <a:tailEnd/>
          </a:ln>
          <a:effectLst/>
        </p:spPr>
      </p:pic>
      <p:pic>
        <p:nvPicPr>
          <p:cNvPr id="1030" name="Picture 6"/>
          <p:cNvPicPr>
            <a:picLocks noChangeAspect="1" noChangeArrowheads="1"/>
          </p:cNvPicPr>
          <p:nvPr/>
        </p:nvPicPr>
        <p:blipFill>
          <a:blip r:embed="rId8"/>
          <a:srcRect/>
          <a:stretch>
            <a:fillRect/>
          </a:stretch>
        </p:blipFill>
        <p:spPr bwMode="auto">
          <a:xfrm>
            <a:off x="5715000" y="4038600"/>
            <a:ext cx="2667000" cy="381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52400"/>
            <a:ext cx="8077200" cy="6477000"/>
          </a:xfrm>
        </p:spPr>
        <p:txBody>
          <a:bodyPr>
            <a:normAutofit/>
          </a:bodyPr>
          <a:lstStyle/>
          <a:p>
            <a:r>
              <a:rPr lang="en-US" sz="2000" dirty="0" smtClean="0">
                <a:latin typeface="Calibri" pitchFamily="34" charset="0"/>
                <a:cs typeface="Calibri" pitchFamily="34" charset="0"/>
              </a:rPr>
              <a:t> </a:t>
            </a:r>
            <a:r>
              <a:rPr lang="en-US" sz="2000" b="1" i="1" u="sng" dirty="0" smtClean="0">
                <a:latin typeface="Calibri" pitchFamily="34" charset="0"/>
                <a:cs typeface="Calibri" pitchFamily="34" charset="0"/>
              </a:rPr>
              <a:t>Non-linear interest rates:</a:t>
            </a:r>
          </a:p>
          <a:p>
            <a:pPr>
              <a:buNone/>
            </a:pPr>
            <a:r>
              <a:rPr lang="en-US" sz="2000" b="1" i="1" u="sng" dirty="0" smtClean="0">
                <a:latin typeface="Calibri" pitchFamily="34" charset="0"/>
                <a:cs typeface="Calibri" pitchFamily="34" charset="0"/>
              </a:rPr>
              <a:t> </a:t>
            </a:r>
            <a:endParaRPr lang="en-US" sz="2000" dirty="0" smtClean="0">
              <a:latin typeface="Calibri" pitchFamily="34" charset="0"/>
              <a:cs typeface="Calibri" pitchFamily="34" charset="0"/>
            </a:endParaRPr>
          </a:p>
          <a:p>
            <a:pPr>
              <a:buFont typeface="Wingdings" pitchFamily="2" charset="2"/>
              <a:buChar char="ü"/>
            </a:pPr>
            <a:r>
              <a:rPr lang="en-US" sz="2000" b="1" i="1" u="sng" dirty="0" smtClean="0">
                <a:latin typeface="Calibri" pitchFamily="34" charset="0"/>
                <a:cs typeface="Calibri" pitchFamily="34" charset="0"/>
              </a:rPr>
              <a:t> </a:t>
            </a:r>
            <a:r>
              <a:rPr lang="en-US" sz="2000" dirty="0" smtClean="0">
                <a:latin typeface="Calibri" pitchFamily="34" charset="0"/>
                <a:cs typeface="Calibri" pitchFamily="34" charset="0"/>
              </a:rPr>
              <a:t>Even in competitive credit markets, higher loan sizes may be accompanied by higher interest rates.</a:t>
            </a:r>
          </a:p>
          <a:p>
            <a:pPr>
              <a:buFont typeface="Wingdings" pitchFamily="2" charset="2"/>
              <a:buChar char="ü"/>
            </a:pPr>
            <a:endParaRPr lang="en-US" sz="2000" b="1" i="1" u="sng" dirty="0" smtClean="0">
              <a:latin typeface="Calibri" pitchFamily="34" charset="0"/>
              <a:cs typeface="Calibri" pitchFamily="34" charset="0"/>
            </a:endParaRPr>
          </a:p>
          <a:p>
            <a:pPr>
              <a:buFont typeface="Wingdings" pitchFamily="2" charset="2"/>
              <a:buChar char="ü"/>
            </a:pPr>
            <a:r>
              <a:rPr lang="en-US" sz="2000" b="1" i="1" dirty="0" smtClean="0">
                <a:latin typeface="Calibri" pitchFamily="34" charset="0"/>
                <a:cs typeface="Calibri" pitchFamily="34" charset="0"/>
              </a:rPr>
              <a:t> </a:t>
            </a:r>
            <a:r>
              <a:rPr lang="en-US" sz="2000" dirty="0" smtClean="0">
                <a:latin typeface="Calibri" pitchFamily="34" charset="0"/>
                <a:cs typeface="Calibri" pitchFamily="34" charset="0"/>
              </a:rPr>
              <a:t>An expansion in the loan size will increase debt burden. This decreases borrower incentive to provide effort and hence increases default risk.</a:t>
            </a:r>
          </a:p>
          <a:p>
            <a:pPr>
              <a:buFont typeface="Wingdings" pitchFamily="2" charset="2"/>
              <a:buChar char="ü"/>
            </a:pPr>
            <a:r>
              <a:rPr lang="en-US" sz="2000" b="1" i="1" dirty="0" smtClean="0">
                <a:latin typeface="Calibri" pitchFamily="34" charset="0"/>
                <a:cs typeface="Calibri" pitchFamily="34" charset="0"/>
              </a:rPr>
              <a:t>  </a:t>
            </a:r>
            <a:r>
              <a:rPr lang="en-US" sz="2000" dirty="0" smtClean="0">
                <a:latin typeface="Calibri" pitchFamily="34" charset="0"/>
                <a:cs typeface="Calibri" pitchFamily="34" charset="0"/>
              </a:rPr>
              <a:t>This may outweigh the effect of larger scale of borrowing, thus making the lenders worse off. In order to remain commercially viable, the larger loan must be accompanied by a higher interest rate and/or the level of collateral to reduce lender risk.</a:t>
            </a:r>
          </a:p>
          <a:p>
            <a:pPr>
              <a:buFont typeface="Wingdings" pitchFamily="2" charset="2"/>
              <a:buChar char="ü"/>
            </a:pPr>
            <a:r>
              <a:rPr lang="en-US" sz="2000" b="1" i="1" dirty="0" smtClean="0">
                <a:latin typeface="Calibri" pitchFamily="34" charset="0"/>
                <a:cs typeface="Calibri" pitchFamily="34" charset="0"/>
              </a:rPr>
              <a:t> </a:t>
            </a:r>
            <a:r>
              <a:rPr lang="en-US" sz="2000" dirty="0" smtClean="0">
                <a:latin typeface="Calibri" pitchFamily="34" charset="0"/>
                <a:cs typeface="Calibri" pitchFamily="34" charset="0"/>
              </a:rPr>
              <a:t>However, increase in interest rate can make matters worse by increasing debt burdens even more. Thus there is a trade-off.</a:t>
            </a:r>
          </a:p>
          <a:p>
            <a:pPr>
              <a:buFont typeface="Wingdings" pitchFamily="2" charset="2"/>
              <a:buChar char="ü"/>
            </a:pPr>
            <a:r>
              <a:rPr lang="en-US" sz="2000" b="1" i="1" dirty="0" smtClean="0">
                <a:latin typeface="Calibri" pitchFamily="34" charset="0"/>
                <a:cs typeface="Calibri" pitchFamily="34" charset="0"/>
              </a:rPr>
              <a:t> </a:t>
            </a:r>
            <a:r>
              <a:rPr lang="en-US" sz="2000" dirty="0" smtClean="0">
                <a:latin typeface="Calibri" pitchFamily="34" charset="0"/>
                <a:cs typeface="Calibri" pitchFamily="34" charset="0"/>
              </a:rPr>
              <a:t>While some loan increases can be sustained by charging higher interest rates, the lenders may be unwilling to lend beyond some level of loan size</a:t>
            </a:r>
          </a:p>
          <a:p>
            <a:pPr>
              <a:buFont typeface="Wingdings" pitchFamily="2" charset="2"/>
              <a:buChar char="ü"/>
            </a:pPr>
            <a:endParaRPr lang="en-US" sz="2000" b="1" i="1" u="sng" dirty="0" smtClean="0">
              <a:latin typeface="Calibri" pitchFamily="34" charset="0"/>
              <a:cs typeface="Calibri" pitchFamily="34" charset="0"/>
            </a:endParaRPr>
          </a:p>
          <a:p>
            <a:pPr>
              <a:buFont typeface="Wingdings" pitchFamily="2" charset="2"/>
              <a:buChar char="ü"/>
            </a:pPr>
            <a:r>
              <a:rPr lang="en-US" sz="2000" b="1" i="1" u="sng" dirty="0" smtClean="0">
                <a:latin typeface="Calibri" pitchFamily="34" charset="0"/>
                <a:cs typeface="Calibri" pitchFamily="34" charset="0"/>
              </a:rPr>
              <a:t> Thus we may have credit ceilings which may imply rationing .</a:t>
            </a:r>
            <a:endParaRPr lang="en-US" sz="2000" b="1" i="1" u="sng"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8077200" cy="6169152"/>
          </a:xfrm>
        </p:spPr>
        <p:txBody>
          <a:bodyPr>
            <a:normAutofit/>
          </a:bodyPr>
          <a:lstStyle/>
          <a:p>
            <a:r>
              <a:rPr lang="en-US" sz="2000" dirty="0" smtClean="0">
                <a:latin typeface="Calibri" pitchFamily="34" charset="0"/>
                <a:cs typeface="Calibri" pitchFamily="34" charset="0"/>
              </a:rPr>
              <a:t> </a:t>
            </a:r>
            <a:r>
              <a:rPr lang="en-US" sz="2000" b="1" i="1" u="sng" dirty="0" smtClean="0">
                <a:latin typeface="Calibri" pitchFamily="34" charset="0"/>
                <a:cs typeface="Calibri" pitchFamily="34" charset="0"/>
              </a:rPr>
              <a:t>Higher Collateral : </a:t>
            </a:r>
            <a:r>
              <a:rPr lang="en-US" sz="2000" dirty="0" smtClean="0">
                <a:latin typeface="Calibri" pitchFamily="34" charset="0"/>
                <a:cs typeface="Calibri" pitchFamily="34" charset="0"/>
              </a:rPr>
              <a:t> If “w” increases then</a:t>
            </a:r>
          </a:p>
          <a:p>
            <a:pPr>
              <a:buFont typeface="Wingdings" pitchFamily="2" charset="2"/>
              <a:buChar char="ü"/>
            </a:pPr>
            <a:r>
              <a:rPr lang="en-US" sz="2000" b="1" i="1" u="sng" dirty="0" smtClean="0">
                <a:latin typeface="Calibri" pitchFamily="34" charset="0"/>
                <a:cs typeface="Calibri" pitchFamily="34" charset="0"/>
              </a:rPr>
              <a:t> </a:t>
            </a:r>
            <a:r>
              <a:rPr lang="en-US" sz="2000" i="1" u="sng" dirty="0" smtClean="0">
                <a:latin typeface="Calibri" pitchFamily="34" charset="0"/>
                <a:cs typeface="Calibri" pitchFamily="34" charset="0"/>
              </a:rPr>
              <a:t>Incentive curve shifts to the right</a:t>
            </a:r>
            <a:r>
              <a:rPr lang="en-US" sz="2000" dirty="0" smtClean="0">
                <a:latin typeface="Calibri" pitchFamily="34" charset="0"/>
                <a:cs typeface="Calibri" pitchFamily="34" charset="0"/>
              </a:rPr>
              <a:t>: since failure is more costly so at any R there is more effort.</a:t>
            </a:r>
          </a:p>
          <a:p>
            <a:pPr>
              <a:buFont typeface="Wingdings" pitchFamily="2" charset="2"/>
              <a:buChar char="ü"/>
            </a:pPr>
            <a:r>
              <a:rPr lang="en-US" sz="2000" b="1" i="1" u="sng" dirty="0" smtClean="0">
                <a:latin typeface="Calibri" pitchFamily="34" charset="0"/>
                <a:cs typeface="Calibri" pitchFamily="34" charset="0"/>
              </a:rPr>
              <a:t> </a:t>
            </a:r>
            <a:r>
              <a:rPr lang="en-US" sz="2000" i="1" u="sng" dirty="0" err="1" smtClean="0">
                <a:latin typeface="Calibri" pitchFamily="34" charset="0"/>
                <a:cs typeface="Calibri" pitchFamily="34" charset="0"/>
              </a:rPr>
              <a:t>Isoprofit</a:t>
            </a:r>
            <a:r>
              <a:rPr lang="en-US" sz="2000" i="1" u="sng" dirty="0" smtClean="0">
                <a:latin typeface="Calibri" pitchFamily="34" charset="0"/>
                <a:cs typeface="Calibri" pitchFamily="34" charset="0"/>
              </a:rPr>
              <a:t> curve shifts down: </a:t>
            </a:r>
            <a:r>
              <a:rPr lang="en-US" sz="2000" dirty="0" smtClean="0">
                <a:latin typeface="Calibri" pitchFamily="34" charset="0"/>
                <a:cs typeface="Calibri" pitchFamily="34" charset="0"/>
              </a:rPr>
              <a:t>for any effort level, since the return in the bad state is higher, the return in the good state, given by the interest charged, must be lower to keep the profit of the lender unchanged.</a:t>
            </a:r>
          </a:p>
          <a:p>
            <a:pPr>
              <a:buNone/>
            </a:pPr>
            <a:endParaRPr lang="en-US" sz="2000" b="1" u="sng" dirty="0">
              <a:latin typeface="Calibri" pitchFamily="34" charset="0"/>
              <a:cs typeface="Calibri" pitchFamily="34" charset="0"/>
            </a:endParaRPr>
          </a:p>
        </p:txBody>
      </p:sp>
      <p:pic>
        <p:nvPicPr>
          <p:cNvPr id="4098" name="Picture 2"/>
          <p:cNvPicPr>
            <a:picLocks noChangeAspect="1" noChangeArrowheads="1"/>
          </p:cNvPicPr>
          <p:nvPr/>
        </p:nvPicPr>
        <p:blipFill>
          <a:blip r:embed="rId2"/>
          <a:srcRect/>
          <a:stretch>
            <a:fillRect/>
          </a:stretch>
        </p:blipFill>
        <p:spPr bwMode="auto">
          <a:xfrm>
            <a:off x="1447800" y="2590800"/>
            <a:ext cx="5334000" cy="3886200"/>
          </a:xfrm>
          <a:prstGeom prst="rect">
            <a:avLst/>
          </a:prstGeom>
          <a:noFill/>
          <a:ln w="9525">
            <a:solidFill>
              <a:schemeClr val="accent1">
                <a:lumMod val="75000"/>
              </a:schemeClr>
            </a:solidFill>
            <a:miter lim="800000"/>
            <a:headEnd/>
            <a:tailEnd/>
          </a:ln>
          <a:effectLst>
            <a:glow rad="101600">
              <a:schemeClr val="accent1">
                <a:satMod val="175000"/>
                <a:alpha val="40000"/>
              </a:schemeClr>
            </a:glow>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85800"/>
            <a:ext cx="7467600" cy="6629400"/>
          </a:xfrm>
        </p:spPr>
        <p:txBody>
          <a:bodyPr>
            <a:normAutofit/>
          </a:bodyPr>
          <a:lstStyle/>
          <a:p>
            <a:r>
              <a:rPr lang="en-US" sz="2000" dirty="0" smtClean="0">
                <a:latin typeface="Algerian" pitchFamily="82" charset="0"/>
                <a:cs typeface="Calibri" pitchFamily="34" charset="0"/>
              </a:rPr>
              <a:t>Proposition</a:t>
            </a:r>
            <a:r>
              <a:rPr lang="en-US" sz="2000" dirty="0" smtClean="0">
                <a:solidFill>
                  <a:srgbClr val="C00000"/>
                </a:solidFill>
                <a:latin typeface="Algerian" pitchFamily="82" charset="0"/>
                <a:cs typeface="Calibri" pitchFamily="34" charset="0"/>
              </a:rPr>
              <a:t> </a:t>
            </a:r>
            <a:r>
              <a:rPr lang="en-US" sz="2000" dirty="0" smtClean="0">
                <a:latin typeface="Algerian" pitchFamily="82" charset="0"/>
                <a:cs typeface="Calibri" pitchFamily="34" charset="0"/>
              </a:rPr>
              <a:t>3: </a:t>
            </a:r>
            <a:r>
              <a:rPr lang="en-US" sz="2000" b="1" i="1" u="sng" dirty="0" smtClean="0">
                <a:latin typeface="Calibri" pitchFamily="34" charset="0"/>
                <a:cs typeface="Calibri" pitchFamily="34" charset="0"/>
              </a:rPr>
              <a:t>An increase in the size of the collateral “w”, leads to a fall in the equilibrium debt and interest rates, and an increase in the effort level. For a fixed      the borrower’s expected income increases </a:t>
            </a:r>
          </a:p>
          <a:p>
            <a:pPr>
              <a:buNone/>
            </a:pPr>
            <a:endParaRPr lang="en-US" sz="2000" b="1" i="1" u="sng" dirty="0" smtClean="0">
              <a:latin typeface="Calibri" pitchFamily="34" charset="0"/>
              <a:cs typeface="Calibri" pitchFamily="34" charset="0"/>
            </a:endParaRPr>
          </a:p>
          <a:p>
            <a:r>
              <a:rPr lang="en-US" sz="2000" i="1" u="sng" dirty="0" smtClean="0">
                <a:latin typeface="Calibri" pitchFamily="34" charset="0"/>
                <a:cs typeface="Calibri" pitchFamily="34" charset="0"/>
              </a:rPr>
              <a:t> </a:t>
            </a:r>
            <a:r>
              <a:rPr lang="en-US" sz="2000" dirty="0" smtClean="0">
                <a:latin typeface="Calibri" pitchFamily="34" charset="0"/>
                <a:cs typeface="Calibri" pitchFamily="34" charset="0"/>
              </a:rPr>
              <a:t>Intuition: Bigger collateral induces higher effort from borrower. On the other hand if lender’s profit has to be kept unchanged then interest rate must fall because there is lower default risk.</a:t>
            </a:r>
          </a:p>
          <a:p>
            <a:pPr>
              <a:buNone/>
            </a:pPr>
            <a:endParaRPr lang="en-US" sz="2000" dirty="0" smtClean="0">
              <a:latin typeface="Calibri" pitchFamily="34" charset="0"/>
              <a:cs typeface="Calibri" pitchFamily="34" charset="0"/>
            </a:endParaRPr>
          </a:p>
          <a:p>
            <a:r>
              <a:rPr lang="en-US" sz="2000" i="1" u="sng" dirty="0" smtClean="0">
                <a:latin typeface="Calibri" pitchFamily="34" charset="0"/>
                <a:cs typeface="Calibri" pitchFamily="34" charset="0"/>
              </a:rPr>
              <a:t> Thus there is less </a:t>
            </a:r>
            <a:r>
              <a:rPr lang="en-US" sz="2000" b="1" i="1" u="sng" dirty="0" smtClean="0">
                <a:latin typeface="Calibri" pitchFamily="34" charset="0"/>
                <a:cs typeface="Calibri" pitchFamily="34" charset="0"/>
              </a:rPr>
              <a:t>debt overhang</a:t>
            </a:r>
            <a:r>
              <a:rPr lang="en-US" sz="2000" i="1" u="sng" dirty="0" smtClean="0">
                <a:latin typeface="Calibri" pitchFamily="34" charset="0"/>
                <a:cs typeface="Calibri" pitchFamily="34" charset="0"/>
              </a:rPr>
              <a:t>, further reinforcing the effect on incentives</a:t>
            </a:r>
          </a:p>
          <a:p>
            <a:pPr>
              <a:buNone/>
            </a:pPr>
            <a:endParaRPr lang="en-US" sz="2000" i="1" u="sng" dirty="0" smtClean="0">
              <a:latin typeface="Calibri" pitchFamily="34" charset="0"/>
              <a:cs typeface="Calibri" pitchFamily="34" charset="0"/>
            </a:endParaRPr>
          </a:p>
          <a:p>
            <a:r>
              <a:rPr lang="en-US" sz="2000" i="1" u="sng" dirty="0" smtClean="0">
                <a:solidFill>
                  <a:srgbClr val="C00000"/>
                </a:solidFill>
                <a:latin typeface="Calibri" pitchFamily="34" charset="0"/>
                <a:cs typeface="Calibri" pitchFamily="34" charset="0"/>
              </a:rPr>
              <a:t> </a:t>
            </a:r>
            <a:r>
              <a:rPr lang="en-US" sz="2000" dirty="0" smtClean="0">
                <a:latin typeface="Calibri" pitchFamily="34" charset="0"/>
                <a:cs typeface="Calibri" pitchFamily="34" charset="0"/>
              </a:rPr>
              <a:t>Higher effort increases the social surplus, but since lender’s profit is constant, borrowers must be getting more in net terms.</a:t>
            </a:r>
          </a:p>
          <a:p>
            <a:pPr>
              <a:buNone/>
            </a:pPr>
            <a:endParaRPr lang="en-US" sz="2000" dirty="0" smtClean="0">
              <a:latin typeface="Calibri" pitchFamily="34" charset="0"/>
              <a:cs typeface="Calibri" pitchFamily="34" charset="0"/>
            </a:endParaRPr>
          </a:p>
          <a:p>
            <a:pPr>
              <a:buFont typeface="Wingdings" pitchFamily="2" charset="2"/>
              <a:buChar char="ü"/>
            </a:pPr>
            <a:endParaRPr lang="en-US" sz="2000" b="1" i="1" u="sng" dirty="0">
              <a:solidFill>
                <a:srgbClr val="C00000"/>
              </a:solidFill>
              <a:latin typeface="Algerian" pitchFamily="82" charset="0"/>
              <a:cs typeface="Calibri" pitchFamily="34" charset="0"/>
            </a:endParaRPr>
          </a:p>
        </p:txBody>
      </p:sp>
      <p:pic>
        <p:nvPicPr>
          <p:cNvPr id="4" name="Picture 2"/>
          <p:cNvPicPr>
            <a:picLocks noChangeAspect="1" noChangeArrowheads="1"/>
          </p:cNvPicPr>
          <p:nvPr/>
        </p:nvPicPr>
        <p:blipFill>
          <a:blip r:embed="rId2">
            <a:biLevel thresh="50000"/>
          </a:blip>
          <a:srcRect/>
          <a:stretch>
            <a:fillRect/>
          </a:stretch>
        </p:blipFill>
        <p:spPr bwMode="auto">
          <a:xfrm>
            <a:off x="4800600" y="1371600"/>
            <a:ext cx="228600" cy="207818"/>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rmAutofit/>
          </a:bodyPr>
          <a:lstStyle/>
          <a:p>
            <a:r>
              <a:rPr lang="en-US" sz="4000" b="1" dirty="0" smtClean="0">
                <a:latin typeface="Algerian" pitchFamily="82" charset="0"/>
              </a:rPr>
              <a:t>introduction</a:t>
            </a:r>
            <a:endParaRPr lang="en-US" sz="4000" b="1" dirty="0">
              <a:latin typeface="Algerian" pitchFamily="82" charset="0"/>
            </a:endParaRPr>
          </a:p>
        </p:txBody>
      </p:sp>
      <p:sp>
        <p:nvSpPr>
          <p:cNvPr id="3" name="Content Placeholder 2"/>
          <p:cNvSpPr>
            <a:spLocks noGrp="1"/>
          </p:cNvSpPr>
          <p:nvPr>
            <p:ph sz="quarter" idx="1"/>
          </p:nvPr>
        </p:nvSpPr>
        <p:spPr>
          <a:xfrm>
            <a:off x="457200" y="1143000"/>
            <a:ext cx="8077200" cy="5715000"/>
          </a:xfrm>
        </p:spPr>
        <p:txBody>
          <a:bodyPr>
            <a:normAutofit/>
          </a:bodyPr>
          <a:lstStyle/>
          <a:p>
            <a:r>
              <a:rPr lang="en-US" sz="2000" dirty="0" smtClean="0">
                <a:latin typeface="Calibri" pitchFamily="34" charset="0"/>
                <a:cs typeface="Calibri" pitchFamily="34" charset="0"/>
              </a:rPr>
              <a:t>Credit is essential in poor rural economies to finance working capital, investment in fixed capital etc. particularly among farmers who are too poor to accumulate much saving.</a:t>
            </a:r>
          </a:p>
          <a:p>
            <a:endParaRPr lang="en-US" sz="2000" dirty="0" smtClean="0">
              <a:latin typeface="Calibri" pitchFamily="34" charset="0"/>
              <a:cs typeface="Calibri" pitchFamily="34" charset="0"/>
            </a:endParaRPr>
          </a:p>
          <a:p>
            <a:r>
              <a:rPr lang="en-US" sz="2000" dirty="0" smtClean="0">
                <a:latin typeface="Calibri" pitchFamily="34" charset="0"/>
                <a:cs typeface="Calibri" pitchFamily="34" charset="0"/>
              </a:rPr>
              <a:t> A significant portion of the credit transactions in underdeveloped countries still take place in the informal credit market. This is mainly because poor farmers are incapable of providing the required collateral asked for by commercial banks, since they lack the sufficient assets.</a:t>
            </a:r>
          </a:p>
          <a:p>
            <a:pPr>
              <a:buNone/>
            </a:pPr>
            <a:endParaRPr lang="en-US" sz="2000" dirty="0" smtClean="0">
              <a:latin typeface="Calibri" pitchFamily="34" charset="0"/>
              <a:cs typeface="Calibri" pitchFamily="34" charset="0"/>
            </a:endParaRPr>
          </a:p>
          <a:p>
            <a:r>
              <a:rPr lang="en-US" sz="2000" dirty="0" smtClean="0">
                <a:latin typeface="Calibri" pitchFamily="34" charset="0"/>
                <a:cs typeface="Calibri" pitchFamily="34" charset="0"/>
              </a:rPr>
              <a:t>The world of informal credit is one of asymmetric information and incentive problems. </a:t>
            </a:r>
          </a:p>
          <a:p>
            <a:endParaRPr lang="en-US" sz="2000" dirty="0" smtClean="0">
              <a:latin typeface="Calibri" pitchFamily="34" charset="0"/>
              <a:cs typeface="Calibri" pitchFamily="34" charset="0"/>
            </a:endParaRPr>
          </a:p>
          <a:p>
            <a:r>
              <a:rPr lang="en-US" sz="2000" dirty="0" smtClean="0">
                <a:latin typeface="Calibri" pitchFamily="34" charset="0"/>
                <a:cs typeface="Calibri" pitchFamily="34" charset="0"/>
              </a:rPr>
              <a:t>There are a number of broad strands in literature focusing on adverse selection, moral hazard and contract enforcement issues. This paper focuses on the latter two. </a:t>
            </a:r>
            <a:endParaRPr lang="en-US" sz="2000"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12648"/>
            <a:ext cx="7467600" cy="6245352"/>
          </a:xfrm>
        </p:spPr>
        <p:txBody>
          <a:bodyPr>
            <a:normAutofit/>
          </a:bodyPr>
          <a:lstStyle/>
          <a:p>
            <a:r>
              <a:rPr lang="en-US" sz="2000" dirty="0" smtClean="0">
                <a:latin typeface="Calibri" pitchFamily="34" charset="0"/>
                <a:cs typeface="Calibri" pitchFamily="34" charset="0"/>
              </a:rPr>
              <a:t> </a:t>
            </a:r>
            <a:r>
              <a:rPr lang="en-US" sz="2000" b="1" i="1" u="sng" dirty="0" smtClean="0">
                <a:latin typeface="Calibri" pitchFamily="34" charset="0"/>
                <a:cs typeface="Calibri" pitchFamily="34" charset="0"/>
              </a:rPr>
              <a:t>Explains interest rate dispersion: </a:t>
            </a:r>
            <a:r>
              <a:rPr lang="en-US" sz="2000" dirty="0" smtClean="0">
                <a:latin typeface="Calibri" pitchFamily="34" charset="0"/>
                <a:cs typeface="Calibri" pitchFamily="34" charset="0"/>
              </a:rPr>
              <a:t>Interest rate is closely tied to borrower characteristics like wealth, ability to post collateral etc. Wealthier borrowers pose less risk for 2 reasons:</a:t>
            </a:r>
          </a:p>
          <a:p>
            <a:pPr>
              <a:buFont typeface="Wingdings" pitchFamily="2" charset="2"/>
              <a:buChar char="ü"/>
            </a:pPr>
            <a:r>
              <a:rPr lang="en-US" sz="2000" b="1" i="1" u="sng" dirty="0" smtClean="0">
                <a:solidFill>
                  <a:srgbClr val="C00000"/>
                </a:solidFill>
                <a:latin typeface="Calibri" pitchFamily="34" charset="0"/>
                <a:cs typeface="Calibri" pitchFamily="34" charset="0"/>
              </a:rPr>
              <a:t> </a:t>
            </a:r>
            <a:r>
              <a:rPr lang="en-US" sz="2000" dirty="0" smtClean="0">
                <a:latin typeface="Calibri" pitchFamily="34" charset="0"/>
                <a:cs typeface="Calibri" pitchFamily="34" charset="0"/>
              </a:rPr>
              <a:t>they are capable of providing higher collateral and thus have better guarantees in case of default.</a:t>
            </a:r>
          </a:p>
          <a:p>
            <a:pPr>
              <a:buFont typeface="Wingdings" pitchFamily="2" charset="2"/>
              <a:buChar char="ü"/>
            </a:pPr>
            <a:r>
              <a:rPr lang="en-US" sz="2000" b="1" i="1" u="sng" dirty="0" smtClean="0">
                <a:solidFill>
                  <a:srgbClr val="C00000"/>
                </a:solidFill>
                <a:latin typeface="Calibri" pitchFamily="34" charset="0"/>
                <a:cs typeface="Calibri" pitchFamily="34" charset="0"/>
              </a:rPr>
              <a:t> </a:t>
            </a:r>
            <a:r>
              <a:rPr lang="en-US" sz="2000" dirty="0" smtClean="0">
                <a:latin typeface="Calibri" pitchFamily="34" charset="0"/>
                <a:cs typeface="Calibri" pitchFamily="34" charset="0"/>
              </a:rPr>
              <a:t>higher collateral means they have higher incentive to give effort. Thus default risk is low.</a:t>
            </a:r>
          </a:p>
          <a:p>
            <a:pPr>
              <a:buNone/>
            </a:pPr>
            <a:r>
              <a:rPr lang="en-US" sz="2000" b="1" i="1" dirty="0" smtClean="0">
                <a:latin typeface="Calibri" pitchFamily="34" charset="0"/>
                <a:cs typeface="Calibri" pitchFamily="34" charset="0"/>
              </a:rPr>
              <a:t>     </a:t>
            </a:r>
            <a:r>
              <a:rPr lang="en-US" sz="2000" b="1" i="1" u="sng" dirty="0" smtClean="0">
                <a:latin typeface="Calibri" pitchFamily="34" charset="0"/>
                <a:cs typeface="Calibri" pitchFamily="34" charset="0"/>
              </a:rPr>
              <a:t>Thus wealthier borrowers have access to cheaper credit</a:t>
            </a:r>
          </a:p>
          <a:p>
            <a:endParaRPr lang="en-US" sz="2000" dirty="0" smtClean="0">
              <a:latin typeface="Calibri" pitchFamily="34" charset="0"/>
              <a:cs typeface="Calibri" pitchFamily="34" charset="0"/>
            </a:endParaRPr>
          </a:p>
          <a:p>
            <a:pPr>
              <a:buNone/>
            </a:pPr>
            <a:endParaRPr lang="en-US" sz="2000" dirty="0" smtClean="0">
              <a:latin typeface="Calibri" pitchFamily="34" charset="0"/>
              <a:cs typeface="Calibri" pitchFamily="34" charset="0"/>
            </a:endParaRPr>
          </a:p>
          <a:p>
            <a:r>
              <a:rPr lang="en-US" sz="2000" dirty="0" smtClean="0">
                <a:latin typeface="Calibri" pitchFamily="34" charset="0"/>
                <a:cs typeface="Calibri" pitchFamily="34" charset="0"/>
              </a:rPr>
              <a:t>Also, </a:t>
            </a:r>
            <a:r>
              <a:rPr lang="en-US" sz="2000" b="1" i="1" u="sng" dirty="0" smtClean="0">
                <a:latin typeface="Calibri" pitchFamily="34" charset="0"/>
                <a:cs typeface="Calibri" pitchFamily="34" charset="0"/>
              </a:rPr>
              <a:t>the functioning of the credit market may aggravate already existing inequalities</a:t>
            </a:r>
            <a:r>
              <a:rPr lang="en-US" sz="2000" dirty="0" smtClean="0">
                <a:latin typeface="Calibri" pitchFamily="34" charset="0"/>
                <a:cs typeface="Calibri" pitchFamily="34" charset="0"/>
              </a:rPr>
              <a:t>. Those with lower wealth are doubly cursed:</a:t>
            </a:r>
          </a:p>
          <a:p>
            <a:pPr>
              <a:buFont typeface="Wingdings" pitchFamily="2" charset="2"/>
              <a:buChar char="ü"/>
            </a:pPr>
            <a:r>
              <a:rPr lang="en-US" sz="2000" dirty="0" smtClean="0">
                <a:latin typeface="Calibri" pitchFamily="34" charset="0"/>
                <a:cs typeface="Calibri" pitchFamily="34" charset="0"/>
              </a:rPr>
              <a:t> they face lower consumption potential from asset liquidation</a:t>
            </a:r>
          </a:p>
          <a:p>
            <a:pPr>
              <a:buFont typeface="Wingdings" pitchFamily="2" charset="2"/>
              <a:buChar char="ü"/>
            </a:pPr>
            <a:r>
              <a:rPr lang="en-US" sz="2000" dirty="0" smtClean="0">
                <a:latin typeface="Calibri" pitchFamily="34" charset="0"/>
                <a:cs typeface="Calibri" pitchFamily="34" charset="0"/>
              </a:rPr>
              <a:t> they also face lower income earning potential due to costlier access to credit.</a:t>
            </a:r>
            <a:endParaRPr lang="en-US" sz="2000" dirty="0">
              <a:latin typeface="Calibri" pitchFamily="34" charset="0"/>
              <a:cs typeface="Calibri"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2286000" y="2057400"/>
            <a:ext cx="6172200" cy="1894362"/>
          </a:xfrm>
        </p:spPr>
        <p:txBody>
          <a:bodyPr>
            <a:normAutofit/>
          </a:bodyPr>
          <a:lstStyle/>
          <a:p>
            <a:r>
              <a:rPr lang="en-US" sz="4000" dirty="0" smtClean="0">
                <a:latin typeface="Algerian" pitchFamily="82" charset="0"/>
              </a:rPr>
              <a:t>Repeated borrowing and enforcement</a:t>
            </a:r>
            <a:endParaRPr lang="en-US" sz="4000" dirty="0">
              <a:latin typeface="Algerian" pitchFamily="82"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28600"/>
            <a:ext cx="7467600" cy="6245352"/>
          </a:xfrm>
        </p:spPr>
        <p:txBody>
          <a:bodyPr>
            <a:normAutofit/>
          </a:bodyPr>
          <a:lstStyle/>
          <a:p>
            <a:r>
              <a:rPr lang="en-US" sz="2000" dirty="0" smtClean="0">
                <a:latin typeface="Calibri" pitchFamily="34" charset="0"/>
                <a:cs typeface="Calibri" pitchFamily="34" charset="0"/>
              </a:rPr>
              <a:t> In this section we basically consider the problem of </a:t>
            </a:r>
            <a:r>
              <a:rPr lang="en-US" sz="2000" b="1" i="1" dirty="0" smtClean="0">
                <a:latin typeface="Calibri" pitchFamily="34" charset="0"/>
                <a:cs typeface="Calibri" pitchFamily="34" charset="0"/>
              </a:rPr>
              <a:t>voluntary default.</a:t>
            </a:r>
            <a:r>
              <a:rPr lang="en-US" sz="2000" dirty="0" smtClean="0">
                <a:latin typeface="Calibri" pitchFamily="34" charset="0"/>
                <a:cs typeface="Calibri" pitchFamily="34" charset="0"/>
              </a:rPr>
              <a:t> i.e. how do lenders prevent willful default by borrowers who do in fact possess the means to repay the loan</a:t>
            </a:r>
          </a:p>
          <a:p>
            <a:r>
              <a:rPr lang="en-US" sz="2000" dirty="0" smtClean="0">
                <a:latin typeface="Calibri" pitchFamily="34" charset="0"/>
                <a:cs typeface="Calibri" pitchFamily="34" charset="0"/>
              </a:rPr>
              <a:t> Contracts have to be self-enforcing, where repayment of loans rely on the self interest of borrowers, given the future consequences of a default.</a:t>
            </a:r>
          </a:p>
          <a:p>
            <a:r>
              <a:rPr lang="en-US" sz="2000" dirty="0" smtClean="0">
                <a:latin typeface="Calibri" pitchFamily="34" charset="0"/>
                <a:cs typeface="Calibri" pitchFamily="34" charset="0"/>
              </a:rPr>
              <a:t> </a:t>
            </a:r>
            <a:r>
              <a:rPr lang="en-US" sz="2000" b="1" i="1" u="sng" dirty="0" smtClean="0">
                <a:latin typeface="Calibri" pitchFamily="34" charset="0"/>
                <a:cs typeface="Calibri" pitchFamily="34" charset="0"/>
              </a:rPr>
              <a:t>Defaults are deterred solely by the threat of cutting the borrower off from future access to credit.</a:t>
            </a:r>
          </a:p>
          <a:p>
            <a:endParaRPr lang="en-US" sz="2000" b="1" i="1" u="sng" dirty="0" smtClean="0">
              <a:latin typeface="Calibri" pitchFamily="34" charset="0"/>
              <a:cs typeface="Calibri" pitchFamily="34" charset="0"/>
            </a:endParaRPr>
          </a:p>
          <a:p>
            <a:r>
              <a:rPr lang="en-US" sz="2000" b="1" i="1" u="sng" dirty="0" smtClean="0">
                <a:latin typeface="Calibri" pitchFamily="34" charset="0"/>
                <a:cs typeface="Calibri" pitchFamily="34" charset="0"/>
              </a:rPr>
              <a:t> </a:t>
            </a:r>
            <a:r>
              <a:rPr lang="en-US" sz="2000" dirty="0" smtClean="0">
                <a:latin typeface="Calibri" pitchFamily="34" charset="0"/>
                <a:cs typeface="Calibri" pitchFamily="34" charset="0"/>
              </a:rPr>
              <a:t>In the absence of any usual enforcement mechanism (collateral, courts etc.) such dynamic incentives should be used for contract enforcement.</a:t>
            </a:r>
          </a:p>
          <a:p>
            <a:endParaRPr lang="en-US" sz="2000" b="1" i="1" u="sng" dirty="0" smtClean="0">
              <a:latin typeface="Calibri" pitchFamily="34" charset="0"/>
              <a:cs typeface="Calibri" pitchFamily="34" charset="0"/>
            </a:endParaRPr>
          </a:p>
          <a:p>
            <a:r>
              <a:rPr lang="en-US" sz="2000" b="1" i="1" u="sng" dirty="0" smtClean="0">
                <a:latin typeface="Calibri" pitchFamily="34" charset="0"/>
                <a:cs typeface="Calibri" pitchFamily="34" charset="0"/>
              </a:rPr>
              <a:t> </a:t>
            </a:r>
            <a:r>
              <a:rPr lang="en-US" sz="2000" dirty="0" smtClean="0">
                <a:latin typeface="Calibri" pitchFamily="34" charset="0"/>
                <a:cs typeface="Calibri" pitchFamily="34" charset="0"/>
              </a:rPr>
              <a:t>Since bankruptcy and involuntary default are not the focus of this section, the author does not include production uncertainty in this part of the paper.</a:t>
            </a:r>
            <a:endParaRPr lang="en-US" sz="2000" b="1" i="1" u="sng"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7467600" cy="6169152"/>
          </a:xfrm>
        </p:spPr>
        <p:txBody>
          <a:bodyPr>
            <a:normAutofit/>
          </a:bodyPr>
          <a:lstStyle/>
          <a:p>
            <a:r>
              <a:rPr lang="en-US" sz="2000" dirty="0" smtClean="0">
                <a:latin typeface="Calibri" pitchFamily="34" charset="0"/>
                <a:cs typeface="Calibri" pitchFamily="34" charset="0"/>
              </a:rPr>
              <a:t> In each period the borrower has access to production technology which produces output F(L), where L is the volume of inputs purchased and invested.</a:t>
            </a:r>
          </a:p>
          <a:p>
            <a:endParaRPr lang="en-US" sz="2000" dirty="0" smtClean="0">
              <a:latin typeface="Calibri" pitchFamily="34" charset="0"/>
              <a:cs typeface="Calibri" pitchFamily="34" charset="0"/>
            </a:endParaRPr>
          </a:p>
          <a:p>
            <a:r>
              <a:rPr lang="en-US" sz="2000" dirty="0" smtClean="0">
                <a:latin typeface="Calibri" pitchFamily="34" charset="0"/>
                <a:cs typeface="Calibri" pitchFamily="34" charset="0"/>
              </a:rPr>
              <a:t> </a:t>
            </a:r>
          </a:p>
          <a:p>
            <a:endParaRPr lang="en-US" sz="2000" dirty="0" smtClean="0">
              <a:latin typeface="Calibri" pitchFamily="34" charset="0"/>
              <a:cs typeface="Calibri" pitchFamily="34" charset="0"/>
            </a:endParaRPr>
          </a:p>
          <a:p>
            <a:r>
              <a:rPr lang="en-US" sz="2000" dirty="0" smtClean="0">
                <a:latin typeface="Calibri" pitchFamily="34" charset="0"/>
                <a:cs typeface="Calibri" pitchFamily="34" charset="0"/>
              </a:rPr>
              <a:t> Suppose production takes the length of one period and let “r” be the bank rate of interest (opportunity cost of funds)</a:t>
            </a:r>
          </a:p>
          <a:p>
            <a:endParaRPr lang="en-US" sz="2000" dirty="0" smtClean="0">
              <a:latin typeface="Calibri" pitchFamily="34" charset="0"/>
              <a:cs typeface="Calibri" pitchFamily="34" charset="0"/>
            </a:endParaRPr>
          </a:p>
          <a:p>
            <a:r>
              <a:rPr lang="en-US" sz="2000" dirty="0" smtClean="0">
                <a:latin typeface="Calibri" pitchFamily="34" charset="0"/>
                <a:cs typeface="Calibri" pitchFamily="34" charset="0"/>
              </a:rPr>
              <a:t> Consider a self financed farmer. His optimal investment level L* will be given by the solution to:</a:t>
            </a:r>
          </a:p>
          <a:p>
            <a:endParaRPr lang="en-US" sz="2000" dirty="0" smtClean="0">
              <a:latin typeface="Calibri" pitchFamily="34" charset="0"/>
              <a:cs typeface="Calibri" pitchFamily="34" charset="0"/>
            </a:endParaRPr>
          </a:p>
          <a:p>
            <a:endParaRPr lang="en-US" sz="2000" dirty="0" smtClean="0">
              <a:latin typeface="Calibri" pitchFamily="34" charset="0"/>
              <a:cs typeface="Calibri" pitchFamily="34" charset="0"/>
            </a:endParaRPr>
          </a:p>
          <a:p>
            <a:endParaRPr lang="en-US" sz="2000" dirty="0" smtClean="0">
              <a:latin typeface="Calibri" pitchFamily="34" charset="0"/>
              <a:cs typeface="Calibri" pitchFamily="34" charset="0"/>
            </a:endParaRPr>
          </a:p>
          <a:p>
            <a:r>
              <a:rPr lang="en-US" sz="2000" dirty="0" smtClean="0">
                <a:latin typeface="Calibri" pitchFamily="34" charset="0"/>
                <a:cs typeface="Calibri" pitchFamily="34" charset="0"/>
              </a:rPr>
              <a:t> Thus the optimal L* is given by:</a:t>
            </a:r>
          </a:p>
          <a:p>
            <a:pPr>
              <a:buNone/>
            </a:pPr>
            <a:endParaRPr lang="en-US" sz="2000" dirty="0">
              <a:latin typeface="Calibri" pitchFamily="34" charset="0"/>
              <a:cs typeface="Calibri" pitchFamily="34" charset="0"/>
            </a:endParaRPr>
          </a:p>
        </p:txBody>
      </p:sp>
      <p:pic>
        <p:nvPicPr>
          <p:cNvPr id="5122" name="Picture 2"/>
          <p:cNvPicPr>
            <a:picLocks noChangeAspect="1" noChangeArrowheads="1"/>
          </p:cNvPicPr>
          <p:nvPr/>
        </p:nvPicPr>
        <p:blipFill>
          <a:blip r:embed="rId2"/>
          <a:srcRect/>
          <a:stretch>
            <a:fillRect/>
          </a:stretch>
        </p:blipFill>
        <p:spPr bwMode="auto">
          <a:xfrm>
            <a:off x="1066800" y="1676400"/>
            <a:ext cx="2743200" cy="342900"/>
          </a:xfrm>
          <a:prstGeom prst="rect">
            <a:avLst/>
          </a:prstGeom>
          <a:noFill/>
          <a:ln w="9525">
            <a:noFill/>
            <a:miter lim="800000"/>
            <a:headEnd/>
            <a:tailEnd/>
          </a:ln>
          <a:effectLst/>
        </p:spPr>
      </p:pic>
      <p:pic>
        <p:nvPicPr>
          <p:cNvPr id="5123" name="Picture 3"/>
          <p:cNvPicPr>
            <a:picLocks noChangeAspect="1" noChangeArrowheads="1"/>
          </p:cNvPicPr>
          <p:nvPr/>
        </p:nvPicPr>
        <p:blipFill>
          <a:blip r:embed="rId3"/>
          <a:srcRect/>
          <a:stretch>
            <a:fillRect/>
          </a:stretch>
        </p:blipFill>
        <p:spPr bwMode="auto">
          <a:xfrm>
            <a:off x="914400" y="4267200"/>
            <a:ext cx="7391400" cy="609600"/>
          </a:xfrm>
          <a:prstGeom prst="rect">
            <a:avLst/>
          </a:prstGeom>
          <a:noFill/>
          <a:ln w="9525">
            <a:noFill/>
            <a:miter lim="800000"/>
            <a:headEnd/>
            <a:tailEnd/>
          </a:ln>
          <a:effectLst/>
        </p:spPr>
      </p:pic>
      <p:pic>
        <p:nvPicPr>
          <p:cNvPr id="5124" name="Picture 4"/>
          <p:cNvPicPr>
            <a:picLocks noChangeAspect="1" noChangeArrowheads="1"/>
          </p:cNvPicPr>
          <p:nvPr/>
        </p:nvPicPr>
        <p:blipFill>
          <a:blip r:embed="rId4"/>
          <a:srcRect/>
          <a:stretch>
            <a:fillRect/>
          </a:stretch>
        </p:blipFill>
        <p:spPr bwMode="auto">
          <a:xfrm>
            <a:off x="990600" y="5715000"/>
            <a:ext cx="7696200" cy="609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52400"/>
            <a:ext cx="8382000" cy="6477000"/>
          </a:xfrm>
        </p:spPr>
        <p:txBody>
          <a:bodyPr>
            <a:normAutofit/>
          </a:bodyPr>
          <a:lstStyle/>
          <a:p>
            <a:pPr>
              <a:buNone/>
            </a:pPr>
            <a:r>
              <a:rPr lang="en-US" sz="2800" dirty="0" smtClean="0">
                <a:latin typeface="Calibri" pitchFamily="34" charset="0"/>
                <a:cs typeface="Calibri" pitchFamily="34" charset="0"/>
              </a:rPr>
              <a:t>Debt Financed Farmer:</a:t>
            </a:r>
          </a:p>
          <a:p>
            <a:r>
              <a:rPr lang="en-US" sz="2000" dirty="0" smtClean="0">
                <a:latin typeface="Calibri" pitchFamily="34" charset="0"/>
                <a:cs typeface="Calibri" pitchFamily="34" charset="0"/>
              </a:rPr>
              <a:t>Assumptions: Borrowers live for  an infinite number of periods and borrowers discount the future by a discount factor       .</a:t>
            </a:r>
          </a:p>
          <a:p>
            <a:pPr>
              <a:buNone/>
            </a:pPr>
            <a:r>
              <a:rPr lang="en-US" sz="2000" dirty="0" smtClean="0">
                <a:latin typeface="Calibri" pitchFamily="34" charset="0"/>
                <a:cs typeface="Calibri" pitchFamily="34" charset="0"/>
              </a:rPr>
              <a:t> </a:t>
            </a:r>
          </a:p>
          <a:p>
            <a:pPr>
              <a:buNone/>
            </a:pPr>
            <a:r>
              <a:rPr lang="en-US" sz="2800" dirty="0" smtClean="0">
                <a:latin typeface="Calibri" pitchFamily="34" charset="0"/>
                <a:cs typeface="Calibri" pitchFamily="34" charset="0"/>
              </a:rPr>
              <a:t>Partial </a:t>
            </a:r>
            <a:r>
              <a:rPr lang="en-US" sz="2800" dirty="0" err="1" smtClean="0">
                <a:latin typeface="Calibri" pitchFamily="34" charset="0"/>
                <a:cs typeface="Calibri" pitchFamily="34" charset="0"/>
              </a:rPr>
              <a:t>Equilibrium:Single</a:t>
            </a:r>
            <a:r>
              <a:rPr lang="en-US" sz="2800" dirty="0" smtClean="0">
                <a:latin typeface="Calibri" pitchFamily="34" charset="0"/>
                <a:cs typeface="Calibri" pitchFamily="34" charset="0"/>
              </a:rPr>
              <a:t> Lender</a:t>
            </a:r>
          </a:p>
          <a:p>
            <a:r>
              <a:rPr lang="en-US" sz="2000" dirty="0" smtClean="0">
                <a:latin typeface="Calibri" pitchFamily="34" charset="0"/>
                <a:cs typeface="Calibri" pitchFamily="34" charset="0"/>
              </a:rPr>
              <a:t>Suppose there is a single borrower and a single lender.</a:t>
            </a:r>
          </a:p>
          <a:p>
            <a:r>
              <a:rPr lang="en-US" sz="2000" dirty="0" smtClean="0">
                <a:latin typeface="Calibri" pitchFamily="34" charset="0"/>
                <a:cs typeface="Calibri" pitchFamily="34" charset="0"/>
              </a:rPr>
              <a:t>We are looking for a stationary sub-game perfect equilibrium where the lender offers a contract                                  every period.</a:t>
            </a:r>
          </a:p>
          <a:p>
            <a:r>
              <a:rPr lang="en-US" sz="2000" dirty="0" smtClean="0">
                <a:latin typeface="Calibri" pitchFamily="34" charset="0"/>
                <a:cs typeface="Calibri" pitchFamily="34" charset="0"/>
              </a:rPr>
              <a:t>Lender follows a trigger strategy of never offering a loan in case of default.</a:t>
            </a:r>
          </a:p>
          <a:p>
            <a:r>
              <a:rPr lang="en-US" sz="2000" dirty="0" smtClean="0">
                <a:latin typeface="Calibri" pitchFamily="34" charset="0"/>
                <a:cs typeface="Calibri" pitchFamily="34" charset="0"/>
              </a:rPr>
              <a:t>Defaulting borrower has an outside option with payoff  v. (v is taken to be exogenous)</a:t>
            </a:r>
          </a:p>
          <a:p>
            <a:r>
              <a:rPr lang="en-US" sz="2000" dirty="0" smtClean="0">
                <a:latin typeface="Calibri" pitchFamily="34" charset="0"/>
                <a:cs typeface="Calibri" pitchFamily="34" charset="0"/>
              </a:rPr>
              <a:t>We characterize the Pareto frontier of all stationary </a:t>
            </a:r>
            <a:r>
              <a:rPr lang="en-US" sz="2000" dirty="0" err="1" smtClean="0">
                <a:latin typeface="Calibri" pitchFamily="34" charset="0"/>
                <a:cs typeface="Calibri" pitchFamily="34" charset="0"/>
              </a:rPr>
              <a:t>equilibria</a:t>
            </a:r>
            <a:r>
              <a:rPr lang="en-US" sz="2000" dirty="0" smtClean="0">
                <a:latin typeface="Calibri" pitchFamily="34" charset="0"/>
                <a:cs typeface="Calibri" pitchFamily="34" charset="0"/>
              </a:rPr>
              <a:t> in which the same loan contract is offered at all states.</a:t>
            </a:r>
          </a:p>
          <a:p>
            <a:r>
              <a:rPr lang="en-US" sz="2000" dirty="0" smtClean="0">
                <a:latin typeface="Calibri" pitchFamily="34" charset="0"/>
                <a:cs typeface="Calibri" pitchFamily="34" charset="0"/>
              </a:rPr>
              <a:t>All such must satisfy the borrowers incentive constraint:</a:t>
            </a:r>
          </a:p>
          <a:p>
            <a:endParaRPr lang="en-US" sz="2000" dirty="0" smtClean="0">
              <a:latin typeface="Calibri" pitchFamily="34" charset="0"/>
              <a:cs typeface="Calibri" pitchFamily="34" charset="0"/>
            </a:endParaRPr>
          </a:p>
          <a:p>
            <a:pPr>
              <a:buNone/>
            </a:pPr>
            <a:r>
              <a:rPr lang="en-US" sz="2000" dirty="0" smtClean="0">
                <a:latin typeface="Calibri" pitchFamily="34" charset="0"/>
                <a:cs typeface="Calibri" pitchFamily="34" charset="0"/>
              </a:rPr>
              <a:t>                                                                                                            ………..      (8)</a:t>
            </a:r>
            <a:endParaRPr lang="en-US" sz="2000" dirty="0">
              <a:latin typeface="Calibri" pitchFamily="34" charset="0"/>
              <a:cs typeface="Calibri" pitchFamily="34" charset="0"/>
            </a:endParaRPr>
          </a:p>
        </p:txBody>
      </p:sp>
      <p:pic>
        <p:nvPicPr>
          <p:cNvPr id="1028" name="Picture 4"/>
          <p:cNvPicPr>
            <a:picLocks noChangeAspect="1" noChangeArrowheads="1"/>
          </p:cNvPicPr>
          <p:nvPr/>
        </p:nvPicPr>
        <p:blipFill>
          <a:blip r:embed="rId2"/>
          <a:srcRect/>
          <a:stretch>
            <a:fillRect/>
          </a:stretch>
        </p:blipFill>
        <p:spPr bwMode="auto">
          <a:xfrm>
            <a:off x="5867400" y="914400"/>
            <a:ext cx="245372" cy="376238"/>
          </a:xfrm>
          <a:prstGeom prst="rect">
            <a:avLst/>
          </a:prstGeom>
          <a:noFill/>
          <a:ln w="9525">
            <a:noFill/>
            <a:miter lim="800000"/>
            <a:headEnd/>
            <a:tailEnd/>
          </a:ln>
          <a:effectLst/>
        </p:spPr>
      </p:pic>
      <p:pic>
        <p:nvPicPr>
          <p:cNvPr id="1029" name="Picture 5"/>
          <p:cNvPicPr>
            <a:picLocks noChangeAspect="1" noChangeArrowheads="1"/>
          </p:cNvPicPr>
          <p:nvPr/>
        </p:nvPicPr>
        <p:blipFill>
          <a:blip r:embed="rId3" cstate="print"/>
          <a:srcRect/>
          <a:stretch>
            <a:fillRect/>
          </a:stretch>
        </p:blipFill>
        <p:spPr bwMode="auto">
          <a:xfrm>
            <a:off x="2971800" y="2971800"/>
            <a:ext cx="1905000" cy="322365"/>
          </a:xfrm>
          <a:prstGeom prst="rect">
            <a:avLst/>
          </a:prstGeom>
          <a:noFill/>
          <a:ln w="9525">
            <a:noFill/>
            <a:miter lim="800000"/>
            <a:headEnd/>
            <a:tailEnd/>
          </a:ln>
          <a:effectLst/>
        </p:spPr>
      </p:pic>
      <p:pic>
        <p:nvPicPr>
          <p:cNvPr id="1030" name="Picture 6"/>
          <p:cNvPicPr>
            <a:picLocks noChangeAspect="1" noChangeArrowheads="1"/>
          </p:cNvPicPr>
          <p:nvPr/>
        </p:nvPicPr>
        <p:blipFill>
          <a:blip r:embed="rId4" cstate="print"/>
          <a:srcRect/>
          <a:stretch>
            <a:fillRect/>
          </a:stretch>
        </p:blipFill>
        <p:spPr bwMode="auto">
          <a:xfrm>
            <a:off x="1974008" y="5867400"/>
            <a:ext cx="3817192" cy="36194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52400"/>
            <a:ext cx="8382000" cy="6553200"/>
          </a:xfrm>
        </p:spPr>
        <p:txBody>
          <a:bodyPr>
            <a:normAutofit/>
          </a:bodyPr>
          <a:lstStyle/>
          <a:p>
            <a:r>
              <a:rPr lang="en-US" sz="2000" dirty="0" smtClean="0">
                <a:latin typeface="Calibri" pitchFamily="34" charset="0"/>
                <a:cs typeface="Calibri" pitchFamily="34" charset="0"/>
              </a:rPr>
              <a:t>To generate the Pareto frontier we maximize borrower’s per period income satisfying the incentive constraint and holding the lender’s profit at some level z:</a:t>
            </a:r>
          </a:p>
          <a:p>
            <a:endParaRPr lang="en-US" sz="2000" dirty="0" smtClean="0">
              <a:latin typeface="Calibri" pitchFamily="34" charset="0"/>
              <a:cs typeface="Calibri" pitchFamily="34" charset="0"/>
            </a:endParaRPr>
          </a:p>
          <a:p>
            <a:endParaRPr lang="en-US" sz="2000" dirty="0" smtClean="0">
              <a:latin typeface="Calibri" pitchFamily="34" charset="0"/>
              <a:cs typeface="Calibri" pitchFamily="34" charset="0"/>
            </a:endParaRPr>
          </a:p>
          <a:p>
            <a:endParaRPr lang="en-US" sz="2000" dirty="0" smtClean="0">
              <a:latin typeface="Calibri" pitchFamily="34" charset="0"/>
              <a:cs typeface="Calibri" pitchFamily="34" charset="0"/>
            </a:endParaRPr>
          </a:p>
          <a:p>
            <a:endParaRPr lang="en-US" sz="2000" dirty="0" smtClean="0">
              <a:latin typeface="Calibri" pitchFamily="34" charset="0"/>
              <a:cs typeface="Calibri" pitchFamily="34" charset="0"/>
            </a:endParaRPr>
          </a:p>
          <a:p>
            <a:endParaRPr lang="en-US" sz="2000" dirty="0" smtClean="0">
              <a:latin typeface="Calibri" pitchFamily="34" charset="0"/>
              <a:cs typeface="Calibri" pitchFamily="34" charset="0"/>
            </a:endParaRPr>
          </a:p>
          <a:p>
            <a:endParaRPr lang="en-US" sz="2000" dirty="0" smtClean="0">
              <a:latin typeface="Calibri" pitchFamily="34" charset="0"/>
              <a:cs typeface="Calibri" pitchFamily="34" charset="0"/>
            </a:endParaRPr>
          </a:p>
          <a:p>
            <a:r>
              <a:rPr lang="en-US" sz="2000" dirty="0" smtClean="0">
                <a:latin typeface="Calibri" pitchFamily="34" charset="0"/>
                <a:cs typeface="Calibri" pitchFamily="34" charset="0"/>
              </a:rPr>
              <a:t>Diagrammatically:</a:t>
            </a:r>
            <a:endParaRPr lang="en-US" sz="2000" dirty="0">
              <a:latin typeface="Calibri" pitchFamily="34" charset="0"/>
              <a:cs typeface="Calibri" pitchFamily="34" charset="0"/>
            </a:endParaRPr>
          </a:p>
        </p:txBody>
      </p:sp>
      <p:pic>
        <p:nvPicPr>
          <p:cNvPr id="2050" name="Picture 2"/>
          <p:cNvPicPr>
            <a:picLocks noChangeAspect="1" noChangeArrowheads="1"/>
          </p:cNvPicPr>
          <p:nvPr/>
        </p:nvPicPr>
        <p:blipFill>
          <a:blip r:embed="rId2"/>
          <a:srcRect/>
          <a:stretch>
            <a:fillRect/>
          </a:stretch>
        </p:blipFill>
        <p:spPr bwMode="auto">
          <a:xfrm>
            <a:off x="609600" y="1371599"/>
            <a:ext cx="7772400" cy="1959851"/>
          </a:xfrm>
          <a:prstGeom prst="rect">
            <a:avLst/>
          </a:prstGeom>
          <a:noFill/>
          <a:ln w="9525">
            <a:noFill/>
            <a:miter lim="800000"/>
            <a:headEnd/>
            <a:tailEnd/>
          </a:ln>
          <a:effectLst/>
        </p:spPr>
      </p:pic>
      <p:pic>
        <p:nvPicPr>
          <p:cNvPr id="2052" name="Picture 4"/>
          <p:cNvPicPr>
            <a:picLocks noChangeAspect="1" noChangeArrowheads="1"/>
          </p:cNvPicPr>
          <p:nvPr/>
        </p:nvPicPr>
        <p:blipFill>
          <a:blip r:embed="rId3"/>
          <a:srcRect/>
          <a:stretch>
            <a:fillRect/>
          </a:stretch>
        </p:blipFill>
        <p:spPr bwMode="auto">
          <a:xfrm>
            <a:off x="2667000" y="3631177"/>
            <a:ext cx="4800600" cy="300774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8382000" cy="6400800"/>
          </a:xfrm>
        </p:spPr>
        <p:txBody>
          <a:bodyPr>
            <a:normAutofit/>
          </a:bodyPr>
          <a:lstStyle/>
          <a:p>
            <a:r>
              <a:rPr lang="en-US" sz="2000" dirty="0" smtClean="0">
                <a:latin typeface="Calibri" pitchFamily="34" charset="0"/>
                <a:cs typeface="Calibri" pitchFamily="34" charset="0"/>
              </a:rPr>
              <a:t>The boundary of the incentive constraint is concave and positively sloped with slope equal to             .</a:t>
            </a:r>
          </a:p>
          <a:p>
            <a:r>
              <a:rPr lang="en-US" sz="2000" dirty="0" smtClean="0">
                <a:latin typeface="Calibri" pitchFamily="34" charset="0"/>
                <a:cs typeface="Calibri" pitchFamily="34" charset="0"/>
              </a:rPr>
              <a:t>The lender’s profit constraint is given by a straight line with slope equal to (1+r).</a:t>
            </a:r>
          </a:p>
          <a:p>
            <a:r>
              <a:rPr lang="en-US" sz="2000" dirty="0" smtClean="0">
                <a:latin typeface="Calibri" pitchFamily="34" charset="0"/>
                <a:cs typeface="Calibri" pitchFamily="34" charset="0"/>
              </a:rPr>
              <a:t>Notice that A and B are the points where both the constraints bind.</a:t>
            </a:r>
          </a:p>
          <a:p>
            <a:r>
              <a:rPr lang="en-US" sz="2000" dirty="0" smtClean="0">
                <a:latin typeface="Calibri" pitchFamily="34" charset="0"/>
                <a:cs typeface="Calibri" pitchFamily="34" charset="0"/>
              </a:rPr>
              <a:t>Line segment AB represent the feasible set.</a:t>
            </a:r>
          </a:p>
          <a:p>
            <a:r>
              <a:rPr lang="en-US" sz="2000" dirty="0" smtClean="0">
                <a:latin typeface="Calibri" pitchFamily="34" charset="0"/>
                <a:cs typeface="Calibri" pitchFamily="34" charset="0"/>
              </a:rPr>
              <a:t>Borrower’s indifference curve are </a:t>
            </a:r>
            <a:r>
              <a:rPr lang="en-US" sz="2000" dirty="0" err="1" smtClean="0">
                <a:latin typeface="Calibri" pitchFamily="34" charset="0"/>
                <a:cs typeface="Calibri" pitchFamily="34" charset="0"/>
              </a:rPr>
              <a:t>rising,concave</a:t>
            </a:r>
            <a:r>
              <a:rPr lang="en-US" sz="2000" dirty="0" smtClean="0">
                <a:latin typeface="Calibri" pitchFamily="34" charset="0"/>
                <a:cs typeface="Calibri" pitchFamily="34" charset="0"/>
              </a:rPr>
              <a:t> curves with slope           and </a:t>
            </a:r>
          </a:p>
          <a:p>
            <a:pPr>
              <a:buNone/>
            </a:pPr>
            <a:r>
              <a:rPr lang="en-US" sz="2000" dirty="0" smtClean="0">
                <a:latin typeface="Calibri" pitchFamily="34" charset="0"/>
                <a:cs typeface="Calibri" pitchFamily="34" charset="0"/>
              </a:rPr>
              <a:t>     lower indifference curves gives higher utility to borrower.</a:t>
            </a:r>
          </a:p>
          <a:p>
            <a:pPr>
              <a:buFont typeface="Wingdings" pitchFamily="2" charset="2"/>
              <a:buChar char="Ø"/>
            </a:pPr>
            <a:r>
              <a:rPr lang="en-US" dirty="0" smtClean="0">
                <a:latin typeface="Calibri" pitchFamily="34" charset="0"/>
                <a:cs typeface="Calibri" pitchFamily="34" charset="0"/>
              </a:rPr>
              <a:t>Solution to the Problem:</a:t>
            </a:r>
          </a:p>
          <a:p>
            <a:r>
              <a:rPr lang="en-US" sz="2000" dirty="0" smtClean="0">
                <a:latin typeface="Calibri" pitchFamily="34" charset="0"/>
                <a:cs typeface="Calibri" pitchFamily="34" charset="0"/>
              </a:rPr>
              <a:t>If the borrower’s indifference curve is tangent to the </a:t>
            </a:r>
            <a:r>
              <a:rPr lang="en-US" sz="2000" dirty="0" err="1" smtClean="0">
                <a:latin typeface="Calibri" pitchFamily="34" charset="0"/>
                <a:cs typeface="Calibri" pitchFamily="34" charset="0"/>
              </a:rPr>
              <a:t>isoprofit</a:t>
            </a:r>
            <a:r>
              <a:rPr lang="en-US" sz="2000" dirty="0" smtClean="0">
                <a:latin typeface="Calibri" pitchFamily="34" charset="0"/>
                <a:cs typeface="Calibri" pitchFamily="34" charset="0"/>
              </a:rPr>
              <a:t> line on some point in AB then                and                                   .</a:t>
            </a:r>
          </a:p>
          <a:p>
            <a:r>
              <a:rPr lang="en-US" sz="2000" dirty="0" smtClean="0">
                <a:latin typeface="Calibri" pitchFamily="34" charset="0"/>
                <a:cs typeface="Calibri" pitchFamily="34" charset="0"/>
              </a:rPr>
              <a:t>If </a:t>
            </a:r>
            <a:r>
              <a:rPr lang="en-US" sz="2000" dirty="0" err="1" smtClean="0">
                <a:latin typeface="Calibri" pitchFamily="34" charset="0"/>
                <a:cs typeface="Calibri" pitchFamily="34" charset="0"/>
              </a:rPr>
              <a:t>not,then</a:t>
            </a:r>
            <a:r>
              <a:rPr lang="en-US" sz="2000" dirty="0" smtClean="0">
                <a:latin typeface="Calibri" pitchFamily="34" charset="0"/>
                <a:cs typeface="Calibri" pitchFamily="34" charset="0"/>
              </a:rPr>
              <a:t> the solution is given by the point </a:t>
            </a:r>
            <a:r>
              <a:rPr lang="en-US" sz="2000" dirty="0" err="1" smtClean="0">
                <a:latin typeface="Calibri" pitchFamily="34" charset="0"/>
                <a:cs typeface="Calibri" pitchFamily="34" charset="0"/>
              </a:rPr>
              <a:t>B.Let</a:t>
            </a:r>
            <a:r>
              <a:rPr lang="en-US" sz="2000" dirty="0" smtClean="0">
                <a:latin typeface="Calibri" pitchFamily="34" charset="0"/>
                <a:cs typeface="Calibri" pitchFamily="34" charset="0"/>
              </a:rPr>
              <a:t>  L=              at B.</a:t>
            </a:r>
          </a:p>
          <a:p>
            <a:endParaRPr lang="en-US" sz="2000" dirty="0" smtClean="0">
              <a:latin typeface="Calibri" pitchFamily="34" charset="0"/>
              <a:cs typeface="Calibri" pitchFamily="34" charset="0"/>
            </a:endParaRPr>
          </a:p>
          <a:p>
            <a:r>
              <a:rPr lang="en-US" sz="2000" dirty="0" smtClean="0">
                <a:latin typeface="Calibri" pitchFamily="34" charset="0"/>
                <a:cs typeface="Calibri" pitchFamily="34" charset="0"/>
              </a:rPr>
              <a:t>Combining the above information we can write:</a:t>
            </a:r>
          </a:p>
          <a:p>
            <a:endParaRPr lang="en-US" sz="2000" dirty="0" smtClean="0">
              <a:latin typeface="Calibri" pitchFamily="34" charset="0"/>
              <a:cs typeface="Calibri" pitchFamily="34" charset="0"/>
            </a:endParaRPr>
          </a:p>
          <a:p>
            <a:pPr>
              <a:buNone/>
            </a:pPr>
            <a:r>
              <a:rPr lang="en-US" sz="2000" dirty="0" smtClean="0">
                <a:latin typeface="Calibri" pitchFamily="34" charset="0"/>
                <a:cs typeface="Calibri" pitchFamily="34" charset="0"/>
              </a:rPr>
              <a:t>                                                                                       ……….(12)</a:t>
            </a:r>
            <a:endParaRPr lang="en-US" sz="2000" dirty="0">
              <a:latin typeface="Calibri" pitchFamily="34" charset="0"/>
              <a:cs typeface="Calibri" pitchFamily="34" charset="0"/>
            </a:endParaRPr>
          </a:p>
        </p:txBody>
      </p:sp>
      <p:pic>
        <p:nvPicPr>
          <p:cNvPr id="3074" name="Picture 2"/>
          <p:cNvPicPr>
            <a:picLocks noChangeAspect="1" noChangeArrowheads="1"/>
          </p:cNvPicPr>
          <p:nvPr/>
        </p:nvPicPr>
        <p:blipFill>
          <a:blip r:embed="rId2"/>
          <a:srcRect/>
          <a:stretch>
            <a:fillRect/>
          </a:stretch>
        </p:blipFill>
        <p:spPr bwMode="auto">
          <a:xfrm>
            <a:off x="2667000" y="609600"/>
            <a:ext cx="576263" cy="244714"/>
          </a:xfrm>
          <a:prstGeom prst="rect">
            <a:avLst/>
          </a:prstGeom>
          <a:noFill/>
          <a:ln w="9525">
            <a:noFill/>
            <a:miter lim="800000"/>
            <a:headEnd/>
            <a:tailEnd/>
          </a:ln>
          <a:effectLst/>
        </p:spPr>
      </p:pic>
      <p:pic>
        <p:nvPicPr>
          <p:cNvPr id="3075" name="Picture 3"/>
          <p:cNvPicPr>
            <a:picLocks noChangeAspect="1" noChangeArrowheads="1"/>
          </p:cNvPicPr>
          <p:nvPr/>
        </p:nvPicPr>
        <p:blipFill>
          <a:blip r:embed="rId3"/>
          <a:srcRect/>
          <a:stretch>
            <a:fillRect/>
          </a:stretch>
        </p:blipFill>
        <p:spPr bwMode="auto">
          <a:xfrm>
            <a:off x="7391400" y="2438400"/>
            <a:ext cx="589279" cy="304800"/>
          </a:xfrm>
          <a:prstGeom prst="rect">
            <a:avLst/>
          </a:prstGeom>
          <a:noFill/>
          <a:ln w="9525">
            <a:noFill/>
            <a:miter lim="800000"/>
            <a:headEnd/>
            <a:tailEnd/>
          </a:ln>
          <a:effectLst/>
        </p:spPr>
      </p:pic>
      <p:pic>
        <p:nvPicPr>
          <p:cNvPr id="3076" name="Picture 4"/>
          <p:cNvPicPr>
            <a:picLocks noChangeAspect="1" noChangeArrowheads="1"/>
          </p:cNvPicPr>
          <p:nvPr/>
        </p:nvPicPr>
        <p:blipFill>
          <a:blip r:embed="rId4"/>
          <a:srcRect/>
          <a:stretch>
            <a:fillRect/>
          </a:stretch>
        </p:blipFill>
        <p:spPr bwMode="auto">
          <a:xfrm>
            <a:off x="2286000" y="3962400"/>
            <a:ext cx="762000" cy="247650"/>
          </a:xfrm>
          <a:prstGeom prst="rect">
            <a:avLst/>
          </a:prstGeom>
          <a:noFill/>
          <a:ln w="9525">
            <a:noFill/>
            <a:miter lim="800000"/>
            <a:headEnd/>
            <a:tailEnd/>
          </a:ln>
          <a:effectLst/>
        </p:spPr>
      </p:pic>
      <p:pic>
        <p:nvPicPr>
          <p:cNvPr id="3077" name="Picture 5"/>
          <p:cNvPicPr>
            <a:picLocks noChangeAspect="1" noChangeArrowheads="1"/>
          </p:cNvPicPr>
          <p:nvPr/>
        </p:nvPicPr>
        <p:blipFill>
          <a:blip r:embed="rId5"/>
          <a:srcRect/>
          <a:stretch>
            <a:fillRect/>
          </a:stretch>
        </p:blipFill>
        <p:spPr bwMode="auto">
          <a:xfrm>
            <a:off x="3657600" y="3962400"/>
            <a:ext cx="1838325" cy="238125"/>
          </a:xfrm>
          <a:prstGeom prst="rect">
            <a:avLst/>
          </a:prstGeom>
          <a:noFill/>
          <a:ln w="9525">
            <a:noFill/>
            <a:miter lim="800000"/>
            <a:headEnd/>
            <a:tailEnd/>
          </a:ln>
          <a:effectLst/>
        </p:spPr>
      </p:pic>
      <p:pic>
        <p:nvPicPr>
          <p:cNvPr id="3078" name="Picture 6"/>
          <p:cNvPicPr>
            <a:picLocks noChangeAspect="1" noChangeArrowheads="1"/>
          </p:cNvPicPr>
          <p:nvPr/>
        </p:nvPicPr>
        <p:blipFill>
          <a:blip r:embed="rId6"/>
          <a:srcRect/>
          <a:stretch>
            <a:fillRect/>
          </a:stretch>
        </p:blipFill>
        <p:spPr bwMode="auto">
          <a:xfrm>
            <a:off x="6019800" y="4343400"/>
            <a:ext cx="685800" cy="295275"/>
          </a:xfrm>
          <a:prstGeom prst="rect">
            <a:avLst/>
          </a:prstGeom>
          <a:noFill/>
          <a:ln w="9525">
            <a:noFill/>
            <a:miter lim="800000"/>
            <a:headEnd/>
            <a:tailEnd/>
          </a:ln>
          <a:effectLst/>
        </p:spPr>
      </p:pic>
      <p:pic>
        <p:nvPicPr>
          <p:cNvPr id="3079" name="Picture 7"/>
          <p:cNvPicPr>
            <a:picLocks noChangeAspect="1" noChangeArrowheads="1"/>
          </p:cNvPicPr>
          <p:nvPr/>
        </p:nvPicPr>
        <p:blipFill>
          <a:blip r:embed="rId7"/>
          <a:srcRect/>
          <a:stretch>
            <a:fillRect/>
          </a:stretch>
        </p:blipFill>
        <p:spPr bwMode="auto">
          <a:xfrm>
            <a:off x="1295400" y="5791200"/>
            <a:ext cx="2847975" cy="4000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28600"/>
            <a:ext cx="7467600" cy="7467600"/>
          </a:xfrm>
        </p:spPr>
        <p:txBody>
          <a:bodyPr>
            <a:normAutofit/>
          </a:bodyPr>
          <a:lstStyle/>
          <a:p>
            <a:r>
              <a:rPr lang="en-US" sz="2000" b="1" i="1" u="sng" dirty="0" smtClean="0">
                <a:latin typeface="Calibri" pitchFamily="34" charset="0"/>
                <a:cs typeface="Calibri" pitchFamily="34" charset="0"/>
              </a:rPr>
              <a:t> Observations:</a:t>
            </a:r>
          </a:p>
          <a:p>
            <a:pPr>
              <a:buFont typeface="Wingdings" pitchFamily="2" charset="2"/>
              <a:buChar char="ü"/>
            </a:pPr>
            <a:r>
              <a:rPr lang="en-US" sz="2000" dirty="0" smtClean="0">
                <a:latin typeface="Calibri" pitchFamily="34" charset="0"/>
                <a:cs typeface="Calibri" pitchFamily="34" charset="0"/>
              </a:rPr>
              <a:t> The line joining the origin to any point on the incentive curve gives us nothing but the interest rate “</a:t>
            </a:r>
            <a:r>
              <a:rPr lang="en-US" sz="2000" dirty="0" err="1" smtClean="0">
                <a:latin typeface="Calibri" pitchFamily="34" charset="0"/>
                <a:cs typeface="Calibri" pitchFamily="34" charset="0"/>
              </a:rPr>
              <a:t>i</a:t>
            </a:r>
            <a:r>
              <a:rPr lang="en-US" sz="2000" dirty="0" smtClean="0">
                <a:latin typeface="Calibri" pitchFamily="34" charset="0"/>
                <a:cs typeface="Calibri" pitchFamily="34" charset="0"/>
              </a:rPr>
              <a:t>”. This is because:</a:t>
            </a:r>
          </a:p>
          <a:p>
            <a:pPr>
              <a:buNone/>
            </a:pPr>
            <a:endParaRPr lang="en-US" sz="2000" dirty="0" smtClean="0">
              <a:latin typeface="Calibri" pitchFamily="34" charset="0"/>
              <a:cs typeface="Calibri" pitchFamily="34" charset="0"/>
            </a:endParaRPr>
          </a:p>
          <a:p>
            <a:pPr>
              <a:buNone/>
            </a:pPr>
            <a:r>
              <a:rPr lang="en-US" sz="2000" dirty="0" smtClean="0">
                <a:latin typeface="Calibri" pitchFamily="34" charset="0"/>
                <a:cs typeface="Calibri" pitchFamily="34" charset="0"/>
              </a:rPr>
              <a:t>                           </a:t>
            </a:r>
            <a:r>
              <a:rPr lang="en-US" b="1" dirty="0" smtClean="0">
                <a:latin typeface="Calibri" pitchFamily="34" charset="0"/>
                <a:cs typeface="Calibri" pitchFamily="34" charset="0"/>
              </a:rPr>
              <a:t>R= (1+i)L</a:t>
            </a:r>
          </a:p>
          <a:p>
            <a:pPr>
              <a:buNone/>
            </a:pPr>
            <a:r>
              <a:rPr lang="en-US" sz="2000" dirty="0" smtClean="0">
                <a:latin typeface="Calibri" pitchFamily="34" charset="0"/>
                <a:cs typeface="Calibri" pitchFamily="34" charset="0"/>
              </a:rPr>
              <a:t>            Thus      </a:t>
            </a:r>
            <a:r>
              <a:rPr lang="en-US" b="1" dirty="0" smtClean="0">
                <a:latin typeface="Calibri" pitchFamily="34" charset="0"/>
                <a:cs typeface="Calibri" pitchFamily="34" charset="0"/>
              </a:rPr>
              <a:t>R/L= (1+i)  </a:t>
            </a:r>
          </a:p>
          <a:p>
            <a:pPr>
              <a:buNone/>
            </a:pPr>
            <a:endParaRPr lang="en-US" b="1" dirty="0" smtClean="0">
              <a:latin typeface="Calibri" pitchFamily="34" charset="0"/>
              <a:cs typeface="Calibri" pitchFamily="34" charset="0"/>
            </a:endParaRPr>
          </a:p>
          <a:p>
            <a:pPr>
              <a:buFont typeface="Wingdings" pitchFamily="2" charset="2"/>
              <a:buChar char="ü"/>
            </a:pPr>
            <a:r>
              <a:rPr lang="en-US" b="1" dirty="0" smtClean="0">
                <a:latin typeface="Calibri" pitchFamily="34" charset="0"/>
                <a:cs typeface="Calibri" pitchFamily="34" charset="0"/>
              </a:rPr>
              <a:t> </a:t>
            </a:r>
          </a:p>
          <a:p>
            <a:pPr>
              <a:buFont typeface="Wingdings" pitchFamily="2" charset="2"/>
              <a:buChar char="ü"/>
            </a:pPr>
            <a:endParaRPr lang="en-US" b="1" dirty="0" smtClean="0">
              <a:latin typeface="Calibri" pitchFamily="34" charset="0"/>
              <a:cs typeface="Calibri" pitchFamily="34" charset="0"/>
            </a:endParaRPr>
          </a:p>
          <a:p>
            <a:pPr>
              <a:buFont typeface="Wingdings" pitchFamily="2" charset="2"/>
              <a:buChar char="ü"/>
            </a:pPr>
            <a:endParaRPr lang="en-US" b="1" dirty="0" smtClean="0">
              <a:latin typeface="Calibri" pitchFamily="34" charset="0"/>
              <a:cs typeface="Calibri" pitchFamily="34" charset="0"/>
            </a:endParaRPr>
          </a:p>
          <a:p>
            <a:pPr>
              <a:buFont typeface="Wingdings" pitchFamily="2" charset="2"/>
              <a:buChar char="ü"/>
            </a:pPr>
            <a:endParaRPr lang="en-US" b="1" dirty="0" smtClean="0">
              <a:latin typeface="Calibri" pitchFamily="34" charset="0"/>
              <a:cs typeface="Calibri" pitchFamily="34" charset="0"/>
            </a:endParaRPr>
          </a:p>
          <a:p>
            <a:pPr>
              <a:buFont typeface="Wingdings" pitchFamily="2" charset="2"/>
              <a:buChar char="ü"/>
            </a:pPr>
            <a:endParaRPr lang="en-US" b="1" dirty="0" smtClean="0">
              <a:latin typeface="Calibri" pitchFamily="34" charset="0"/>
              <a:cs typeface="Calibri" pitchFamily="34" charset="0"/>
            </a:endParaRPr>
          </a:p>
          <a:p>
            <a:pPr>
              <a:buFont typeface="Wingdings" pitchFamily="2" charset="2"/>
              <a:buChar char="ü"/>
            </a:pPr>
            <a:endParaRPr lang="en-US" b="1" dirty="0" smtClean="0">
              <a:latin typeface="Calibri" pitchFamily="34" charset="0"/>
              <a:cs typeface="Calibri" pitchFamily="34" charset="0"/>
            </a:endParaRPr>
          </a:p>
          <a:p>
            <a:pPr>
              <a:buFont typeface="Wingdings" pitchFamily="2" charset="2"/>
              <a:buChar char="ü"/>
            </a:pPr>
            <a:r>
              <a:rPr lang="en-US" b="1" dirty="0" smtClean="0">
                <a:latin typeface="Calibri" pitchFamily="34" charset="0"/>
                <a:cs typeface="Calibri" pitchFamily="34" charset="0"/>
              </a:rPr>
              <a:t> </a:t>
            </a:r>
            <a:r>
              <a:rPr lang="en-US" sz="2000" b="1" i="1" u="sng" dirty="0" smtClean="0">
                <a:latin typeface="Calibri" pitchFamily="34" charset="0"/>
                <a:cs typeface="Calibri" pitchFamily="34" charset="0"/>
              </a:rPr>
              <a:t>Thus, as the loan size decreases, the social surplus also decreases. </a:t>
            </a:r>
            <a:endParaRPr lang="en-US" sz="2000" b="1" i="1" u="sng" dirty="0">
              <a:latin typeface="Calibri" pitchFamily="34" charset="0"/>
              <a:cs typeface="Calibri" pitchFamily="34" charset="0"/>
            </a:endParaRPr>
          </a:p>
        </p:txBody>
      </p:sp>
      <p:pic>
        <p:nvPicPr>
          <p:cNvPr id="2050" name="Picture 2"/>
          <p:cNvPicPr>
            <a:picLocks noChangeAspect="1" noChangeArrowheads="1"/>
          </p:cNvPicPr>
          <p:nvPr/>
        </p:nvPicPr>
        <p:blipFill>
          <a:blip r:embed="rId2"/>
          <a:srcRect/>
          <a:stretch>
            <a:fillRect/>
          </a:stretch>
        </p:blipFill>
        <p:spPr bwMode="auto">
          <a:xfrm>
            <a:off x="914400" y="3124200"/>
            <a:ext cx="6629400" cy="2438400"/>
          </a:xfrm>
          <a:prstGeom prst="rect">
            <a:avLst/>
          </a:prstGeom>
          <a:noFill/>
          <a:ln w="9525">
            <a:noFill/>
            <a:miter lim="800000"/>
            <a:headEnd/>
            <a:tailEnd/>
          </a:ln>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52400"/>
            <a:ext cx="8382000" cy="6477000"/>
          </a:xfrm>
        </p:spPr>
        <p:txBody>
          <a:bodyPr>
            <a:normAutofit/>
          </a:bodyPr>
          <a:lstStyle/>
          <a:p>
            <a:pPr>
              <a:buFont typeface="Wingdings" pitchFamily="2" charset="2"/>
              <a:buChar char="Ø"/>
            </a:pPr>
            <a:r>
              <a:rPr lang="en-US" sz="2000" dirty="0" smtClean="0">
                <a:latin typeface="Calibri" pitchFamily="34" charset="0"/>
                <a:cs typeface="Calibri" pitchFamily="34" charset="0"/>
              </a:rPr>
              <a:t>EFFECT OF PARAMETRIC SHIFT IN Z(lender’s profit) or V(option value of default).</a:t>
            </a:r>
          </a:p>
          <a:p>
            <a:pPr marL="514350" indent="-514350">
              <a:buFont typeface="Wingdings" pitchFamily="2" charset="2"/>
              <a:buChar char="ü"/>
            </a:pPr>
            <a:r>
              <a:rPr lang="en-US" sz="2000" u="sng" dirty="0" smtClean="0">
                <a:latin typeface="Calibri" pitchFamily="34" charset="0"/>
                <a:cs typeface="Calibri" pitchFamily="34" charset="0"/>
              </a:rPr>
              <a:t>Increase in z</a:t>
            </a:r>
            <a:r>
              <a:rPr lang="en-US" sz="2000" dirty="0" smtClean="0">
                <a:latin typeface="Calibri" pitchFamily="34" charset="0"/>
                <a:cs typeface="Calibri" pitchFamily="34" charset="0"/>
              </a:rPr>
              <a:t>:the </a:t>
            </a:r>
            <a:r>
              <a:rPr lang="en-US" sz="2000" dirty="0" err="1" smtClean="0">
                <a:latin typeface="Calibri" pitchFamily="34" charset="0"/>
                <a:cs typeface="Calibri" pitchFamily="34" charset="0"/>
              </a:rPr>
              <a:t>isoprofit</a:t>
            </a:r>
            <a:r>
              <a:rPr lang="en-US" sz="2000" dirty="0" smtClean="0">
                <a:latin typeface="Calibri" pitchFamily="34" charset="0"/>
                <a:cs typeface="Calibri" pitchFamily="34" charset="0"/>
              </a:rPr>
              <a:t> line shifts up implying      is lower.</a:t>
            </a:r>
          </a:p>
          <a:p>
            <a:pPr marL="514350" indent="-514350">
              <a:buNone/>
            </a:pPr>
            <a:r>
              <a:rPr lang="en-US" sz="2000" dirty="0" smtClean="0">
                <a:latin typeface="Calibri" pitchFamily="34" charset="0"/>
                <a:cs typeface="Calibri" pitchFamily="34" charset="0"/>
              </a:rPr>
              <a:t>        Therefore if            ,then increase in z results in lower L and higher </a:t>
            </a:r>
            <a:r>
              <a:rPr lang="en-US" sz="2000" dirty="0" err="1" smtClean="0">
                <a:latin typeface="Calibri" pitchFamily="34" charset="0"/>
                <a:cs typeface="Calibri" pitchFamily="34" charset="0"/>
              </a:rPr>
              <a:t>i</a:t>
            </a:r>
            <a:r>
              <a:rPr lang="en-US" sz="2000" dirty="0" smtClean="0">
                <a:latin typeface="Calibri" pitchFamily="34" charset="0"/>
                <a:cs typeface="Calibri" pitchFamily="34" charset="0"/>
              </a:rPr>
              <a:t>.</a:t>
            </a:r>
          </a:p>
          <a:p>
            <a:pPr marL="514350" indent="-514350">
              <a:buNone/>
            </a:pPr>
            <a:r>
              <a:rPr lang="en-US" sz="2000" dirty="0" smtClean="0">
                <a:latin typeface="Calibri" pitchFamily="34" charset="0"/>
                <a:cs typeface="Calibri" pitchFamily="34" charset="0"/>
              </a:rPr>
              <a:t>        If              then a small increase in z results in increasing R but L remaining the same and </a:t>
            </a:r>
            <a:r>
              <a:rPr lang="en-US" sz="2000" dirty="0" err="1" smtClean="0">
                <a:latin typeface="Calibri" pitchFamily="34" charset="0"/>
                <a:cs typeface="Calibri" pitchFamily="34" charset="0"/>
              </a:rPr>
              <a:t>i</a:t>
            </a:r>
            <a:r>
              <a:rPr lang="en-US" sz="2000" dirty="0" smtClean="0">
                <a:latin typeface="Calibri" pitchFamily="34" charset="0"/>
                <a:cs typeface="Calibri" pitchFamily="34" charset="0"/>
              </a:rPr>
              <a:t> increases.</a:t>
            </a:r>
          </a:p>
        </p:txBody>
      </p:sp>
      <p:pic>
        <p:nvPicPr>
          <p:cNvPr id="4098" name="Picture 2"/>
          <p:cNvPicPr>
            <a:picLocks noChangeAspect="1" noChangeArrowheads="1"/>
          </p:cNvPicPr>
          <p:nvPr/>
        </p:nvPicPr>
        <p:blipFill>
          <a:blip r:embed="rId2"/>
          <a:srcRect/>
          <a:stretch>
            <a:fillRect/>
          </a:stretch>
        </p:blipFill>
        <p:spPr bwMode="auto">
          <a:xfrm>
            <a:off x="5791200" y="914400"/>
            <a:ext cx="190500" cy="295275"/>
          </a:xfrm>
          <a:prstGeom prst="rect">
            <a:avLst/>
          </a:prstGeom>
          <a:noFill/>
          <a:ln w="9525">
            <a:noFill/>
            <a:miter lim="800000"/>
            <a:headEnd/>
            <a:tailEnd/>
          </a:ln>
          <a:effectLst/>
        </p:spPr>
      </p:pic>
      <p:pic>
        <p:nvPicPr>
          <p:cNvPr id="4099" name="Picture 3"/>
          <p:cNvPicPr>
            <a:picLocks noChangeAspect="1" noChangeArrowheads="1"/>
          </p:cNvPicPr>
          <p:nvPr/>
        </p:nvPicPr>
        <p:blipFill>
          <a:blip r:embed="rId3"/>
          <a:srcRect/>
          <a:stretch>
            <a:fillRect/>
          </a:stretch>
        </p:blipFill>
        <p:spPr bwMode="auto">
          <a:xfrm>
            <a:off x="2057400" y="1295400"/>
            <a:ext cx="628650" cy="266700"/>
          </a:xfrm>
          <a:prstGeom prst="rect">
            <a:avLst/>
          </a:prstGeom>
          <a:noFill/>
          <a:ln w="9525">
            <a:noFill/>
            <a:miter lim="800000"/>
            <a:headEnd/>
            <a:tailEnd/>
          </a:ln>
          <a:effectLst/>
        </p:spPr>
      </p:pic>
      <p:pic>
        <p:nvPicPr>
          <p:cNvPr id="4100" name="Picture 4"/>
          <p:cNvPicPr>
            <a:picLocks noChangeAspect="1" noChangeArrowheads="1"/>
          </p:cNvPicPr>
          <p:nvPr/>
        </p:nvPicPr>
        <p:blipFill>
          <a:blip r:embed="rId4"/>
          <a:srcRect/>
          <a:stretch>
            <a:fillRect/>
          </a:stretch>
        </p:blipFill>
        <p:spPr bwMode="auto">
          <a:xfrm>
            <a:off x="990600" y="1676400"/>
            <a:ext cx="695325" cy="266700"/>
          </a:xfrm>
          <a:prstGeom prst="rect">
            <a:avLst/>
          </a:prstGeom>
          <a:noFill/>
          <a:ln w="9525">
            <a:noFill/>
            <a:miter lim="800000"/>
            <a:headEnd/>
            <a:tailEnd/>
          </a:ln>
          <a:effectLst/>
        </p:spPr>
      </p:pic>
      <p:pic>
        <p:nvPicPr>
          <p:cNvPr id="4101" name="Picture 5"/>
          <p:cNvPicPr>
            <a:picLocks noChangeAspect="1" noChangeArrowheads="1"/>
          </p:cNvPicPr>
          <p:nvPr/>
        </p:nvPicPr>
        <p:blipFill>
          <a:blip r:embed="rId5"/>
          <a:srcRect/>
          <a:stretch>
            <a:fillRect/>
          </a:stretch>
        </p:blipFill>
        <p:spPr bwMode="auto">
          <a:xfrm>
            <a:off x="1600200" y="2438400"/>
            <a:ext cx="4800600" cy="391190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152400"/>
            <a:ext cx="8534400" cy="6705600"/>
          </a:xfrm>
        </p:spPr>
        <p:txBody>
          <a:bodyPr>
            <a:normAutofit/>
          </a:bodyPr>
          <a:lstStyle/>
          <a:p>
            <a:r>
              <a:rPr lang="en-US" sz="2000" u="sng" dirty="0" smtClean="0">
                <a:latin typeface="Calibri" pitchFamily="34" charset="0"/>
                <a:cs typeface="Calibri" pitchFamily="34" charset="0"/>
              </a:rPr>
              <a:t>Increase in outside option v</a:t>
            </a:r>
            <a:r>
              <a:rPr lang="en-US" sz="2000" dirty="0" smtClean="0">
                <a:latin typeface="Calibri" pitchFamily="34" charset="0"/>
                <a:cs typeface="Calibri" pitchFamily="34" charset="0"/>
              </a:rPr>
              <a:t>:the incentive constraint shifts </a:t>
            </a:r>
            <a:r>
              <a:rPr lang="en-US" sz="2000" dirty="0" err="1" smtClean="0">
                <a:latin typeface="Calibri" pitchFamily="34" charset="0"/>
                <a:cs typeface="Calibri" pitchFamily="34" charset="0"/>
              </a:rPr>
              <a:t>inwards.The</a:t>
            </a:r>
            <a:r>
              <a:rPr lang="en-US" sz="2000" dirty="0" smtClean="0">
                <a:latin typeface="Calibri" pitchFamily="34" charset="0"/>
                <a:cs typeface="Calibri" pitchFamily="34" charset="0"/>
              </a:rPr>
              <a:t> effect on loan sizes and interest rates in nearly similar to the previous case.</a:t>
            </a:r>
            <a:endParaRPr lang="en-US" sz="2000" dirty="0">
              <a:latin typeface="Calibri" pitchFamily="34" charset="0"/>
              <a:cs typeface="Calibri" pitchFamily="34" charset="0"/>
            </a:endParaRPr>
          </a:p>
        </p:txBody>
      </p:sp>
      <p:pic>
        <p:nvPicPr>
          <p:cNvPr id="5122" name="Picture 2"/>
          <p:cNvPicPr>
            <a:picLocks noChangeAspect="1" noChangeArrowheads="1"/>
          </p:cNvPicPr>
          <p:nvPr/>
        </p:nvPicPr>
        <p:blipFill>
          <a:blip r:embed="rId2"/>
          <a:srcRect/>
          <a:stretch>
            <a:fillRect/>
          </a:stretch>
        </p:blipFill>
        <p:spPr bwMode="auto">
          <a:xfrm>
            <a:off x="1600200" y="1524000"/>
            <a:ext cx="4791075" cy="35528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28600"/>
            <a:ext cx="8305800" cy="6629400"/>
          </a:xfrm>
        </p:spPr>
        <p:txBody>
          <a:bodyPr>
            <a:normAutofit/>
          </a:bodyPr>
          <a:lstStyle/>
          <a:p>
            <a:r>
              <a:rPr lang="en-US" sz="2000" dirty="0" smtClean="0">
                <a:latin typeface="Calibri" pitchFamily="34" charset="0"/>
                <a:cs typeface="Calibri" pitchFamily="34" charset="0"/>
              </a:rPr>
              <a:t>The first part deals with the case of </a:t>
            </a:r>
            <a:r>
              <a:rPr lang="en-US" sz="2000" b="1" i="1" u="sng" dirty="0" smtClean="0">
                <a:latin typeface="Calibri" pitchFamily="34" charset="0"/>
                <a:cs typeface="Calibri" pitchFamily="34" charset="0"/>
              </a:rPr>
              <a:t>involuntary default </a:t>
            </a:r>
            <a:r>
              <a:rPr lang="en-US" sz="2000" dirty="0" smtClean="0">
                <a:latin typeface="Calibri" pitchFamily="34" charset="0"/>
                <a:cs typeface="Calibri" pitchFamily="34" charset="0"/>
              </a:rPr>
              <a:t>under limited liability. </a:t>
            </a:r>
          </a:p>
          <a:p>
            <a:pPr>
              <a:buFont typeface="Wingdings" pitchFamily="2" charset="2"/>
              <a:buChar char="ü"/>
            </a:pPr>
            <a:r>
              <a:rPr lang="en-US" sz="2000" dirty="0" smtClean="0">
                <a:latin typeface="Calibri" pitchFamily="34" charset="0"/>
                <a:cs typeface="Calibri" pitchFamily="34" charset="0"/>
              </a:rPr>
              <a:t>The model illustrates the trade-off between extraction of rents and provision of incentives to induce good harvest.</a:t>
            </a:r>
          </a:p>
          <a:p>
            <a:pPr>
              <a:buFont typeface="Wingdings" pitchFamily="2" charset="2"/>
              <a:buChar char="ü"/>
            </a:pPr>
            <a:r>
              <a:rPr lang="en-US" sz="2000" dirty="0" smtClean="0">
                <a:latin typeface="Calibri" pitchFamily="34" charset="0"/>
                <a:cs typeface="Calibri" pitchFamily="34" charset="0"/>
              </a:rPr>
              <a:t> It also shows how the amount of collateral affects the effort and borrower returns</a:t>
            </a:r>
          </a:p>
          <a:p>
            <a:pPr>
              <a:buFont typeface="Wingdings" pitchFamily="2" charset="2"/>
              <a:buChar char="ü"/>
            </a:pPr>
            <a:r>
              <a:rPr lang="en-US" sz="2000" dirty="0" smtClean="0">
                <a:latin typeface="Calibri" pitchFamily="34" charset="0"/>
                <a:cs typeface="Calibri" pitchFamily="34" charset="0"/>
              </a:rPr>
              <a:t> We will see that asset inequalities within the borrowing class are possibly magnified through the operation of the credit market, a phenomenon that may cause the persistence of poverty.</a:t>
            </a:r>
          </a:p>
          <a:p>
            <a:endParaRPr lang="en-US" sz="2000" dirty="0" smtClean="0">
              <a:latin typeface="Calibri" pitchFamily="34" charset="0"/>
              <a:cs typeface="Calibri" pitchFamily="34" charset="0"/>
            </a:endParaRPr>
          </a:p>
          <a:p>
            <a:r>
              <a:rPr lang="en-US" sz="2000" dirty="0" smtClean="0">
                <a:latin typeface="Calibri" pitchFamily="34" charset="0"/>
                <a:cs typeface="Calibri" pitchFamily="34" charset="0"/>
              </a:rPr>
              <a:t> The second part introduces the possibility of </a:t>
            </a:r>
            <a:r>
              <a:rPr lang="en-US" sz="2000" b="1" i="1" u="sng" dirty="0" smtClean="0">
                <a:latin typeface="Calibri" pitchFamily="34" charset="0"/>
                <a:cs typeface="Calibri" pitchFamily="34" charset="0"/>
              </a:rPr>
              <a:t>voluntary default </a:t>
            </a:r>
            <a:r>
              <a:rPr lang="en-US" sz="2000" dirty="0" smtClean="0">
                <a:latin typeface="Calibri" pitchFamily="34" charset="0"/>
                <a:cs typeface="Calibri" pitchFamily="34" charset="0"/>
              </a:rPr>
              <a:t>and analyses the problem of </a:t>
            </a:r>
            <a:r>
              <a:rPr lang="en-US" sz="2000" b="1" i="1" u="sng" dirty="0" smtClean="0">
                <a:latin typeface="Calibri" pitchFamily="34" charset="0"/>
                <a:cs typeface="Calibri" pitchFamily="34" charset="0"/>
              </a:rPr>
              <a:t>contract enforcement</a:t>
            </a:r>
            <a:r>
              <a:rPr lang="en-US" sz="2000" dirty="0" smtClean="0">
                <a:latin typeface="Calibri" pitchFamily="34" charset="0"/>
                <a:cs typeface="Calibri" pitchFamily="34" charset="0"/>
              </a:rPr>
              <a:t>. The author discusses a model of repeated borrowing, where compliance (no default) is ensured by the threat of reduction/elimination of access to credit in the future.</a:t>
            </a:r>
          </a:p>
          <a:p>
            <a:pPr>
              <a:buFont typeface="Wingdings" pitchFamily="2" charset="2"/>
              <a:buChar char="ü"/>
            </a:pPr>
            <a:r>
              <a:rPr lang="en-US" sz="2000" dirty="0" smtClean="0">
                <a:latin typeface="Calibri" pitchFamily="34" charset="0"/>
                <a:cs typeface="Calibri" pitchFamily="34" charset="0"/>
              </a:rPr>
              <a:t> We will see that credit rationing arises unless the borrower has sufficient bargaining power.</a:t>
            </a:r>
          </a:p>
          <a:p>
            <a:pPr>
              <a:buNone/>
            </a:pPr>
            <a:r>
              <a:rPr lang="en-US" sz="2000" b="1" dirty="0" smtClean="0">
                <a:latin typeface="Calibri" pitchFamily="34" charset="0"/>
                <a:cs typeface="Calibri" pitchFamily="34" charset="0"/>
              </a:rPr>
              <a:t>     </a:t>
            </a:r>
            <a:r>
              <a:rPr lang="en-US" sz="2000" b="1" i="1" u="sng" dirty="0" smtClean="0">
                <a:latin typeface="Calibri" pitchFamily="34" charset="0"/>
                <a:cs typeface="Calibri" pitchFamily="34" charset="0"/>
              </a:rPr>
              <a:t>One common conclusion we can draw is that the distribution of bargaining power affects degree of rationing, effort levels and efficiency. Greater bargaining power to lender reduces available credit and efficiency.</a:t>
            </a:r>
          </a:p>
          <a:p>
            <a:endParaRPr lang="en-US" sz="2000"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8382000" cy="6477000"/>
          </a:xfrm>
        </p:spPr>
        <p:txBody>
          <a:bodyPr>
            <a:normAutofit/>
          </a:bodyPr>
          <a:lstStyle/>
          <a:p>
            <a:r>
              <a:rPr lang="en-US" sz="2000" dirty="0" smtClean="0">
                <a:latin typeface="Calibri" pitchFamily="34" charset="0"/>
                <a:cs typeface="Calibri" pitchFamily="34" charset="0"/>
              </a:rPr>
              <a:t>CREDIT RATIONING:</a:t>
            </a:r>
          </a:p>
          <a:p>
            <a:pPr>
              <a:buFont typeface="Wingdings" pitchFamily="2" charset="2"/>
              <a:buChar char="ü"/>
            </a:pPr>
            <a:r>
              <a:rPr lang="en-US" sz="2000" dirty="0" smtClean="0">
                <a:latin typeface="Calibri" pitchFamily="34" charset="0"/>
                <a:cs typeface="Calibri" pitchFamily="34" charset="0"/>
              </a:rPr>
              <a:t>Notice that if the value of z (given v) or v (given z) is very </a:t>
            </a:r>
            <a:r>
              <a:rPr lang="en-US" sz="2000" dirty="0" err="1" smtClean="0">
                <a:latin typeface="Calibri" pitchFamily="34" charset="0"/>
                <a:cs typeface="Calibri" pitchFamily="34" charset="0"/>
              </a:rPr>
              <a:t>high,the</a:t>
            </a:r>
            <a:r>
              <a:rPr lang="en-US" sz="2000" dirty="0" smtClean="0">
                <a:latin typeface="Calibri" pitchFamily="34" charset="0"/>
                <a:cs typeface="Calibri" pitchFamily="34" charset="0"/>
              </a:rPr>
              <a:t> problem does not have a solution.</a:t>
            </a:r>
          </a:p>
          <a:p>
            <a:pPr>
              <a:buFont typeface="Wingdings" pitchFamily="2" charset="2"/>
              <a:buChar char="ü"/>
            </a:pPr>
            <a:r>
              <a:rPr lang="en-US" sz="2000" dirty="0" smtClean="0">
                <a:latin typeface="Calibri" pitchFamily="34" charset="0"/>
                <a:cs typeface="Calibri" pitchFamily="34" charset="0"/>
              </a:rPr>
              <a:t>The borderline case is where the incentive curve and the </a:t>
            </a:r>
            <a:r>
              <a:rPr lang="en-US" sz="2000" dirty="0" err="1" smtClean="0">
                <a:latin typeface="Calibri" pitchFamily="34" charset="0"/>
                <a:cs typeface="Calibri" pitchFamily="34" charset="0"/>
              </a:rPr>
              <a:t>isoprofit</a:t>
            </a:r>
            <a:r>
              <a:rPr lang="en-US" sz="2000" dirty="0" smtClean="0">
                <a:latin typeface="Calibri" pitchFamily="34" charset="0"/>
                <a:cs typeface="Calibri" pitchFamily="34" charset="0"/>
              </a:rPr>
              <a:t> line is tangent-the feasible set reduces to a singleton and so this is the equilibrium.</a:t>
            </a:r>
          </a:p>
          <a:p>
            <a:pPr>
              <a:buFont typeface="Wingdings" pitchFamily="2" charset="2"/>
              <a:buChar char="ü"/>
            </a:pPr>
            <a:r>
              <a:rPr lang="en-US" sz="2000" dirty="0" smtClean="0">
                <a:latin typeface="Calibri" pitchFamily="34" charset="0"/>
                <a:cs typeface="Calibri" pitchFamily="34" charset="0"/>
              </a:rPr>
              <a:t>Tangency of eq. (10) and eq. (11) implies                            .Therefore               .</a:t>
            </a:r>
          </a:p>
          <a:p>
            <a:pPr>
              <a:buFont typeface="Wingdings" pitchFamily="2" charset="2"/>
              <a:buChar char="ü"/>
            </a:pPr>
            <a:r>
              <a:rPr lang="en-US" sz="2000" dirty="0" smtClean="0">
                <a:latin typeface="Calibri" pitchFamily="34" charset="0"/>
                <a:cs typeface="Calibri" pitchFamily="34" charset="0"/>
              </a:rPr>
              <a:t>There is credit rationing if z or v is sufficiently high.</a:t>
            </a:r>
          </a:p>
          <a:p>
            <a:pPr>
              <a:buFont typeface="Wingdings" pitchFamily="2" charset="2"/>
              <a:buChar char="ü"/>
            </a:pPr>
            <a:r>
              <a:rPr lang="en-US" sz="2000" dirty="0" smtClean="0">
                <a:latin typeface="Calibri" pitchFamily="34" charset="0"/>
                <a:cs typeface="Calibri" pitchFamily="34" charset="0"/>
              </a:rPr>
              <a:t>Since the solution is continuous in z or v ,therefore there will be credit rationing if either z or v is above some critical value.</a:t>
            </a:r>
          </a:p>
          <a:p>
            <a:pPr>
              <a:buNone/>
            </a:pPr>
            <a:endParaRPr lang="en-US" sz="2000" dirty="0">
              <a:latin typeface="Calibri" pitchFamily="34" charset="0"/>
              <a:cs typeface="Calibri" pitchFamily="34" charset="0"/>
            </a:endParaRPr>
          </a:p>
        </p:txBody>
      </p:sp>
      <p:pic>
        <p:nvPicPr>
          <p:cNvPr id="6146" name="Picture 2"/>
          <p:cNvPicPr>
            <a:picLocks noChangeAspect="1" noChangeArrowheads="1"/>
          </p:cNvPicPr>
          <p:nvPr/>
        </p:nvPicPr>
        <p:blipFill>
          <a:blip r:embed="rId2"/>
          <a:srcRect/>
          <a:stretch>
            <a:fillRect/>
          </a:stretch>
        </p:blipFill>
        <p:spPr bwMode="auto">
          <a:xfrm>
            <a:off x="4800600" y="2057400"/>
            <a:ext cx="1466850" cy="285750"/>
          </a:xfrm>
          <a:prstGeom prst="rect">
            <a:avLst/>
          </a:prstGeom>
          <a:noFill/>
          <a:ln w="9525">
            <a:noFill/>
            <a:miter lim="800000"/>
            <a:headEnd/>
            <a:tailEnd/>
          </a:ln>
          <a:effectLst/>
        </p:spPr>
      </p:pic>
      <p:pic>
        <p:nvPicPr>
          <p:cNvPr id="6147" name="Picture 3"/>
          <p:cNvPicPr>
            <a:picLocks noChangeAspect="1" noChangeArrowheads="1"/>
          </p:cNvPicPr>
          <p:nvPr/>
        </p:nvPicPr>
        <p:blipFill>
          <a:blip r:embed="rId3"/>
          <a:srcRect/>
          <a:stretch>
            <a:fillRect/>
          </a:stretch>
        </p:blipFill>
        <p:spPr bwMode="auto">
          <a:xfrm>
            <a:off x="7543800" y="2057400"/>
            <a:ext cx="676275" cy="276225"/>
          </a:xfrm>
          <a:prstGeom prst="rect">
            <a:avLst/>
          </a:prstGeom>
          <a:noFill/>
          <a:ln w="9525">
            <a:noFill/>
            <a:miter lim="800000"/>
            <a:headEnd/>
            <a:tailEnd/>
          </a:ln>
          <a:effectLst/>
        </p:spPr>
      </p:pic>
      <p:pic>
        <p:nvPicPr>
          <p:cNvPr id="6148" name="Picture 4"/>
          <p:cNvPicPr>
            <a:picLocks noChangeAspect="1" noChangeArrowheads="1"/>
          </p:cNvPicPr>
          <p:nvPr/>
        </p:nvPicPr>
        <p:blipFill>
          <a:blip r:embed="rId4"/>
          <a:srcRect/>
          <a:stretch>
            <a:fillRect/>
          </a:stretch>
        </p:blipFill>
        <p:spPr bwMode="auto">
          <a:xfrm>
            <a:off x="228600" y="3657600"/>
            <a:ext cx="8458200" cy="125170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52400"/>
            <a:ext cx="8382000" cy="6477000"/>
          </a:xfrm>
        </p:spPr>
        <p:txBody>
          <a:bodyPr>
            <a:normAutofit/>
          </a:bodyPr>
          <a:lstStyle/>
          <a:p>
            <a:r>
              <a:rPr lang="en-US" sz="2000" dirty="0" smtClean="0">
                <a:latin typeface="Calibri" pitchFamily="34" charset="0"/>
                <a:cs typeface="Calibri" pitchFamily="34" charset="0"/>
              </a:rPr>
              <a:t>Notice that:</a:t>
            </a:r>
          </a:p>
          <a:p>
            <a:pPr>
              <a:buFont typeface="Wingdings" pitchFamily="2" charset="2"/>
              <a:buChar char="ü"/>
            </a:pPr>
            <a:r>
              <a:rPr lang="en-US" sz="2000" dirty="0" err="1" smtClean="0">
                <a:latin typeface="Calibri" pitchFamily="34" charset="0"/>
                <a:cs typeface="Calibri" pitchFamily="34" charset="0"/>
              </a:rPr>
              <a:t>Equilibria</a:t>
            </a:r>
            <a:r>
              <a:rPr lang="en-US" sz="2000" dirty="0" smtClean="0">
                <a:latin typeface="Calibri" pitchFamily="34" charset="0"/>
                <a:cs typeface="Calibri" pitchFamily="34" charset="0"/>
              </a:rPr>
              <a:t> which give more profit to the lender involve lesser overall efficiency because credit rationing is more severe.</a:t>
            </a:r>
          </a:p>
          <a:p>
            <a:pPr>
              <a:buNone/>
            </a:pPr>
            <a:endParaRPr lang="en-US" sz="2000" dirty="0" smtClean="0">
              <a:latin typeface="Calibri" pitchFamily="34" charset="0"/>
              <a:cs typeface="Calibri" pitchFamily="34" charset="0"/>
            </a:endParaRPr>
          </a:p>
          <a:p>
            <a:pPr>
              <a:buFont typeface="Wingdings" pitchFamily="2" charset="2"/>
              <a:buChar char="ü"/>
            </a:pPr>
            <a:endParaRPr lang="en-US" sz="2000"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1981200" y="1676400"/>
            <a:ext cx="6705600" cy="2438400"/>
          </a:xfrm>
        </p:spPr>
        <p:txBody>
          <a:bodyPr>
            <a:normAutofit/>
          </a:bodyPr>
          <a:lstStyle/>
          <a:p>
            <a:r>
              <a:rPr lang="en-US" sz="4000" dirty="0" smtClean="0">
                <a:latin typeface="Algerian" pitchFamily="82" charset="0"/>
              </a:rPr>
              <a:t>General equilibrium:</a:t>
            </a:r>
            <a:br>
              <a:rPr lang="en-US" sz="4000" dirty="0" smtClean="0">
                <a:latin typeface="Algerian" pitchFamily="82" charset="0"/>
              </a:rPr>
            </a:br>
            <a:r>
              <a:rPr lang="en-US" sz="4000" dirty="0" smtClean="0">
                <a:latin typeface="Algerian" pitchFamily="82" charset="0"/>
              </a:rPr>
              <a:t>multiple  lenders</a:t>
            </a:r>
            <a:endParaRPr lang="en-US" sz="4000" dirty="0">
              <a:latin typeface="Algerian" pitchFamily="82"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152400"/>
            <a:ext cx="8534400" cy="6553200"/>
          </a:xfrm>
        </p:spPr>
        <p:txBody>
          <a:bodyPr>
            <a:normAutofit/>
          </a:bodyPr>
          <a:lstStyle/>
          <a:p>
            <a:r>
              <a:rPr lang="en-US" sz="2000" dirty="0" smtClean="0">
                <a:latin typeface="Calibri" pitchFamily="34" charset="0"/>
                <a:cs typeface="Calibri" pitchFamily="34" charset="0"/>
              </a:rPr>
              <a:t>ASSUMPTIONS:</a:t>
            </a:r>
          </a:p>
          <a:p>
            <a:pPr>
              <a:buFont typeface="Wingdings" pitchFamily="2" charset="2"/>
              <a:buChar char="ü"/>
            </a:pPr>
            <a:r>
              <a:rPr lang="en-US" sz="2000" dirty="0" smtClean="0">
                <a:latin typeface="Calibri" pitchFamily="34" charset="0"/>
                <a:cs typeface="Calibri" pitchFamily="34" charset="0"/>
              </a:rPr>
              <a:t>Suppose that following a </a:t>
            </a:r>
            <a:r>
              <a:rPr lang="en-US" sz="2000" dirty="0" err="1" smtClean="0">
                <a:latin typeface="Calibri" pitchFamily="34" charset="0"/>
                <a:cs typeface="Calibri" pitchFamily="34" charset="0"/>
              </a:rPr>
              <a:t>default,the</a:t>
            </a:r>
            <a:r>
              <a:rPr lang="en-US" sz="2000" dirty="0" smtClean="0">
                <a:latin typeface="Calibri" pitchFamily="34" charset="0"/>
                <a:cs typeface="Calibri" pitchFamily="34" charset="0"/>
              </a:rPr>
              <a:t> existing credit relationship is terminated.</a:t>
            </a:r>
          </a:p>
          <a:p>
            <a:pPr>
              <a:buFont typeface="Wingdings" pitchFamily="2" charset="2"/>
              <a:buChar char="ü"/>
            </a:pPr>
            <a:r>
              <a:rPr lang="en-US" sz="2000" dirty="0" smtClean="0">
                <a:latin typeface="Calibri" pitchFamily="34" charset="0"/>
                <a:cs typeface="Calibri" pitchFamily="34" charset="0"/>
              </a:rPr>
              <a:t>The borrower can approach a new </a:t>
            </a:r>
            <a:r>
              <a:rPr lang="en-US" sz="2000" dirty="0" err="1" smtClean="0">
                <a:latin typeface="Calibri" pitchFamily="34" charset="0"/>
                <a:cs typeface="Calibri" pitchFamily="34" charset="0"/>
              </a:rPr>
              <a:t>lender,who</a:t>
            </a:r>
            <a:r>
              <a:rPr lang="en-US" sz="2000" dirty="0" smtClean="0">
                <a:latin typeface="Calibri" pitchFamily="34" charset="0"/>
                <a:cs typeface="Calibri" pitchFamily="34" charset="0"/>
              </a:rPr>
              <a:t> checks the borrower’s past and discovers the borrowers past with probability p(</a:t>
            </a:r>
            <a:r>
              <a:rPr lang="en-US" sz="2000" dirty="0" err="1" smtClean="0">
                <a:latin typeface="Calibri" pitchFamily="34" charset="0"/>
                <a:cs typeface="Calibri" pitchFamily="34" charset="0"/>
              </a:rPr>
              <a:t>i.i.d</a:t>
            </a:r>
            <a:r>
              <a:rPr lang="en-US" sz="2000" dirty="0" smtClean="0">
                <a:latin typeface="Calibri" pitchFamily="34" charset="0"/>
                <a:cs typeface="Calibri" pitchFamily="34" charset="0"/>
              </a:rPr>
              <a:t>. across periods).</a:t>
            </a:r>
          </a:p>
          <a:p>
            <a:pPr>
              <a:buFont typeface="Wingdings" pitchFamily="2" charset="2"/>
              <a:buChar char="ü"/>
            </a:pPr>
            <a:r>
              <a:rPr lang="en-US" sz="2000" dirty="0" smtClean="0">
                <a:latin typeface="Calibri" pitchFamily="34" charset="0"/>
                <a:cs typeface="Calibri" pitchFamily="34" charset="0"/>
              </a:rPr>
              <a:t>If the past is </a:t>
            </a:r>
            <a:r>
              <a:rPr lang="en-US" sz="2000" dirty="0" err="1" smtClean="0">
                <a:latin typeface="Calibri" pitchFamily="34" charset="0"/>
                <a:cs typeface="Calibri" pitchFamily="34" charset="0"/>
              </a:rPr>
              <a:t>discovered,the</a:t>
            </a:r>
            <a:r>
              <a:rPr lang="en-US" sz="2000" dirty="0" smtClean="0">
                <a:latin typeface="Calibri" pitchFamily="34" charset="0"/>
                <a:cs typeface="Calibri" pitchFamily="34" charset="0"/>
              </a:rPr>
              <a:t> lender refuses to give </a:t>
            </a:r>
            <a:r>
              <a:rPr lang="en-US" sz="2000" dirty="0" err="1" smtClean="0">
                <a:latin typeface="Calibri" pitchFamily="34" charset="0"/>
                <a:cs typeface="Calibri" pitchFamily="34" charset="0"/>
              </a:rPr>
              <a:t>loan.Then</a:t>
            </a:r>
            <a:r>
              <a:rPr lang="en-US" sz="2000" dirty="0" smtClean="0">
                <a:latin typeface="Calibri" pitchFamily="34" charset="0"/>
                <a:cs typeface="Calibri" pitchFamily="34" charset="0"/>
              </a:rPr>
              <a:t> in the next </a:t>
            </a:r>
            <a:r>
              <a:rPr lang="en-US" sz="2000" dirty="0" err="1" smtClean="0">
                <a:latin typeface="Calibri" pitchFamily="34" charset="0"/>
                <a:cs typeface="Calibri" pitchFamily="34" charset="0"/>
              </a:rPr>
              <a:t>period,the</a:t>
            </a:r>
            <a:r>
              <a:rPr lang="en-US" sz="2000" dirty="0" smtClean="0">
                <a:latin typeface="Calibri" pitchFamily="34" charset="0"/>
                <a:cs typeface="Calibri" pitchFamily="34" charset="0"/>
              </a:rPr>
              <a:t> borrower approaches another lender.</a:t>
            </a:r>
          </a:p>
          <a:p>
            <a:pPr>
              <a:buFont typeface="Wingdings" pitchFamily="2" charset="2"/>
              <a:buChar char="ü"/>
            </a:pPr>
            <a:r>
              <a:rPr lang="en-US" sz="2000" dirty="0" smtClean="0">
                <a:latin typeface="Calibri" pitchFamily="34" charset="0"/>
                <a:cs typeface="Calibri" pitchFamily="34" charset="0"/>
              </a:rPr>
              <a:t>If at any period the lender fails to discover the past default, then the borrower enters into a new credit relationship.</a:t>
            </a:r>
          </a:p>
          <a:p>
            <a:r>
              <a:rPr lang="en-US" sz="2000" dirty="0" smtClean="0">
                <a:latin typeface="Calibri" pitchFamily="34" charset="0"/>
                <a:cs typeface="Calibri" pitchFamily="34" charset="0"/>
              </a:rPr>
              <a:t>We are looking for a symmetric and stationary </a:t>
            </a:r>
            <a:r>
              <a:rPr lang="en-US" sz="2000" dirty="0" err="1" smtClean="0">
                <a:latin typeface="Calibri" pitchFamily="34" charset="0"/>
                <a:cs typeface="Calibri" pitchFamily="34" charset="0"/>
              </a:rPr>
              <a:t>equilibrium,so</a:t>
            </a:r>
            <a:r>
              <a:rPr lang="en-US" sz="2000" dirty="0" smtClean="0">
                <a:latin typeface="Calibri" pitchFamily="34" charset="0"/>
                <a:cs typeface="Calibri" pitchFamily="34" charset="0"/>
              </a:rPr>
              <a:t> the borrower receives the same contract (L,R) as with previous lenders.</a:t>
            </a:r>
          </a:p>
          <a:p>
            <a:r>
              <a:rPr lang="en-US" sz="2000" dirty="0" smtClean="0">
                <a:latin typeface="Calibri" pitchFamily="34" charset="0"/>
                <a:cs typeface="Calibri" pitchFamily="34" charset="0"/>
              </a:rPr>
              <a:t>Denote ,by w, the payoff of a borrower when he is in a contract (L,R).</a:t>
            </a:r>
          </a:p>
          <a:p>
            <a:r>
              <a:rPr lang="en-US" sz="2000" dirty="0" smtClean="0">
                <a:latin typeface="Calibri" pitchFamily="34" charset="0"/>
                <a:cs typeface="Calibri" pitchFamily="34" charset="0"/>
              </a:rPr>
              <a:t>Denote ,by v, the expected value of the outside option:</a:t>
            </a:r>
          </a:p>
          <a:p>
            <a:pPr>
              <a:buFont typeface="Wingdings" pitchFamily="2" charset="2"/>
              <a:buChar char="ü"/>
            </a:pPr>
            <a:endParaRPr lang="en-US" sz="2000" dirty="0">
              <a:latin typeface="Calibri" pitchFamily="34" charset="0"/>
              <a:cs typeface="Calibri" pitchFamily="34" charset="0"/>
            </a:endParaRPr>
          </a:p>
        </p:txBody>
      </p:sp>
      <p:pic>
        <p:nvPicPr>
          <p:cNvPr id="7170" name="Picture 2"/>
          <p:cNvPicPr>
            <a:picLocks noChangeAspect="1" noChangeArrowheads="1"/>
          </p:cNvPicPr>
          <p:nvPr/>
        </p:nvPicPr>
        <p:blipFill>
          <a:blip r:embed="rId2"/>
          <a:srcRect/>
          <a:stretch>
            <a:fillRect/>
          </a:stretch>
        </p:blipFill>
        <p:spPr bwMode="auto">
          <a:xfrm>
            <a:off x="381000" y="4495800"/>
            <a:ext cx="7620000" cy="2057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52400"/>
            <a:ext cx="8382000" cy="6705600"/>
          </a:xfrm>
        </p:spPr>
        <p:txBody>
          <a:bodyPr>
            <a:normAutofit/>
          </a:bodyPr>
          <a:lstStyle/>
          <a:p>
            <a:r>
              <a:rPr lang="en-US" sz="2000" dirty="0" smtClean="0">
                <a:latin typeface="Calibri" pitchFamily="34" charset="0"/>
                <a:cs typeface="Calibri" pitchFamily="34" charset="0"/>
              </a:rPr>
              <a:t>Here       can be viewed as the scarring factor.</a:t>
            </a:r>
          </a:p>
          <a:p>
            <a:pPr>
              <a:buFont typeface="Wingdings" pitchFamily="2" charset="2"/>
              <a:buChar char="ü"/>
            </a:pPr>
            <a:r>
              <a:rPr lang="en-US" sz="2000" dirty="0" smtClean="0">
                <a:latin typeface="Calibri" pitchFamily="34" charset="0"/>
                <a:cs typeface="Calibri" pitchFamily="34" charset="0"/>
              </a:rPr>
              <a:t>When p goes to 1,     goes to 1.( when default is almost surely </a:t>
            </a:r>
            <a:r>
              <a:rPr lang="en-US" sz="2000" dirty="0" err="1" smtClean="0">
                <a:latin typeface="Calibri" pitchFamily="34" charset="0"/>
                <a:cs typeface="Calibri" pitchFamily="34" charset="0"/>
              </a:rPr>
              <a:t>discovered,then</a:t>
            </a:r>
            <a:r>
              <a:rPr lang="en-US" sz="2000" dirty="0" smtClean="0">
                <a:latin typeface="Calibri" pitchFamily="34" charset="0"/>
                <a:cs typeface="Calibri" pitchFamily="34" charset="0"/>
              </a:rPr>
              <a:t> value of outside option goes to 0)</a:t>
            </a:r>
          </a:p>
          <a:p>
            <a:pPr>
              <a:buFont typeface="Wingdings" pitchFamily="2" charset="2"/>
              <a:buChar char="ü"/>
            </a:pPr>
            <a:r>
              <a:rPr lang="en-US" sz="2000" dirty="0" smtClean="0">
                <a:latin typeface="Calibri" pitchFamily="34" charset="0"/>
                <a:cs typeface="Calibri" pitchFamily="34" charset="0"/>
              </a:rPr>
              <a:t>When 0&lt;p&lt;1 and      goes to 1 then     goes to 0.(when the borrower values his future </a:t>
            </a:r>
            <a:r>
              <a:rPr lang="en-US" sz="2000" dirty="0" err="1" smtClean="0">
                <a:latin typeface="Calibri" pitchFamily="34" charset="0"/>
                <a:cs typeface="Calibri" pitchFamily="34" charset="0"/>
              </a:rPr>
              <a:t>highly,then</a:t>
            </a:r>
            <a:r>
              <a:rPr lang="en-US" sz="2000" dirty="0" smtClean="0">
                <a:latin typeface="Calibri" pitchFamily="34" charset="0"/>
                <a:cs typeface="Calibri" pitchFamily="34" charset="0"/>
              </a:rPr>
              <a:t> he </a:t>
            </a:r>
            <a:r>
              <a:rPr lang="en-US" sz="2000" dirty="0" err="1" smtClean="0">
                <a:latin typeface="Calibri" pitchFamily="34" charset="0"/>
                <a:cs typeface="Calibri" pitchFamily="34" charset="0"/>
              </a:rPr>
              <a:t>doesnot</a:t>
            </a:r>
            <a:r>
              <a:rPr lang="en-US" sz="2000" dirty="0" smtClean="0">
                <a:latin typeface="Calibri" pitchFamily="34" charset="0"/>
                <a:cs typeface="Calibri" pitchFamily="34" charset="0"/>
              </a:rPr>
              <a:t> default so easily which implies a good history and therefore outside valuation tends to w)</a:t>
            </a:r>
          </a:p>
          <a:p>
            <a:pPr>
              <a:buFont typeface="Wingdings" pitchFamily="2" charset="2"/>
              <a:buChar char="ü"/>
            </a:pPr>
            <a:r>
              <a:rPr lang="en-US" sz="2000" dirty="0" smtClean="0">
                <a:latin typeface="Calibri" pitchFamily="34" charset="0"/>
                <a:cs typeface="Calibri" pitchFamily="34" charset="0"/>
              </a:rPr>
              <a:t>When p goes to 0 ,then      goes to 0.(if the borrower defaults but chances of his past getting revealed is very </a:t>
            </a:r>
            <a:r>
              <a:rPr lang="en-US" sz="2000" dirty="0" err="1" smtClean="0">
                <a:latin typeface="Calibri" pitchFamily="34" charset="0"/>
                <a:cs typeface="Calibri" pitchFamily="34" charset="0"/>
              </a:rPr>
              <a:t>low,then</a:t>
            </a:r>
            <a:r>
              <a:rPr lang="en-US" sz="2000" dirty="0" smtClean="0">
                <a:latin typeface="Calibri" pitchFamily="34" charset="0"/>
                <a:cs typeface="Calibri" pitchFamily="34" charset="0"/>
              </a:rPr>
              <a:t> the value of outside option is w)</a:t>
            </a:r>
          </a:p>
          <a:p>
            <a:pPr>
              <a:buNone/>
            </a:pPr>
            <a:r>
              <a:rPr lang="en-US" sz="2000" dirty="0" smtClean="0">
                <a:latin typeface="Calibri" pitchFamily="34" charset="0"/>
                <a:cs typeface="Calibri" pitchFamily="34" charset="0"/>
              </a:rPr>
              <a:t>    </a:t>
            </a:r>
          </a:p>
          <a:p>
            <a:pPr>
              <a:buNone/>
            </a:pPr>
            <a:r>
              <a:rPr lang="en-US" sz="2000" dirty="0" smtClean="0">
                <a:latin typeface="Calibri" pitchFamily="34" charset="0"/>
                <a:cs typeface="Calibri" pitchFamily="34" charset="0"/>
              </a:rPr>
              <a:t>     </a:t>
            </a:r>
            <a:r>
              <a:rPr lang="en-US" sz="2000" u="sng" dirty="0" smtClean="0">
                <a:latin typeface="Calibri" pitchFamily="34" charset="0"/>
                <a:cs typeface="Calibri" pitchFamily="34" charset="0"/>
              </a:rPr>
              <a:t>SOLUTION TO THE PROBLEM</a:t>
            </a:r>
            <a:r>
              <a:rPr lang="en-US" sz="2000" dirty="0" smtClean="0">
                <a:latin typeface="Calibri" pitchFamily="34" charset="0"/>
                <a:cs typeface="Calibri" pitchFamily="34" charset="0"/>
              </a:rPr>
              <a:t>:</a:t>
            </a:r>
          </a:p>
          <a:p>
            <a:r>
              <a:rPr lang="en-US" sz="2000" dirty="0" smtClean="0">
                <a:latin typeface="Calibri" pitchFamily="34" charset="0"/>
                <a:cs typeface="Calibri" pitchFamily="34" charset="0"/>
              </a:rPr>
              <a:t> We have seen that if v or z </a:t>
            </a:r>
            <a:r>
              <a:rPr lang="en-US" sz="2000" dirty="0" err="1" smtClean="0">
                <a:latin typeface="Calibri" pitchFamily="34" charset="0"/>
                <a:cs typeface="Calibri" pitchFamily="34" charset="0"/>
              </a:rPr>
              <a:t>changes,then</a:t>
            </a:r>
            <a:r>
              <a:rPr lang="en-US" sz="2000" dirty="0" smtClean="0">
                <a:latin typeface="Calibri" pitchFamily="34" charset="0"/>
                <a:cs typeface="Calibri" pitchFamily="34" charset="0"/>
              </a:rPr>
              <a:t> the equilibrium </a:t>
            </a:r>
            <a:r>
              <a:rPr lang="en-US" sz="2000" dirty="0" err="1" smtClean="0">
                <a:latin typeface="Calibri" pitchFamily="34" charset="0"/>
                <a:cs typeface="Calibri" pitchFamily="34" charset="0"/>
              </a:rPr>
              <a:t>changes.Therefore</a:t>
            </a:r>
            <a:r>
              <a:rPr lang="en-US" sz="2000" dirty="0" smtClean="0">
                <a:latin typeface="Calibri" pitchFamily="34" charset="0"/>
                <a:cs typeface="Calibri" pitchFamily="34" charset="0"/>
              </a:rPr>
              <a:t> w is a function of v and z.</a:t>
            </a:r>
          </a:p>
          <a:p>
            <a:r>
              <a:rPr lang="en-US" sz="2000" dirty="0" smtClean="0">
                <a:latin typeface="Calibri" pitchFamily="34" charset="0"/>
                <a:cs typeface="Calibri" pitchFamily="34" charset="0"/>
              </a:rPr>
              <a:t>We are looking for a stationary </a:t>
            </a:r>
            <a:r>
              <a:rPr lang="en-US" sz="2000" dirty="0" err="1" smtClean="0">
                <a:latin typeface="Calibri" pitchFamily="34" charset="0"/>
                <a:cs typeface="Calibri" pitchFamily="34" charset="0"/>
              </a:rPr>
              <a:t>equilibrium,therefore</a:t>
            </a:r>
            <a:r>
              <a:rPr lang="en-US" sz="2000" dirty="0" smtClean="0">
                <a:latin typeface="Calibri" pitchFamily="34" charset="0"/>
                <a:cs typeface="Calibri" pitchFamily="34" charset="0"/>
              </a:rPr>
              <a:t> given </a:t>
            </a:r>
            <a:r>
              <a:rPr lang="en-US" sz="2000" dirty="0" err="1" smtClean="0">
                <a:latin typeface="Calibri" pitchFamily="34" charset="0"/>
                <a:cs typeface="Calibri" pitchFamily="34" charset="0"/>
              </a:rPr>
              <a:t>z,we</a:t>
            </a:r>
            <a:r>
              <a:rPr lang="en-US" sz="2000" dirty="0" smtClean="0">
                <a:latin typeface="Calibri" pitchFamily="34" charset="0"/>
                <a:cs typeface="Calibri" pitchFamily="34" charset="0"/>
              </a:rPr>
              <a:t> need to find that v such given this period’s </a:t>
            </a:r>
            <a:r>
              <a:rPr lang="en-US" sz="2000" dirty="0" err="1" smtClean="0">
                <a:latin typeface="Calibri" pitchFamily="34" charset="0"/>
                <a:cs typeface="Calibri" pitchFamily="34" charset="0"/>
              </a:rPr>
              <a:t>v,the</a:t>
            </a:r>
            <a:r>
              <a:rPr lang="en-US" sz="2000" dirty="0" smtClean="0">
                <a:latin typeface="Calibri" pitchFamily="34" charset="0"/>
                <a:cs typeface="Calibri" pitchFamily="34" charset="0"/>
              </a:rPr>
              <a:t> v obtained for the next period remains same.</a:t>
            </a:r>
          </a:p>
          <a:p>
            <a:r>
              <a:rPr lang="en-US" sz="2000" dirty="0" smtClean="0">
                <a:latin typeface="Calibri" pitchFamily="34" charset="0"/>
                <a:cs typeface="Calibri" pitchFamily="34" charset="0"/>
              </a:rPr>
              <a:t>Define a function                 =                  ……..(15)</a:t>
            </a:r>
          </a:p>
          <a:p>
            <a:r>
              <a:rPr lang="en-US" sz="2000" dirty="0" smtClean="0">
                <a:latin typeface="Calibri" pitchFamily="34" charset="0"/>
                <a:cs typeface="Calibri" pitchFamily="34" charset="0"/>
              </a:rPr>
              <a:t>The solution of the problem will be given by the fixed point of this function. </a:t>
            </a:r>
          </a:p>
          <a:p>
            <a:endParaRPr lang="en-US" sz="2000" dirty="0">
              <a:latin typeface="Calibri" pitchFamily="34" charset="0"/>
              <a:cs typeface="Calibri" pitchFamily="34" charset="0"/>
            </a:endParaRPr>
          </a:p>
        </p:txBody>
      </p:sp>
      <p:pic>
        <p:nvPicPr>
          <p:cNvPr id="8194" name="Picture 2"/>
          <p:cNvPicPr>
            <a:picLocks noChangeAspect="1" noChangeArrowheads="1"/>
          </p:cNvPicPr>
          <p:nvPr/>
        </p:nvPicPr>
        <p:blipFill>
          <a:blip r:embed="rId2"/>
          <a:srcRect/>
          <a:stretch>
            <a:fillRect/>
          </a:stretch>
        </p:blipFill>
        <p:spPr bwMode="auto">
          <a:xfrm>
            <a:off x="1143000" y="228600"/>
            <a:ext cx="180975" cy="276225"/>
          </a:xfrm>
          <a:prstGeom prst="rect">
            <a:avLst/>
          </a:prstGeom>
          <a:noFill/>
          <a:ln w="9525">
            <a:noFill/>
            <a:miter lim="800000"/>
            <a:headEnd/>
            <a:tailEnd/>
          </a:ln>
          <a:effectLst/>
        </p:spPr>
      </p:pic>
      <p:pic>
        <p:nvPicPr>
          <p:cNvPr id="8195" name="Picture 3"/>
          <p:cNvPicPr>
            <a:picLocks noChangeAspect="1" noChangeArrowheads="1"/>
          </p:cNvPicPr>
          <p:nvPr/>
        </p:nvPicPr>
        <p:blipFill>
          <a:blip r:embed="rId2"/>
          <a:srcRect/>
          <a:stretch>
            <a:fillRect/>
          </a:stretch>
        </p:blipFill>
        <p:spPr bwMode="auto">
          <a:xfrm>
            <a:off x="2438400" y="609600"/>
            <a:ext cx="180975" cy="276225"/>
          </a:xfrm>
          <a:prstGeom prst="rect">
            <a:avLst/>
          </a:prstGeom>
          <a:noFill/>
          <a:ln w="9525">
            <a:noFill/>
            <a:miter lim="800000"/>
            <a:headEnd/>
            <a:tailEnd/>
          </a:ln>
          <a:effectLst/>
        </p:spPr>
      </p:pic>
      <p:pic>
        <p:nvPicPr>
          <p:cNvPr id="8197" name="Picture 5"/>
          <p:cNvPicPr>
            <a:picLocks noChangeAspect="1" noChangeArrowheads="1"/>
          </p:cNvPicPr>
          <p:nvPr/>
        </p:nvPicPr>
        <p:blipFill>
          <a:blip r:embed="rId2"/>
          <a:srcRect/>
          <a:stretch>
            <a:fillRect/>
          </a:stretch>
        </p:blipFill>
        <p:spPr bwMode="auto">
          <a:xfrm>
            <a:off x="4191000" y="1295400"/>
            <a:ext cx="180975" cy="276225"/>
          </a:xfrm>
          <a:prstGeom prst="rect">
            <a:avLst/>
          </a:prstGeom>
          <a:noFill/>
          <a:ln w="9525">
            <a:noFill/>
            <a:miter lim="800000"/>
            <a:headEnd/>
            <a:tailEnd/>
          </a:ln>
          <a:effectLst/>
        </p:spPr>
      </p:pic>
      <p:pic>
        <p:nvPicPr>
          <p:cNvPr id="8198" name="Picture 6"/>
          <p:cNvPicPr>
            <a:picLocks noChangeAspect="1" noChangeArrowheads="1"/>
          </p:cNvPicPr>
          <p:nvPr/>
        </p:nvPicPr>
        <p:blipFill>
          <a:blip r:embed="rId2"/>
          <a:srcRect/>
          <a:stretch>
            <a:fillRect/>
          </a:stretch>
        </p:blipFill>
        <p:spPr bwMode="auto">
          <a:xfrm>
            <a:off x="3048000" y="2286000"/>
            <a:ext cx="180975" cy="276225"/>
          </a:xfrm>
          <a:prstGeom prst="rect">
            <a:avLst/>
          </a:prstGeom>
          <a:noFill/>
          <a:ln w="9525">
            <a:noFill/>
            <a:miter lim="800000"/>
            <a:headEnd/>
            <a:tailEnd/>
          </a:ln>
          <a:effectLst/>
        </p:spPr>
      </p:pic>
      <p:pic>
        <p:nvPicPr>
          <p:cNvPr id="8199" name="Picture 7"/>
          <p:cNvPicPr>
            <a:picLocks noChangeAspect="1" noChangeArrowheads="1"/>
          </p:cNvPicPr>
          <p:nvPr/>
        </p:nvPicPr>
        <p:blipFill>
          <a:blip r:embed="rId3"/>
          <a:srcRect/>
          <a:stretch>
            <a:fillRect/>
          </a:stretch>
        </p:blipFill>
        <p:spPr bwMode="auto">
          <a:xfrm>
            <a:off x="2590800" y="5410200"/>
            <a:ext cx="666750" cy="295275"/>
          </a:xfrm>
          <a:prstGeom prst="rect">
            <a:avLst/>
          </a:prstGeom>
          <a:noFill/>
          <a:ln w="9525">
            <a:noFill/>
            <a:miter lim="800000"/>
            <a:headEnd/>
            <a:tailEnd/>
          </a:ln>
          <a:effectLst/>
        </p:spPr>
      </p:pic>
      <p:pic>
        <p:nvPicPr>
          <p:cNvPr id="8200" name="Picture 8"/>
          <p:cNvPicPr>
            <a:picLocks noChangeAspect="1" noChangeArrowheads="1"/>
          </p:cNvPicPr>
          <p:nvPr/>
        </p:nvPicPr>
        <p:blipFill>
          <a:blip r:embed="rId4"/>
          <a:srcRect/>
          <a:stretch>
            <a:fillRect/>
          </a:stretch>
        </p:blipFill>
        <p:spPr bwMode="auto">
          <a:xfrm>
            <a:off x="3505200" y="5410200"/>
            <a:ext cx="914400" cy="304800"/>
          </a:xfrm>
          <a:prstGeom prst="rect">
            <a:avLst/>
          </a:prstGeom>
          <a:noFill/>
          <a:ln w="9525">
            <a:noFill/>
            <a:miter lim="800000"/>
            <a:headEnd/>
            <a:tailEnd/>
          </a:ln>
          <a:effectLst/>
        </p:spPr>
      </p:pic>
      <p:pic>
        <p:nvPicPr>
          <p:cNvPr id="1026" name="Picture 2"/>
          <p:cNvPicPr>
            <a:picLocks noChangeAspect="1" noChangeArrowheads="1"/>
          </p:cNvPicPr>
          <p:nvPr/>
        </p:nvPicPr>
        <p:blipFill>
          <a:blip r:embed="rId5"/>
          <a:srcRect/>
          <a:stretch>
            <a:fillRect/>
          </a:stretch>
        </p:blipFill>
        <p:spPr bwMode="auto">
          <a:xfrm>
            <a:off x="2438400" y="1295400"/>
            <a:ext cx="123825" cy="2190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152400"/>
            <a:ext cx="8534400" cy="6553200"/>
          </a:xfrm>
        </p:spPr>
        <p:txBody>
          <a:bodyPr>
            <a:normAutofit/>
          </a:bodyPr>
          <a:lstStyle/>
          <a:p>
            <a:r>
              <a:rPr lang="en-US" sz="2000" dirty="0" smtClean="0"/>
              <a:t>Note that the borrower’s per period payoff (on the equilibrium path) in partial equilibrium is(assume the incentive constraint to bind):</a:t>
            </a:r>
          </a:p>
          <a:p>
            <a:endParaRPr lang="en-US" sz="2000" dirty="0" smtClean="0"/>
          </a:p>
          <a:p>
            <a:endParaRPr lang="en-US" sz="2000" dirty="0" smtClean="0"/>
          </a:p>
          <a:p>
            <a:endParaRPr lang="en-US" sz="2000" dirty="0" smtClean="0"/>
          </a:p>
          <a:p>
            <a:r>
              <a:rPr lang="en-US" sz="2000" dirty="0" smtClean="0"/>
              <a:t>Observe that the function           is decreasing in v.</a:t>
            </a:r>
          </a:p>
          <a:p>
            <a:endParaRPr lang="en-US" sz="2000" dirty="0" smtClean="0"/>
          </a:p>
          <a:p>
            <a:endParaRPr lang="en-US" sz="2000" dirty="0" smtClean="0"/>
          </a:p>
          <a:p>
            <a:endParaRPr lang="en-US" sz="2000" dirty="0"/>
          </a:p>
        </p:txBody>
      </p:sp>
      <p:pic>
        <p:nvPicPr>
          <p:cNvPr id="9218" name="Picture 2"/>
          <p:cNvPicPr>
            <a:picLocks noChangeAspect="1" noChangeArrowheads="1"/>
          </p:cNvPicPr>
          <p:nvPr/>
        </p:nvPicPr>
        <p:blipFill>
          <a:blip r:embed="rId2"/>
          <a:srcRect/>
          <a:stretch>
            <a:fillRect/>
          </a:stretch>
        </p:blipFill>
        <p:spPr bwMode="auto">
          <a:xfrm>
            <a:off x="2209800" y="1219200"/>
            <a:ext cx="3792682" cy="457200"/>
          </a:xfrm>
          <a:prstGeom prst="rect">
            <a:avLst/>
          </a:prstGeom>
          <a:noFill/>
          <a:ln w="9525">
            <a:noFill/>
            <a:miter lim="800000"/>
            <a:headEnd/>
            <a:tailEnd/>
          </a:ln>
          <a:effectLst/>
        </p:spPr>
      </p:pic>
      <p:pic>
        <p:nvPicPr>
          <p:cNvPr id="9219" name="Picture 3"/>
          <p:cNvPicPr>
            <a:picLocks noChangeAspect="1" noChangeArrowheads="1"/>
          </p:cNvPicPr>
          <p:nvPr/>
        </p:nvPicPr>
        <p:blipFill>
          <a:blip r:embed="rId3"/>
          <a:srcRect/>
          <a:stretch>
            <a:fillRect/>
          </a:stretch>
        </p:blipFill>
        <p:spPr bwMode="auto">
          <a:xfrm>
            <a:off x="3581400" y="2057400"/>
            <a:ext cx="676275" cy="295275"/>
          </a:xfrm>
          <a:prstGeom prst="rect">
            <a:avLst/>
          </a:prstGeom>
          <a:noFill/>
          <a:ln w="9525">
            <a:noFill/>
            <a:miter lim="800000"/>
            <a:headEnd/>
            <a:tailEnd/>
          </a:ln>
          <a:effectLst/>
        </p:spPr>
      </p:pic>
      <p:pic>
        <p:nvPicPr>
          <p:cNvPr id="9220" name="Picture 4"/>
          <p:cNvPicPr>
            <a:picLocks noChangeAspect="1" noChangeArrowheads="1"/>
          </p:cNvPicPr>
          <p:nvPr/>
        </p:nvPicPr>
        <p:blipFill>
          <a:blip r:embed="rId4"/>
          <a:srcRect/>
          <a:stretch>
            <a:fillRect/>
          </a:stretch>
        </p:blipFill>
        <p:spPr bwMode="auto">
          <a:xfrm>
            <a:off x="2057400" y="2514600"/>
            <a:ext cx="4191000" cy="32956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8458200" cy="6477000"/>
          </a:xfrm>
        </p:spPr>
        <p:txBody>
          <a:bodyPr>
            <a:normAutofit/>
          </a:bodyPr>
          <a:lstStyle/>
          <a:p>
            <a:r>
              <a:rPr lang="en-US" sz="2000" dirty="0" smtClean="0">
                <a:latin typeface="Calibri" pitchFamily="34" charset="0"/>
                <a:cs typeface="Calibri" pitchFamily="34" charset="0"/>
              </a:rPr>
              <a:t>This happens because an exogenous rise in v leads to a smaller loan size and higher interest </a:t>
            </a:r>
            <a:r>
              <a:rPr lang="en-US" sz="2000" dirty="0" err="1" smtClean="0">
                <a:latin typeface="Calibri" pitchFamily="34" charset="0"/>
                <a:cs typeface="Calibri" pitchFamily="34" charset="0"/>
              </a:rPr>
              <a:t>rates,which</a:t>
            </a:r>
            <a:r>
              <a:rPr lang="en-US" sz="2000" dirty="0" smtClean="0">
                <a:latin typeface="Calibri" pitchFamily="34" charset="0"/>
                <a:cs typeface="Calibri" pitchFamily="34" charset="0"/>
              </a:rPr>
              <a:t> adversely affects borrower payoffs.</a:t>
            </a:r>
          </a:p>
          <a:p>
            <a:r>
              <a:rPr lang="en-US" sz="2000" dirty="0" smtClean="0">
                <a:latin typeface="Calibri" pitchFamily="34" charset="0"/>
                <a:cs typeface="Calibri" pitchFamily="34" charset="0"/>
              </a:rPr>
              <a:t>Observe that if v is greater than some threshold      then the problem has no solution and                can be taken to be 0.</a:t>
            </a:r>
          </a:p>
          <a:p>
            <a:r>
              <a:rPr lang="en-US" sz="2000" dirty="0" smtClean="0">
                <a:latin typeface="Calibri" pitchFamily="34" charset="0"/>
                <a:cs typeface="Calibri" pitchFamily="34" charset="0"/>
              </a:rPr>
              <a:t>Therefore the function         is downward sloping with a downward jump at</a:t>
            </a:r>
          </a:p>
          <a:p>
            <a:r>
              <a:rPr lang="en-US" sz="2000" dirty="0" smtClean="0">
                <a:latin typeface="Calibri" pitchFamily="34" charset="0"/>
                <a:cs typeface="Calibri" pitchFamily="34" charset="0"/>
              </a:rPr>
              <a:t>There is an unique fixed point       if there is an intersection before the point of </a:t>
            </a:r>
            <a:r>
              <a:rPr lang="en-US" sz="2000" dirty="0" err="1" smtClean="0">
                <a:latin typeface="Calibri" pitchFamily="34" charset="0"/>
                <a:cs typeface="Calibri" pitchFamily="34" charset="0"/>
              </a:rPr>
              <a:t>discontinuity,otherwise</a:t>
            </a:r>
            <a:r>
              <a:rPr lang="en-US" sz="2000" dirty="0" smtClean="0">
                <a:latin typeface="Calibri" pitchFamily="34" charset="0"/>
                <a:cs typeface="Calibri" pitchFamily="34" charset="0"/>
              </a:rPr>
              <a:t> no symmetric equilibrium exists.</a:t>
            </a:r>
          </a:p>
          <a:p>
            <a:pPr>
              <a:buNone/>
            </a:pPr>
            <a:endParaRPr lang="en-US" sz="2000" dirty="0" smtClean="0">
              <a:latin typeface="Calibri" pitchFamily="34" charset="0"/>
              <a:cs typeface="Calibri" pitchFamily="34" charset="0"/>
            </a:endParaRPr>
          </a:p>
          <a:p>
            <a:pPr>
              <a:buNone/>
            </a:pPr>
            <a:r>
              <a:rPr lang="en-US" sz="2000" dirty="0" smtClean="0">
                <a:latin typeface="Calibri" pitchFamily="34" charset="0"/>
                <a:cs typeface="Calibri" pitchFamily="34" charset="0"/>
              </a:rPr>
              <a:t>TO </a:t>
            </a:r>
            <a:r>
              <a:rPr lang="en-US" sz="2000" dirty="0" err="1" smtClean="0">
                <a:latin typeface="Calibri" pitchFamily="34" charset="0"/>
                <a:cs typeface="Calibri" pitchFamily="34" charset="0"/>
              </a:rPr>
              <a:t>SHOW:If</a:t>
            </a:r>
            <a:r>
              <a:rPr lang="en-US" sz="2000" dirty="0" smtClean="0">
                <a:latin typeface="Calibri" pitchFamily="34" charset="0"/>
                <a:cs typeface="Calibri" pitchFamily="34" charset="0"/>
              </a:rPr>
              <a:t> the scarring factor is sufficiently high then equilibrium exists.</a:t>
            </a:r>
          </a:p>
          <a:p>
            <a:pPr>
              <a:buNone/>
            </a:pPr>
            <a:r>
              <a:rPr lang="en-US" sz="2000" dirty="0" smtClean="0">
                <a:latin typeface="Calibri" pitchFamily="34" charset="0"/>
                <a:cs typeface="Calibri" pitchFamily="34" charset="0"/>
              </a:rPr>
              <a:t>Proof:</a:t>
            </a:r>
          </a:p>
          <a:p>
            <a:r>
              <a:rPr lang="en-US" sz="2000" dirty="0" smtClean="0">
                <a:latin typeface="Calibri" pitchFamily="34" charset="0"/>
                <a:cs typeface="Calibri" pitchFamily="34" charset="0"/>
              </a:rPr>
              <a:t>Notice that as z increases ,v </a:t>
            </a:r>
            <a:r>
              <a:rPr lang="en-US" sz="2000" dirty="0" err="1" smtClean="0">
                <a:latin typeface="Calibri" pitchFamily="34" charset="0"/>
                <a:cs typeface="Calibri" pitchFamily="34" charset="0"/>
              </a:rPr>
              <a:t>decreases.Lower</a:t>
            </a:r>
            <a:r>
              <a:rPr lang="en-US" sz="2000" dirty="0" smtClean="0">
                <a:latin typeface="Calibri" pitchFamily="34" charset="0"/>
                <a:cs typeface="Calibri" pitchFamily="34" charset="0"/>
              </a:rPr>
              <a:t> bound of v is 0.Therefore there exists        such that equilibrium v =0.</a:t>
            </a:r>
          </a:p>
          <a:p>
            <a:r>
              <a:rPr lang="en-US" sz="2000" dirty="0" smtClean="0">
                <a:latin typeface="Calibri" pitchFamily="34" charset="0"/>
                <a:cs typeface="Calibri" pitchFamily="34" charset="0"/>
              </a:rPr>
              <a:t>Suppose              .</a:t>
            </a:r>
          </a:p>
          <a:p>
            <a:r>
              <a:rPr lang="en-US" sz="2000" dirty="0" smtClean="0">
                <a:latin typeface="Calibri" pitchFamily="34" charset="0"/>
                <a:cs typeface="Calibri" pitchFamily="34" charset="0"/>
              </a:rPr>
              <a:t>As       </a:t>
            </a:r>
            <a:r>
              <a:rPr lang="en-US" sz="2000" dirty="0" err="1" smtClean="0">
                <a:latin typeface="Calibri" pitchFamily="34" charset="0"/>
                <a:cs typeface="Calibri" pitchFamily="34" charset="0"/>
              </a:rPr>
              <a:t>increases,the</a:t>
            </a:r>
            <a:r>
              <a:rPr lang="en-US" sz="2000" dirty="0" smtClean="0">
                <a:latin typeface="Calibri" pitchFamily="34" charset="0"/>
                <a:cs typeface="Calibri" pitchFamily="34" charset="0"/>
              </a:rPr>
              <a:t> function      undergoes a downward shift.</a:t>
            </a:r>
          </a:p>
          <a:p>
            <a:r>
              <a:rPr lang="en-US" sz="2000" dirty="0" smtClean="0">
                <a:latin typeface="Calibri" pitchFamily="34" charset="0"/>
                <a:cs typeface="Calibri" pitchFamily="34" charset="0"/>
              </a:rPr>
              <a:t>Therefore there exists a threshold value        such that an equilibrium exists if and only if               .            </a:t>
            </a:r>
            <a:endParaRPr lang="en-US" sz="2000" dirty="0">
              <a:latin typeface="Calibri" pitchFamily="34" charset="0"/>
              <a:cs typeface="Calibri" pitchFamily="34" charset="0"/>
            </a:endParaRPr>
          </a:p>
        </p:txBody>
      </p:sp>
      <p:pic>
        <p:nvPicPr>
          <p:cNvPr id="10242" name="Picture 2"/>
          <p:cNvPicPr>
            <a:picLocks noChangeAspect="1" noChangeArrowheads="1"/>
          </p:cNvPicPr>
          <p:nvPr/>
        </p:nvPicPr>
        <p:blipFill>
          <a:blip r:embed="rId2"/>
          <a:srcRect/>
          <a:stretch>
            <a:fillRect/>
          </a:stretch>
        </p:blipFill>
        <p:spPr bwMode="auto">
          <a:xfrm>
            <a:off x="5562600" y="990600"/>
            <a:ext cx="171450" cy="238125"/>
          </a:xfrm>
          <a:prstGeom prst="rect">
            <a:avLst/>
          </a:prstGeom>
          <a:noFill/>
          <a:ln w="9525">
            <a:noFill/>
            <a:miter lim="800000"/>
            <a:headEnd/>
            <a:tailEnd/>
          </a:ln>
          <a:effectLst/>
        </p:spPr>
      </p:pic>
      <p:pic>
        <p:nvPicPr>
          <p:cNvPr id="10243" name="Picture 3"/>
          <p:cNvPicPr>
            <a:picLocks noChangeAspect="1" noChangeArrowheads="1"/>
          </p:cNvPicPr>
          <p:nvPr/>
        </p:nvPicPr>
        <p:blipFill>
          <a:blip r:embed="rId3"/>
          <a:srcRect/>
          <a:stretch>
            <a:fillRect/>
          </a:stretch>
        </p:blipFill>
        <p:spPr bwMode="auto">
          <a:xfrm>
            <a:off x="1981200" y="1295400"/>
            <a:ext cx="676275" cy="304800"/>
          </a:xfrm>
          <a:prstGeom prst="rect">
            <a:avLst/>
          </a:prstGeom>
          <a:noFill/>
          <a:ln w="9525">
            <a:noFill/>
            <a:miter lim="800000"/>
            <a:headEnd/>
            <a:tailEnd/>
          </a:ln>
          <a:effectLst/>
        </p:spPr>
      </p:pic>
      <p:pic>
        <p:nvPicPr>
          <p:cNvPr id="6" name="Picture 2"/>
          <p:cNvPicPr>
            <a:picLocks noChangeAspect="1" noChangeArrowheads="1"/>
          </p:cNvPicPr>
          <p:nvPr/>
        </p:nvPicPr>
        <p:blipFill>
          <a:blip r:embed="rId2"/>
          <a:srcRect/>
          <a:stretch>
            <a:fillRect/>
          </a:stretch>
        </p:blipFill>
        <p:spPr bwMode="auto">
          <a:xfrm>
            <a:off x="8305800" y="1676400"/>
            <a:ext cx="171450" cy="238125"/>
          </a:xfrm>
          <a:prstGeom prst="rect">
            <a:avLst/>
          </a:prstGeom>
          <a:noFill/>
          <a:ln w="9525">
            <a:noFill/>
            <a:miter lim="800000"/>
            <a:headEnd/>
            <a:tailEnd/>
          </a:ln>
          <a:effectLst/>
        </p:spPr>
      </p:pic>
      <p:pic>
        <p:nvPicPr>
          <p:cNvPr id="10244" name="Picture 4"/>
          <p:cNvPicPr>
            <a:picLocks noChangeAspect="1" noChangeArrowheads="1"/>
          </p:cNvPicPr>
          <p:nvPr/>
        </p:nvPicPr>
        <p:blipFill>
          <a:blip r:embed="rId4"/>
          <a:srcRect/>
          <a:stretch>
            <a:fillRect/>
          </a:stretch>
        </p:blipFill>
        <p:spPr bwMode="auto">
          <a:xfrm>
            <a:off x="3048000" y="1676400"/>
            <a:ext cx="180975" cy="276225"/>
          </a:xfrm>
          <a:prstGeom prst="rect">
            <a:avLst/>
          </a:prstGeom>
          <a:noFill/>
          <a:ln w="9525">
            <a:noFill/>
            <a:miter lim="800000"/>
            <a:headEnd/>
            <a:tailEnd/>
          </a:ln>
          <a:effectLst/>
        </p:spPr>
      </p:pic>
      <p:pic>
        <p:nvPicPr>
          <p:cNvPr id="10245" name="Picture 5"/>
          <p:cNvPicPr>
            <a:picLocks noChangeAspect="1" noChangeArrowheads="1"/>
          </p:cNvPicPr>
          <p:nvPr/>
        </p:nvPicPr>
        <p:blipFill>
          <a:blip r:embed="rId5"/>
          <a:srcRect/>
          <a:stretch>
            <a:fillRect/>
          </a:stretch>
        </p:blipFill>
        <p:spPr bwMode="auto">
          <a:xfrm>
            <a:off x="3733800" y="2057400"/>
            <a:ext cx="247650" cy="247650"/>
          </a:xfrm>
          <a:prstGeom prst="rect">
            <a:avLst/>
          </a:prstGeom>
          <a:noFill/>
          <a:ln w="9525">
            <a:noFill/>
            <a:miter lim="800000"/>
            <a:headEnd/>
            <a:tailEnd/>
          </a:ln>
          <a:effectLst/>
        </p:spPr>
      </p:pic>
      <p:pic>
        <p:nvPicPr>
          <p:cNvPr id="10246" name="Picture 6"/>
          <p:cNvPicPr>
            <a:picLocks noChangeAspect="1" noChangeArrowheads="1"/>
          </p:cNvPicPr>
          <p:nvPr/>
        </p:nvPicPr>
        <p:blipFill>
          <a:blip r:embed="rId6"/>
          <a:srcRect/>
          <a:stretch>
            <a:fillRect/>
          </a:stretch>
        </p:blipFill>
        <p:spPr bwMode="auto">
          <a:xfrm>
            <a:off x="1295400" y="4191000"/>
            <a:ext cx="152400" cy="209550"/>
          </a:xfrm>
          <a:prstGeom prst="rect">
            <a:avLst/>
          </a:prstGeom>
          <a:noFill/>
          <a:ln w="9525">
            <a:noFill/>
            <a:miter lim="800000"/>
            <a:headEnd/>
            <a:tailEnd/>
          </a:ln>
          <a:effectLst/>
        </p:spPr>
      </p:pic>
      <p:pic>
        <p:nvPicPr>
          <p:cNvPr id="10247" name="Picture 7"/>
          <p:cNvPicPr>
            <a:picLocks noChangeAspect="1" noChangeArrowheads="1"/>
          </p:cNvPicPr>
          <p:nvPr/>
        </p:nvPicPr>
        <p:blipFill>
          <a:blip r:embed="rId7"/>
          <a:srcRect/>
          <a:stretch>
            <a:fillRect/>
          </a:stretch>
        </p:blipFill>
        <p:spPr bwMode="auto">
          <a:xfrm>
            <a:off x="1600200" y="4572000"/>
            <a:ext cx="590550" cy="228600"/>
          </a:xfrm>
          <a:prstGeom prst="rect">
            <a:avLst/>
          </a:prstGeom>
          <a:noFill/>
          <a:ln w="9525">
            <a:noFill/>
            <a:miter lim="800000"/>
            <a:headEnd/>
            <a:tailEnd/>
          </a:ln>
          <a:effectLst/>
        </p:spPr>
      </p:pic>
      <p:pic>
        <p:nvPicPr>
          <p:cNvPr id="10248" name="Picture 8"/>
          <p:cNvPicPr>
            <a:picLocks noChangeAspect="1" noChangeArrowheads="1"/>
          </p:cNvPicPr>
          <p:nvPr/>
        </p:nvPicPr>
        <p:blipFill>
          <a:blip r:embed="rId8"/>
          <a:srcRect/>
          <a:stretch>
            <a:fillRect/>
          </a:stretch>
        </p:blipFill>
        <p:spPr bwMode="auto">
          <a:xfrm>
            <a:off x="914400" y="4953000"/>
            <a:ext cx="190500" cy="247650"/>
          </a:xfrm>
          <a:prstGeom prst="rect">
            <a:avLst/>
          </a:prstGeom>
          <a:noFill/>
          <a:ln w="9525">
            <a:noFill/>
            <a:miter lim="800000"/>
            <a:headEnd/>
            <a:tailEnd/>
          </a:ln>
          <a:effectLst/>
        </p:spPr>
      </p:pic>
      <p:pic>
        <p:nvPicPr>
          <p:cNvPr id="10249" name="Picture 9"/>
          <p:cNvPicPr>
            <a:picLocks noChangeAspect="1" noChangeArrowheads="1"/>
          </p:cNvPicPr>
          <p:nvPr/>
        </p:nvPicPr>
        <p:blipFill>
          <a:blip r:embed="rId9"/>
          <a:srcRect/>
          <a:stretch>
            <a:fillRect/>
          </a:stretch>
        </p:blipFill>
        <p:spPr bwMode="auto">
          <a:xfrm>
            <a:off x="3581400" y="4953000"/>
            <a:ext cx="209550" cy="276225"/>
          </a:xfrm>
          <a:prstGeom prst="rect">
            <a:avLst/>
          </a:prstGeom>
          <a:noFill/>
          <a:ln w="9525">
            <a:noFill/>
            <a:miter lim="800000"/>
            <a:headEnd/>
            <a:tailEnd/>
          </a:ln>
          <a:effectLst/>
        </p:spPr>
      </p:pic>
      <p:pic>
        <p:nvPicPr>
          <p:cNvPr id="10251" name="Picture 11"/>
          <p:cNvPicPr>
            <a:picLocks noChangeAspect="1" noChangeArrowheads="1"/>
          </p:cNvPicPr>
          <p:nvPr/>
        </p:nvPicPr>
        <p:blipFill>
          <a:blip r:embed="rId10"/>
          <a:srcRect/>
          <a:stretch>
            <a:fillRect/>
          </a:stretch>
        </p:blipFill>
        <p:spPr bwMode="auto">
          <a:xfrm>
            <a:off x="4800600" y="5334000"/>
            <a:ext cx="247650" cy="285750"/>
          </a:xfrm>
          <a:prstGeom prst="rect">
            <a:avLst/>
          </a:prstGeom>
          <a:noFill/>
          <a:ln w="9525">
            <a:noFill/>
            <a:miter lim="800000"/>
            <a:headEnd/>
            <a:tailEnd/>
          </a:ln>
          <a:effectLst/>
        </p:spPr>
      </p:pic>
      <p:pic>
        <p:nvPicPr>
          <p:cNvPr id="10252" name="Picture 12"/>
          <p:cNvPicPr>
            <a:picLocks noChangeAspect="1" noChangeArrowheads="1"/>
          </p:cNvPicPr>
          <p:nvPr/>
        </p:nvPicPr>
        <p:blipFill>
          <a:blip r:embed="rId11"/>
          <a:srcRect/>
          <a:stretch>
            <a:fillRect/>
          </a:stretch>
        </p:blipFill>
        <p:spPr bwMode="auto">
          <a:xfrm>
            <a:off x="1752600" y="5638800"/>
            <a:ext cx="657225" cy="3143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8382000" cy="6400800"/>
          </a:xfrm>
        </p:spPr>
        <p:txBody>
          <a:bodyPr>
            <a:normAutofit/>
          </a:bodyPr>
          <a:lstStyle/>
          <a:p>
            <a:pPr>
              <a:buNone/>
            </a:pPr>
            <a:endParaRPr lang="en-US" sz="2000" dirty="0" smtClean="0">
              <a:latin typeface="Calibri" pitchFamily="34" charset="0"/>
              <a:cs typeface="Calibri" pitchFamily="34" charset="0"/>
            </a:endParaRPr>
          </a:p>
          <a:p>
            <a:pPr>
              <a:buNone/>
            </a:pPr>
            <a:endParaRPr lang="en-US" sz="2000" dirty="0" smtClean="0">
              <a:latin typeface="Calibri" pitchFamily="34" charset="0"/>
              <a:cs typeface="Calibri" pitchFamily="34" charset="0"/>
            </a:endParaRPr>
          </a:p>
          <a:p>
            <a:pPr>
              <a:buNone/>
            </a:pPr>
            <a:endParaRPr lang="en-US" sz="2000" dirty="0" smtClean="0">
              <a:latin typeface="Calibri" pitchFamily="34" charset="0"/>
              <a:cs typeface="Calibri" pitchFamily="34" charset="0"/>
            </a:endParaRPr>
          </a:p>
          <a:p>
            <a:pPr>
              <a:buNone/>
            </a:pPr>
            <a:endParaRPr lang="en-US" sz="2000" dirty="0" smtClean="0">
              <a:latin typeface="Calibri" pitchFamily="34" charset="0"/>
              <a:cs typeface="Calibri" pitchFamily="34" charset="0"/>
            </a:endParaRPr>
          </a:p>
          <a:p>
            <a:pPr>
              <a:buNone/>
            </a:pPr>
            <a:endParaRPr lang="en-US" sz="2000" dirty="0" smtClean="0">
              <a:latin typeface="Calibri" pitchFamily="34" charset="0"/>
              <a:cs typeface="Calibri" pitchFamily="34" charset="0"/>
            </a:endParaRPr>
          </a:p>
          <a:p>
            <a:r>
              <a:rPr lang="en-US" sz="2000" dirty="0" smtClean="0">
                <a:latin typeface="Calibri" pitchFamily="34" charset="0"/>
                <a:cs typeface="Calibri" pitchFamily="34" charset="0"/>
              </a:rPr>
              <a:t>Observe that a rise in z shifts the       function downwards( keeping v the same a rise in z reduces w and hence lower value of       ).</a:t>
            </a:r>
          </a:p>
          <a:p>
            <a:r>
              <a:rPr lang="en-US" sz="2000" dirty="0" smtClean="0">
                <a:latin typeface="Calibri" pitchFamily="34" charset="0"/>
                <a:cs typeface="Calibri" pitchFamily="34" charset="0"/>
              </a:rPr>
              <a:t>Combining eq.(15) and borrower per period payoff in partial equilibrium we have:</a:t>
            </a:r>
          </a:p>
        </p:txBody>
      </p:sp>
      <p:pic>
        <p:nvPicPr>
          <p:cNvPr id="11266" name="Picture 2"/>
          <p:cNvPicPr>
            <a:picLocks noChangeAspect="1" noChangeArrowheads="1"/>
          </p:cNvPicPr>
          <p:nvPr/>
        </p:nvPicPr>
        <p:blipFill>
          <a:blip r:embed="rId2"/>
          <a:srcRect/>
          <a:stretch>
            <a:fillRect/>
          </a:stretch>
        </p:blipFill>
        <p:spPr bwMode="auto">
          <a:xfrm>
            <a:off x="304800" y="381000"/>
            <a:ext cx="8153400" cy="1348649"/>
          </a:xfrm>
          <a:prstGeom prst="rect">
            <a:avLst/>
          </a:prstGeom>
          <a:noFill/>
          <a:ln w="9525">
            <a:noFill/>
            <a:miter lim="800000"/>
            <a:headEnd/>
            <a:tailEnd/>
          </a:ln>
          <a:effectLst/>
        </p:spPr>
      </p:pic>
      <p:pic>
        <p:nvPicPr>
          <p:cNvPr id="11267" name="Picture 3"/>
          <p:cNvPicPr>
            <a:picLocks noChangeAspect="1" noChangeArrowheads="1"/>
          </p:cNvPicPr>
          <p:nvPr/>
        </p:nvPicPr>
        <p:blipFill>
          <a:blip r:embed="rId3"/>
          <a:srcRect/>
          <a:stretch>
            <a:fillRect/>
          </a:stretch>
        </p:blipFill>
        <p:spPr bwMode="auto">
          <a:xfrm>
            <a:off x="4038600" y="2209800"/>
            <a:ext cx="200025" cy="266700"/>
          </a:xfrm>
          <a:prstGeom prst="rect">
            <a:avLst/>
          </a:prstGeom>
          <a:noFill/>
          <a:ln w="9525">
            <a:noFill/>
            <a:miter lim="800000"/>
            <a:headEnd/>
            <a:tailEnd/>
          </a:ln>
          <a:effectLst/>
        </p:spPr>
      </p:pic>
      <p:pic>
        <p:nvPicPr>
          <p:cNvPr id="11268" name="Picture 4"/>
          <p:cNvPicPr>
            <a:picLocks noChangeAspect="1" noChangeArrowheads="1"/>
          </p:cNvPicPr>
          <p:nvPr/>
        </p:nvPicPr>
        <p:blipFill>
          <a:blip r:embed="rId3"/>
          <a:srcRect/>
          <a:stretch>
            <a:fillRect/>
          </a:stretch>
        </p:blipFill>
        <p:spPr bwMode="auto">
          <a:xfrm>
            <a:off x="6019800" y="2514600"/>
            <a:ext cx="200025" cy="266700"/>
          </a:xfrm>
          <a:prstGeom prst="rect">
            <a:avLst/>
          </a:prstGeom>
          <a:noFill/>
          <a:ln w="9525">
            <a:noFill/>
            <a:miter lim="800000"/>
            <a:headEnd/>
            <a:tailEnd/>
          </a:ln>
          <a:effectLst/>
        </p:spPr>
      </p:pic>
      <p:pic>
        <p:nvPicPr>
          <p:cNvPr id="11269" name="Picture 5"/>
          <p:cNvPicPr>
            <a:picLocks noChangeAspect="1" noChangeArrowheads="1"/>
          </p:cNvPicPr>
          <p:nvPr/>
        </p:nvPicPr>
        <p:blipFill>
          <a:blip r:embed="rId4"/>
          <a:srcRect/>
          <a:stretch>
            <a:fillRect/>
          </a:stretch>
        </p:blipFill>
        <p:spPr bwMode="auto">
          <a:xfrm>
            <a:off x="381000" y="3581400"/>
            <a:ext cx="8001000" cy="2057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8534400" cy="6629400"/>
          </a:xfrm>
        </p:spPr>
        <p:txBody>
          <a:bodyPr>
            <a:normAutofit/>
          </a:bodyPr>
          <a:lstStyle/>
          <a:p>
            <a:r>
              <a:rPr lang="en-US" sz="2000" dirty="0" smtClean="0">
                <a:latin typeface="Calibri" pitchFamily="34" charset="0"/>
                <a:cs typeface="Calibri" pitchFamily="34" charset="0"/>
              </a:rPr>
              <a:t>Therefore from eq.(16) we see that there exists a positive relation between v and       .</a:t>
            </a:r>
          </a:p>
          <a:p>
            <a:r>
              <a:rPr lang="en-US" sz="2000" dirty="0" smtClean="0">
                <a:latin typeface="Calibri" pitchFamily="34" charset="0"/>
                <a:cs typeface="Calibri" pitchFamily="34" charset="0"/>
              </a:rPr>
              <a:t>Therefore a rise in z implies a reduction in v and       .</a:t>
            </a:r>
          </a:p>
          <a:p>
            <a:r>
              <a:rPr lang="en-US" sz="2000" dirty="0" smtClean="0">
                <a:latin typeface="Calibri" pitchFamily="34" charset="0"/>
                <a:cs typeface="Calibri" pitchFamily="34" charset="0"/>
              </a:rPr>
              <a:t>This means that a higher profit to lender results in more credit rationing and lesser efficiency. </a:t>
            </a:r>
            <a:endParaRPr lang="en-US" sz="2000" dirty="0">
              <a:latin typeface="Calibri" pitchFamily="34" charset="0"/>
              <a:cs typeface="Calibri" pitchFamily="34" charset="0"/>
            </a:endParaRPr>
          </a:p>
        </p:txBody>
      </p:sp>
      <p:pic>
        <p:nvPicPr>
          <p:cNvPr id="12290" name="Picture 2"/>
          <p:cNvPicPr>
            <a:picLocks noChangeAspect="1" noChangeArrowheads="1"/>
          </p:cNvPicPr>
          <p:nvPr/>
        </p:nvPicPr>
        <p:blipFill>
          <a:blip r:embed="rId2"/>
          <a:srcRect/>
          <a:stretch>
            <a:fillRect/>
          </a:stretch>
        </p:blipFill>
        <p:spPr bwMode="auto">
          <a:xfrm>
            <a:off x="1066800" y="609600"/>
            <a:ext cx="180975" cy="276225"/>
          </a:xfrm>
          <a:prstGeom prst="rect">
            <a:avLst/>
          </a:prstGeom>
          <a:noFill/>
          <a:ln w="9525">
            <a:noFill/>
            <a:miter lim="800000"/>
            <a:headEnd/>
            <a:tailEnd/>
          </a:ln>
          <a:effectLst/>
        </p:spPr>
      </p:pic>
      <p:pic>
        <p:nvPicPr>
          <p:cNvPr id="12291" name="Picture 3"/>
          <p:cNvPicPr>
            <a:picLocks noChangeAspect="1" noChangeArrowheads="1"/>
          </p:cNvPicPr>
          <p:nvPr/>
        </p:nvPicPr>
        <p:blipFill>
          <a:blip r:embed="rId2"/>
          <a:srcRect/>
          <a:stretch>
            <a:fillRect/>
          </a:stretch>
        </p:blipFill>
        <p:spPr bwMode="auto">
          <a:xfrm>
            <a:off x="5638800" y="990600"/>
            <a:ext cx="180975" cy="276225"/>
          </a:xfrm>
          <a:prstGeom prst="rect">
            <a:avLst/>
          </a:prstGeom>
          <a:noFill/>
          <a:ln w="9525">
            <a:noFill/>
            <a:miter lim="800000"/>
            <a:headEnd/>
            <a:tailEnd/>
          </a:ln>
          <a:effectLst/>
        </p:spPr>
      </p:pic>
      <p:pic>
        <p:nvPicPr>
          <p:cNvPr id="2050" name="Picture 2"/>
          <p:cNvPicPr>
            <a:picLocks noChangeAspect="1" noChangeArrowheads="1"/>
          </p:cNvPicPr>
          <p:nvPr/>
        </p:nvPicPr>
        <p:blipFill>
          <a:blip r:embed="rId3"/>
          <a:srcRect/>
          <a:stretch>
            <a:fillRect/>
          </a:stretch>
        </p:blipFill>
        <p:spPr bwMode="auto">
          <a:xfrm>
            <a:off x="2514600" y="2362200"/>
            <a:ext cx="3771900" cy="28384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smtClean="0">
                <a:latin typeface="Algerian" pitchFamily="82" charset="0"/>
              </a:rPr>
              <a:t>conclusion</a:t>
            </a:r>
            <a:endParaRPr lang="en-US" sz="6000" dirty="0">
              <a:latin typeface="Algerian" pitchFamily="82"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1905000"/>
            <a:ext cx="6172200" cy="1894362"/>
          </a:xfrm>
        </p:spPr>
        <p:txBody>
          <a:bodyPr>
            <a:normAutofit/>
          </a:bodyPr>
          <a:lstStyle/>
          <a:p>
            <a:r>
              <a:rPr lang="en-US" sz="4400" dirty="0" smtClean="0">
                <a:latin typeface="Algerian" pitchFamily="82" charset="0"/>
              </a:rPr>
              <a:t>The moral hazard problem</a:t>
            </a:r>
            <a:endParaRPr lang="en-US" sz="4400" dirty="0">
              <a:latin typeface="Algerian" pitchFamily="82"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28600"/>
            <a:ext cx="7467600" cy="6245352"/>
          </a:xfrm>
        </p:spPr>
        <p:txBody>
          <a:bodyPr>
            <a:normAutofit/>
          </a:bodyPr>
          <a:lstStyle/>
          <a:p>
            <a:r>
              <a:rPr lang="en-US" sz="2000" dirty="0" smtClean="0">
                <a:latin typeface="Calibri" pitchFamily="34" charset="0"/>
                <a:cs typeface="Calibri" pitchFamily="34" charset="0"/>
              </a:rPr>
              <a:t> In the case of involuntary default we saw that there will be the debt overhang problem; i.e. effort is always less than the first best. Moreover, this problem is not solely due to market power but also because of incentive issues.</a:t>
            </a:r>
          </a:p>
          <a:p>
            <a:r>
              <a:rPr lang="en-US" sz="2000" dirty="0" smtClean="0">
                <a:latin typeface="Calibri" pitchFamily="34" charset="0"/>
                <a:cs typeface="Calibri" pitchFamily="34" charset="0"/>
              </a:rPr>
              <a:t> </a:t>
            </a:r>
            <a:r>
              <a:rPr lang="en-US" sz="2000" dirty="0" smtClean="0">
                <a:latin typeface="Calibri" pitchFamily="34" charset="0"/>
                <a:cs typeface="Calibri" pitchFamily="34" charset="0"/>
              </a:rPr>
              <a:t>We saw that as lender’s bargaining power improved, there was a rise in interest rates but fall in effort and this reduced social surplus on the whole. So distribution of bargaining power is important from the efficiency aspect. Borrowers should be given more bargaining power to improve efficiency.</a:t>
            </a:r>
          </a:p>
          <a:p>
            <a:pPr>
              <a:buNone/>
            </a:pPr>
            <a:endParaRPr lang="en-US" sz="2000" dirty="0" smtClean="0">
              <a:latin typeface="Calibri" pitchFamily="34" charset="0"/>
              <a:cs typeface="Calibri" pitchFamily="34" charset="0"/>
            </a:endParaRPr>
          </a:p>
          <a:p>
            <a:r>
              <a:rPr lang="en-US" sz="2000" dirty="0" smtClean="0">
                <a:latin typeface="Calibri" pitchFamily="34" charset="0"/>
                <a:cs typeface="Calibri" pitchFamily="34" charset="0"/>
              </a:rPr>
              <a:t> </a:t>
            </a:r>
            <a:r>
              <a:rPr lang="en-US" sz="2000" dirty="0" smtClean="0">
                <a:latin typeface="Calibri" pitchFamily="34" charset="0"/>
                <a:cs typeface="Calibri" pitchFamily="34" charset="0"/>
              </a:rPr>
              <a:t>Also, as collateral increased, effort levels increased, reducing the debt overhang problem.</a:t>
            </a:r>
          </a:p>
          <a:p>
            <a:r>
              <a:rPr lang="en-US" sz="2000" dirty="0" smtClean="0">
                <a:latin typeface="Calibri" pitchFamily="34" charset="0"/>
                <a:cs typeface="Calibri" pitchFamily="34" charset="0"/>
              </a:rPr>
              <a:t> </a:t>
            </a:r>
            <a:r>
              <a:rPr lang="en-US" sz="2000" dirty="0" smtClean="0">
                <a:latin typeface="Calibri" pitchFamily="34" charset="0"/>
                <a:cs typeface="Calibri" pitchFamily="34" charset="0"/>
              </a:rPr>
              <a:t>thus the model could explain:</a:t>
            </a:r>
          </a:p>
          <a:p>
            <a:pPr>
              <a:buFont typeface="Wingdings" pitchFamily="2" charset="2"/>
              <a:buChar char="ü"/>
            </a:pPr>
            <a:r>
              <a:rPr lang="en-US" sz="2000" dirty="0" smtClean="0">
                <a:latin typeface="Calibri" pitchFamily="34" charset="0"/>
                <a:cs typeface="Calibri" pitchFamily="34" charset="0"/>
              </a:rPr>
              <a:t> </a:t>
            </a:r>
            <a:r>
              <a:rPr lang="en-US" sz="2000" dirty="0" smtClean="0">
                <a:latin typeface="Calibri" pitchFamily="34" charset="0"/>
                <a:cs typeface="Calibri" pitchFamily="34" charset="0"/>
              </a:rPr>
              <a:t>interest rate dispersion</a:t>
            </a:r>
          </a:p>
          <a:p>
            <a:pPr>
              <a:buFont typeface="Wingdings" pitchFamily="2" charset="2"/>
              <a:buChar char="ü"/>
            </a:pPr>
            <a:r>
              <a:rPr lang="en-US" sz="2000" dirty="0" smtClean="0">
                <a:latin typeface="Calibri" pitchFamily="34" charset="0"/>
                <a:cs typeface="Calibri" pitchFamily="34" charset="0"/>
              </a:rPr>
              <a:t> </a:t>
            </a:r>
            <a:r>
              <a:rPr lang="en-US" sz="2000" dirty="0" smtClean="0">
                <a:latin typeface="Calibri" pitchFamily="34" charset="0"/>
                <a:cs typeface="Calibri" pitchFamily="34" charset="0"/>
              </a:rPr>
              <a:t>how the credit markets can magnify existing inequalities</a:t>
            </a:r>
          </a:p>
          <a:p>
            <a:pPr>
              <a:buFont typeface="Wingdings" pitchFamily="2" charset="2"/>
              <a:buChar char="ü"/>
            </a:pPr>
            <a:r>
              <a:rPr lang="en-US" sz="2000" dirty="0" smtClean="0">
                <a:latin typeface="Calibri" pitchFamily="34" charset="0"/>
                <a:cs typeface="Calibri" pitchFamily="34" charset="0"/>
              </a:rPr>
              <a:t> </a:t>
            </a:r>
            <a:r>
              <a:rPr lang="en-US" sz="2000" dirty="0" smtClean="0">
                <a:latin typeface="Calibri" pitchFamily="34" charset="0"/>
                <a:cs typeface="Calibri" pitchFamily="34" charset="0"/>
              </a:rPr>
              <a:t>how the distribution of bargaining power affects efficiency</a:t>
            </a:r>
            <a:endParaRPr lang="en-US" sz="2000" dirty="0">
              <a:latin typeface="Calibri" pitchFamily="34" charset="0"/>
              <a:cs typeface="Calibri"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52400"/>
            <a:ext cx="8534400" cy="6705600"/>
          </a:xfrm>
        </p:spPr>
        <p:txBody>
          <a:bodyPr>
            <a:normAutofit/>
          </a:bodyPr>
          <a:lstStyle/>
          <a:p>
            <a:r>
              <a:rPr lang="en-US" sz="2000" dirty="0" smtClean="0">
                <a:latin typeface="Calibri" pitchFamily="34" charset="0"/>
                <a:cs typeface="Calibri" pitchFamily="34" charset="0"/>
              </a:rPr>
              <a:t>In the case of voluntary default:</a:t>
            </a:r>
          </a:p>
          <a:p>
            <a:pPr>
              <a:buFont typeface="Wingdings" pitchFamily="2" charset="2"/>
              <a:buChar char="ü"/>
            </a:pPr>
            <a:r>
              <a:rPr lang="en-US" sz="2000" dirty="0" smtClean="0">
                <a:latin typeface="Calibri" pitchFamily="34" charset="0"/>
                <a:cs typeface="Calibri" pitchFamily="34" charset="0"/>
              </a:rPr>
              <a:t>Credit rationing was present if either z or v was above some threshold level.</a:t>
            </a:r>
          </a:p>
          <a:p>
            <a:pPr>
              <a:buFont typeface="Wingdings" pitchFamily="2" charset="2"/>
              <a:buChar char="ü"/>
            </a:pPr>
            <a:r>
              <a:rPr lang="en-US" sz="2000" dirty="0" smtClean="0">
                <a:latin typeface="Calibri" pitchFamily="34" charset="0"/>
                <a:cs typeface="Calibri" pitchFamily="34" charset="0"/>
              </a:rPr>
              <a:t>Moreover if credit rationing is </a:t>
            </a:r>
            <a:r>
              <a:rPr lang="en-US" sz="2000" dirty="0" err="1" smtClean="0">
                <a:latin typeface="Calibri" pitchFamily="34" charset="0"/>
                <a:cs typeface="Calibri" pitchFamily="34" charset="0"/>
              </a:rPr>
              <a:t>present,then</a:t>
            </a:r>
            <a:r>
              <a:rPr lang="en-US" sz="2000" dirty="0" smtClean="0">
                <a:latin typeface="Calibri" pitchFamily="34" charset="0"/>
                <a:cs typeface="Calibri" pitchFamily="34" charset="0"/>
              </a:rPr>
              <a:t> a further increase in v or z leads to further rationing.</a:t>
            </a:r>
          </a:p>
          <a:p>
            <a:pPr>
              <a:buFont typeface="Wingdings" pitchFamily="2" charset="2"/>
              <a:buChar char="ü"/>
            </a:pPr>
            <a:r>
              <a:rPr lang="en-US" sz="2000" dirty="0" smtClean="0">
                <a:latin typeface="Calibri" pitchFamily="34" charset="0"/>
                <a:cs typeface="Calibri" pitchFamily="34" charset="0"/>
              </a:rPr>
              <a:t>With multiple lenders there is a unique rationing in the credit market </a:t>
            </a:r>
          </a:p>
          <a:p>
            <a:pPr>
              <a:buNone/>
            </a:pPr>
            <a:r>
              <a:rPr lang="en-US" sz="2000" dirty="0" smtClean="0">
                <a:latin typeface="Calibri" pitchFamily="34" charset="0"/>
                <a:cs typeface="Calibri" pitchFamily="34" charset="0"/>
              </a:rPr>
              <a:t> </a:t>
            </a:r>
            <a:r>
              <a:rPr lang="en-US" sz="2000" dirty="0" smtClean="0">
                <a:latin typeface="Calibri" pitchFamily="34" charset="0"/>
                <a:cs typeface="Calibri" pitchFamily="34" charset="0"/>
              </a:rPr>
              <a:t>    (           )  provided      is above some threshold value i.e. the scarring factor is sufficiently high which reduces incentive </a:t>
            </a:r>
            <a:r>
              <a:rPr lang="en-US" sz="2000" smtClean="0">
                <a:latin typeface="Calibri" pitchFamily="34" charset="0"/>
                <a:cs typeface="Calibri" pitchFamily="34" charset="0"/>
              </a:rPr>
              <a:t>for default.   </a:t>
            </a:r>
            <a:endParaRPr lang="en-US" sz="2000" dirty="0">
              <a:latin typeface="Calibri" pitchFamily="34" charset="0"/>
              <a:cs typeface="Calibri" pitchFamily="34" charset="0"/>
            </a:endParaRPr>
          </a:p>
        </p:txBody>
      </p:sp>
      <p:pic>
        <p:nvPicPr>
          <p:cNvPr id="1026" name="Picture 2"/>
          <p:cNvPicPr>
            <a:picLocks noChangeAspect="1" noChangeArrowheads="1"/>
          </p:cNvPicPr>
          <p:nvPr/>
        </p:nvPicPr>
        <p:blipFill>
          <a:blip r:embed="rId2"/>
          <a:srcRect/>
          <a:stretch>
            <a:fillRect/>
          </a:stretch>
        </p:blipFill>
        <p:spPr bwMode="auto">
          <a:xfrm>
            <a:off x="685800" y="2057400"/>
            <a:ext cx="581025" cy="238125"/>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2438400" y="2057400"/>
            <a:ext cx="171450" cy="238125"/>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7467600" cy="6169152"/>
          </a:xfrm>
        </p:spPr>
        <p:txBody>
          <a:bodyPr>
            <a:normAutofit/>
          </a:bodyPr>
          <a:lstStyle/>
          <a:p>
            <a:r>
              <a:rPr lang="en-US" sz="2000" dirty="0" smtClean="0">
                <a:latin typeface="Calibri" pitchFamily="34" charset="0"/>
                <a:cs typeface="Calibri" pitchFamily="34" charset="0"/>
              </a:rPr>
              <a:t>Consider an indivisible project which requires funds of amount L to be viable.</a:t>
            </a:r>
          </a:p>
          <a:p>
            <a:r>
              <a:rPr lang="en-US" sz="2000" dirty="0" smtClean="0">
                <a:latin typeface="Calibri" pitchFamily="34" charset="0"/>
                <a:cs typeface="Calibri" pitchFamily="34" charset="0"/>
              </a:rPr>
              <a:t>Output is binary taking the value of Q (good harvest) or 0 (crop failure).</a:t>
            </a:r>
          </a:p>
          <a:p>
            <a:r>
              <a:rPr lang="en-US" sz="2000" dirty="0" smtClean="0">
                <a:latin typeface="Calibri" pitchFamily="34" charset="0"/>
                <a:cs typeface="Calibri" pitchFamily="34" charset="0"/>
              </a:rPr>
              <a:t>The probability of good harvest is           where “e” is the effort level of the agent. We assume that                                           .</a:t>
            </a:r>
          </a:p>
          <a:p>
            <a:r>
              <a:rPr lang="en-US" sz="2000" dirty="0" smtClean="0">
                <a:latin typeface="Calibri" pitchFamily="34" charset="0"/>
                <a:cs typeface="Calibri" pitchFamily="34" charset="0"/>
              </a:rPr>
              <a:t> Cost of effort is given by “e”. </a:t>
            </a:r>
          </a:p>
          <a:p>
            <a:r>
              <a:rPr lang="en-US" sz="2000" dirty="0" smtClean="0">
                <a:latin typeface="Calibri" pitchFamily="34" charset="0"/>
                <a:cs typeface="Calibri" pitchFamily="34" charset="0"/>
              </a:rPr>
              <a:t> All agents are risk neutral.</a:t>
            </a:r>
          </a:p>
          <a:p>
            <a:endParaRPr lang="en-US" sz="2000" dirty="0" smtClean="0">
              <a:latin typeface="Calibri" pitchFamily="34" charset="0"/>
              <a:cs typeface="Calibri" pitchFamily="34" charset="0"/>
            </a:endParaRPr>
          </a:p>
          <a:p>
            <a:pPr>
              <a:buNone/>
            </a:pPr>
            <a:r>
              <a:rPr lang="en-US" u="sng" dirty="0" smtClean="0">
                <a:latin typeface="Algerian" pitchFamily="82" charset="0"/>
                <a:cs typeface="Calibri" pitchFamily="34" charset="0"/>
              </a:rPr>
              <a:t>Problem of self financed farmer</a:t>
            </a:r>
            <a:endParaRPr lang="en-US" sz="2000" u="sng" dirty="0" smtClean="0">
              <a:latin typeface="Calibri" pitchFamily="34" charset="0"/>
              <a:cs typeface="Calibri" pitchFamily="34" charset="0"/>
            </a:endParaRPr>
          </a:p>
          <a:p>
            <a:r>
              <a:rPr lang="en-US" sz="2000" u="sng" dirty="0" smtClean="0">
                <a:solidFill>
                  <a:schemeClr val="accent6">
                    <a:lumMod val="75000"/>
                  </a:schemeClr>
                </a:solidFill>
                <a:latin typeface="Calibri" pitchFamily="34" charset="0"/>
                <a:cs typeface="Calibri" pitchFamily="34" charset="0"/>
              </a:rPr>
              <a:t> </a:t>
            </a:r>
            <a:r>
              <a:rPr lang="en-US" sz="2000" dirty="0" smtClean="0">
                <a:latin typeface="Calibri" pitchFamily="34" charset="0"/>
                <a:cs typeface="Calibri" pitchFamily="34" charset="0"/>
              </a:rPr>
              <a:t>If investment takes place, then effort level is chosen to:</a:t>
            </a:r>
          </a:p>
          <a:p>
            <a:endParaRPr lang="en-US" sz="2000" dirty="0" smtClean="0">
              <a:latin typeface="Calibri" pitchFamily="34" charset="0"/>
              <a:cs typeface="Calibri" pitchFamily="34" charset="0"/>
            </a:endParaRPr>
          </a:p>
          <a:p>
            <a:endParaRPr lang="en-US" sz="2000" dirty="0" smtClean="0">
              <a:latin typeface="Calibri" pitchFamily="34" charset="0"/>
              <a:cs typeface="Calibri" pitchFamily="34" charset="0"/>
            </a:endParaRPr>
          </a:p>
          <a:p>
            <a:r>
              <a:rPr lang="en-US" sz="2000" dirty="0" smtClean="0">
                <a:latin typeface="Calibri" pitchFamily="34" charset="0"/>
                <a:cs typeface="Calibri" pitchFamily="34" charset="0"/>
              </a:rPr>
              <a:t> The optimal choice (efficient/first best)        is given by:</a:t>
            </a:r>
          </a:p>
          <a:p>
            <a:pPr>
              <a:buNone/>
            </a:pPr>
            <a:endParaRPr lang="en-US" u="sng" dirty="0" smtClean="0">
              <a:solidFill>
                <a:schemeClr val="accent6">
                  <a:lumMod val="75000"/>
                </a:schemeClr>
              </a:solidFill>
              <a:latin typeface="Algerian" pitchFamily="82" charset="0"/>
              <a:cs typeface="Calibri" pitchFamily="34" charset="0"/>
            </a:endParaRPr>
          </a:p>
          <a:p>
            <a:pPr>
              <a:buNone/>
            </a:pPr>
            <a:endParaRPr lang="en-US" u="sng" dirty="0">
              <a:solidFill>
                <a:schemeClr val="accent6">
                  <a:lumMod val="75000"/>
                </a:schemeClr>
              </a:solidFill>
              <a:latin typeface="Algerian" pitchFamily="82" charset="0"/>
              <a:cs typeface="Calibri" pitchFamily="34" charset="0"/>
            </a:endParaRPr>
          </a:p>
        </p:txBody>
      </p:sp>
      <p:pic>
        <p:nvPicPr>
          <p:cNvPr id="1027" name="Picture 3"/>
          <p:cNvPicPr>
            <a:picLocks noChangeAspect="1" noChangeArrowheads="1"/>
          </p:cNvPicPr>
          <p:nvPr/>
        </p:nvPicPr>
        <p:blipFill>
          <a:blip r:embed="rId2"/>
          <a:srcRect/>
          <a:stretch>
            <a:fillRect/>
          </a:stretch>
        </p:blipFill>
        <p:spPr bwMode="auto">
          <a:xfrm>
            <a:off x="4343400" y="1676400"/>
            <a:ext cx="457200" cy="342900"/>
          </a:xfrm>
          <a:prstGeom prst="rect">
            <a:avLst/>
          </a:prstGeom>
          <a:noFill/>
          <a:ln w="9525">
            <a:noFill/>
            <a:miter lim="800000"/>
            <a:headEnd/>
            <a:tailEnd/>
          </a:ln>
          <a:effectLst/>
        </p:spPr>
      </p:pic>
      <p:pic>
        <p:nvPicPr>
          <p:cNvPr id="1028" name="Picture 4"/>
          <p:cNvPicPr>
            <a:picLocks noChangeAspect="1" noChangeArrowheads="1"/>
          </p:cNvPicPr>
          <p:nvPr/>
        </p:nvPicPr>
        <p:blipFill>
          <a:blip r:embed="rId3"/>
          <a:srcRect/>
          <a:stretch>
            <a:fillRect/>
          </a:stretch>
        </p:blipFill>
        <p:spPr bwMode="auto">
          <a:xfrm>
            <a:off x="3886200" y="2057400"/>
            <a:ext cx="2362200" cy="290512"/>
          </a:xfrm>
          <a:prstGeom prst="rect">
            <a:avLst/>
          </a:prstGeom>
          <a:noFill/>
          <a:ln w="9525">
            <a:noFill/>
            <a:miter lim="800000"/>
            <a:headEnd/>
            <a:tailEnd/>
          </a:ln>
          <a:effectLst/>
        </p:spPr>
      </p:pic>
      <p:pic>
        <p:nvPicPr>
          <p:cNvPr id="1029" name="Picture 5"/>
          <p:cNvPicPr>
            <a:picLocks noChangeAspect="1" noChangeArrowheads="1"/>
          </p:cNvPicPr>
          <p:nvPr/>
        </p:nvPicPr>
        <p:blipFill>
          <a:blip r:embed="rId4"/>
          <a:srcRect/>
          <a:stretch>
            <a:fillRect/>
          </a:stretch>
        </p:blipFill>
        <p:spPr bwMode="auto">
          <a:xfrm>
            <a:off x="1066800" y="4419600"/>
            <a:ext cx="7648575" cy="600075"/>
          </a:xfrm>
          <a:prstGeom prst="rect">
            <a:avLst/>
          </a:prstGeom>
          <a:noFill/>
          <a:ln w="9525">
            <a:noFill/>
            <a:miter lim="800000"/>
            <a:headEnd/>
            <a:tailEnd/>
          </a:ln>
          <a:effectLst/>
        </p:spPr>
      </p:pic>
      <p:pic>
        <p:nvPicPr>
          <p:cNvPr id="1030" name="Picture 6"/>
          <p:cNvPicPr>
            <a:picLocks noChangeAspect="1" noChangeArrowheads="1"/>
          </p:cNvPicPr>
          <p:nvPr/>
        </p:nvPicPr>
        <p:blipFill>
          <a:blip r:embed="rId5"/>
          <a:srcRect/>
          <a:stretch>
            <a:fillRect/>
          </a:stretch>
        </p:blipFill>
        <p:spPr bwMode="auto">
          <a:xfrm>
            <a:off x="4953000" y="5105400"/>
            <a:ext cx="304800" cy="304800"/>
          </a:xfrm>
          <a:prstGeom prst="rect">
            <a:avLst/>
          </a:prstGeom>
          <a:noFill/>
          <a:ln w="9525">
            <a:noFill/>
            <a:miter lim="800000"/>
            <a:headEnd/>
            <a:tailEnd/>
          </a:ln>
          <a:effectLst/>
        </p:spPr>
      </p:pic>
      <p:pic>
        <p:nvPicPr>
          <p:cNvPr id="1031" name="Picture 7"/>
          <p:cNvPicPr>
            <a:picLocks noChangeAspect="1" noChangeArrowheads="1"/>
          </p:cNvPicPr>
          <p:nvPr/>
        </p:nvPicPr>
        <p:blipFill>
          <a:blip r:embed="rId6"/>
          <a:srcRect/>
          <a:stretch>
            <a:fillRect/>
          </a:stretch>
        </p:blipFill>
        <p:spPr bwMode="auto">
          <a:xfrm>
            <a:off x="1066801" y="5638800"/>
            <a:ext cx="7696200" cy="838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87362"/>
          </a:xfrm>
        </p:spPr>
        <p:txBody>
          <a:bodyPr>
            <a:normAutofit/>
          </a:bodyPr>
          <a:lstStyle/>
          <a:p>
            <a:r>
              <a:rPr lang="en-US" sz="2400" u="sng" dirty="0" smtClean="0">
                <a:solidFill>
                  <a:schemeClr val="tx1"/>
                </a:solidFill>
                <a:latin typeface="Algerian" pitchFamily="82" charset="0"/>
              </a:rPr>
              <a:t>Problem of debt financed farmer:</a:t>
            </a:r>
            <a:endParaRPr lang="en-US" sz="2400" u="sng" dirty="0">
              <a:solidFill>
                <a:schemeClr val="tx1"/>
              </a:solidFill>
              <a:latin typeface="Algerian" pitchFamily="82" charset="0"/>
            </a:endParaRPr>
          </a:p>
        </p:txBody>
      </p:sp>
      <p:sp>
        <p:nvSpPr>
          <p:cNvPr id="3" name="Content Placeholder 2"/>
          <p:cNvSpPr>
            <a:spLocks noGrp="1"/>
          </p:cNvSpPr>
          <p:nvPr>
            <p:ph sz="quarter" idx="1"/>
          </p:nvPr>
        </p:nvSpPr>
        <p:spPr>
          <a:xfrm>
            <a:off x="457200" y="914400"/>
            <a:ext cx="8382000" cy="6096000"/>
          </a:xfrm>
        </p:spPr>
        <p:txBody>
          <a:bodyPr>
            <a:normAutofit/>
          </a:bodyPr>
          <a:lstStyle/>
          <a:p>
            <a:r>
              <a:rPr lang="en-US" sz="2000" dirty="0" smtClean="0">
                <a:latin typeface="Calibri" pitchFamily="34" charset="0"/>
                <a:cs typeface="Calibri" pitchFamily="34" charset="0"/>
              </a:rPr>
              <a:t> Let                          be the total debt, where “</a:t>
            </a:r>
            <a:r>
              <a:rPr lang="en-US" sz="2000" dirty="0" err="1" smtClean="0">
                <a:latin typeface="Calibri" pitchFamily="34" charset="0"/>
                <a:cs typeface="Calibri" pitchFamily="34" charset="0"/>
              </a:rPr>
              <a:t>i</a:t>
            </a:r>
            <a:r>
              <a:rPr lang="en-US" sz="2000" dirty="0" smtClean="0">
                <a:latin typeface="Calibri" pitchFamily="34" charset="0"/>
                <a:cs typeface="Calibri" pitchFamily="34" charset="0"/>
              </a:rPr>
              <a:t>” is the borrowing interest rate.</a:t>
            </a:r>
          </a:p>
          <a:p>
            <a:r>
              <a:rPr lang="en-US" sz="2000" dirty="0" smtClean="0">
                <a:latin typeface="Calibri" pitchFamily="34" charset="0"/>
                <a:cs typeface="Calibri" pitchFamily="34" charset="0"/>
              </a:rPr>
              <a:t>To introduce moral hazard we assume that “e” is not observable and hence not contractible.</a:t>
            </a:r>
          </a:p>
          <a:p>
            <a:r>
              <a:rPr lang="en-US" sz="2000" dirty="0" smtClean="0">
                <a:latin typeface="Calibri" pitchFamily="34" charset="0"/>
                <a:cs typeface="Calibri" pitchFamily="34" charset="0"/>
              </a:rPr>
              <a:t>Further, there is limited liability (i.e. the borrower has no repayment obligations in case of crop failure)</a:t>
            </a:r>
          </a:p>
          <a:p>
            <a:r>
              <a:rPr lang="en-US" sz="2000" dirty="0" smtClean="0">
                <a:latin typeface="Calibri" pitchFamily="34" charset="0"/>
                <a:cs typeface="Calibri" pitchFamily="34" charset="0"/>
              </a:rPr>
              <a:t>Let        denote the value of the borrower’s transferrable wealth that can be put up as collateral. Assume that </a:t>
            </a:r>
            <a:r>
              <a:rPr lang="en-US" sz="2000" b="1" dirty="0" smtClean="0">
                <a:latin typeface="Calibri" pitchFamily="34" charset="0"/>
                <a:cs typeface="Calibri" pitchFamily="34" charset="0"/>
              </a:rPr>
              <a:t>w&lt;L</a:t>
            </a:r>
            <a:r>
              <a:rPr lang="en-US" sz="2000" dirty="0" smtClean="0">
                <a:latin typeface="Calibri" pitchFamily="34" charset="0"/>
                <a:cs typeface="Calibri" pitchFamily="34" charset="0"/>
              </a:rPr>
              <a:t> (or else he will not borrow)</a:t>
            </a:r>
          </a:p>
          <a:p>
            <a:r>
              <a:rPr lang="en-US" sz="2000" dirty="0" smtClean="0">
                <a:latin typeface="Calibri" pitchFamily="34" charset="0"/>
                <a:cs typeface="Calibri" pitchFamily="34" charset="0"/>
              </a:rPr>
              <a:t>Then the problem facing a borrower having total debt R is:</a:t>
            </a:r>
          </a:p>
          <a:p>
            <a:endParaRPr lang="en-US" sz="2000" dirty="0" smtClean="0">
              <a:latin typeface="Calibri" pitchFamily="34" charset="0"/>
              <a:cs typeface="Calibri" pitchFamily="34" charset="0"/>
            </a:endParaRPr>
          </a:p>
          <a:p>
            <a:endParaRPr lang="en-US" sz="2000" dirty="0" smtClean="0">
              <a:latin typeface="Calibri" pitchFamily="34" charset="0"/>
              <a:cs typeface="Calibri" pitchFamily="34" charset="0"/>
            </a:endParaRPr>
          </a:p>
          <a:p>
            <a:r>
              <a:rPr lang="en-US" sz="2000" dirty="0" smtClean="0">
                <a:latin typeface="Calibri" pitchFamily="34" charset="0"/>
                <a:cs typeface="Calibri" pitchFamily="34" charset="0"/>
              </a:rPr>
              <a:t> The optimal effort level                is given by:</a:t>
            </a:r>
          </a:p>
          <a:p>
            <a:pPr>
              <a:buNone/>
            </a:pPr>
            <a:r>
              <a:rPr lang="en-US" sz="2000" i="1" dirty="0" smtClean="0">
                <a:solidFill>
                  <a:srgbClr val="C00000"/>
                </a:solidFill>
                <a:latin typeface="Calibri" pitchFamily="34" charset="0"/>
                <a:cs typeface="Calibri" pitchFamily="34" charset="0"/>
              </a:rPr>
              <a:t>      </a:t>
            </a:r>
            <a:r>
              <a:rPr lang="en-US" sz="2000" b="1" i="1" u="sng" dirty="0" smtClean="0">
                <a:solidFill>
                  <a:schemeClr val="accent1">
                    <a:lumMod val="75000"/>
                  </a:schemeClr>
                </a:solidFill>
                <a:latin typeface="Calibri" pitchFamily="34" charset="0"/>
                <a:cs typeface="Calibri" pitchFamily="34" charset="0"/>
              </a:rPr>
              <a:t>BORROWER’S INCENTIVE CURVE</a:t>
            </a:r>
          </a:p>
          <a:p>
            <a:pPr>
              <a:buNone/>
            </a:pPr>
            <a:endParaRPr lang="en-US" sz="2000" dirty="0" smtClean="0">
              <a:latin typeface="Calibri" pitchFamily="34" charset="0"/>
              <a:cs typeface="Calibri" pitchFamily="34" charset="0"/>
            </a:endParaRPr>
          </a:p>
          <a:p>
            <a:endParaRPr lang="en-US" sz="2000" dirty="0" smtClean="0">
              <a:latin typeface="Calibri" pitchFamily="34" charset="0"/>
              <a:cs typeface="Calibri" pitchFamily="34" charset="0"/>
            </a:endParaRPr>
          </a:p>
          <a:p>
            <a:pPr>
              <a:buNone/>
            </a:pPr>
            <a:endParaRPr lang="en-US" sz="2000" dirty="0" smtClean="0">
              <a:latin typeface="Calibri" pitchFamily="34" charset="0"/>
              <a:cs typeface="Calibri" pitchFamily="34" charset="0"/>
            </a:endParaRPr>
          </a:p>
          <a:p>
            <a:pPr>
              <a:buNone/>
            </a:pPr>
            <a:r>
              <a:rPr lang="en-US" sz="2000" dirty="0" smtClean="0">
                <a:latin typeface="Calibri" pitchFamily="34" charset="0"/>
                <a:cs typeface="Calibri" pitchFamily="34" charset="0"/>
              </a:rPr>
              <a:t>        </a:t>
            </a:r>
            <a:endParaRPr lang="en-US" sz="2000" b="1" i="1" u="sng" dirty="0" smtClean="0">
              <a:solidFill>
                <a:srgbClr val="C00000"/>
              </a:solidFill>
              <a:latin typeface="Calibri" pitchFamily="34" charset="0"/>
              <a:cs typeface="Calibri" pitchFamily="34" charset="0"/>
            </a:endParaRPr>
          </a:p>
          <a:p>
            <a:endParaRPr lang="en-US" sz="2000" dirty="0" smtClean="0">
              <a:latin typeface="Calibri" pitchFamily="34" charset="0"/>
              <a:cs typeface="Calibri" pitchFamily="34" charset="0"/>
            </a:endParaRPr>
          </a:p>
          <a:p>
            <a:pPr>
              <a:buNone/>
            </a:pPr>
            <a:endParaRPr lang="en-US" sz="2000" dirty="0" smtClean="0">
              <a:latin typeface="Calibri" pitchFamily="34" charset="0"/>
              <a:cs typeface="Calibri" pitchFamily="34" charset="0"/>
            </a:endParaRPr>
          </a:p>
          <a:p>
            <a:pPr>
              <a:buNone/>
            </a:pPr>
            <a:endParaRPr lang="en-US" sz="2000" dirty="0">
              <a:latin typeface="Calibri" pitchFamily="34" charset="0"/>
              <a:cs typeface="Calibri" pitchFamily="34" charset="0"/>
            </a:endParaRPr>
          </a:p>
        </p:txBody>
      </p:sp>
      <p:pic>
        <p:nvPicPr>
          <p:cNvPr id="2050" name="Picture 2"/>
          <p:cNvPicPr>
            <a:picLocks noChangeAspect="1" noChangeArrowheads="1"/>
          </p:cNvPicPr>
          <p:nvPr/>
        </p:nvPicPr>
        <p:blipFill>
          <a:blip r:embed="rId2"/>
          <a:srcRect/>
          <a:stretch>
            <a:fillRect/>
          </a:stretch>
        </p:blipFill>
        <p:spPr bwMode="auto">
          <a:xfrm>
            <a:off x="1295400" y="990600"/>
            <a:ext cx="1295400" cy="304800"/>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1219200" y="2743200"/>
            <a:ext cx="304800" cy="238539"/>
          </a:xfrm>
          <a:prstGeom prst="rect">
            <a:avLst/>
          </a:prstGeom>
          <a:noFill/>
          <a:ln w="9525">
            <a:noFill/>
            <a:miter lim="800000"/>
            <a:headEnd/>
            <a:tailEnd/>
          </a:ln>
          <a:effectLst/>
        </p:spPr>
      </p:pic>
      <p:pic>
        <p:nvPicPr>
          <p:cNvPr id="2052" name="Picture 4"/>
          <p:cNvPicPr>
            <a:picLocks noChangeAspect="1" noChangeArrowheads="1"/>
          </p:cNvPicPr>
          <p:nvPr/>
        </p:nvPicPr>
        <p:blipFill>
          <a:blip r:embed="rId4"/>
          <a:srcRect/>
          <a:stretch>
            <a:fillRect/>
          </a:stretch>
        </p:blipFill>
        <p:spPr bwMode="auto">
          <a:xfrm>
            <a:off x="914400" y="3810000"/>
            <a:ext cx="7772400" cy="533400"/>
          </a:xfrm>
          <a:prstGeom prst="rect">
            <a:avLst/>
          </a:prstGeom>
          <a:noFill/>
          <a:ln w="9525">
            <a:noFill/>
            <a:miter lim="800000"/>
            <a:headEnd/>
            <a:tailEnd/>
          </a:ln>
          <a:effectLst/>
        </p:spPr>
      </p:pic>
      <p:pic>
        <p:nvPicPr>
          <p:cNvPr id="2053" name="Picture 5"/>
          <p:cNvPicPr>
            <a:picLocks noChangeAspect="1" noChangeArrowheads="1"/>
          </p:cNvPicPr>
          <p:nvPr/>
        </p:nvPicPr>
        <p:blipFill>
          <a:blip r:embed="rId5"/>
          <a:srcRect/>
          <a:stretch>
            <a:fillRect/>
          </a:stretch>
        </p:blipFill>
        <p:spPr bwMode="auto">
          <a:xfrm>
            <a:off x="3352800" y="4495800"/>
            <a:ext cx="781050" cy="337751"/>
          </a:xfrm>
          <a:prstGeom prst="rect">
            <a:avLst/>
          </a:prstGeom>
          <a:noFill/>
          <a:ln w="9525">
            <a:noFill/>
            <a:miter lim="800000"/>
            <a:headEnd/>
            <a:tailEnd/>
          </a:ln>
          <a:effectLst/>
        </p:spPr>
      </p:pic>
      <p:pic>
        <p:nvPicPr>
          <p:cNvPr id="2054" name="Picture 6"/>
          <p:cNvPicPr>
            <a:picLocks noChangeAspect="1" noChangeArrowheads="1"/>
          </p:cNvPicPr>
          <p:nvPr/>
        </p:nvPicPr>
        <p:blipFill>
          <a:blip r:embed="rId6"/>
          <a:srcRect/>
          <a:stretch>
            <a:fillRect/>
          </a:stretch>
        </p:blipFill>
        <p:spPr bwMode="auto">
          <a:xfrm>
            <a:off x="838200" y="5334000"/>
            <a:ext cx="7848600" cy="914400"/>
          </a:xfrm>
          <a:prstGeom prst="rect">
            <a:avLst/>
          </a:prstGeom>
          <a:noFill/>
          <a:ln w="9525">
            <a:solidFill>
              <a:srgbClr val="00B050"/>
            </a:solidFill>
            <a:miter lim="800000"/>
            <a:headEnd/>
            <a:tailEnd/>
          </a:ln>
          <a:effectLst>
            <a:glow rad="101600">
              <a:schemeClr val="accent1">
                <a:satMod val="175000"/>
                <a:alpha val="40000"/>
              </a:schemeClr>
            </a:glow>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28600"/>
            <a:ext cx="8153400" cy="6245352"/>
          </a:xfrm>
        </p:spPr>
        <p:txBody>
          <a:bodyPr>
            <a:normAutofit/>
          </a:bodyPr>
          <a:lstStyle/>
          <a:p>
            <a:r>
              <a:rPr lang="en-US" sz="2000" b="1" i="1" dirty="0" smtClean="0">
                <a:latin typeface="Calibri" pitchFamily="34" charset="0"/>
                <a:cs typeface="Calibri" pitchFamily="34" charset="0"/>
              </a:rPr>
              <a:t>                is decreasing in R:   </a:t>
            </a:r>
            <a:r>
              <a:rPr lang="en-US" sz="2000" dirty="0" smtClean="0">
                <a:latin typeface="Calibri" pitchFamily="34" charset="0"/>
                <a:cs typeface="Calibri" pitchFamily="34" charset="0"/>
              </a:rPr>
              <a:t>A higher debt burden reduces the borrower’s pay-off in the good state but not in the bad state, thus reducing the incentive to provide effort.</a:t>
            </a:r>
          </a:p>
          <a:p>
            <a:r>
              <a:rPr lang="en-US" sz="2000" b="1" i="1" dirty="0" smtClean="0">
                <a:latin typeface="Calibri" pitchFamily="34" charset="0"/>
                <a:cs typeface="Calibri" pitchFamily="34" charset="0"/>
              </a:rPr>
              <a:t>              is increasing in w:  </a:t>
            </a:r>
            <a:r>
              <a:rPr lang="en-US" sz="2000" dirty="0" smtClean="0">
                <a:latin typeface="Calibri" pitchFamily="34" charset="0"/>
                <a:cs typeface="Calibri" pitchFamily="34" charset="0"/>
              </a:rPr>
              <a:t>A bigger collateral on the other hand imposes a stiffer penalty in the event of crop failure. Thus borrowers will want to prevent that by giving more effort.</a:t>
            </a:r>
          </a:p>
          <a:p>
            <a:pPr>
              <a:buNone/>
            </a:pPr>
            <a:endParaRPr lang="en-US" sz="2000" b="1" i="1" dirty="0" smtClean="0">
              <a:latin typeface="Calibri" pitchFamily="34" charset="0"/>
              <a:cs typeface="Calibri" pitchFamily="34" charset="0"/>
            </a:endParaRPr>
          </a:p>
          <a:p>
            <a:r>
              <a:rPr lang="en-US" sz="2000" dirty="0" smtClean="0">
                <a:latin typeface="Calibri" pitchFamily="34" charset="0"/>
                <a:cs typeface="Calibri" pitchFamily="34" charset="0"/>
              </a:rPr>
              <a:t>Lender’s profit is given by:</a:t>
            </a:r>
          </a:p>
          <a:p>
            <a:pPr>
              <a:buNone/>
            </a:pPr>
            <a:r>
              <a:rPr lang="en-US" sz="2000" b="1" i="1" dirty="0" smtClean="0">
                <a:latin typeface="Calibri" pitchFamily="34" charset="0"/>
                <a:cs typeface="Calibri" pitchFamily="34" charset="0"/>
              </a:rPr>
              <a:t>        </a:t>
            </a:r>
            <a:r>
              <a:rPr lang="en-US" sz="2000" b="1" i="1" u="sng" dirty="0" smtClean="0">
                <a:solidFill>
                  <a:schemeClr val="accent1">
                    <a:lumMod val="75000"/>
                  </a:schemeClr>
                </a:solidFill>
                <a:latin typeface="Calibri" pitchFamily="34" charset="0"/>
                <a:cs typeface="Calibri" pitchFamily="34" charset="0"/>
              </a:rPr>
              <a:t>LENDER’S ISOPROFIT CURVE</a:t>
            </a:r>
          </a:p>
          <a:p>
            <a:pPr>
              <a:buNone/>
            </a:pPr>
            <a:endParaRPr lang="en-US" sz="2000" b="1" i="1" u="sng" dirty="0" smtClean="0">
              <a:solidFill>
                <a:srgbClr val="C00000"/>
              </a:solidFill>
              <a:latin typeface="Calibri" pitchFamily="34" charset="0"/>
              <a:cs typeface="Calibri" pitchFamily="34" charset="0"/>
            </a:endParaRPr>
          </a:p>
          <a:p>
            <a:pPr>
              <a:buNone/>
            </a:pPr>
            <a:endParaRPr lang="en-US" sz="2000" b="1" i="1" u="sng" dirty="0" smtClean="0">
              <a:solidFill>
                <a:srgbClr val="C00000"/>
              </a:solidFill>
              <a:latin typeface="Calibri" pitchFamily="34" charset="0"/>
              <a:cs typeface="Calibri" pitchFamily="34" charset="0"/>
            </a:endParaRPr>
          </a:p>
          <a:p>
            <a:r>
              <a:rPr lang="en-US" sz="2000" b="1" i="1" u="sng" dirty="0" smtClean="0">
                <a:solidFill>
                  <a:srgbClr val="C00000"/>
                </a:solidFill>
                <a:latin typeface="Calibri" pitchFamily="34" charset="0"/>
                <a:cs typeface="Calibri" pitchFamily="34" charset="0"/>
              </a:rPr>
              <a:t> </a:t>
            </a:r>
            <a:r>
              <a:rPr lang="en-US" sz="2000" dirty="0" smtClean="0">
                <a:latin typeface="Calibri" pitchFamily="34" charset="0"/>
                <a:cs typeface="Calibri" pitchFamily="34" charset="0"/>
              </a:rPr>
              <a:t>Since lender’s always have the option of not lending, we may assume that </a:t>
            </a:r>
            <a:endParaRPr lang="en-US" sz="2000" b="1" i="1" u="sng" dirty="0" smtClean="0">
              <a:solidFill>
                <a:srgbClr val="C00000"/>
              </a:solidFill>
              <a:latin typeface="Calibri" pitchFamily="34" charset="0"/>
              <a:cs typeface="Calibri" pitchFamily="34" charset="0"/>
            </a:endParaRPr>
          </a:p>
          <a:p>
            <a:pPr>
              <a:buNone/>
            </a:pPr>
            <a:r>
              <a:rPr lang="en-US" sz="2000" b="1" i="1" u="sng" dirty="0" smtClean="0">
                <a:solidFill>
                  <a:srgbClr val="C00000"/>
                </a:solidFill>
                <a:latin typeface="Calibri" pitchFamily="34" charset="0"/>
                <a:cs typeface="Calibri" pitchFamily="34" charset="0"/>
              </a:rPr>
              <a:t>                    </a:t>
            </a:r>
          </a:p>
          <a:p>
            <a:pPr>
              <a:buNone/>
            </a:pPr>
            <a:endParaRPr lang="en-US" sz="2000" b="1" i="1" u="sng" dirty="0" smtClean="0">
              <a:solidFill>
                <a:srgbClr val="C00000"/>
              </a:solidFill>
              <a:latin typeface="Calibri" pitchFamily="34" charset="0"/>
              <a:cs typeface="Calibri" pitchFamily="34" charset="0"/>
            </a:endParaRPr>
          </a:p>
          <a:p>
            <a:pPr>
              <a:buNone/>
            </a:pPr>
            <a:endParaRPr lang="en-US" sz="2000" b="1" i="1" u="sng" dirty="0" smtClean="0">
              <a:solidFill>
                <a:srgbClr val="C00000"/>
              </a:solidFill>
              <a:latin typeface="Calibri" pitchFamily="34" charset="0"/>
              <a:cs typeface="Calibri" pitchFamily="34" charset="0"/>
            </a:endParaRPr>
          </a:p>
          <a:p>
            <a:endParaRPr lang="en-US" sz="2000" b="1" i="1" dirty="0">
              <a:latin typeface="Calibri" pitchFamily="34" charset="0"/>
              <a:cs typeface="Calibri" pitchFamily="34" charset="0"/>
            </a:endParaRPr>
          </a:p>
        </p:txBody>
      </p:sp>
      <p:pic>
        <p:nvPicPr>
          <p:cNvPr id="3074" name="Picture 2"/>
          <p:cNvPicPr>
            <a:picLocks noChangeAspect="1" noChangeArrowheads="1"/>
          </p:cNvPicPr>
          <p:nvPr/>
        </p:nvPicPr>
        <p:blipFill>
          <a:blip r:embed="rId2"/>
          <a:srcRect/>
          <a:stretch>
            <a:fillRect/>
          </a:stretch>
        </p:blipFill>
        <p:spPr bwMode="auto">
          <a:xfrm>
            <a:off x="838200" y="228600"/>
            <a:ext cx="838200" cy="351138"/>
          </a:xfrm>
          <a:prstGeom prst="rect">
            <a:avLst/>
          </a:prstGeom>
          <a:noFill/>
          <a:ln w="9525">
            <a:noFill/>
            <a:miter lim="800000"/>
            <a:headEnd/>
            <a:tailEnd/>
          </a:ln>
          <a:effectLst/>
        </p:spPr>
      </p:pic>
      <p:pic>
        <p:nvPicPr>
          <p:cNvPr id="3076" name="Picture 4"/>
          <p:cNvPicPr>
            <a:picLocks noChangeAspect="1" noChangeArrowheads="1"/>
          </p:cNvPicPr>
          <p:nvPr/>
        </p:nvPicPr>
        <p:blipFill>
          <a:blip r:embed="rId2"/>
          <a:srcRect/>
          <a:stretch>
            <a:fillRect/>
          </a:stretch>
        </p:blipFill>
        <p:spPr bwMode="auto">
          <a:xfrm>
            <a:off x="838200" y="1295400"/>
            <a:ext cx="704850" cy="295275"/>
          </a:xfrm>
          <a:prstGeom prst="rect">
            <a:avLst/>
          </a:prstGeom>
          <a:noFill/>
          <a:ln w="9525">
            <a:noFill/>
            <a:miter lim="800000"/>
            <a:headEnd/>
            <a:tailEnd/>
          </a:ln>
          <a:effectLst/>
        </p:spPr>
      </p:pic>
      <p:pic>
        <p:nvPicPr>
          <p:cNvPr id="3077" name="Picture 5"/>
          <p:cNvPicPr>
            <a:picLocks noChangeAspect="1" noChangeArrowheads="1"/>
          </p:cNvPicPr>
          <p:nvPr/>
        </p:nvPicPr>
        <p:blipFill>
          <a:blip r:embed="rId3"/>
          <a:srcRect/>
          <a:stretch>
            <a:fillRect/>
          </a:stretch>
        </p:blipFill>
        <p:spPr bwMode="auto">
          <a:xfrm>
            <a:off x="990600" y="3429000"/>
            <a:ext cx="7543800" cy="495300"/>
          </a:xfrm>
          <a:prstGeom prst="rect">
            <a:avLst/>
          </a:prstGeom>
          <a:noFill/>
          <a:ln w="9525">
            <a:solidFill>
              <a:srgbClr val="00B050"/>
            </a:solidFill>
            <a:miter lim="800000"/>
            <a:headEnd/>
            <a:tailEnd/>
          </a:ln>
          <a:effectLst>
            <a:glow rad="101600">
              <a:schemeClr val="accent1">
                <a:satMod val="175000"/>
                <a:alpha val="40000"/>
              </a:schemeClr>
            </a:glow>
          </a:effectLst>
        </p:spPr>
      </p:pic>
      <p:pic>
        <p:nvPicPr>
          <p:cNvPr id="3078" name="Picture 6"/>
          <p:cNvPicPr>
            <a:picLocks noChangeAspect="1" noChangeArrowheads="1"/>
          </p:cNvPicPr>
          <p:nvPr/>
        </p:nvPicPr>
        <p:blipFill>
          <a:blip r:embed="rId4"/>
          <a:srcRect/>
          <a:stretch>
            <a:fillRect/>
          </a:stretch>
        </p:blipFill>
        <p:spPr bwMode="auto">
          <a:xfrm>
            <a:off x="914400" y="4495800"/>
            <a:ext cx="638175" cy="304800"/>
          </a:xfrm>
          <a:prstGeom prst="rect">
            <a:avLst/>
          </a:prstGeom>
          <a:noFill/>
          <a:ln w="9525">
            <a:noFill/>
            <a:miter lim="800000"/>
            <a:headEnd/>
            <a:tailEnd/>
          </a:ln>
          <a:effectLst/>
        </p:spPr>
      </p:pic>
      <p:pic>
        <p:nvPicPr>
          <p:cNvPr id="3079" name="Picture 7"/>
          <p:cNvPicPr>
            <a:picLocks noChangeAspect="1" noChangeArrowheads="1"/>
          </p:cNvPicPr>
          <p:nvPr/>
        </p:nvPicPr>
        <p:blipFill>
          <a:blip r:embed="rId5"/>
          <a:srcRect/>
          <a:stretch>
            <a:fillRect/>
          </a:stretch>
        </p:blipFill>
        <p:spPr bwMode="auto">
          <a:xfrm>
            <a:off x="914400" y="4800600"/>
            <a:ext cx="3048000" cy="457200"/>
          </a:xfrm>
          <a:prstGeom prst="rect">
            <a:avLst/>
          </a:prstGeom>
          <a:noFill/>
          <a:ln w="9525">
            <a:noFill/>
            <a:miter lim="800000"/>
            <a:headEnd/>
            <a:tailEnd/>
          </a:ln>
          <a:effectLst/>
        </p:spPr>
      </p:pic>
      <p:pic>
        <p:nvPicPr>
          <p:cNvPr id="3080" name="Picture 8"/>
          <p:cNvPicPr>
            <a:picLocks noChangeAspect="1" noChangeArrowheads="1"/>
          </p:cNvPicPr>
          <p:nvPr/>
        </p:nvPicPr>
        <p:blipFill>
          <a:blip r:embed="rId6"/>
          <a:srcRect/>
          <a:stretch>
            <a:fillRect/>
          </a:stretch>
        </p:blipFill>
        <p:spPr bwMode="auto">
          <a:xfrm>
            <a:off x="914400" y="5334000"/>
            <a:ext cx="2667000" cy="381000"/>
          </a:xfrm>
          <a:prstGeom prst="rect">
            <a:avLst/>
          </a:prstGeom>
          <a:noFill/>
          <a:ln w="9525">
            <a:noFill/>
            <a:miter lim="800000"/>
            <a:headEnd/>
            <a:tailEnd/>
          </a:ln>
          <a:effectLst/>
        </p:spPr>
      </p:pic>
      <p:pic>
        <p:nvPicPr>
          <p:cNvPr id="3081" name="Picture 9"/>
          <p:cNvPicPr>
            <a:picLocks noChangeAspect="1" noChangeArrowheads="1"/>
          </p:cNvPicPr>
          <p:nvPr/>
        </p:nvPicPr>
        <p:blipFill>
          <a:blip r:embed="rId7"/>
          <a:srcRect/>
          <a:stretch>
            <a:fillRect/>
          </a:stretch>
        </p:blipFill>
        <p:spPr bwMode="auto">
          <a:xfrm>
            <a:off x="990600" y="5791200"/>
            <a:ext cx="2514600" cy="685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762000" y="381000"/>
            <a:ext cx="1143000" cy="381000"/>
          </a:xfrm>
          <a:prstGeom prst="rect">
            <a:avLst/>
          </a:prstGeom>
          <a:noFill/>
          <a:ln w="9525">
            <a:noFill/>
            <a:miter lim="800000"/>
            <a:headEnd/>
            <a:tailEnd/>
          </a:ln>
          <a:effectLst/>
        </p:spPr>
      </p:pic>
      <p:pic>
        <p:nvPicPr>
          <p:cNvPr id="4099" name="Picture 3"/>
          <p:cNvPicPr>
            <a:picLocks noChangeAspect="1" noChangeArrowheads="1"/>
          </p:cNvPicPr>
          <p:nvPr/>
        </p:nvPicPr>
        <p:blipFill>
          <a:blip r:embed="rId3"/>
          <a:srcRect/>
          <a:stretch>
            <a:fillRect/>
          </a:stretch>
        </p:blipFill>
        <p:spPr bwMode="auto">
          <a:xfrm>
            <a:off x="685800" y="838200"/>
            <a:ext cx="1828800" cy="457200"/>
          </a:xfrm>
          <a:prstGeom prst="rect">
            <a:avLst/>
          </a:prstGeom>
          <a:noFill/>
          <a:ln w="9525">
            <a:noFill/>
            <a:miter lim="800000"/>
            <a:headEnd/>
            <a:tailEnd/>
          </a:ln>
          <a:effectLst/>
        </p:spPr>
      </p:pic>
      <p:pic>
        <p:nvPicPr>
          <p:cNvPr id="4100" name="Picture 4"/>
          <p:cNvPicPr>
            <a:picLocks noChangeAspect="1" noChangeArrowheads="1"/>
          </p:cNvPicPr>
          <p:nvPr/>
        </p:nvPicPr>
        <p:blipFill>
          <a:blip r:embed="rId4"/>
          <a:srcRect/>
          <a:stretch>
            <a:fillRect/>
          </a:stretch>
        </p:blipFill>
        <p:spPr bwMode="auto">
          <a:xfrm>
            <a:off x="762000" y="1371600"/>
            <a:ext cx="1143000" cy="381000"/>
          </a:xfrm>
          <a:prstGeom prst="rect">
            <a:avLst/>
          </a:prstGeom>
          <a:noFill/>
          <a:ln w="9525">
            <a:noFill/>
            <a:miter lim="800000"/>
            <a:headEnd/>
            <a:tailEnd/>
          </a:ln>
          <a:effectLst/>
        </p:spPr>
      </p:pic>
      <p:sp>
        <p:nvSpPr>
          <p:cNvPr id="9" name="Content Placeholder 8"/>
          <p:cNvSpPr>
            <a:spLocks noGrp="1"/>
          </p:cNvSpPr>
          <p:nvPr>
            <p:ph sz="quarter" idx="1"/>
          </p:nvPr>
        </p:nvSpPr>
        <p:spPr>
          <a:xfrm>
            <a:off x="457200" y="1828800"/>
            <a:ext cx="8153400" cy="4873752"/>
          </a:xfrm>
        </p:spPr>
        <p:txBody>
          <a:bodyPr>
            <a:normAutofit/>
          </a:bodyPr>
          <a:lstStyle/>
          <a:p>
            <a:r>
              <a:rPr lang="en-US" sz="2000" dirty="0" smtClean="0">
                <a:latin typeface="Algerian" pitchFamily="82" charset="0"/>
                <a:cs typeface="Calibri" pitchFamily="34" charset="0"/>
              </a:rPr>
              <a:t>Proposition 1</a:t>
            </a:r>
            <a:r>
              <a:rPr lang="en-US" sz="2000" i="1" dirty="0" smtClean="0">
                <a:latin typeface="Algerian" pitchFamily="82" charset="0"/>
                <a:cs typeface="Calibri" pitchFamily="34" charset="0"/>
              </a:rPr>
              <a:t>: </a:t>
            </a:r>
            <a:r>
              <a:rPr lang="en-US" sz="2000" b="1" i="1" dirty="0" smtClean="0">
                <a:latin typeface="Calibri" pitchFamily="34" charset="0"/>
                <a:cs typeface="Calibri" pitchFamily="34" charset="0"/>
              </a:rPr>
              <a:t>As long as the borrower does not have enough wealth to guarantee the full value of the loan (w&lt;L), his effort choice will be less than the first best.</a:t>
            </a:r>
          </a:p>
          <a:p>
            <a:r>
              <a:rPr lang="en-US" sz="2000" dirty="0" smtClean="0">
                <a:latin typeface="Calibri" pitchFamily="34" charset="0"/>
                <a:cs typeface="Calibri" pitchFamily="34" charset="0"/>
              </a:rPr>
              <a:t>This is known as the </a:t>
            </a:r>
            <a:r>
              <a:rPr lang="en-US" sz="2000" b="1" i="1" u="sng" dirty="0" smtClean="0">
                <a:latin typeface="Calibri" pitchFamily="34" charset="0"/>
                <a:cs typeface="Calibri" pitchFamily="34" charset="0"/>
              </a:rPr>
              <a:t>debt overhang </a:t>
            </a:r>
            <a:r>
              <a:rPr lang="en-US" sz="2000" dirty="0" smtClean="0">
                <a:latin typeface="Calibri" pitchFamily="34" charset="0"/>
                <a:cs typeface="Calibri" pitchFamily="34" charset="0"/>
              </a:rPr>
              <a:t>problem: i.e. the indebted borrower will always work less hard than one who is self financed.</a:t>
            </a:r>
          </a:p>
          <a:p>
            <a:r>
              <a:rPr lang="en-US" sz="2000" dirty="0" smtClean="0">
                <a:latin typeface="Calibri" pitchFamily="34" charset="0"/>
                <a:cs typeface="Calibri" pitchFamily="34" charset="0"/>
              </a:rPr>
              <a:t>The equilibrium values of “e” and “R” are determined simultaneously from the borrower’s incentive curve and the lender’s </a:t>
            </a:r>
            <a:r>
              <a:rPr lang="en-US" sz="2000" dirty="0" err="1" smtClean="0">
                <a:latin typeface="Calibri" pitchFamily="34" charset="0"/>
                <a:cs typeface="Calibri" pitchFamily="34" charset="0"/>
              </a:rPr>
              <a:t>isoprofit</a:t>
            </a:r>
            <a:r>
              <a:rPr lang="en-US" sz="2000" dirty="0" smtClean="0">
                <a:latin typeface="Calibri" pitchFamily="34" charset="0"/>
                <a:cs typeface="Calibri" pitchFamily="34" charset="0"/>
              </a:rPr>
              <a:t> curve.</a:t>
            </a:r>
          </a:p>
          <a:p>
            <a:r>
              <a:rPr lang="en-US" sz="2000" i="1" dirty="0" smtClean="0">
                <a:solidFill>
                  <a:srgbClr val="C00000"/>
                </a:solidFill>
                <a:latin typeface="Calibri" pitchFamily="34" charset="0"/>
                <a:cs typeface="Calibri" pitchFamily="34" charset="0"/>
              </a:rPr>
              <a:t> </a:t>
            </a:r>
            <a:r>
              <a:rPr lang="en-US" sz="2000" dirty="0" smtClean="0">
                <a:latin typeface="Calibri" pitchFamily="34" charset="0"/>
                <a:cs typeface="Calibri" pitchFamily="34" charset="0"/>
              </a:rPr>
              <a:t>So, we hold the lender’s profit constant at some level, and then find the values of “R” and “e” that satisfy the incentive constraint of the borrower.</a:t>
            </a:r>
          </a:p>
          <a:p>
            <a:r>
              <a:rPr lang="en-US" sz="2000" i="1" u="sng" dirty="0" smtClean="0">
                <a:solidFill>
                  <a:srgbClr val="C00000"/>
                </a:solidFill>
                <a:latin typeface="Calibri" pitchFamily="34" charset="0"/>
                <a:cs typeface="Calibri" pitchFamily="34" charset="0"/>
              </a:rPr>
              <a:t> </a:t>
            </a:r>
            <a:r>
              <a:rPr lang="en-US" sz="2000" i="1" u="sng" dirty="0" err="1" smtClean="0">
                <a:latin typeface="Calibri" pitchFamily="34" charset="0"/>
                <a:cs typeface="Calibri" pitchFamily="34" charset="0"/>
              </a:rPr>
              <a:t>Isoprofit</a:t>
            </a:r>
            <a:r>
              <a:rPr lang="en-US" sz="2000" i="1" u="sng" dirty="0" smtClean="0">
                <a:latin typeface="Calibri" pitchFamily="34" charset="0"/>
                <a:cs typeface="Calibri" pitchFamily="34" charset="0"/>
              </a:rPr>
              <a:t> curve is negatively sloped: </a:t>
            </a:r>
            <a:r>
              <a:rPr lang="en-US" sz="2000" dirty="0" smtClean="0">
                <a:latin typeface="Calibri" pitchFamily="34" charset="0"/>
                <a:cs typeface="Calibri" pitchFamily="34" charset="0"/>
              </a:rPr>
              <a:t>If effort by borrower is higher, then default risk is lower and hence R must be lowered to keep lender’s profit at the same level. </a:t>
            </a:r>
          </a:p>
          <a:p>
            <a:r>
              <a:rPr lang="en-US" sz="2000" i="1" u="sng" dirty="0" smtClean="0">
                <a:solidFill>
                  <a:srgbClr val="C00000"/>
                </a:solidFill>
                <a:latin typeface="Calibri" pitchFamily="34" charset="0"/>
                <a:cs typeface="Calibri" pitchFamily="34" charset="0"/>
              </a:rPr>
              <a:t> </a:t>
            </a:r>
            <a:r>
              <a:rPr lang="en-US" sz="2000" i="1" u="sng" dirty="0" smtClean="0">
                <a:latin typeface="Calibri" pitchFamily="34" charset="0"/>
                <a:cs typeface="Calibri" pitchFamily="34" charset="0"/>
              </a:rPr>
              <a:t>Incentive curve is downward sloping</a:t>
            </a:r>
            <a:r>
              <a:rPr lang="en-US" sz="2000" i="1" dirty="0" smtClean="0">
                <a:latin typeface="Calibri" pitchFamily="34" charset="0"/>
                <a:cs typeface="Calibri" pitchFamily="34" charset="0"/>
              </a:rPr>
              <a:t>:  </a:t>
            </a:r>
            <a:r>
              <a:rPr lang="en-US" sz="2000" i="1" u="sng" dirty="0" smtClean="0">
                <a:latin typeface="Calibri" pitchFamily="34" charset="0"/>
                <a:cs typeface="Calibri" pitchFamily="34" charset="0"/>
              </a:rPr>
              <a:t>               </a:t>
            </a:r>
            <a:r>
              <a:rPr lang="en-US" sz="2000" dirty="0" smtClean="0">
                <a:latin typeface="Calibri" pitchFamily="34" charset="0"/>
                <a:cs typeface="Calibri" pitchFamily="34" charset="0"/>
              </a:rPr>
              <a:t>is decreasing in “R”</a:t>
            </a:r>
            <a:endParaRPr lang="en-US" sz="2000" dirty="0">
              <a:latin typeface="Algerian" pitchFamily="82" charset="0"/>
              <a:cs typeface="Calibri" pitchFamily="34" charset="0"/>
            </a:endParaRPr>
          </a:p>
        </p:txBody>
      </p:sp>
      <p:pic>
        <p:nvPicPr>
          <p:cNvPr id="10" name="Picture 2"/>
          <p:cNvPicPr>
            <a:picLocks noChangeAspect="1" noChangeArrowheads="1"/>
          </p:cNvPicPr>
          <p:nvPr/>
        </p:nvPicPr>
        <p:blipFill>
          <a:blip r:embed="rId5"/>
          <a:srcRect/>
          <a:stretch>
            <a:fillRect/>
          </a:stretch>
        </p:blipFill>
        <p:spPr bwMode="auto">
          <a:xfrm>
            <a:off x="4724400" y="5867400"/>
            <a:ext cx="838200" cy="35113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8229600" cy="6169152"/>
          </a:xfrm>
        </p:spPr>
        <p:txBody>
          <a:bodyPr>
            <a:normAutofit/>
          </a:bodyPr>
          <a:lstStyle/>
          <a:p>
            <a:r>
              <a:rPr lang="en-US" sz="2000" dirty="0" smtClean="0">
                <a:latin typeface="Calibri" pitchFamily="34" charset="0"/>
                <a:cs typeface="Calibri" pitchFamily="34" charset="0"/>
              </a:rPr>
              <a:t>Notice also that borrower’s utility increases as we move down the incentive curve.</a:t>
            </a:r>
          </a:p>
          <a:p>
            <a:r>
              <a:rPr lang="en-US" sz="2000" dirty="0" smtClean="0">
                <a:latin typeface="Calibri" pitchFamily="34" charset="0"/>
                <a:cs typeface="Calibri" pitchFamily="34" charset="0"/>
              </a:rPr>
              <a:t> So, equilibrium is defined by an intersection of the incentive curve and the </a:t>
            </a:r>
            <a:r>
              <a:rPr lang="en-US" sz="2000" dirty="0" err="1" smtClean="0">
                <a:latin typeface="Calibri" pitchFamily="34" charset="0"/>
                <a:cs typeface="Calibri" pitchFamily="34" charset="0"/>
              </a:rPr>
              <a:t>isoprofit</a:t>
            </a:r>
            <a:r>
              <a:rPr lang="en-US" sz="2000" dirty="0" smtClean="0">
                <a:latin typeface="Calibri" pitchFamily="34" charset="0"/>
                <a:cs typeface="Calibri" pitchFamily="34" charset="0"/>
              </a:rPr>
              <a:t> curves. </a:t>
            </a:r>
          </a:p>
          <a:p>
            <a:r>
              <a:rPr lang="en-US" sz="2000" dirty="0" smtClean="0">
                <a:latin typeface="Calibri" pitchFamily="34" charset="0"/>
                <a:cs typeface="Calibri" pitchFamily="34" charset="0"/>
              </a:rPr>
              <a:t>However, if there are multiple intersections then the lowest one is consistent with the notion of Pareto efficiency. Also, the incentive curve must be steeper than the </a:t>
            </a:r>
            <a:r>
              <a:rPr lang="en-US" sz="2000" dirty="0" err="1" smtClean="0">
                <a:latin typeface="Calibri" pitchFamily="34" charset="0"/>
                <a:cs typeface="Calibri" pitchFamily="34" charset="0"/>
              </a:rPr>
              <a:t>isoprofit</a:t>
            </a:r>
            <a:r>
              <a:rPr lang="en-US" sz="2000" dirty="0" smtClean="0">
                <a:latin typeface="Calibri" pitchFamily="34" charset="0"/>
                <a:cs typeface="Calibri" pitchFamily="34" charset="0"/>
              </a:rPr>
              <a:t> curve at the equilibrium, for it to be efficient.</a:t>
            </a:r>
            <a:endParaRPr lang="en-US" sz="2000" dirty="0">
              <a:latin typeface="Calibri" pitchFamily="34" charset="0"/>
              <a:cs typeface="Calibri" pitchFamily="34" charset="0"/>
            </a:endParaRPr>
          </a:p>
        </p:txBody>
      </p:sp>
      <p:pic>
        <p:nvPicPr>
          <p:cNvPr id="1026" name="Picture 2"/>
          <p:cNvPicPr>
            <a:picLocks noChangeAspect="1" noChangeArrowheads="1"/>
          </p:cNvPicPr>
          <p:nvPr/>
        </p:nvPicPr>
        <p:blipFill>
          <a:blip r:embed="rId2"/>
          <a:srcRect/>
          <a:stretch>
            <a:fillRect/>
          </a:stretch>
        </p:blipFill>
        <p:spPr bwMode="auto">
          <a:xfrm>
            <a:off x="1600200" y="3124200"/>
            <a:ext cx="4876800" cy="3505200"/>
          </a:xfrm>
          <a:prstGeom prst="rect">
            <a:avLst/>
          </a:prstGeom>
          <a:noFill/>
          <a:ln w="9525">
            <a:solidFill>
              <a:srgbClr val="00B050"/>
            </a:solidFill>
            <a:miter lim="800000"/>
            <a:headEnd/>
            <a:tailEnd/>
          </a:ln>
          <a:effectLst>
            <a:glow rad="101600">
              <a:schemeClr val="accent1">
                <a:satMod val="175000"/>
                <a:alpha val="40000"/>
              </a:schemeClr>
            </a:glow>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1037</TotalTime>
  <Words>3625</Words>
  <Application>Microsoft Office PowerPoint</Application>
  <PresentationFormat>On-screen Show (4:3)</PresentationFormat>
  <Paragraphs>289</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Oriel</vt:lpstr>
      <vt:lpstr>Credit rationing in developing countries: an overview of the theory</vt:lpstr>
      <vt:lpstr>introduction</vt:lpstr>
      <vt:lpstr>Slide 3</vt:lpstr>
      <vt:lpstr>The moral hazard problem</vt:lpstr>
      <vt:lpstr>Slide 5</vt:lpstr>
      <vt:lpstr>Problem of debt financed farmer:</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Repeated borrowing and enforcement</vt:lpstr>
      <vt:lpstr>Slide 22</vt:lpstr>
      <vt:lpstr>Slide 23</vt:lpstr>
      <vt:lpstr>Slide 24</vt:lpstr>
      <vt:lpstr>Slide 25</vt:lpstr>
      <vt:lpstr>Slide 26</vt:lpstr>
      <vt:lpstr>Slide 27</vt:lpstr>
      <vt:lpstr>Slide 28</vt:lpstr>
      <vt:lpstr>Slide 29</vt:lpstr>
      <vt:lpstr>Slide 30</vt:lpstr>
      <vt:lpstr>Slide 31</vt:lpstr>
      <vt:lpstr>General equilibrium: multiple  lenders</vt:lpstr>
      <vt:lpstr>Slide 33</vt:lpstr>
      <vt:lpstr>Slide 34</vt:lpstr>
      <vt:lpstr>Slide 35</vt:lpstr>
      <vt:lpstr>Slide 36</vt:lpstr>
      <vt:lpstr>Slide 37</vt:lpstr>
      <vt:lpstr>Slide 38</vt:lpstr>
      <vt:lpstr>conclusion</vt:lpstr>
      <vt:lpstr>Slide 40</vt:lpstr>
      <vt:lpstr>Slide 41</vt:lpstr>
    </vt:vector>
  </TitlesOfParts>
  <Company>Lenovo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Credit rationing in developing countries: an overview of the theory</dc:title>
  <dc:creator>mehreen</dc:creator>
  <cp:lastModifiedBy>mehreen</cp:lastModifiedBy>
  <cp:revision>105</cp:revision>
  <dcterms:created xsi:type="dcterms:W3CDTF">2012-03-20T12:34:21Z</dcterms:created>
  <dcterms:modified xsi:type="dcterms:W3CDTF">2012-03-23T07:19:52Z</dcterms:modified>
</cp:coreProperties>
</file>