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9" r:id="rId14"/>
    <p:sldId id="267" r:id="rId15"/>
    <p:sldId id="270" r:id="rId16"/>
    <p:sldId id="271"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16" y="-96"/>
      </p:cViewPr>
      <p:guideLst>
        <p:guide orient="horz" pos="2160"/>
        <p:guide pos="52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E4CFEC-931D-4BA8-89B6-FFB0A990C9D9}" type="datetimeFigureOut">
              <a:rPr lang="en-IN" smtClean="0"/>
              <a:t>27-03-2012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790456-B732-407A-82D8-0172769727BF}"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0D790456-B732-407A-82D8-0172769727BF}" type="slidenum">
              <a:rPr lang="en-IN" smtClean="0"/>
              <a:t>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Fragmented Credit Market – Adverse Selection</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Definition – Comp. Eq. in adverse selection</a:t>
            </a:r>
            <a:endParaRPr lang="en-IN" dirty="0"/>
          </a:p>
        </p:txBody>
      </p:sp>
      <p:sp>
        <p:nvSpPr>
          <p:cNvPr id="3" name="Content Placeholder 2"/>
          <p:cNvSpPr>
            <a:spLocks noGrp="1"/>
          </p:cNvSpPr>
          <p:nvPr>
            <p:ph idx="1"/>
          </p:nvPr>
        </p:nvSpPr>
        <p:spPr>
          <a:xfrm>
            <a:off x="457200" y="1524000"/>
            <a:ext cx="8229600" cy="5029200"/>
          </a:xfrm>
        </p:spPr>
        <p:txBody>
          <a:bodyPr>
            <a:normAutofit fontScale="70000" lnSpcReduction="20000"/>
          </a:bodyPr>
          <a:lstStyle/>
          <a:p>
            <a:r>
              <a:rPr lang="en-IN" dirty="0" smtClean="0"/>
              <a:t>Lenders cannot distinguish between borrowers of different types. </a:t>
            </a:r>
            <a:r>
              <a:rPr lang="en-IN" b="1" dirty="0" smtClean="0"/>
              <a:t>Therefore, the competitive equilibrium with adverse selection is defined as an interest rate  such that </a:t>
            </a:r>
          </a:p>
          <a:p>
            <a:endParaRPr lang="en-IN" i="1" dirty="0" smtClean="0"/>
          </a:p>
          <a:p>
            <a:endParaRPr lang="en-IN" i="1" dirty="0" smtClean="0"/>
          </a:p>
          <a:p>
            <a:endParaRPr lang="en-US" i="1" dirty="0" smtClean="0"/>
          </a:p>
          <a:p>
            <a:endParaRPr lang="en-IN" i="1" dirty="0" smtClean="0"/>
          </a:p>
          <a:p>
            <a:endParaRPr lang="en-US" i="1" dirty="0" smtClean="0"/>
          </a:p>
          <a:p>
            <a:endParaRPr lang="en-US" i="1" dirty="0" smtClean="0"/>
          </a:p>
          <a:p>
            <a:pPr>
              <a:buNone/>
            </a:pPr>
            <a:endParaRPr lang="en-IN" i="1" dirty="0" smtClean="0"/>
          </a:p>
          <a:p>
            <a:pPr>
              <a:buNone/>
            </a:pPr>
            <a:r>
              <a:rPr lang="en-IN" i="1" dirty="0" smtClean="0"/>
              <a:t>        In other words, an interest rate </a:t>
            </a:r>
            <a:r>
              <a:rPr lang="en-IN" i="1" dirty="0" err="1" smtClean="0"/>
              <a:t>i</a:t>
            </a:r>
            <a:r>
              <a:rPr lang="en-IN" i="1" dirty="0" smtClean="0"/>
              <a:t> is an equilibrium interest rate if lenders do not lose money on average at </a:t>
            </a:r>
            <a:r>
              <a:rPr lang="en-IN" i="1" dirty="0" err="1" smtClean="0"/>
              <a:t>i</a:t>
            </a:r>
            <a:r>
              <a:rPr lang="en-IN" i="1" dirty="0" smtClean="0"/>
              <a:t>, and if there is no other interest rate which any type of borrower would prefer at which lenders would avoid losing money. There are no explicit borrower participation constraints in this definition of equilibrium because these constraints are built into the function E</a:t>
            </a:r>
            <a:r>
              <a:rPr lang="az-Cyrl-AZ" i="1" dirty="0" smtClean="0"/>
              <a:t> ∏</a:t>
            </a:r>
            <a:r>
              <a:rPr lang="en-US" i="1" dirty="0" smtClean="0"/>
              <a:t>(</a:t>
            </a:r>
            <a:r>
              <a:rPr lang="en-US" i="1" dirty="0" err="1" smtClean="0"/>
              <a:t>i</a:t>
            </a:r>
            <a:r>
              <a:rPr lang="en-US" i="1" dirty="0" smtClean="0"/>
              <a:t>)</a:t>
            </a:r>
            <a:r>
              <a:rPr lang="en-IN" i="1" dirty="0" smtClean="0"/>
              <a:t>.</a:t>
            </a:r>
            <a:endParaRPr lang="en-IN" dirty="0"/>
          </a:p>
        </p:txBody>
      </p:sp>
      <p:pic>
        <p:nvPicPr>
          <p:cNvPr id="7171" name="Picture 3"/>
          <p:cNvPicPr>
            <a:picLocks noChangeAspect="1" noChangeArrowheads="1"/>
          </p:cNvPicPr>
          <p:nvPr/>
        </p:nvPicPr>
        <p:blipFill>
          <a:blip r:embed="rId2" cstate="print"/>
          <a:srcRect/>
          <a:stretch>
            <a:fillRect/>
          </a:stretch>
        </p:blipFill>
        <p:spPr bwMode="auto">
          <a:xfrm>
            <a:off x="2895600" y="3169445"/>
            <a:ext cx="1322784" cy="301228"/>
          </a:xfrm>
          <a:prstGeom prst="rect">
            <a:avLst/>
          </a:prstGeom>
          <a:noFill/>
          <a:ln w="9525">
            <a:noFill/>
            <a:miter lim="800000"/>
            <a:headEnd/>
            <a:tailEnd/>
          </a:ln>
        </p:spPr>
      </p:pic>
      <p:pic>
        <p:nvPicPr>
          <p:cNvPr id="7173" name="Picture 5"/>
          <p:cNvPicPr>
            <a:picLocks noChangeAspect="1" noChangeArrowheads="1"/>
          </p:cNvPicPr>
          <p:nvPr/>
        </p:nvPicPr>
        <p:blipFill>
          <a:blip r:embed="rId3" cstate="print"/>
          <a:srcRect/>
          <a:stretch>
            <a:fillRect/>
          </a:stretch>
        </p:blipFill>
        <p:spPr bwMode="auto">
          <a:xfrm>
            <a:off x="2950552" y="3538722"/>
            <a:ext cx="4308873" cy="327422"/>
          </a:xfrm>
          <a:prstGeom prst="rect">
            <a:avLst/>
          </a:prstGeom>
          <a:noFill/>
          <a:ln w="9525">
            <a:noFill/>
            <a:miter lim="800000"/>
            <a:headEnd/>
            <a:tailEnd/>
          </a:ln>
        </p:spPr>
      </p:pic>
      <p:pic>
        <p:nvPicPr>
          <p:cNvPr id="7176" name="Picture 8"/>
          <p:cNvPicPr>
            <a:picLocks noChangeAspect="1" noChangeArrowheads="1"/>
          </p:cNvPicPr>
          <p:nvPr/>
        </p:nvPicPr>
        <p:blipFill>
          <a:blip r:embed="rId4" cstate="print"/>
          <a:srcRect/>
          <a:stretch>
            <a:fillRect/>
          </a:stretch>
        </p:blipFill>
        <p:spPr bwMode="auto">
          <a:xfrm>
            <a:off x="2901461" y="3902869"/>
            <a:ext cx="3706412" cy="288131"/>
          </a:xfrm>
          <a:prstGeom prst="rect">
            <a:avLst/>
          </a:prstGeom>
          <a:noFill/>
          <a:ln w="9525">
            <a:noFill/>
            <a:miter lim="800000"/>
            <a:headEnd/>
            <a:tailEnd/>
          </a:ln>
        </p:spPr>
      </p:pic>
      <p:sp>
        <p:nvSpPr>
          <p:cNvPr id="8" name="Rounded Rectangle 7"/>
          <p:cNvSpPr/>
          <p:nvPr/>
        </p:nvSpPr>
        <p:spPr>
          <a:xfrm>
            <a:off x="2057400" y="2895600"/>
            <a:ext cx="5562600" cy="16764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Rectangle 3"/>
          <p:cNvSpPr/>
          <p:nvPr/>
        </p:nvSpPr>
        <p:spPr>
          <a:xfrm>
            <a:off x="838200" y="1600201"/>
            <a:ext cx="7086600" cy="923330"/>
          </a:xfrm>
          <a:prstGeom prst="rect">
            <a:avLst/>
          </a:prstGeom>
        </p:spPr>
        <p:txBody>
          <a:bodyPr wrap="square">
            <a:spAutoFit/>
          </a:bodyPr>
          <a:lstStyle/>
          <a:p>
            <a:r>
              <a:rPr lang="en-IN" dirty="0" smtClean="0"/>
              <a:t>As long as </a:t>
            </a:r>
            <a:r>
              <a:rPr lang="en-IN" i="1" dirty="0" smtClean="0"/>
              <a:t>R-p &gt; W, (the condition for lending to be possible in the case of complete information), there will be lending in the equilibrium with adverse selection. </a:t>
            </a:r>
            <a:endParaRPr lang="en-IN" dirty="0"/>
          </a:p>
        </p:txBody>
      </p:sp>
      <p:sp>
        <p:nvSpPr>
          <p:cNvPr id="6" name="Rectangle 5"/>
          <p:cNvSpPr/>
          <p:nvPr/>
        </p:nvSpPr>
        <p:spPr>
          <a:xfrm>
            <a:off x="838200" y="2667000"/>
            <a:ext cx="7467600" cy="3139321"/>
          </a:xfrm>
          <a:prstGeom prst="rect">
            <a:avLst/>
          </a:prstGeom>
        </p:spPr>
        <p:txBody>
          <a:bodyPr wrap="square">
            <a:spAutoFit/>
          </a:bodyPr>
          <a:lstStyle/>
          <a:p>
            <a:pPr>
              <a:buFont typeface="Wingdings" pitchFamily="2" charset="2"/>
              <a:buChar char="Ø"/>
            </a:pPr>
            <a:r>
              <a:rPr lang="en-IN" dirty="0" smtClean="0"/>
              <a:t>If p&gt; </a:t>
            </a:r>
            <a:r>
              <a:rPr lang="en-IN" i="1" dirty="0" smtClean="0"/>
              <a:t>E</a:t>
            </a:r>
            <a:r>
              <a:rPr lang="az-Cyrl-AZ" i="1" dirty="0" smtClean="0"/>
              <a:t> ∏</a:t>
            </a:r>
            <a:r>
              <a:rPr lang="en-US" i="1" dirty="0" smtClean="0"/>
              <a:t>(</a:t>
            </a:r>
            <a:r>
              <a:rPr lang="en-US" i="1" dirty="0" err="1" smtClean="0"/>
              <a:t>i</a:t>
            </a:r>
            <a:r>
              <a:rPr lang="en-US" i="1" dirty="0" smtClean="0"/>
              <a:t> </a:t>
            </a:r>
            <a:r>
              <a:rPr lang="en-IN" i="1" dirty="0" smtClean="0"/>
              <a:t>*1)</a:t>
            </a:r>
          </a:p>
          <a:p>
            <a:endParaRPr lang="en-IN" i="1" dirty="0" smtClean="0"/>
          </a:p>
          <a:p>
            <a:r>
              <a:rPr lang="en-IN" i="1" dirty="0" smtClean="0"/>
              <a:t> then the equilibrium interest rate will be an        </a:t>
            </a:r>
          </a:p>
          <a:p>
            <a:endParaRPr lang="en-IN" i="1" dirty="0" smtClean="0"/>
          </a:p>
          <a:p>
            <a:r>
              <a:rPr lang="en-IN" i="1" dirty="0" smtClean="0"/>
              <a:t> only the risky type 2 borrowers will demand loans. </a:t>
            </a:r>
          </a:p>
          <a:p>
            <a:endParaRPr lang="en-IN" i="1" dirty="0" smtClean="0"/>
          </a:p>
          <a:p>
            <a:pPr>
              <a:buFont typeface="Wingdings" pitchFamily="2" charset="2"/>
              <a:buChar char="Ø"/>
            </a:pPr>
            <a:r>
              <a:rPr lang="en-IN" i="1" dirty="0" smtClean="0"/>
              <a:t>If                      </a:t>
            </a:r>
          </a:p>
          <a:p>
            <a:r>
              <a:rPr lang="en-IN" i="1" dirty="0" smtClean="0"/>
              <a:t>(as in Figure 7.3), then the interest rate will be </a:t>
            </a:r>
          </a:p>
          <a:p>
            <a:endParaRPr lang="en-IN" i="1" dirty="0" smtClean="0"/>
          </a:p>
          <a:p>
            <a:r>
              <a:rPr lang="en-IN" i="1" dirty="0" smtClean="0"/>
              <a:t>, which is less than </a:t>
            </a:r>
            <a:r>
              <a:rPr lang="en-IN" i="1" dirty="0" err="1" smtClean="0"/>
              <a:t>i</a:t>
            </a:r>
            <a:r>
              <a:rPr lang="en-IN" i="1" dirty="0" smtClean="0"/>
              <a:t>*(1), and all potential borrowers will demands loans. It should be clear that </a:t>
            </a:r>
            <a:r>
              <a:rPr lang="en-IN" i="1" dirty="0" err="1" smtClean="0"/>
              <a:t>i</a:t>
            </a:r>
            <a:r>
              <a:rPr lang="en-IN" i="1" dirty="0" smtClean="0"/>
              <a:t> is not an equilibrium </a:t>
            </a:r>
            <a:endParaRPr lang="en-IN" dirty="0"/>
          </a:p>
        </p:txBody>
      </p:sp>
      <p:pic>
        <p:nvPicPr>
          <p:cNvPr id="8194" name="Picture 2"/>
          <p:cNvPicPr>
            <a:picLocks noChangeAspect="1" noChangeArrowheads="1"/>
          </p:cNvPicPr>
          <p:nvPr/>
        </p:nvPicPr>
        <p:blipFill>
          <a:blip r:embed="rId2" cstate="print"/>
          <a:srcRect/>
          <a:stretch>
            <a:fillRect/>
          </a:stretch>
        </p:blipFill>
        <p:spPr bwMode="auto">
          <a:xfrm>
            <a:off x="2438400" y="2971800"/>
            <a:ext cx="2514600" cy="256810"/>
          </a:xfrm>
          <a:prstGeom prst="rect">
            <a:avLst/>
          </a:prstGeom>
          <a:noFill/>
          <a:ln w="9525">
            <a:noFill/>
            <a:miter lim="800000"/>
            <a:headEnd/>
            <a:tailEnd/>
          </a:ln>
        </p:spPr>
      </p:pic>
      <p:pic>
        <p:nvPicPr>
          <p:cNvPr id="8195" name="Picture 3"/>
          <p:cNvPicPr>
            <a:picLocks noChangeAspect="1" noChangeArrowheads="1"/>
          </p:cNvPicPr>
          <p:nvPr/>
        </p:nvPicPr>
        <p:blipFill>
          <a:blip r:embed="rId3" cstate="print"/>
          <a:srcRect/>
          <a:stretch>
            <a:fillRect/>
          </a:stretch>
        </p:blipFill>
        <p:spPr bwMode="auto">
          <a:xfrm>
            <a:off x="3886200" y="3609975"/>
            <a:ext cx="914400" cy="200025"/>
          </a:xfrm>
          <a:prstGeom prst="rect">
            <a:avLst/>
          </a:prstGeom>
          <a:noFill/>
          <a:ln w="9525">
            <a:noFill/>
            <a:miter lim="800000"/>
            <a:headEnd/>
            <a:tailEnd/>
          </a:ln>
        </p:spPr>
      </p:pic>
      <p:pic>
        <p:nvPicPr>
          <p:cNvPr id="8196" name="Picture 4"/>
          <p:cNvPicPr>
            <a:picLocks noChangeAspect="1" noChangeArrowheads="1"/>
          </p:cNvPicPr>
          <p:nvPr/>
        </p:nvPicPr>
        <p:blipFill>
          <a:blip r:embed="rId4" cstate="print"/>
          <a:srcRect/>
          <a:stretch>
            <a:fillRect/>
          </a:stretch>
        </p:blipFill>
        <p:spPr bwMode="auto">
          <a:xfrm>
            <a:off x="1143000" y="4394791"/>
            <a:ext cx="990600" cy="253409"/>
          </a:xfrm>
          <a:prstGeom prst="rect">
            <a:avLst/>
          </a:prstGeom>
          <a:noFill/>
          <a:ln w="9525">
            <a:noFill/>
            <a:miter lim="800000"/>
            <a:headEnd/>
            <a:tailEnd/>
          </a:ln>
        </p:spPr>
      </p:pic>
      <p:pic>
        <p:nvPicPr>
          <p:cNvPr id="8197" name="Picture 5"/>
          <p:cNvPicPr>
            <a:picLocks noChangeAspect="1" noChangeArrowheads="1"/>
          </p:cNvPicPr>
          <p:nvPr/>
        </p:nvPicPr>
        <p:blipFill>
          <a:blip r:embed="rId5" cstate="print"/>
          <a:srcRect/>
          <a:stretch>
            <a:fillRect/>
          </a:stretch>
        </p:blipFill>
        <p:spPr bwMode="auto">
          <a:xfrm>
            <a:off x="3505200" y="4953000"/>
            <a:ext cx="2133600" cy="190500"/>
          </a:xfrm>
          <a:prstGeom prst="rect">
            <a:avLst/>
          </a:prstGeom>
          <a:noFill/>
          <a:ln w="9525">
            <a:noFill/>
            <a:miter lim="800000"/>
            <a:headEnd/>
            <a:tailEnd/>
          </a:ln>
        </p:spPr>
      </p:pic>
      <p:sp>
        <p:nvSpPr>
          <p:cNvPr id="11" name="Rectangle 10"/>
          <p:cNvSpPr/>
          <p:nvPr/>
        </p:nvSpPr>
        <p:spPr>
          <a:xfrm>
            <a:off x="838200" y="5754469"/>
            <a:ext cx="7391400" cy="646331"/>
          </a:xfrm>
          <a:prstGeom prst="rect">
            <a:avLst/>
          </a:prstGeom>
        </p:spPr>
        <p:txBody>
          <a:bodyPr wrap="square">
            <a:spAutoFit/>
          </a:bodyPr>
          <a:lstStyle/>
          <a:p>
            <a:pPr>
              <a:buFont typeface="Wingdings" pitchFamily="2" charset="2"/>
              <a:buChar char="Ø"/>
            </a:pPr>
            <a:r>
              <a:rPr lang="en-IN" dirty="0" smtClean="0"/>
              <a:t>At that interest rate only risky borrowers would demand credit and lenders would make zero profits. But all borrowers </a:t>
            </a:r>
            <a:endParaRPr lang="en-IN" dirty="0"/>
          </a:p>
        </p:txBody>
      </p:sp>
      <p:pic>
        <p:nvPicPr>
          <p:cNvPr id="8198" name="Picture 6"/>
          <p:cNvPicPr>
            <a:picLocks noChangeAspect="1" noChangeArrowheads="1"/>
          </p:cNvPicPr>
          <p:nvPr/>
        </p:nvPicPr>
        <p:blipFill>
          <a:blip r:embed="rId6" cstate="print"/>
          <a:srcRect/>
          <a:stretch>
            <a:fillRect/>
          </a:stretch>
        </p:blipFill>
        <p:spPr bwMode="auto">
          <a:xfrm>
            <a:off x="4970585" y="6140694"/>
            <a:ext cx="1476375" cy="219075"/>
          </a:xfrm>
          <a:prstGeom prst="rect">
            <a:avLst/>
          </a:prstGeom>
          <a:noFill/>
          <a:ln w="9525">
            <a:noFill/>
            <a:miter lim="800000"/>
            <a:headEnd/>
            <a:tailEnd/>
          </a:ln>
        </p:spPr>
      </p:pic>
      <p:pic>
        <p:nvPicPr>
          <p:cNvPr id="8199" name="Picture 7"/>
          <p:cNvPicPr>
            <a:picLocks noChangeAspect="1" noChangeArrowheads="1"/>
          </p:cNvPicPr>
          <p:nvPr/>
        </p:nvPicPr>
        <p:blipFill>
          <a:blip r:embed="rId7" cstate="print"/>
          <a:srcRect/>
          <a:stretch>
            <a:fillRect/>
          </a:stretch>
        </p:blipFill>
        <p:spPr bwMode="auto">
          <a:xfrm>
            <a:off x="6422781" y="6142892"/>
            <a:ext cx="1847850" cy="20002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Rectangle 3"/>
          <p:cNvSpPr/>
          <p:nvPr/>
        </p:nvSpPr>
        <p:spPr>
          <a:xfrm>
            <a:off x="738554" y="1509826"/>
            <a:ext cx="7848600" cy="2031325"/>
          </a:xfrm>
          <a:prstGeom prst="rect">
            <a:avLst/>
          </a:prstGeom>
        </p:spPr>
        <p:txBody>
          <a:bodyPr wrap="square">
            <a:spAutoFit/>
          </a:bodyPr>
          <a:lstStyle/>
          <a:p>
            <a:r>
              <a:rPr lang="en-IN" dirty="0" smtClean="0"/>
              <a:t>Many discussions of the implications of adverse selection for credit markets in less developed countries focus on the possibility of credit rationing. In this simple model, credit rationing does not occur. How does this model differ from the celebrated work of </a:t>
            </a:r>
            <a:r>
              <a:rPr lang="en-IN" dirty="0" err="1" smtClean="0"/>
              <a:t>Stiglitz</a:t>
            </a:r>
            <a:r>
              <a:rPr lang="en-IN" dirty="0" smtClean="0"/>
              <a:t> and Weiss (1981), which is the theoretical basis of the worry that credit rationing might be pervasive? The essential difference is that the current model presumes that lenders have access to an infinitely elastic supply of funds at a cost of p.</a:t>
            </a:r>
            <a:endParaRPr lang="en-IN" dirty="0"/>
          </a:p>
        </p:txBody>
      </p:sp>
      <p:sp>
        <p:nvSpPr>
          <p:cNvPr id="5" name="Rectangle 4"/>
          <p:cNvSpPr/>
          <p:nvPr/>
        </p:nvSpPr>
        <p:spPr>
          <a:xfrm>
            <a:off x="838200" y="3988475"/>
            <a:ext cx="7772400" cy="1200329"/>
          </a:xfrm>
          <a:prstGeom prst="rect">
            <a:avLst/>
          </a:prstGeom>
        </p:spPr>
        <p:txBody>
          <a:bodyPr wrap="square">
            <a:spAutoFit/>
          </a:bodyPr>
          <a:lstStyle/>
          <a:p>
            <a:endParaRPr lang="en-IN" dirty="0" smtClean="0"/>
          </a:p>
          <a:p>
            <a:r>
              <a:rPr lang="en-IN" dirty="0" smtClean="0"/>
              <a:t>Figure </a:t>
            </a:r>
            <a:r>
              <a:rPr lang="en-IN" dirty="0" smtClean="0"/>
              <a:t> </a:t>
            </a:r>
            <a:r>
              <a:rPr lang="en-IN" i="1" dirty="0" smtClean="0"/>
              <a:t>illustrates </a:t>
            </a:r>
            <a:r>
              <a:rPr lang="en-IN" i="1" dirty="0" smtClean="0"/>
              <a:t>the </a:t>
            </a:r>
            <a:r>
              <a:rPr lang="en-IN" i="1" dirty="0" err="1" smtClean="0"/>
              <a:t>Stiglitz</a:t>
            </a:r>
            <a:r>
              <a:rPr lang="en-IN" i="1" dirty="0" smtClean="0"/>
              <a:t>-Weiss result. The demand for loans is simply N</a:t>
            </a:r>
            <a:r>
              <a:rPr lang="en-IN" i="1" baseline="-25000" dirty="0" smtClean="0"/>
              <a:t>1</a:t>
            </a:r>
            <a:r>
              <a:rPr lang="en-IN" i="1" dirty="0" smtClean="0"/>
              <a:t>+ N</a:t>
            </a:r>
            <a:r>
              <a:rPr lang="en-IN" i="1" baseline="-25000" dirty="0" smtClean="0"/>
              <a:t>2</a:t>
            </a:r>
            <a:r>
              <a:rPr lang="en-IN" i="1" dirty="0" smtClean="0"/>
              <a:t> for </a:t>
            </a:r>
            <a:r>
              <a:rPr lang="en-IN" i="1" dirty="0" err="1" smtClean="0"/>
              <a:t>i</a:t>
            </a:r>
            <a:r>
              <a:rPr lang="en-IN" i="1" dirty="0" smtClean="0"/>
              <a:t>&lt;=</a:t>
            </a:r>
            <a:r>
              <a:rPr lang="en-IN" i="1" dirty="0" err="1" smtClean="0"/>
              <a:t>i</a:t>
            </a:r>
            <a:r>
              <a:rPr lang="en-IN" i="1" dirty="0" smtClean="0"/>
              <a:t>*(1), N</a:t>
            </a:r>
            <a:r>
              <a:rPr lang="en-IN" i="1" baseline="-25000" dirty="0" smtClean="0"/>
              <a:t>2  </a:t>
            </a:r>
            <a:r>
              <a:rPr lang="en-IN" i="1" dirty="0" smtClean="0"/>
              <a:t>for </a:t>
            </a:r>
            <a:r>
              <a:rPr lang="en-IN" i="1" dirty="0" err="1" smtClean="0"/>
              <a:t>i</a:t>
            </a:r>
            <a:r>
              <a:rPr lang="en-IN" i="1" dirty="0" smtClean="0"/>
              <a:t>*(1) &lt; </a:t>
            </a:r>
            <a:r>
              <a:rPr lang="en-IN" i="1" dirty="0" err="1" smtClean="0"/>
              <a:t>i</a:t>
            </a:r>
            <a:r>
              <a:rPr lang="en-IN" i="1" dirty="0" smtClean="0"/>
              <a:t>&lt;=</a:t>
            </a:r>
            <a:r>
              <a:rPr lang="en-IN" i="1" dirty="0" err="1" smtClean="0"/>
              <a:t>i</a:t>
            </a:r>
            <a:r>
              <a:rPr lang="en-IN" i="1" dirty="0" smtClean="0"/>
              <a:t>*(2), and 0 for larger </a:t>
            </a:r>
            <a:r>
              <a:rPr lang="en-IN" i="1" dirty="0" err="1" smtClean="0"/>
              <a:t>i</a:t>
            </a:r>
            <a:r>
              <a:rPr lang="en-IN" i="1" dirty="0" smtClean="0"/>
              <a:t>, where N</a:t>
            </a:r>
            <a:r>
              <a:rPr lang="en-IN" i="1" baseline="-25000" dirty="0" smtClean="0"/>
              <a:t>i </a:t>
            </a:r>
            <a:r>
              <a:rPr lang="en-IN" i="1" dirty="0" smtClean="0"/>
              <a:t>, is the number of the </a:t>
            </a:r>
            <a:r>
              <a:rPr lang="en-IN" i="1" dirty="0" err="1" smtClean="0"/>
              <a:t>i</a:t>
            </a:r>
            <a:r>
              <a:rPr lang="en-IN" i="1" baseline="-25000" dirty="0" err="1" smtClean="0"/>
              <a:t>th</a:t>
            </a:r>
            <a:r>
              <a:rPr lang="en-IN" i="1" dirty="0" smtClean="0"/>
              <a:t> type of borrower. </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1266" name="Picture 2"/>
          <p:cNvPicPr>
            <a:picLocks noChangeAspect="1" noChangeArrowheads="1"/>
          </p:cNvPicPr>
          <p:nvPr/>
        </p:nvPicPr>
        <p:blipFill>
          <a:blip r:embed="rId2" cstate="print"/>
          <a:srcRect/>
          <a:stretch>
            <a:fillRect/>
          </a:stretch>
        </p:blipFill>
        <p:spPr bwMode="auto">
          <a:xfrm>
            <a:off x="838200" y="1600200"/>
            <a:ext cx="6640286" cy="4572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1600"/>
            <a:ext cx="8229600" cy="1143000"/>
          </a:xfrm>
        </p:spPr>
        <p:txBody>
          <a:bodyPr>
            <a:normAutofit fontScale="90000"/>
          </a:bodyPr>
          <a:lstStyle/>
          <a:p>
            <a:pPr algn="l">
              <a:buFont typeface="Wingdings" pitchFamily="2" charset="2"/>
              <a:buChar char="Ø"/>
            </a:pPr>
            <a:r>
              <a:rPr lang="en-US" sz="1800" dirty="0" smtClean="0"/>
              <a:t>We have drawn this schedule so that rationing would occur in Equilibrium.</a:t>
            </a:r>
            <a:br>
              <a:rPr lang="en-US" sz="1800" dirty="0" smtClean="0"/>
            </a:br>
            <a:r>
              <a:rPr lang="en-US" sz="1800" b="1" dirty="0" smtClean="0"/>
              <a:t>Credit Rationing would occur</a:t>
            </a:r>
            <a:r>
              <a:rPr lang="en-US" sz="1800" dirty="0" smtClean="0"/>
              <a:t/>
            </a:r>
            <a:br>
              <a:rPr lang="en-US" sz="1800" dirty="0" smtClean="0"/>
            </a:br>
            <a:r>
              <a:rPr lang="en-IN" sz="1800" b="1" dirty="0" smtClean="0"/>
              <a:t>The competitive equilibrium entails lenders charging </a:t>
            </a:r>
            <a:r>
              <a:rPr lang="en-IN" sz="1800" b="1" i="1" dirty="0" err="1" smtClean="0"/>
              <a:t>i</a:t>
            </a:r>
            <a:r>
              <a:rPr lang="en-IN" sz="1800" b="1" i="1" dirty="0" smtClean="0"/>
              <a:t>*(l) and earning an expected return </a:t>
            </a:r>
            <a:r>
              <a:rPr lang="en-IN" sz="1600" b="1" i="1" dirty="0" smtClean="0"/>
              <a:t>EII(</a:t>
            </a:r>
            <a:r>
              <a:rPr lang="en-IN" sz="1600" b="1" i="1" dirty="0" err="1" smtClean="0"/>
              <a:t>i</a:t>
            </a:r>
            <a:r>
              <a:rPr lang="en-IN" sz="1600" b="1" i="1" dirty="0" smtClean="0"/>
              <a:t>*(l)). the demand for loans at </a:t>
            </a:r>
            <a:r>
              <a:rPr lang="en-IN" sz="1600" b="1" i="1" dirty="0" err="1" smtClean="0"/>
              <a:t>i</a:t>
            </a:r>
            <a:r>
              <a:rPr lang="en-IN" sz="1600" b="1" i="1" dirty="0" smtClean="0"/>
              <a:t>*(l) exceeds the supply of </a:t>
            </a:r>
            <a:r>
              <a:rPr lang="en-IN" sz="1600" b="1" i="1" dirty="0" err="1" smtClean="0"/>
              <a:t>loanable</a:t>
            </a:r>
            <a:r>
              <a:rPr lang="en-IN" sz="1600" b="1" i="1" dirty="0" smtClean="0"/>
              <a:t> funds, leading to a rationing of credit. </a:t>
            </a:r>
            <a:endParaRPr lang="en-IN" sz="1800" b="1" dirty="0"/>
          </a:p>
        </p:txBody>
      </p:sp>
      <p:pic>
        <p:nvPicPr>
          <p:cNvPr id="9218" name="Picture 2"/>
          <p:cNvPicPr>
            <a:picLocks noChangeAspect="1" noChangeArrowheads="1"/>
          </p:cNvPicPr>
          <p:nvPr/>
        </p:nvPicPr>
        <p:blipFill>
          <a:blip r:embed="rId2" cstate="print"/>
          <a:srcRect/>
          <a:stretch>
            <a:fillRect/>
          </a:stretch>
        </p:blipFill>
        <p:spPr bwMode="auto">
          <a:xfrm>
            <a:off x="2066925" y="381000"/>
            <a:ext cx="4638675" cy="4612219"/>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IN" sz="1600" dirty="0" smtClean="0"/>
              <a:t>An increase in the interest rate would cause type 1 borrowers to drop out of the market, leaving lenders with a riskier portfolio of loans and reducing expected returns to lending. At interest rate </a:t>
            </a:r>
            <a:r>
              <a:rPr lang="en-IN" sz="1600" i="1" dirty="0" err="1" smtClean="0"/>
              <a:t>ie</a:t>
            </a:r>
            <a:r>
              <a:rPr lang="en-IN" sz="1600" i="1" dirty="0" smtClean="0"/>
              <a:t> loan supply equals loan demand (with only type 2 borrowers in the market), but lenders earn a lower expected return than at </a:t>
            </a:r>
            <a:r>
              <a:rPr lang="en-IN" sz="1600" i="1" dirty="0" err="1" smtClean="0"/>
              <a:t>i</a:t>
            </a:r>
            <a:r>
              <a:rPr lang="en-IN" sz="1600" i="1" dirty="0" smtClean="0"/>
              <a:t>*(l): a lender charging </a:t>
            </a:r>
            <a:r>
              <a:rPr lang="en-IN" sz="1600" i="1" dirty="0" err="1" smtClean="0"/>
              <a:t>i</a:t>
            </a:r>
            <a:r>
              <a:rPr lang="en-IN" sz="1600" i="1" dirty="0" smtClean="0"/>
              <a:t>*(l) could attract borrowers of all types, and would earn a </a:t>
            </a:r>
            <a:r>
              <a:rPr lang="en-IN" sz="1600" dirty="0" smtClean="0"/>
              <a:t>higher expected return.</a:t>
            </a:r>
          </a:p>
          <a:p>
            <a:endParaRPr lang="en-IN" sz="1600" dirty="0" smtClean="0"/>
          </a:p>
          <a:p>
            <a:r>
              <a:rPr lang="en-IN" sz="1600" dirty="0" smtClean="0"/>
              <a:t>In a manner exactly analogous to that discussed in Section II</a:t>
            </a:r>
            <a:r>
              <a:rPr lang="en-IN" sz="1600" i="1" dirty="0" smtClean="0"/>
              <a:t>(a), the existence </a:t>
            </a:r>
            <a:r>
              <a:rPr lang="en-IN" sz="1600" b="1" i="1" dirty="0" smtClean="0"/>
              <a:t>of collateral </a:t>
            </a:r>
            <a:r>
              <a:rPr lang="en-IN" sz="1600" i="1" dirty="0" smtClean="0"/>
              <a:t>can eliminate the problem of adverse selection. As in that case, a pledge of collateral equal in value to the repayment owed by the borrower places the entire risk of the transaction on the borrower. The return to the lender no longer depends on the unknown type of the borrower, hence adverse selection </a:t>
            </a:r>
            <a:r>
              <a:rPr lang="en-IN" sz="1600" dirty="0" smtClean="0"/>
              <a:t>no longer exists. </a:t>
            </a:r>
          </a:p>
          <a:p>
            <a:endParaRPr lang="en-IN" sz="1600" dirty="0" smtClean="0"/>
          </a:p>
          <a:p>
            <a:r>
              <a:rPr lang="en-IN" sz="1600" dirty="0" smtClean="0"/>
              <a:t>Once again , this result depends crucially on the assumed risk neutrality of the borrower. If the borrower is risk-averse, collateral can mitigate but not eliminate the consequences of adverse selection.  </a:t>
            </a:r>
            <a:endParaRPr lang="en-IN"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800" i="1" dirty="0" smtClean="0"/>
              <a:t>Equilibrium with a fully informed monopolist </a:t>
            </a:r>
            <a:endParaRPr lang="en-IN" sz="2800" dirty="0"/>
          </a:p>
        </p:txBody>
      </p:sp>
      <p:sp>
        <p:nvSpPr>
          <p:cNvPr id="3" name="Content Placeholder 2"/>
          <p:cNvSpPr>
            <a:spLocks noGrp="1"/>
          </p:cNvSpPr>
          <p:nvPr>
            <p:ph idx="1"/>
          </p:nvPr>
        </p:nvSpPr>
        <p:spPr/>
        <p:txBody>
          <a:bodyPr>
            <a:normAutofit/>
          </a:bodyPr>
          <a:lstStyle/>
          <a:p>
            <a:r>
              <a:rPr lang="en-IN" sz="2000" dirty="0" smtClean="0"/>
              <a:t>Let us return to the case of a village with a monopolistic, omniscient moneylender. He knows which villagers have access to which type of land. As before, we assume that his opportunity cost of funds is p. </a:t>
            </a:r>
          </a:p>
          <a:p>
            <a:r>
              <a:rPr lang="en-IN" sz="2000" dirty="0" smtClean="0"/>
              <a:t>His problem is to set an interest rate </a:t>
            </a:r>
            <a:r>
              <a:rPr lang="en-IN" sz="2000" i="1" dirty="0" smtClean="0"/>
              <a:t>i</a:t>
            </a:r>
            <a:r>
              <a:rPr lang="en-IN" sz="2000" i="1" baseline="-25000" dirty="0" smtClean="0"/>
              <a:t>3</a:t>
            </a:r>
            <a:r>
              <a:rPr lang="en-IN" sz="2000" i="1" dirty="0" smtClean="0"/>
              <a:t>( t) for each type of borrower to solve: </a:t>
            </a:r>
          </a:p>
          <a:p>
            <a:endParaRPr lang="en-IN" sz="2000" dirty="0"/>
          </a:p>
        </p:txBody>
      </p:sp>
      <p:pic>
        <p:nvPicPr>
          <p:cNvPr id="12291" name="Picture 3"/>
          <p:cNvPicPr>
            <a:picLocks noChangeAspect="1" noChangeArrowheads="1"/>
          </p:cNvPicPr>
          <p:nvPr/>
        </p:nvPicPr>
        <p:blipFill>
          <a:blip r:embed="rId2" cstate="print"/>
          <a:srcRect/>
          <a:stretch>
            <a:fillRect/>
          </a:stretch>
        </p:blipFill>
        <p:spPr bwMode="auto">
          <a:xfrm>
            <a:off x="1905000" y="3124200"/>
            <a:ext cx="6132576" cy="1219200"/>
          </a:xfrm>
          <a:prstGeom prst="rect">
            <a:avLst/>
          </a:prstGeom>
          <a:noFill/>
          <a:ln w="9525">
            <a:noFill/>
            <a:miter lim="800000"/>
            <a:headEnd/>
            <a:tailEnd/>
          </a:ln>
        </p:spPr>
      </p:pic>
      <p:sp>
        <p:nvSpPr>
          <p:cNvPr id="7" name="Rectangle 6"/>
          <p:cNvSpPr/>
          <p:nvPr/>
        </p:nvSpPr>
        <p:spPr>
          <a:xfrm>
            <a:off x="838200" y="4419600"/>
            <a:ext cx="7848600" cy="1200329"/>
          </a:xfrm>
          <a:prstGeom prst="rect">
            <a:avLst/>
          </a:prstGeom>
        </p:spPr>
        <p:txBody>
          <a:bodyPr wrap="square">
            <a:spAutoFit/>
          </a:bodyPr>
          <a:lstStyle/>
          <a:p>
            <a:r>
              <a:rPr lang="en-IN" dirty="0" smtClean="0"/>
              <a:t>As long as R –p&gt;= W, the equilibrium will involve lending to each type of borrower at interest rates </a:t>
            </a:r>
            <a:r>
              <a:rPr lang="en-IN" i="1" dirty="0" smtClean="0"/>
              <a:t>i</a:t>
            </a:r>
            <a:r>
              <a:rPr lang="en-IN" i="1" baseline="-25000" dirty="0" smtClean="0"/>
              <a:t>3 </a:t>
            </a:r>
            <a:r>
              <a:rPr lang="en-IN" i="1" dirty="0" smtClean="0"/>
              <a:t>( t)(R -W)/∏( t) = </a:t>
            </a:r>
            <a:r>
              <a:rPr lang="en-IN" i="1" dirty="0" err="1" smtClean="0"/>
              <a:t>i</a:t>
            </a:r>
            <a:r>
              <a:rPr lang="en-IN" i="1" dirty="0" smtClean="0"/>
              <a:t>*( t). Each type of borrower achieves an expected utility of W, and the lender earns an expected return of R-p&gt;=W on each loan. </a:t>
            </a:r>
            <a:r>
              <a:rPr lang="en-IN" dirty="0"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i="1" dirty="0" smtClean="0"/>
              <a:t>Competition between an informed local money lender and uninformed outside lenders </a:t>
            </a:r>
            <a:endParaRPr lang="en-IN" sz="2400" dirty="0"/>
          </a:p>
        </p:txBody>
      </p:sp>
      <p:sp>
        <p:nvSpPr>
          <p:cNvPr id="3" name="Content Placeholder 2"/>
          <p:cNvSpPr>
            <a:spLocks noGrp="1"/>
          </p:cNvSpPr>
          <p:nvPr>
            <p:ph idx="1"/>
          </p:nvPr>
        </p:nvSpPr>
        <p:spPr/>
        <p:txBody>
          <a:bodyPr>
            <a:normAutofit fontScale="85000" lnSpcReduction="20000"/>
          </a:bodyPr>
          <a:lstStyle/>
          <a:p>
            <a:r>
              <a:rPr lang="en-IN" sz="1800" dirty="0" smtClean="0"/>
              <a:t>Once again, suppose that there is an active, competitive market for credit from lenders not resident in the village. These lenders cannot distinguish between type 1 and type 2 farmers. </a:t>
            </a:r>
          </a:p>
          <a:p>
            <a:endParaRPr lang="en-IN" sz="1800" dirty="0" smtClean="0"/>
          </a:p>
          <a:p>
            <a:r>
              <a:rPr lang="en-IN" sz="1800" dirty="0" smtClean="0"/>
              <a:t>They compete with a resident moneylender who knows the type of each farmer in the village. All lenders face an opportunity cost of funds equal to p. As in the case of moral hazard, the resident moneylender will be able to use his informational advantage to collect rents even in the face of this competitive pressure from uninformed lenders.</a:t>
            </a:r>
          </a:p>
          <a:p>
            <a:endParaRPr lang="en-IN" sz="1800" dirty="0" smtClean="0"/>
          </a:p>
          <a:p>
            <a:r>
              <a:rPr lang="en-IN" sz="1800" dirty="0" smtClean="0"/>
              <a:t>There are two cases to consider. First, suppose that </a:t>
            </a:r>
            <a:r>
              <a:rPr lang="en-IN" sz="1800" i="1" dirty="0" smtClean="0"/>
              <a:t>E ∏(</a:t>
            </a:r>
            <a:r>
              <a:rPr lang="en-IN" sz="1800" i="1" dirty="0" err="1" smtClean="0"/>
              <a:t>i</a:t>
            </a:r>
            <a:r>
              <a:rPr lang="en-IN" sz="1800" i="1" dirty="0" smtClean="0"/>
              <a:t>*(1)) &lt;</a:t>
            </a:r>
            <a:r>
              <a:rPr lang="en-IN" sz="1800" i="1" dirty="0" smtClean="0"/>
              <a:t>p&lt;=R </a:t>
            </a:r>
            <a:r>
              <a:rPr lang="en-IN" sz="1800" i="1" dirty="0" smtClean="0"/>
              <a:t>-W (as in Figure 7.2). The equilibrium with competitive, uninformed lenders would involve lending only to type 2 borrowers, with i</a:t>
            </a:r>
            <a:r>
              <a:rPr lang="en-IN" sz="1800" i="1" baseline="-25000" dirty="0" smtClean="0"/>
              <a:t>2</a:t>
            </a:r>
            <a:r>
              <a:rPr lang="en-IN" sz="1800" i="1" dirty="0" smtClean="0"/>
              <a:t> =p/ ∏(2). The local moneylender can charge different interest rates to different types of borrower; denote the interest charged by the local lender by i</a:t>
            </a:r>
            <a:r>
              <a:rPr lang="en-IN" sz="1800" i="1" baseline="-25000" dirty="0" smtClean="0"/>
              <a:t>4</a:t>
            </a:r>
            <a:r>
              <a:rPr lang="en-IN" sz="1800" i="1" dirty="0" smtClean="0"/>
              <a:t>(t). </a:t>
            </a:r>
          </a:p>
          <a:p>
            <a:endParaRPr lang="en-IN" sz="1800" i="1" dirty="0" smtClean="0"/>
          </a:p>
          <a:p>
            <a:r>
              <a:rPr lang="en-IN" sz="1800" i="1" dirty="0" smtClean="0"/>
              <a:t>The availability of these outside loans to type 2 borrowers implies that the local moneylender cannot charge more than i</a:t>
            </a:r>
            <a:r>
              <a:rPr lang="en-IN" sz="1800" i="1" baseline="-25000" dirty="0" smtClean="0"/>
              <a:t>2</a:t>
            </a:r>
            <a:r>
              <a:rPr lang="en-IN" sz="1800" i="1" dirty="0" smtClean="0"/>
              <a:t> to type 2 farmers</a:t>
            </a:r>
            <a:r>
              <a:rPr lang="en-IN" sz="1800" i="1" dirty="0" smtClean="0"/>
              <a:t>; so </a:t>
            </a:r>
            <a:r>
              <a:rPr lang="en-IN" sz="1800" i="1" dirty="0" smtClean="0"/>
              <a:t>i</a:t>
            </a:r>
            <a:r>
              <a:rPr lang="en-IN" sz="1800" i="1" baseline="-25000" dirty="0" smtClean="0"/>
              <a:t>4</a:t>
            </a:r>
            <a:r>
              <a:rPr lang="en-IN" sz="1800" i="1" dirty="0" smtClean="0"/>
              <a:t> </a:t>
            </a:r>
            <a:r>
              <a:rPr lang="en-IN" sz="1800" i="1" dirty="0" smtClean="0"/>
              <a:t>(2) </a:t>
            </a:r>
            <a:r>
              <a:rPr lang="en-IN" sz="1800" i="1" dirty="0" smtClean="0"/>
              <a:t>= </a:t>
            </a:r>
            <a:r>
              <a:rPr lang="en-IN" sz="1800" i="1" dirty="0" smtClean="0"/>
              <a:t>p</a:t>
            </a:r>
            <a:r>
              <a:rPr lang="en-IN" sz="1800" i="1" dirty="0" smtClean="0"/>
              <a:t>/∏</a:t>
            </a:r>
            <a:r>
              <a:rPr lang="en-IN" sz="1800" i="1" dirty="0" smtClean="0"/>
              <a:t>(</a:t>
            </a:r>
            <a:r>
              <a:rPr lang="en-IN" sz="1800" i="1" dirty="0" smtClean="0"/>
              <a:t>2</a:t>
            </a:r>
            <a:r>
              <a:rPr lang="en-IN" sz="1800" i="1" dirty="0" smtClean="0"/>
              <a:t>).</a:t>
            </a:r>
          </a:p>
          <a:p>
            <a:pPr>
              <a:buNone/>
            </a:pPr>
            <a:endParaRPr lang="en-IN" sz="1800" i="1" dirty="0" smtClean="0"/>
          </a:p>
          <a:p>
            <a:r>
              <a:rPr lang="en-IN" sz="1800" i="1" dirty="0" smtClean="0"/>
              <a:t> </a:t>
            </a:r>
            <a:r>
              <a:rPr lang="en-IN" sz="1800" i="1" dirty="0" smtClean="0"/>
              <a:t>Type 1 farmers have no access to credit from outside lenders in this case</a:t>
            </a:r>
            <a:r>
              <a:rPr lang="en-IN" sz="1800" i="1" dirty="0" smtClean="0"/>
              <a:t>; so </a:t>
            </a:r>
            <a:r>
              <a:rPr lang="en-IN" sz="1800" i="1" dirty="0" smtClean="0"/>
              <a:t>the local lender can revert to his case </a:t>
            </a:r>
            <a:r>
              <a:rPr lang="en-IN" sz="1800" i="1" dirty="0" smtClean="0"/>
              <a:t>monopoly </a:t>
            </a:r>
            <a:r>
              <a:rPr lang="en-IN" sz="1800" i="1" dirty="0" smtClean="0"/>
              <a:t>behaviour for this type of farmer and set </a:t>
            </a:r>
            <a:r>
              <a:rPr lang="en-IN" sz="1800" i="1" dirty="0" smtClean="0"/>
              <a:t>i</a:t>
            </a:r>
            <a:r>
              <a:rPr lang="en-IN" sz="1800" i="1" baseline="-25000" dirty="0" smtClean="0"/>
              <a:t>4</a:t>
            </a:r>
            <a:r>
              <a:rPr lang="en-IN" sz="1800" i="1" dirty="0" smtClean="0"/>
              <a:t>(1 </a:t>
            </a:r>
            <a:r>
              <a:rPr lang="en-IN" sz="1800" i="1" dirty="0" smtClean="0"/>
              <a:t>) =(R -W</a:t>
            </a:r>
            <a:r>
              <a:rPr lang="en-IN" sz="1800" i="1" dirty="0" smtClean="0"/>
              <a:t>)/ ∏(</a:t>
            </a:r>
            <a:r>
              <a:rPr lang="en-IN" sz="1800" i="1" dirty="0" smtClean="0"/>
              <a:t>1 </a:t>
            </a:r>
            <a:r>
              <a:rPr lang="en-IN" sz="1800" i="1" dirty="0" smtClean="0"/>
              <a:t>)</a:t>
            </a:r>
            <a:r>
              <a:rPr lang="en-IN" sz="1800" i="1" dirty="0" smtClean="0"/>
              <a:t>=∏ *(</a:t>
            </a:r>
            <a:r>
              <a:rPr lang="en-IN" sz="1800" i="1" dirty="0" smtClean="0"/>
              <a:t>1</a:t>
            </a:r>
            <a:r>
              <a:rPr lang="en-IN" sz="1800" i="1" dirty="0" smtClean="0"/>
              <a:t>).</a:t>
            </a:r>
          </a:p>
          <a:p>
            <a:pPr>
              <a:buNone/>
            </a:pPr>
            <a:endParaRPr lang="en-IN" sz="1800" i="1" dirty="0" smtClean="0"/>
          </a:p>
          <a:p>
            <a:r>
              <a:rPr lang="en-IN" sz="1800" i="1" dirty="0" smtClean="0"/>
              <a:t>The local </a:t>
            </a:r>
            <a:r>
              <a:rPr lang="en-IN" sz="1800" i="1" dirty="0" smtClean="0"/>
              <a:t>lender </a:t>
            </a:r>
            <a:r>
              <a:rPr lang="en-IN" sz="1800" i="1" dirty="0" smtClean="0"/>
              <a:t>earns rent on his loans to type 1 borrowers (his return </a:t>
            </a:r>
            <a:r>
              <a:rPr lang="en-IN" sz="1800" i="1" dirty="0" smtClean="0"/>
              <a:t>on these loans is R-W&gt; p) because </a:t>
            </a:r>
            <a:r>
              <a:rPr lang="en-IN" sz="1800" i="1" dirty="0" smtClean="0"/>
              <a:t>of his </a:t>
            </a:r>
            <a:r>
              <a:rPr lang="en-IN" sz="1800" i="1" dirty="0" smtClean="0"/>
              <a:t>superior information. </a:t>
            </a:r>
            <a:r>
              <a:rPr lang="en-IN" sz="1800" dirty="0" smtClean="0"/>
              <a:t> </a:t>
            </a:r>
            <a:endParaRPr lang="en-IN"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t>
            </a:r>
            <a:endParaRPr lang="en-IN" dirty="0"/>
          </a:p>
        </p:txBody>
      </p:sp>
      <p:sp>
        <p:nvSpPr>
          <p:cNvPr id="3" name="Content Placeholder 2"/>
          <p:cNvSpPr>
            <a:spLocks noGrp="1"/>
          </p:cNvSpPr>
          <p:nvPr>
            <p:ph idx="1"/>
          </p:nvPr>
        </p:nvSpPr>
        <p:spPr>
          <a:xfrm>
            <a:off x="457200" y="1143000"/>
            <a:ext cx="8229600" cy="4525963"/>
          </a:xfrm>
        </p:spPr>
        <p:txBody>
          <a:bodyPr>
            <a:normAutofit lnSpcReduction="10000"/>
          </a:bodyPr>
          <a:lstStyle/>
          <a:p>
            <a:r>
              <a:rPr lang="en-IN" sz="1800" dirty="0" smtClean="0"/>
              <a:t>Alternatively, suppose that p </a:t>
            </a:r>
            <a:r>
              <a:rPr lang="en-IN" sz="1800" dirty="0" smtClean="0"/>
              <a:t>&lt;=</a:t>
            </a:r>
            <a:r>
              <a:rPr lang="en-IN" sz="1800" i="1" dirty="0" smtClean="0"/>
              <a:t> </a:t>
            </a:r>
            <a:r>
              <a:rPr lang="en-IN" sz="1800" i="1" dirty="0" smtClean="0"/>
              <a:t>E</a:t>
            </a:r>
            <a:r>
              <a:rPr lang="en-IN" sz="1800" i="1" dirty="0" smtClean="0"/>
              <a:t> ∏</a:t>
            </a:r>
            <a:r>
              <a:rPr lang="en-IN" sz="1800" i="1" dirty="0" smtClean="0"/>
              <a:t>(</a:t>
            </a:r>
            <a:r>
              <a:rPr lang="en-IN" sz="1800" i="1" dirty="0" err="1" smtClean="0"/>
              <a:t>i</a:t>
            </a:r>
            <a:r>
              <a:rPr lang="en-IN" sz="1800" i="1" dirty="0" smtClean="0"/>
              <a:t>*(l)) </a:t>
            </a:r>
            <a:r>
              <a:rPr lang="en-IN" sz="1800" i="1" dirty="0" smtClean="0"/>
              <a:t>.In </a:t>
            </a:r>
            <a:r>
              <a:rPr lang="en-IN" sz="1800" i="1" dirty="0" smtClean="0"/>
              <a:t>this case, the equilibrium with competitive uninformed lenders would involve outside </a:t>
            </a:r>
            <a:r>
              <a:rPr lang="en-IN" sz="1800" i="1" dirty="0" smtClean="0"/>
              <a:t>lenders</a:t>
            </a:r>
            <a:r>
              <a:rPr lang="en-IN" sz="1800" dirty="0" smtClean="0"/>
              <a:t> setting </a:t>
            </a:r>
            <a:r>
              <a:rPr lang="en-IN" sz="1800" i="1" dirty="0" smtClean="0"/>
              <a:t>i</a:t>
            </a:r>
            <a:r>
              <a:rPr lang="en-IN" sz="1800" i="1" baseline="-25000" dirty="0" smtClean="0"/>
              <a:t>2</a:t>
            </a:r>
            <a:r>
              <a:rPr lang="en-IN" sz="1800" i="1" dirty="0" smtClean="0"/>
              <a:t>&lt;= </a:t>
            </a:r>
            <a:r>
              <a:rPr lang="en-IN" sz="1800" i="1" dirty="0" err="1" smtClean="0"/>
              <a:t>i</a:t>
            </a:r>
            <a:r>
              <a:rPr lang="en-IN" sz="1800" i="1" dirty="0" smtClean="0"/>
              <a:t>*(1) and lending to both types </a:t>
            </a:r>
            <a:r>
              <a:rPr lang="en-IN" sz="1800" i="1" dirty="0" smtClean="0"/>
              <a:t>of farmer</a:t>
            </a:r>
            <a:r>
              <a:rPr lang="en-IN" sz="1800" i="1" dirty="0" smtClean="0"/>
              <a:t>. </a:t>
            </a:r>
            <a:endParaRPr lang="en-IN" sz="1800" i="1" dirty="0" smtClean="0"/>
          </a:p>
          <a:p>
            <a:r>
              <a:rPr lang="en-IN" sz="1800" i="1" dirty="0" smtClean="0"/>
              <a:t>The </a:t>
            </a:r>
            <a:r>
              <a:rPr lang="en-IN" sz="1800" i="1" dirty="0" smtClean="0"/>
              <a:t>local moneylender </a:t>
            </a:r>
            <a:r>
              <a:rPr lang="en-IN" sz="1800" i="1" dirty="0" smtClean="0"/>
              <a:t>can lend to type 1 farmers at any interest rate less than or equal to  i</a:t>
            </a:r>
            <a:r>
              <a:rPr lang="en-IN" sz="1800" i="1" baseline="-25000" dirty="0" smtClean="0"/>
              <a:t>2.</a:t>
            </a:r>
            <a:r>
              <a:rPr lang="en-IN" sz="1800" i="1" dirty="0" smtClean="0"/>
              <a:t> </a:t>
            </a:r>
          </a:p>
          <a:p>
            <a:r>
              <a:rPr lang="en-IN" sz="1800" i="1" dirty="0" smtClean="0"/>
              <a:t>Suppose </a:t>
            </a:r>
            <a:r>
              <a:rPr lang="en-IN" sz="1800" i="1" dirty="0" smtClean="0"/>
              <a:t>the </a:t>
            </a:r>
            <a:r>
              <a:rPr lang="en-IN" sz="1800" dirty="0" smtClean="0"/>
              <a:t>local </a:t>
            </a:r>
            <a:r>
              <a:rPr lang="en-IN" sz="1800" dirty="0" smtClean="0"/>
              <a:t>lender sets i</a:t>
            </a:r>
            <a:r>
              <a:rPr lang="en-IN" sz="1800" baseline="-25000" dirty="0" smtClean="0"/>
              <a:t>4</a:t>
            </a:r>
            <a:r>
              <a:rPr lang="en-IN" sz="1800" dirty="0" smtClean="0"/>
              <a:t> (1) = </a:t>
            </a:r>
            <a:r>
              <a:rPr lang="en-IN" sz="1800" i="1" dirty="0" smtClean="0"/>
              <a:t>i</a:t>
            </a:r>
            <a:r>
              <a:rPr lang="en-IN" sz="1800" i="1" baseline="-25000" dirty="0" smtClean="0"/>
              <a:t>2</a:t>
            </a:r>
            <a:r>
              <a:rPr lang="en-IN" sz="1800" i="1" dirty="0" smtClean="0"/>
              <a:t> (</a:t>
            </a:r>
            <a:r>
              <a:rPr lang="en-IN" sz="1800" i="1" dirty="0" smtClean="0"/>
              <a:t>or just a bit below</a:t>
            </a:r>
            <a:r>
              <a:rPr lang="en-IN" sz="1800" i="1" dirty="0" smtClean="0"/>
              <a:t>).Some(all) </a:t>
            </a:r>
            <a:r>
              <a:rPr lang="en-IN" sz="1800" i="1" dirty="0" smtClean="0"/>
              <a:t>of the type 1 borrowers </a:t>
            </a:r>
            <a:r>
              <a:rPr lang="en-IN" sz="1800" i="1" dirty="0" smtClean="0"/>
              <a:t>would not borrow from the outside lender, but instead would borrow from the local lender. </a:t>
            </a:r>
            <a:endParaRPr lang="en-IN" sz="1800" i="1" dirty="0" smtClean="0"/>
          </a:p>
          <a:p>
            <a:r>
              <a:rPr lang="en-IN" sz="1800" i="1" dirty="0" smtClean="0"/>
              <a:t>The </a:t>
            </a:r>
            <a:r>
              <a:rPr lang="en-IN" sz="1800" i="1" dirty="0" smtClean="0"/>
              <a:t>outside lenders would be faced with a riskier pool of borrowers at </a:t>
            </a:r>
            <a:r>
              <a:rPr lang="en-IN" sz="1800" i="1" dirty="0" err="1" smtClean="0"/>
              <a:t>i</a:t>
            </a:r>
            <a:r>
              <a:rPr lang="en-IN" sz="1800" i="1" dirty="0" smtClean="0"/>
              <a:t> =i2 than they had in case 2 with no local lender. Their expected return from loans at i2 would fall below p. </a:t>
            </a:r>
            <a:endParaRPr lang="en-IN" sz="1800" i="1" dirty="0" smtClean="0"/>
          </a:p>
          <a:p>
            <a:r>
              <a:rPr lang="en-IN" sz="1800" i="1" dirty="0" smtClean="0"/>
              <a:t>Outside </a:t>
            </a:r>
            <a:r>
              <a:rPr lang="en-IN" sz="1800" i="1" dirty="0" smtClean="0"/>
              <a:t>lenders, therefore, cannot offer loans at interest rate i2• </a:t>
            </a:r>
            <a:endParaRPr lang="en-IN" sz="1800" i="1" dirty="0" smtClean="0"/>
          </a:p>
          <a:p>
            <a:r>
              <a:rPr lang="en-IN" sz="1800" i="1" dirty="0" smtClean="0"/>
              <a:t>All </a:t>
            </a:r>
            <a:r>
              <a:rPr lang="en-IN" sz="1800" i="1" dirty="0" smtClean="0"/>
              <a:t>type 1 borrowers will borrow from the local moneylender at </a:t>
            </a:r>
            <a:r>
              <a:rPr lang="en-IN" sz="1800" i="1" dirty="0" smtClean="0"/>
              <a:t>i</a:t>
            </a:r>
            <a:r>
              <a:rPr lang="en-IN" sz="1800" i="1" baseline="-25000" dirty="0" smtClean="0"/>
              <a:t>4</a:t>
            </a:r>
            <a:r>
              <a:rPr lang="en-IN" sz="1800" i="1" dirty="0" smtClean="0"/>
              <a:t>(1) </a:t>
            </a:r>
            <a:r>
              <a:rPr lang="en-IN" sz="1800" i="1" dirty="0" smtClean="0"/>
              <a:t>= i</a:t>
            </a:r>
            <a:r>
              <a:rPr lang="en-IN" sz="1800" i="1" baseline="-25000" dirty="0" smtClean="0"/>
              <a:t>2</a:t>
            </a:r>
            <a:r>
              <a:rPr lang="en-IN" sz="1800" i="1" dirty="0" smtClean="0"/>
              <a:t> , and the outside lenders will lend at  </a:t>
            </a:r>
            <a:r>
              <a:rPr lang="en-IN" sz="1800" i="1" dirty="0" smtClean="0"/>
              <a:t>         to </a:t>
            </a:r>
            <a:r>
              <a:rPr lang="en-IN" sz="1800" i="1" dirty="0" smtClean="0"/>
              <a:t>type 2 borrowers only. The local moneylender will set i</a:t>
            </a:r>
            <a:r>
              <a:rPr lang="en-IN" sz="1800" i="1" baseline="-25000" dirty="0" smtClean="0"/>
              <a:t>2</a:t>
            </a:r>
            <a:r>
              <a:rPr lang="en-IN" sz="1800" i="1" baseline="30000" dirty="0" smtClean="0"/>
              <a:t> </a:t>
            </a:r>
            <a:r>
              <a:rPr lang="en-IN" sz="1800" i="1" dirty="0" smtClean="0"/>
              <a:t>(2</a:t>
            </a:r>
            <a:r>
              <a:rPr lang="en-IN" sz="1800" i="1" dirty="0" smtClean="0"/>
              <a:t>)     =</a:t>
            </a:r>
            <a:r>
              <a:rPr lang="en-IN" sz="1800" i="1" dirty="0" smtClean="0"/>
              <a:t> </a:t>
            </a:r>
            <a:r>
              <a:rPr lang="en-IN" sz="1800" i="1" dirty="0" smtClean="0"/>
              <a:t>. </a:t>
            </a:r>
            <a:r>
              <a:rPr lang="en-IN" sz="1800" i="1" dirty="0" smtClean="0"/>
              <a:t>The local lender again earns his rents on his loans to type 1 borrowers (His return on these loans is </a:t>
            </a:r>
            <a:endParaRPr lang="en-IN" sz="1800" dirty="0"/>
          </a:p>
        </p:txBody>
      </p:sp>
      <p:pic>
        <p:nvPicPr>
          <p:cNvPr id="1027" name="Picture 3"/>
          <p:cNvPicPr>
            <a:picLocks noChangeAspect="1" noChangeArrowheads="1"/>
          </p:cNvPicPr>
          <p:nvPr/>
        </p:nvPicPr>
        <p:blipFill>
          <a:blip r:embed="rId2" cstate="print"/>
          <a:srcRect/>
          <a:stretch>
            <a:fillRect/>
          </a:stretch>
        </p:blipFill>
        <p:spPr bwMode="auto">
          <a:xfrm>
            <a:off x="3458308" y="4589585"/>
            <a:ext cx="304800" cy="345440"/>
          </a:xfrm>
          <a:prstGeom prst="rect">
            <a:avLst/>
          </a:prstGeom>
          <a:noFill/>
          <a:ln w="9525">
            <a:noFill/>
            <a:miter lim="800000"/>
            <a:headEnd/>
            <a:tailEnd/>
          </a:ln>
        </p:spPr>
      </p:pic>
      <p:pic>
        <p:nvPicPr>
          <p:cNvPr id="6" name="Picture 3"/>
          <p:cNvPicPr>
            <a:picLocks noChangeAspect="1" noChangeArrowheads="1"/>
          </p:cNvPicPr>
          <p:nvPr/>
        </p:nvPicPr>
        <p:blipFill>
          <a:blip r:embed="rId2" cstate="print"/>
          <a:srcRect/>
          <a:stretch>
            <a:fillRect/>
          </a:stretch>
        </p:blipFill>
        <p:spPr bwMode="auto">
          <a:xfrm>
            <a:off x="2057400" y="4800991"/>
            <a:ext cx="304800" cy="345440"/>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4837235" y="5181600"/>
            <a:ext cx="3239965" cy="838200"/>
          </a:xfrm>
          <a:prstGeom prst="rect">
            <a:avLst/>
          </a:prstGeom>
          <a:noFill/>
          <a:ln w="9525">
            <a:noFill/>
            <a:miter lim="800000"/>
            <a:headEnd/>
            <a:tailEnd/>
          </a:ln>
        </p:spPr>
      </p:pic>
      <p:sp>
        <p:nvSpPr>
          <p:cNvPr id="8" name="Rectangle 7"/>
          <p:cNvSpPr/>
          <p:nvPr/>
        </p:nvSpPr>
        <p:spPr>
          <a:xfrm>
            <a:off x="779585" y="5934670"/>
            <a:ext cx="7391400" cy="646331"/>
          </a:xfrm>
          <a:prstGeom prst="rect">
            <a:avLst/>
          </a:prstGeom>
        </p:spPr>
        <p:txBody>
          <a:bodyPr wrap="square">
            <a:spAutoFit/>
          </a:bodyPr>
          <a:lstStyle/>
          <a:p>
            <a:r>
              <a:rPr lang="en-IN" i="1" dirty="0" smtClean="0"/>
              <a:t>because of the power provided to him by his superior information concerning the characteristics </a:t>
            </a:r>
            <a:r>
              <a:rPr lang="en-IN" i="1" dirty="0" err="1" smtClean="0"/>
              <a:t>ofvillage</a:t>
            </a:r>
            <a:r>
              <a:rPr lang="en-IN" i="1" dirty="0" smtClean="0"/>
              <a:t> residents. </a:t>
            </a:r>
            <a:endParaRPr lang="en-IN"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400" dirty="0" smtClean="0"/>
              <a:t>Adverse Selection arises due to a kind of information Asymmetry.</a:t>
            </a:r>
          </a:p>
          <a:p>
            <a:r>
              <a:rPr lang="en-US" sz="2400" dirty="0" smtClean="0"/>
              <a:t>It has received a great deal of attention in the credit market</a:t>
            </a:r>
          </a:p>
          <a:p>
            <a:r>
              <a:rPr lang="en-US" sz="2400" dirty="0" smtClean="0"/>
              <a:t>There is a great deal of heterogeneity among farmers in a village. While the lenders have a good idea about the average characteristics of the pool of the potential borrowers , they may not have complete information concerning the characteristics of any particular borrower .</a:t>
            </a:r>
          </a:p>
          <a:p>
            <a:r>
              <a:rPr lang="en-US" sz="2400" dirty="0" smtClean="0"/>
              <a:t>This leads to problems of adverse selection</a:t>
            </a:r>
          </a:p>
          <a:p>
            <a:pPr>
              <a:buNone/>
            </a:pPr>
            <a:endParaRPr lang="en-US" sz="2400" dirty="0" smtClean="0"/>
          </a:p>
          <a:p>
            <a:endParaRPr lang="en-IN"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Specifications- Assumptions</a:t>
            </a:r>
            <a:endParaRPr lang="en-IN" dirty="0"/>
          </a:p>
        </p:txBody>
      </p:sp>
      <p:sp>
        <p:nvSpPr>
          <p:cNvPr id="3" name="Content Placeholder 2"/>
          <p:cNvSpPr>
            <a:spLocks noGrp="1"/>
          </p:cNvSpPr>
          <p:nvPr>
            <p:ph idx="1"/>
          </p:nvPr>
        </p:nvSpPr>
        <p:spPr/>
        <p:txBody>
          <a:bodyPr>
            <a:normAutofit/>
          </a:bodyPr>
          <a:lstStyle/>
          <a:p>
            <a:r>
              <a:rPr lang="en-IN" sz="1800" dirty="0" smtClean="0"/>
              <a:t>Suppose that farming requires no effort, but that there are two types of potential borrowers indexed by </a:t>
            </a:r>
            <a:r>
              <a:rPr lang="en-IN" sz="1800" i="1" dirty="0" smtClean="0"/>
              <a:t>t&lt;- {I, 2}. Type 2 borrowers have access to land that is riskier but potentially more lucrative than that used by type 1 borrowers; that is</a:t>
            </a:r>
          </a:p>
          <a:p>
            <a:pPr>
              <a:buNone/>
            </a:pPr>
            <a:endParaRPr lang="en-US" sz="1800" i="1" dirty="0" smtClean="0"/>
          </a:p>
          <a:p>
            <a:pPr>
              <a:buNone/>
            </a:pPr>
            <a:r>
              <a:rPr lang="en-US" sz="1800" i="1" dirty="0" smtClean="0"/>
              <a:t>                 </a:t>
            </a:r>
          </a:p>
          <a:p>
            <a:endParaRPr lang="en-US" sz="1800" i="1" dirty="0" smtClean="0"/>
          </a:p>
          <a:p>
            <a:r>
              <a:rPr lang="en-US" sz="1800" i="1" dirty="0" smtClean="0"/>
              <a:t>Expected </a:t>
            </a:r>
            <a:r>
              <a:rPr lang="en-US" sz="1800" i="1" dirty="0" smtClean="0"/>
              <a:t>Return to farming each type of land is identical  </a:t>
            </a:r>
            <a:endParaRPr lang="en-IN" sz="1800" dirty="0"/>
          </a:p>
        </p:txBody>
      </p:sp>
      <p:pic>
        <p:nvPicPr>
          <p:cNvPr id="1030" name="Picture 6"/>
          <p:cNvPicPr>
            <a:picLocks noChangeAspect="1" noChangeArrowheads="1"/>
          </p:cNvPicPr>
          <p:nvPr/>
        </p:nvPicPr>
        <p:blipFill>
          <a:blip r:embed="rId2" cstate="print"/>
          <a:srcRect/>
          <a:stretch>
            <a:fillRect/>
          </a:stretch>
        </p:blipFill>
        <p:spPr bwMode="auto">
          <a:xfrm>
            <a:off x="2590800" y="2667000"/>
            <a:ext cx="3111500" cy="381000"/>
          </a:xfrm>
          <a:prstGeom prst="rect">
            <a:avLst/>
          </a:prstGeom>
          <a:noFill/>
          <a:ln w="9525">
            <a:noFill/>
            <a:miter lim="800000"/>
            <a:headEnd/>
            <a:tailEnd/>
          </a:ln>
        </p:spPr>
      </p:pic>
      <p:pic>
        <p:nvPicPr>
          <p:cNvPr id="1035" name="Picture 11"/>
          <p:cNvPicPr>
            <a:picLocks noChangeAspect="1" noChangeArrowheads="1"/>
          </p:cNvPicPr>
          <p:nvPr/>
        </p:nvPicPr>
        <p:blipFill>
          <a:blip r:embed="rId3" cstate="print"/>
          <a:srcRect/>
          <a:stretch>
            <a:fillRect/>
          </a:stretch>
        </p:blipFill>
        <p:spPr bwMode="auto">
          <a:xfrm>
            <a:off x="3124200" y="3864952"/>
            <a:ext cx="2053590" cy="466725"/>
          </a:xfrm>
          <a:prstGeom prst="rect">
            <a:avLst/>
          </a:prstGeom>
          <a:noFill/>
          <a:ln w="9525">
            <a:noFill/>
            <a:miter lim="800000"/>
            <a:headEnd/>
            <a:tailEnd/>
          </a:ln>
        </p:spPr>
      </p:pic>
      <p:sp>
        <p:nvSpPr>
          <p:cNvPr id="15" name="Rectangle 14"/>
          <p:cNvSpPr/>
          <p:nvPr/>
        </p:nvSpPr>
        <p:spPr>
          <a:xfrm>
            <a:off x="838200" y="4654347"/>
            <a:ext cx="7924800" cy="2031325"/>
          </a:xfrm>
          <a:prstGeom prst="rect">
            <a:avLst/>
          </a:prstGeom>
        </p:spPr>
        <p:txBody>
          <a:bodyPr wrap="square">
            <a:spAutoFit/>
          </a:bodyPr>
          <a:lstStyle/>
          <a:p>
            <a:r>
              <a:rPr lang="en-IN" i="1" dirty="0" smtClean="0"/>
              <a:t>Also </a:t>
            </a:r>
            <a:r>
              <a:rPr lang="en-IN" i="1" dirty="0" smtClean="0"/>
              <a:t>suppose that the reservation utility of the different types of borrower is constant                   . </a:t>
            </a:r>
          </a:p>
          <a:p>
            <a:endParaRPr lang="en-IN" i="1" dirty="0" smtClean="0"/>
          </a:p>
          <a:p>
            <a:r>
              <a:rPr lang="en-IN" i="1" dirty="0" smtClean="0"/>
              <a:t>The </a:t>
            </a:r>
            <a:r>
              <a:rPr lang="en-IN" i="1" dirty="0" smtClean="0"/>
              <a:t>expected utility of a borrower is </a:t>
            </a:r>
          </a:p>
          <a:p>
            <a:endParaRPr lang="en-IN" i="1" dirty="0" smtClean="0"/>
          </a:p>
          <a:p>
            <a:r>
              <a:rPr lang="en-IN" i="1" dirty="0" smtClean="0"/>
              <a:t>and the expected return from a loan at rate </a:t>
            </a:r>
            <a:r>
              <a:rPr lang="en-IN" i="1" dirty="0" err="1" smtClean="0"/>
              <a:t>i</a:t>
            </a:r>
            <a:r>
              <a:rPr lang="en-IN" i="1" dirty="0" smtClean="0"/>
              <a:t> to a type t borrower is</a:t>
            </a:r>
          </a:p>
          <a:p>
            <a:r>
              <a:rPr lang="en-IN" i="1" dirty="0" smtClean="0"/>
              <a:t> </a:t>
            </a:r>
            <a:endParaRPr lang="en-IN" dirty="0"/>
          </a:p>
        </p:txBody>
      </p:sp>
      <p:pic>
        <p:nvPicPr>
          <p:cNvPr id="1036" name="Picture 12"/>
          <p:cNvPicPr>
            <a:picLocks noChangeAspect="1" noChangeArrowheads="1"/>
          </p:cNvPicPr>
          <p:nvPr/>
        </p:nvPicPr>
        <p:blipFill>
          <a:blip r:embed="rId4" cstate="print"/>
          <a:srcRect/>
          <a:stretch>
            <a:fillRect/>
          </a:stretch>
        </p:blipFill>
        <p:spPr bwMode="auto">
          <a:xfrm>
            <a:off x="2743200" y="4975938"/>
            <a:ext cx="1924050" cy="510462"/>
          </a:xfrm>
          <a:prstGeom prst="rect">
            <a:avLst/>
          </a:prstGeom>
          <a:noFill/>
          <a:ln w="9525">
            <a:noFill/>
            <a:miter lim="800000"/>
            <a:headEnd/>
            <a:tailEnd/>
          </a:ln>
        </p:spPr>
      </p:pic>
      <p:pic>
        <p:nvPicPr>
          <p:cNvPr id="1037" name="Picture 13"/>
          <p:cNvPicPr>
            <a:picLocks noChangeAspect="1" noChangeArrowheads="1"/>
          </p:cNvPicPr>
          <p:nvPr/>
        </p:nvPicPr>
        <p:blipFill>
          <a:blip r:embed="rId5" cstate="print"/>
          <a:srcRect/>
          <a:stretch>
            <a:fillRect/>
          </a:stretch>
        </p:blipFill>
        <p:spPr bwMode="auto">
          <a:xfrm>
            <a:off x="5791200" y="5525814"/>
            <a:ext cx="1981200" cy="341586"/>
          </a:xfrm>
          <a:prstGeom prst="rect">
            <a:avLst/>
          </a:prstGeom>
          <a:noFill/>
          <a:ln w="9525">
            <a:noFill/>
            <a:miter lim="800000"/>
            <a:headEnd/>
            <a:tailEnd/>
          </a:ln>
        </p:spPr>
      </p:pic>
      <p:pic>
        <p:nvPicPr>
          <p:cNvPr id="1038" name="Picture 14"/>
          <p:cNvPicPr>
            <a:picLocks noChangeAspect="1" noChangeArrowheads="1"/>
          </p:cNvPicPr>
          <p:nvPr/>
        </p:nvPicPr>
        <p:blipFill>
          <a:blip r:embed="rId6" cstate="print"/>
          <a:srcRect/>
          <a:stretch>
            <a:fillRect/>
          </a:stretch>
        </p:blipFill>
        <p:spPr bwMode="auto">
          <a:xfrm>
            <a:off x="4062046" y="6380872"/>
            <a:ext cx="1245704" cy="304800"/>
          </a:xfrm>
          <a:prstGeom prst="rect">
            <a:avLst/>
          </a:prstGeom>
          <a:noFill/>
          <a:ln w="9525">
            <a:noFill/>
            <a:miter lim="800000"/>
            <a:headEnd/>
            <a:tailEnd/>
          </a:ln>
        </p:spPr>
      </p:pic>
      <p:sp>
        <p:nvSpPr>
          <p:cNvPr id="10" name="Rounded Rectangle 9"/>
          <p:cNvSpPr/>
          <p:nvPr/>
        </p:nvSpPr>
        <p:spPr>
          <a:xfrm>
            <a:off x="2362200" y="2514600"/>
            <a:ext cx="3733800" cy="6858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ounded Rectangle 10"/>
          <p:cNvSpPr/>
          <p:nvPr/>
        </p:nvSpPr>
        <p:spPr>
          <a:xfrm>
            <a:off x="2362200" y="3810000"/>
            <a:ext cx="3733800" cy="6858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ounded Rectangle 11"/>
          <p:cNvSpPr/>
          <p:nvPr/>
        </p:nvSpPr>
        <p:spPr>
          <a:xfrm>
            <a:off x="2362200" y="4981136"/>
            <a:ext cx="3048000" cy="5334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ounded Rectangle 12"/>
          <p:cNvSpPr/>
          <p:nvPr/>
        </p:nvSpPr>
        <p:spPr>
          <a:xfrm>
            <a:off x="5486400" y="5410200"/>
            <a:ext cx="3048000" cy="5334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ounded Rectangle 13"/>
          <p:cNvSpPr/>
          <p:nvPr/>
        </p:nvSpPr>
        <p:spPr>
          <a:xfrm>
            <a:off x="3962400" y="6324600"/>
            <a:ext cx="1600200" cy="4572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i="1" dirty="0" smtClean="0"/>
              <a:t>Competitive equilibrium with complete information </a:t>
            </a:r>
            <a:endParaRPr lang="en-IN" dirty="0"/>
          </a:p>
        </p:txBody>
      </p:sp>
      <p:sp>
        <p:nvSpPr>
          <p:cNvPr id="3" name="Content Placeholder 2"/>
          <p:cNvSpPr>
            <a:spLocks noGrp="1"/>
          </p:cNvSpPr>
          <p:nvPr>
            <p:ph idx="1"/>
          </p:nvPr>
        </p:nvSpPr>
        <p:spPr/>
        <p:txBody>
          <a:bodyPr>
            <a:normAutofit/>
          </a:bodyPr>
          <a:lstStyle/>
          <a:p>
            <a:r>
              <a:rPr lang="en-IN" sz="1600" dirty="0" smtClean="0"/>
              <a:t>As a benchmark, we first assume that perfectly informed lenders compete to make loans within the village. Lenders can distinguish between the types of borrower, so they can offer different interest rates to each type. An equilibrium with lending to borrower type t will be an interest rate </a:t>
            </a:r>
            <a:r>
              <a:rPr lang="en-IN" sz="1600" i="1" dirty="0" smtClean="0"/>
              <a:t> </a:t>
            </a:r>
          </a:p>
          <a:p>
            <a:pPr>
              <a:buNone/>
            </a:pPr>
            <a:r>
              <a:rPr lang="en-IN" sz="1600" dirty="0" smtClean="0"/>
              <a:t>        such that </a:t>
            </a:r>
            <a:endParaRPr lang="en-IN" sz="1600" i="1" dirty="0" smtClean="0"/>
          </a:p>
        </p:txBody>
      </p:sp>
      <p:pic>
        <p:nvPicPr>
          <p:cNvPr id="2052" name="Picture 4"/>
          <p:cNvPicPr>
            <a:picLocks noChangeAspect="1" noChangeArrowheads="1"/>
          </p:cNvPicPr>
          <p:nvPr/>
        </p:nvPicPr>
        <p:blipFill>
          <a:blip r:embed="rId2" cstate="print"/>
          <a:srcRect/>
          <a:stretch>
            <a:fillRect/>
          </a:stretch>
        </p:blipFill>
        <p:spPr bwMode="auto">
          <a:xfrm>
            <a:off x="2192215" y="2390336"/>
            <a:ext cx="588309" cy="238125"/>
          </a:xfrm>
          <a:prstGeom prst="rect">
            <a:avLst/>
          </a:prstGeom>
          <a:noFill/>
          <a:ln w="9525">
            <a:noFill/>
            <a:miter lim="800000"/>
            <a:headEnd/>
            <a:tailEnd/>
          </a:ln>
        </p:spPr>
      </p:pic>
      <p:pic>
        <p:nvPicPr>
          <p:cNvPr id="2054" name="Picture 6"/>
          <p:cNvPicPr>
            <a:picLocks noChangeAspect="1" noChangeArrowheads="1"/>
          </p:cNvPicPr>
          <p:nvPr/>
        </p:nvPicPr>
        <p:blipFill>
          <a:blip r:embed="rId3" cstate="print"/>
          <a:srcRect/>
          <a:stretch>
            <a:fillRect/>
          </a:stretch>
        </p:blipFill>
        <p:spPr bwMode="auto">
          <a:xfrm>
            <a:off x="1752600" y="2981325"/>
            <a:ext cx="4648200" cy="509089"/>
          </a:xfrm>
          <a:prstGeom prst="rect">
            <a:avLst/>
          </a:prstGeom>
          <a:noFill/>
          <a:ln w="9525">
            <a:noFill/>
            <a:miter lim="800000"/>
            <a:headEnd/>
            <a:tailEnd/>
          </a:ln>
        </p:spPr>
      </p:pic>
      <p:pic>
        <p:nvPicPr>
          <p:cNvPr id="2055" name="Picture 7"/>
          <p:cNvPicPr>
            <a:picLocks noChangeAspect="1" noChangeArrowheads="1"/>
          </p:cNvPicPr>
          <p:nvPr/>
        </p:nvPicPr>
        <p:blipFill>
          <a:blip r:embed="rId4" cstate="print"/>
          <a:srcRect/>
          <a:stretch>
            <a:fillRect/>
          </a:stretch>
        </p:blipFill>
        <p:spPr bwMode="auto">
          <a:xfrm>
            <a:off x="1447800" y="3053862"/>
            <a:ext cx="200025" cy="161925"/>
          </a:xfrm>
          <a:prstGeom prst="rect">
            <a:avLst/>
          </a:prstGeom>
          <a:noFill/>
          <a:ln w="9525">
            <a:noFill/>
            <a:miter lim="800000"/>
            <a:headEnd/>
            <a:tailEnd/>
          </a:ln>
        </p:spPr>
      </p:pic>
      <p:sp>
        <p:nvSpPr>
          <p:cNvPr id="10" name="Rectangle 9"/>
          <p:cNvSpPr/>
          <p:nvPr/>
        </p:nvSpPr>
        <p:spPr>
          <a:xfrm>
            <a:off x="914400" y="3810000"/>
            <a:ext cx="7315200" cy="923330"/>
          </a:xfrm>
          <a:prstGeom prst="rect">
            <a:avLst/>
          </a:prstGeom>
        </p:spPr>
        <p:txBody>
          <a:bodyPr wrap="square">
            <a:spAutoFit/>
          </a:bodyPr>
          <a:lstStyle/>
          <a:p>
            <a:r>
              <a:rPr lang="en-IN" dirty="0" smtClean="0"/>
              <a:t>there is no interest rate </a:t>
            </a:r>
            <a:r>
              <a:rPr lang="en-IN" i="1" dirty="0" err="1" smtClean="0"/>
              <a:t>i</a:t>
            </a:r>
            <a:r>
              <a:rPr lang="en-IN" i="1" dirty="0" smtClean="0"/>
              <a:t>(t) that yields are turn greater than or equal top to a lender and which a type t borrower would prefer to i</a:t>
            </a:r>
            <a:r>
              <a:rPr lang="en-IN" sz="900" i="1" dirty="0" smtClean="0"/>
              <a:t>1</a:t>
            </a:r>
            <a:r>
              <a:rPr lang="en-IN" i="1" dirty="0" smtClean="0"/>
              <a:t>(t). If there is an equilibrium with lending , it is characterized by solving for each t </a:t>
            </a:r>
            <a:endParaRPr lang="en-IN" dirty="0"/>
          </a:p>
        </p:txBody>
      </p:sp>
      <p:sp>
        <p:nvSpPr>
          <p:cNvPr id="11" name="Rectangle 10"/>
          <p:cNvSpPr/>
          <p:nvPr/>
        </p:nvSpPr>
        <p:spPr>
          <a:xfrm>
            <a:off x="914400" y="3593068"/>
            <a:ext cx="474810" cy="369332"/>
          </a:xfrm>
          <a:prstGeom prst="rect">
            <a:avLst/>
          </a:prstGeom>
        </p:spPr>
        <p:txBody>
          <a:bodyPr wrap="square">
            <a:spAutoFit/>
          </a:bodyPr>
          <a:lstStyle/>
          <a:p>
            <a:r>
              <a:rPr lang="en-IN" i="1" dirty="0" smtClean="0"/>
              <a:t>(c) </a:t>
            </a:r>
            <a:endParaRPr lang="en-IN" dirty="0"/>
          </a:p>
        </p:txBody>
      </p:sp>
      <p:pic>
        <p:nvPicPr>
          <p:cNvPr id="2056" name="Picture 8"/>
          <p:cNvPicPr>
            <a:picLocks noChangeAspect="1" noChangeArrowheads="1"/>
          </p:cNvPicPr>
          <p:nvPr/>
        </p:nvPicPr>
        <p:blipFill>
          <a:blip r:embed="rId5" cstate="print"/>
          <a:srcRect/>
          <a:stretch>
            <a:fillRect/>
          </a:stretch>
        </p:blipFill>
        <p:spPr bwMode="auto">
          <a:xfrm>
            <a:off x="914400" y="4933950"/>
            <a:ext cx="7216062" cy="1314450"/>
          </a:xfrm>
          <a:prstGeom prst="rect">
            <a:avLst/>
          </a:prstGeom>
          <a:noFill/>
          <a:ln w="9525">
            <a:noFill/>
            <a:miter lim="800000"/>
            <a:headEnd/>
            <a:tailEnd/>
          </a:ln>
        </p:spPr>
      </p:pic>
      <p:sp>
        <p:nvSpPr>
          <p:cNvPr id="12" name="Rounded Rectangle 11"/>
          <p:cNvSpPr/>
          <p:nvPr/>
        </p:nvSpPr>
        <p:spPr>
          <a:xfrm>
            <a:off x="1371600" y="2895600"/>
            <a:ext cx="5257800" cy="8382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ounded Rectangle 12"/>
          <p:cNvSpPr/>
          <p:nvPr/>
        </p:nvSpPr>
        <p:spPr>
          <a:xfrm>
            <a:off x="838200" y="4953000"/>
            <a:ext cx="7543800" cy="14478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3074" name="Picture 2"/>
          <p:cNvPicPr>
            <a:picLocks noChangeAspect="1" noChangeArrowheads="1"/>
          </p:cNvPicPr>
          <p:nvPr/>
        </p:nvPicPr>
        <p:blipFill>
          <a:blip r:embed="rId2" cstate="print"/>
          <a:srcRect/>
          <a:stretch>
            <a:fillRect/>
          </a:stretch>
        </p:blipFill>
        <p:spPr bwMode="auto">
          <a:xfrm>
            <a:off x="533400" y="1752599"/>
            <a:ext cx="8153400" cy="15499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pic>
        <p:nvPicPr>
          <p:cNvPr id="4098" name="Picture 2"/>
          <p:cNvPicPr>
            <a:picLocks noChangeAspect="1" noChangeArrowheads="1"/>
          </p:cNvPicPr>
          <p:nvPr/>
        </p:nvPicPr>
        <p:blipFill>
          <a:blip r:embed="rId2" cstate="print"/>
          <a:srcRect/>
          <a:stretch>
            <a:fillRect/>
          </a:stretch>
        </p:blipFill>
        <p:spPr bwMode="auto">
          <a:xfrm>
            <a:off x="762000" y="1676400"/>
            <a:ext cx="5090160" cy="381000"/>
          </a:xfrm>
          <a:prstGeom prst="rect">
            <a:avLst/>
          </a:prstGeom>
          <a:noFill/>
          <a:ln w="9525">
            <a:noFill/>
            <a:miter lim="800000"/>
            <a:headEnd/>
            <a:tailEnd/>
          </a:ln>
        </p:spPr>
      </p:pic>
      <p:sp>
        <p:nvSpPr>
          <p:cNvPr id="5" name="Rectangle 4"/>
          <p:cNvSpPr/>
          <p:nvPr/>
        </p:nvSpPr>
        <p:spPr>
          <a:xfrm>
            <a:off x="762000" y="2209800"/>
            <a:ext cx="7848600" cy="1200329"/>
          </a:xfrm>
          <a:prstGeom prst="rect">
            <a:avLst/>
          </a:prstGeom>
        </p:spPr>
        <p:txBody>
          <a:bodyPr wrap="square">
            <a:spAutoFit/>
          </a:bodyPr>
          <a:lstStyle/>
          <a:p>
            <a:r>
              <a:rPr lang="en-IN" dirty="0" smtClean="0"/>
              <a:t>Suppose that the lenders in the competitive credit market cannot differentiate between borrowers of different types, though they know the relative proportions of type 1 and type 2 farmers in the village. First, note that, at any given interest rate </a:t>
            </a:r>
            <a:r>
              <a:rPr lang="en-IN" i="1" dirty="0" err="1" smtClean="0"/>
              <a:t>i</a:t>
            </a:r>
            <a:r>
              <a:rPr lang="en-IN" i="1" dirty="0" smtClean="0"/>
              <a:t>; </a:t>
            </a:r>
            <a:endParaRPr lang="en-IN" dirty="0"/>
          </a:p>
        </p:txBody>
      </p:sp>
      <p:pic>
        <p:nvPicPr>
          <p:cNvPr id="4099" name="Picture 3"/>
          <p:cNvPicPr>
            <a:picLocks noChangeAspect="1" noChangeArrowheads="1"/>
          </p:cNvPicPr>
          <p:nvPr/>
        </p:nvPicPr>
        <p:blipFill>
          <a:blip r:embed="rId3" cstate="print"/>
          <a:srcRect/>
          <a:stretch>
            <a:fillRect/>
          </a:stretch>
        </p:blipFill>
        <p:spPr bwMode="auto">
          <a:xfrm>
            <a:off x="1905000" y="3200400"/>
            <a:ext cx="4675909" cy="571500"/>
          </a:xfrm>
          <a:prstGeom prst="rect">
            <a:avLst/>
          </a:prstGeom>
          <a:noFill/>
          <a:ln w="9525">
            <a:noFill/>
            <a:miter lim="800000"/>
            <a:headEnd/>
            <a:tailEnd/>
          </a:ln>
        </p:spPr>
      </p:pic>
      <p:sp>
        <p:nvSpPr>
          <p:cNvPr id="7" name="Rectangle 6"/>
          <p:cNvSpPr/>
          <p:nvPr/>
        </p:nvSpPr>
        <p:spPr>
          <a:xfrm>
            <a:off x="762000" y="3845169"/>
            <a:ext cx="7848600" cy="1200329"/>
          </a:xfrm>
          <a:prstGeom prst="rect">
            <a:avLst/>
          </a:prstGeom>
        </p:spPr>
        <p:txBody>
          <a:bodyPr wrap="square">
            <a:spAutoFit/>
          </a:bodyPr>
          <a:lstStyle/>
          <a:p>
            <a:r>
              <a:rPr lang="en-IN" dirty="0" smtClean="0"/>
              <a:t>So safer borrowers achieve a lower expected utility from a given interest rate, but provide higher expected income to the lender. These results follow directly from the limited liability nature of the credit contract, which limits the loss faced by a borrower when her crop fails.</a:t>
            </a:r>
            <a:endParaRPr lang="en-IN" dirty="0"/>
          </a:p>
        </p:txBody>
      </p:sp>
      <p:sp>
        <p:nvSpPr>
          <p:cNvPr id="8" name="Rectangle 7"/>
          <p:cNvSpPr/>
          <p:nvPr/>
        </p:nvSpPr>
        <p:spPr>
          <a:xfrm>
            <a:off x="762000" y="5075872"/>
            <a:ext cx="8001000" cy="369332"/>
          </a:xfrm>
          <a:prstGeom prst="rect">
            <a:avLst/>
          </a:prstGeom>
        </p:spPr>
        <p:txBody>
          <a:bodyPr wrap="square">
            <a:spAutoFit/>
          </a:bodyPr>
          <a:lstStyle/>
          <a:p>
            <a:r>
              <a:rPr lang="en-IN" dirty="0" smtClean="0"/>
              <a:t>Recall that the participation constraint is  </a:t>
            </a:r>
            <a:endParaRPr lang="en-IN" dirty="0"/>
          </a:p>
        </p:txBody>
      </p:sp>
      <p:pic>
        <p:nvPicPr>
          <p:cNvPr id="4100" name="Picture 4"/>
          <p:cNvPicPr>
            <a:picLocks noChangeAspect="1" noChangeArrowheads="1"/>
          </p:cNvPicPr>
          <p:nvPr/>
        </p:nvPicPr>
        <p:blipFill>
          <a:blip r:embed="rId4" cstate="print"/>
          <a:srcRect/>
          <a:stretch>
            <a:fillRect/>
          </a:stretch>
        </p:blipFill>
        <p:spPr bwMode="auto">
          <a:xfrm>
            <a:off x="3810000" y="5524500"/>
            <a:ext cx="1219200" cy="190500"/>
          </a:xfrm>
          <a:prstGeom prst="rect">
            <a:avLst/>
          </a:prstGeom>
          <a:noFill/>
          <a:ln w="9525">
            <a:noFill/>
            <a:miter lim="800000"/>
            <a:headEnd/>
            <a:tailEnd/>
          </a:ln>
        </p:spPr>
      </p:pic>
      <p:pic>
        <p:nvPicPr>
          <p:cNvPr id="4101" name="Picture 5"/>
          <p:cNvPicPr>
            <a:picLocks noChangeAspect="1" noChangeArrowheads="1"/>
          </p:cNvPicPr>
          <p:nvPr/>
        </p:nvPicPr>
        <p:blipFill>
          <a:blip r:embed="rId5" cstate="print"/>
          <a:srcRect/>
          <a:stretch>
            <a:fillRect/>
          </a:stretch>
        </p:blipFill>
        <p:spPr bwMode="auto">
          <a:xfrm>
            <a:off x="3657600" y="5791200"/>
            <a:ext cx="1666875" cy="238125"/>
          </a:xfrm>
          <a:prstGeom prst="rect">
            <a:avLst/>
          </a:prstGeom>
          <a:noFill/>
          <a:ln w="9525">
            <a:noFill/>
            <a:miter lim="800000"/>
            <a:headEnd/>
            <a:tailEnd/>
          </a:ln>
        </p:spPr>
      </p:pic>
      <p:sp>
        <p:nvSpPr>
          <p:cNvPr id="10" name="Rounded Rectangle 9"/>
          <p:cNvSpPr/>
          <p:nvPr/>
        </p:nvSpPr>
        <p:spPr>
          <a:xfrm>
            <a:off x="1600200" y="3096064"/>
            <a:ext cx="5257800" cy="8382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ounded Rectangle 10"/>
          <p:cNvSpPr/>
          <p:nvPr/>
        </p:nvSpPr>
        <p:spPr>
          <a:xfrm>
            <a:off x="1600200" y="5410200"/>
            <a:ext cx="5257800" cy="838200"/>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Rectangle 3"/>
          <p:cNvSpPr/>
          <p:nvPr/>
        </p:nvSpPr>
        <p:spPr>
          <a:xfrm>
            <a:off x="838200" y="1676401"/>
            <a:ext cx="7620000" cy="646331"/>
          </a:xfrm>
          <a:prstGeom prst="rect">
            <a:avLst/>
          </a:prstGeom>
        </p:spPr>
        <p:txBody>
          <a:bodyPr wrap="square">
            <a:spAutoFit/>
          </a:bodyPr>
          <a:lstStyle/>
          <a:p>
            <a:pPr>
              <a:buFont typeface="Wingdings" pitchFamily="2" charset="2"/>
              <a:buChar char="Ø"/>
            </a:pPr>
            <a:r>
              <a:rPr lang="en-IN" dirty="0" smtClean="0"/>
              <a:t>Define </a:t>
            </a:r>
            <a:r>
              <a:rPr lang="en-IN" i="1" dirty="0" err="1" smtClean="0"/>
              <a:t>i</a:t>
            </a:r>
            <a:r>
              <a:rPr lang="en-IN" i="1" dirty="0" smtClean="0"/>
              <a:t>*(l) as the highest interest rate at which type 1 borrowers are willing to borrow. So </a:t>
            </a:r>
            <a:r>
              <a:rPr lang="en-IN" i="1" dirty="0" err="1" smtClean="0"/>
              <a:t>i</a:t>
            </a:r>
            <a:r>
              <a:rPr lang="en-IN" i="1" dirty="0" smtClean="0"/>
              <a:t>*(1) is implicitly defined by the equation.</a:t>
            </a:r>
            <a:endParaRPr lang="en-IN" dirty="0"/>
          </a:p>
        </p:txBody>
      </p:sp>
      <p:pic>
        <p:nvPicPr>
          <p:cNvPr id="5122" name="Picture 2"/>
          <p:cNvPicPr>
            <a:picLocks noChangeAspect="1" noChangeArrowheads="1"/>
          </p:cNvPicPr>
          <p:nvPr/>
        </p:nvPicPr>
        <p:blipFill>
          <a:blip r:embed="rId2" cstate="print"/>
          <a:srcRect/>
          <a:stretch>
            <a:fillRect/>
          </a:stretch>
        </p:blipFill>
        <p:spPr bwMode="auto">
          <a:xfrm>
            <a:off x="3505200" y="2381250"/>
            <a:ext cx="2155248" cy="361950"/>
          </a:xfrm>
          <a:prstGeom prst="rect">
            <a:avLst/>
          </a:prstGeom>
          <a:noFill/>
          <a:ln w="9525">
            <a:noFill/>
            <a:miter lim="800000"/>
            <a:headEnd/>
            <a:tailEnd/>
          </a:ln>
        </p:spPr>
      </p:pic>
      <p:sp>
        <p:nvSpPr>
          <p:cNvPr id="6" name="Rectangle 5"/>
          <p:cNvSpPr/>
          <p:nvPr/>
        </p:nvSpPr>
        <p:spPr>
          <a:xfrm>
            <a:off x="838200" y="2789872"/>
            <a:ext cx="7772400" cy="1477328"/>
          </a:xfrm>
          <a:prstGeom prst="rect">
            <a:avLst/>
          </a:prstGeom>
        </p:spPr>
        <p:txBody>
          <a:bodyPr wrap="square">
            <a:spAutoFit/>
          </a:bodyPr>
          <a:lstStyle/>
          <a:p>
            <a:pPr>
              <a:buFont typeface="Wingdings" pitchFamily="2" charset="2"/>
              <a:buChar char="Ø"/>
            </a:pPr>
            <a:r>
              <a:rPr lang="en-IN" dirty="0" smtClean="0"/>
              <a:t>Define </a:t>
            </a:r>
            <a:r>
              <a:rPr lang="en-IN" i="1" dirty="0" err="1" smtClean="0"/>
              <a:t>i</a:t>
            </a:r>
            <a:r>
              <a:rPr lang="en-IN" i="1" dirty="0" smtClean="0"/>
              <a:t>*(2) analogously. </a:t>
            </a:r>
            <a:r>
              <a:rPr lang="en-IN" i="1" dirty="0" err="1" smtClean="0"/>
              <a:t>i</a:t>
            </a:r>
            <a:r>
              <a:rPr lang="en-IN" i="1" dirty="0" smtClean="0"/>
              <a:t>*(l) &lt; </a:t>
            </a:r>
            <a:r>
              <a:rPr lang="en-IN" i="1" dirty="0" err="1" smtClean="0"/>
              <a:t>i</a:t>
            </a:r>
            <a:r>
              <a:rPr lang="en-IN" i="1" dirty="0" smtClean="0"/>
              <a:t>*(2) , so, as the interest rate increases, households with safer projects drop out of the pool of borrowers first. For interest rates less than </a:t>
            </a:r>
            <a:r>
              <a:rPr lang="en-IN" i="1" dirty="0" err="1" smtClean="0"/>
              <a:t>i</a:t>
            </a:r>
            <a:r>
              <a:rPr lang="en-IN" i="1" dirty="0" smtClean="0"/>
              <a:t>*(l), all potential borrowers demand credit. If the interest rate increases past </a:t>
            </a:r>
            <a:r>
              <a:rPr lang="en-IN" i="1" dirty="0" err="1" smtClean="0"/>
              <a:t>i</a:t>
            </a:r>
            <a:r>
              <a:rPr lang="en-IN" i="1" dirty="0" smtClean="0"/>
              <a:t>*( 1), the relatively safe type 1 borrowers stop demanding credit, while type 2 borrowers continue to demand loans. </a:t>
            </a:r>
            <a:endParaRPr lang="en-IN" dirty="0"/>
          </a:p>
        </p:txBody>
      </p:sp>
      <p:sp>
        <p:nvSpPr>
          <p:cNvPr id="7" name="Rectangle 6"/>
          <p:cNvSpPr/>
          <p:nvPr/>
        </p:nvSpPr>
        <p:spPr>
          <a:xfrm>
            <a:off x="762000" y="4390072"/>
            <a:ext cx="7772400" cy="923330"/>
          </a:xfrm>
          <a:prstGeom prst="rect">
            <a:avLst/>
          </a:prstGeom>
        </p:spPr>
        <p:txBody>
          <a:bodyPr wrap="square">
            <a:spAutoFit/>
          </a:bodyPr>
          <a:lstStyle/>
          <a:p>
            <a:pPr>
              <a:buFont typeface="Wingdings" pitchFamily="2" charset="2"/>
              <a:buChar char="Ø"/>
            </a:pPr>
            <a:r>
              <a:rPr lang="en-IN" dirty="0" smtClean="0"/>
              <a:t>For interest rates less than </a:t>
            </a:r>
            <a:r>
              <a:rPr lang="en-IN" dirty="0" err="1" smtClean="0"/>
              <a:t>i</a:t>
            </a:r>
            <a:r>
              <a:rPr lang="en-IN" dirty="0" smtClean="0"/>
              <a:t>*(l), all potential borrowers demand credit. If the interest rate increases past </a:t>
            </a:r>
            <a:r>
              <a:rPr lang="en-IN" i="1" dirty="0" err="1" smtClean="0"/>
              <a:t>i</a:t>
            </a:r>
            <a:r>
              <a:rPr lang="en-IN" i="1" dirty="0" smtClean="0"/>
              <a:t>*( 1), the relatively safe type 1 borrowers stop demanding credit, while type 2 borrowers continue to demand loans. </a:t>
            </a:r>
            <a:endParaRPr lang="en-IN" dirty="0"/>
          </a:p>
        </p:txBody>
      </p:sp>
      <p:sp>
        <p:nvSpPr>
          <p:cNvPr id="8" name="Rectangle 7"/>
          <p:cNvSpPr/>
          <p:nvPr/>
        </p:nvSpPr>
        <p:spPr>
          <a:xfrm>
            <a:off x="762000" y="5525869"/>
            <a:ext cx="8153400" cy="369332"/>
          </a:xfrm>
          <a:prstGeom prst="rect">
            <a:avLst/>
          </a:prstGeom>
        </p:spPr>
        <p:txBody>
          <a:bodyPr wrap="square">
            <a:spAutoFit/>
          </a:bodyPr>
          <a:lstStyle/>
          <a:p>
            <a:pPr>
              <a:buFont typeface="Wingdings" pitchFamily="2" charset="2"/>
              <a:buChar char="Ø"/>
            </a:pPr>
            <a:r>
              <a:rPr lang="en-IN" dirty="0" smtClean="0"/>
              <a:t>As the safer borrowers drop out of the market, lender income falls discontinuously. </a:t>
            </a:r>
            <a:endParaRPr lang="en-IN" dirty="0"/>
          </a:p>
        </p:txBody>
      </p:sp>
      <p:sp>
        <p:nvSpPr>
          <p:cNvPr id="9" name="Rounded Rectangle 8"/>
          <p:cNvSpPr/>
          <p:nvPr/>
        </p:nvSpPr>
        <p:spPr>
          <a:xfrm>
            <a:off x="2667000" y="2252004"/>
            <a:ext cx="4267200" cy="56739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4" name="Rectangle 3"/>
          <p:cNvSpPr/>
          <p:nvPr/>
        </p:nvSpPr>
        <p:spPr>
          <a:xfrm>
            <a:off x="738554" y="1828800"/>
            <a:ext cx="7772400" cy="646331"/>
          </a:xfrm>
          <a:prstGeom prst="rect">
            <a:avLst/>
          </a:prstGeom>
        </p:spPr>
        <p:txBody>
          <a:bodyPr wrap="square">
            <a:spAutoFit/>
          </a:bodyPr>
          <a:lstStyle/>
          <a:p>
            <a:r>
              <a:rPr lang="en-IN" dirty="0" smtClean="0"/>
              <a:t>Figure </a:t>
            </a:r>
            <a:r>
              <a:rPr lang="en-IN" dirty="0" smtClean="0"/>
              <a:t>illustrates the relationship between the interest rate charged by lenders and the expected income from lending. </a:t>
            </a:r>
            <a:endParaRPr lang="en-IN" dirty="0"/>
          </a:p>
        </p:txBody>
      </p:sp>
      <p:sp>
        <p:nvSpPr>
          <p:cNvPr id="5" name="Rectangle 4"/>
          <p:cNvSpPr/>
          <p:nvPr/>
        </p:nvSpPr>
        <p:spPr>
          <a:xfrm>
            <a:off x="762000" y="2743201"/>
            <a:ext cx="7696200" cy="646331"/>
          </a:xfrm>
          <a:prstGeom prst="rect">
            <a:avLst/>
          </a:prstGeom>
        </p:spPr>
        <p:txBody>
          <a:bodyPr wrap="square">
            <a:spAutoFit/>
          </a:bodyPr>
          <a:lstStyle/>
          <a:p>
            <a:r>
              <a:rPr lang="en-IN" dirty="0" smtClean="0"/>
              <a:t>Lender income rises with increases in the interest rate until </a:t>
            </a:r>
            <a:r>
              <a:rPr lang="en-IN" i="1" dirty="0" err="1" smtClean="0"/>
              <a:t>i</a:t>
            </a:r>
            <a:r>
              <a:rPr lang="en-IN" i="1" dirty="0" smtClean="0"/>
              <a:t> = </a:t>
            </a:r>
            <a:r>
              <a:rPr lang="en-IN" i="1" dirty="0" err="1" smtClean="0"/>
              <a:t>i</a:t>
            </a:r>
            <a:r>
              <a:rPr lang="en-IN" i="1" dirty="0" smtClean="0"/>
              <a:t>*(l). </a:t>
            </a:r>
            <a:r>
              <a:rPr lang="en-IN" b="1" i="1" dirty="0" smtClean="0"/>
              <a:t>Suppose p(l) is the proportion of the population of potential borrowers who </a:t>
            </a:r>
            <a:endParaRPr lang="en-IN" b="1" dirty="0"/>
          </a:p>
        </p:txBody>
      </p:sp>
      <p:sp>
        <p:nvSpPr>
          <p:cNvPr id="6" name="Rectangle 5"/>
          <p:cNvSpPr/>
          <p:nvPr/>
        </p:nvSpPr>
        <p:spPr>
          <a:xfrm>
            <a:off x="762000" y="3276600"/>
            <a:ext cx="7620000" cy="1754326"/>
          </a:xfrm>
          <a:prstGeom prst="rect">
            <a:avLst/>
          </a:prstGeom>
        </p:spPr>
        <p:txBody>
          <a:bodyPr wrap="square">
            <a:spAutoFit/>
          </a:bodyPr>
          <a:lstStyle/>
          <a:p>
            <a:r>
              <a:rPr lang="en-IN" dirty="0" smtClean="0"/>
              <a:t>are type 1. Then the expected income from a loan at interest </a:t>
            </a:r>
            <a:r>
              <a:rPr lang="en-IN" i="1" dirty="0" err="1" smtClean="0"/>
              <a:t>i</a:t>
            </a:r>
            <a:r>
              <a:rPr lang="en-IN" i="1" dirty="0" smtClean="0"/>
              <a:t>&lt;= </a:t>
            </a:r>
            <a:r>
              <a:rPr lang="en-IN" i="1" dirty="0" err="1" smtClean="0"/>
              <a:t>i</a:t>
            </a:r>
            <a:r>
              <a:rPr lang="en-IN" i="1" dirty="0" smtClean="0"/>
              <a:t>*(1) is  </a:t>
            </a:r>
          </a:p>
          <a:p>
            <a:endParaRPr lang="en-IN" i="1" dirty="0" smtClean="0"/>
          </a:p>
          <a:p>
            <a:r>
              <a:rPr lang="en-IN" i="1" dirty="0" smtClean="0"/>
              <a:t>E</a:t>
            </a:r>
            <a:r>
              <a:rPr lang="az-Cyrl-AZ" i="1" dirty="0" smtClean="0"/>
              <a:t> ∏</a:t>
            </a:r>
            <a:r>
              <a:rPr lang="en-US" i="1" dirty="0" smtClean="0"/>
              <a:t>(</a:t>
            </a:r>
            <a:r>
              <a:rPr lang="en-US" i="1" dirty="0" err="1" smtClean="0"/>
              <a:t>i</a:t>
            </a:r>
            <a:r>
              <a:rPr lang="en-US" i="1" dirty="0" smtClean="0"/>
              <a:t>)</a:t>
            </a:r>
            <a:r>
              <a:rPr lang="az-Cyrl-AZ" i="1" dirty="0" smtClean="0"/>
              <a:t> </a:t>
            </a:r>
            <a:r>
              <a:rPr lang="en-IN" i="1" dirty="0" smtClean="0"/>
              <a:t>= p(1)</a:t>
            </a:r>
            <a:r>
              <a:rPr lang="az-Cyrl-AZ" i="1" dirty="0" smtClean="0"/>
              <a:t>∏</a:t>
            </a:r>
            <a:r>
              <a:rPr lang="en-US" i="1" dirty="0" smtClean="0"/>
              <a:t>(1)</a:t>
            </a:r>
            <a:r>
              <a:rPr lang="az-Cyrl-AZ" i="1" dirty="0" smtClean="0"/>
              <a:t> </a:t>
            </a:r>
            <a:r>
              <a:rPr lang="en-US" i="1" dirty="0" err="1" smtClean="0"/>
              <a:t>i</a:t>
            </a:r>
            <a:r>
              <a:rPr lang="en-IN" i="1" dirty="0" smtClean="0"/>
              <a:t> + [1 -p(1)]</a:t>
            </a:r>
            <a:r>
              <a:rPr lang="az-Cyrl-AZ" i="1" dirty="0" smtClean="0"/>
              <a:t> ∏</a:t>
            </a:r>
            <a:r>
              <a:rPr lang="en-US" i="1" dirty="0" smtClean="0"/>
              <a:t>(2)</a:t>
            </a:r>
            <a:r>
              <a:rPr lang="az-Cyrl-AZ" i="1" dirty="0" smtClean="0"/>
              <a:t> </a:t>
            </a:r>
            <a:r>
              <a:rPr lang="en-IN" i="1" dirty="0" err="1" smtClean="0"/>
              <a:t>i</a:t>
            </a:r>
            <a:r>
              <a:rPr lang="en-IN" i="1" dirty="0" smtClean="0"/>
              <a:t>. </a:t>
            </a:r>
          </a:p>
          <a:p>
            <a:endParaRPr lang="en-IN" i="1" dirty="0" smtClean="0"/>
          </a:p>
          <a:p>
            <a:r>
              <a:rPr lang="en-IN" i="1" dirty="0" smtClean="0"/>
              <a:t>As </a:t>
            </a:r>
            <a:r>
              <a:rPr lang="en-IN" i="1" dirty="0" err="1" smtClean="0"/>
              <a:t>i</a:t>
            </a:r>
            <a:r>
              <a:rPr lang="en-IN" i="1" dirty="0" smtClean="0"/>
              <a:t> increases past </a:t>
            </a:r>
            <a:r>
              <a:rPr lang="en-IN" i="1" dirty="0" err="1" smtClean="0"/>
              <a:t>i</a:t>
            </a:r>
            <a:r>
              <a:rPr lang="en-IN" i="1" dirty="0" smtClean="0"/>
              <a:t>*(l), </a:t>
            </a:r>
            <a:r>
              <a:rPr lang="en-IN" b="1" i="1" dirty="0" smtClean="0"/>
              <a:t>type 1 borrow</a:t>
            </a:r>
            <a:r>
              <a:rPr lang="en-IN" b="1" dirty="0" smtClean="0"/>
              <a:t>ers drop out of the market and lender income falls. </a:t>
            </a:r>
            <a:endParaRPr lang="en-IN" b="1" dirty="0"/>
          </a:p>
        </p:txBody>
      </p:sp>
      <p:sp>
        <p:nvSpPr>
          <p:cNvPr id="7" name="Rectangle 6"/>
          <p:cNvSpPr/>
          <p:nvPr/>
        </p:nvSpPr>
        <p:spPr>
          <a:xfrm>
            <a:off x="762000" y="5124271"/>
            <a:ext cx="8153400" cy="923330"/>
          </a:xfrm>
          <a:prstGeom prst="rect">
            <a:avLst/>
          </a:prstGeom>
        </p:spPr>
        <p:txBody>
          <a:bodyPr wrap="square">
            <a:spAutoFit/>
          </a:bodyPr>
          <a:lstStyle/>
          <a:p>
            <a:r>
              <a:rPr lang="en-IN" dirty="0" smtClean="0"/>
              <a:t>As the interest rate continues to increase, lender income once again increases until </a:t>
            </a:r>
            <a:r>
              <a:rPr lang="en-IN" i="1" dirty="0" err="1" smtClean="0"/>
              <a:t>i</a:t>
            </a:r>
            <a:r>
              <a:rPr lang="en-IN" i="1" dirty="0" smtClean="0"/>
              <a:t>*(2), at which point </a:t>
            </a:r>
            <a:r>
              <a:rPr lang="en-IN" dirty="0" smtClean="0"/>
              <a:t>type 2 borrowers stop demanding credit and </a:t>
            </a:r>
            <a:r>
              <a:rPr lang="en-IN" b="1" dirty="0" smtClean="0"/>
              <a:t>no loans are made</a:t>
            </a:r>
            <a:r>
              <a:rPr lang="en-IN" dirty="0" smtClean="0"/>
              <a:t>. </a:t>
            </a:r>
          </a:p>
          <a:p>
            <a:endParaRPr lang="en-IN" dirty="0" smtClean="0"/>
          </a:p>
        </p:txBody>
      </p:sp>
      <p:pic>
        <p:nvPicPr>
          <p:cNvPr id="6146" name="Picture 2"/>
          <p:cNvPicPr>
            <a:picLocks noChangeAspect="1" noChangeArrowheads="1"/>
          </p:cNvPicPr>
          <p:nvPr/>
        </p:nvPicPr>
        <p:blipFill>
          <a:blip r:embed="rId2" cstate="print"/>
          <a:srcRect/>
          <a:stretch>
            <a:fillRect/>
          </a:stretch>
        </p:blipFill>
        <p:spPr bwMode="auto">
          <a:xfrm>
            <a:off x="1752600" y="6019800"/>
            <a:ext cx="5290038" cy="381000"/>
          </a:xfrm>
          <a:prstGeom prst="rect">
            <a:avLst/>
          </a:prstGeom>
          <a:noFill/>
          <a:ln w="9525">
            <a:noFill/>
            <a:miter lim="800000"/>
            <a:headEnd/>
            <a:tailEnd/>
          </a:ln>
        </p:spPr>
      </p:pic>
      <p:sp>
        <p:nvSpPr>
          <p:cNvPr id="8" name="Rounded Rectangle 7"/>
          <p:cNvSpPr/>
          <p:nvPr/>
        </p:nvSpPr>
        <p:spPr>
          <a:xfrm>
            <a:off x="810064" y="3699804"/>
            <a:ext cx="4267200" cy="56739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ounded Rectangle 8"/>
          <p:cNvSpPr/>
          <p:nvPr/>
        </p:nvSpPr>
        <p:spPr>
          <a:xfrm>
            <a:off x="1371600" y="5881468"/>
            <a:ext cx="6019800" cy="643596"/>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43" name="Picture 3"/>
          <p:cNvPicPr>
            <a:picLocks noChangeAspect="1" noChangeArrowheads="1"/>
          </p:cNvPicPr>
          <p:nvPr/>
        </p:nvPicPr>
        <p:blipFill>
          <a:blip r:embed="rId2" cstate="print"/>
          <a:srcRect/>
          <a:stretch>
            <a:fillRect/>
          </a:stretch>
        </p:blipFill>
        <p:spPr bwMode="auto">
          <a:xfrm>
            <a:off x="1284181" y="1914525"/>
            <a:ext cx="6107219" cy="42576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1457</TotalTime>
  <Words>1974</Words>
  <Application>Microsoft Office PowerPoint</Application>
  <PresentationFormat>On-screen Show (4:3)</PresentationFormat>
  <Paragraphs>93</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Fragmented Credit Market – Adverse Selection</vt:lpstr>
      <vt:lpstr>Slide 2</vt:lpstr>
      <vt:lpstr>Model Specifications- Assumptions</vt:lpstr>
      <vt:lpstr>Competitive equilibrium with complete information </vt:lpstr>
      <vt:lpstr>Slide 5</vt:lpstr>
      <vt:lpstr>Slide 6</vt:lpstr>
      <vt:lpstr>Slide 7</vt:lpstr>
      <vt:lpstr>Slide 8</vt:lpstr>
      <vt:lpstr>Slide 9</vt:lpstr>
      <vt:lpstr>Definition – Comp. Eq. in adverse selection</vt:lpstr>
      <vt:lpstr>Slide 11</vt:lpstr>
      <vt:lpstr>Slide 12</vt:lpstr>
      <vt:lpstr>Slide 13</vt:lpstr>
      <vt:lpstr>We have drawn this schedule so that rationing would occur in Equilibrium. Credit Rationing would occur The competitive equilibrium entails lenders charging i*(l) and earning an expected return EII(i*(l)). the demand for loans at i*(l) exceeds the supply of loanable funds, leading to a rationing of credit. </vt:lpstr>
      <vt:lpstr>Slide 15</vt:lpstr>
      <vt:lpstr>Equilibrium with a fully informed monopolist </vt:lpstr>
      <vt:lpstr>Competition between an informed local money lender and uninformed outside lenders </vt:lpstr>
      <vt:lpstr>v</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Fragmented Credit Market – Adverse Selection</dc:title>
  <dc:creator>hp</dc:creator>
  <cp:lastModifiedBy>hp</cp:lastModifiedBy>
  <cp:revision>121</cp:revision>
  <dcterms:created xsi:type="dcterms:W3CDTF">2006-08-16T00:00:00Z</dcterms:created>
  <dcterms:modified xsi:type="dcterms:W3CDTF">2012-03-27T10:31:26Z</dcterms:modified>
</cp:coreProperties>
</file>