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47"/>
  </p:notesMasterIdLst>
  <p:sldIdLst>
    <p:sldId id="283"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256" r:id="rId21"/>
    <p:sldId id="257" r:id="rId22"/>
    <p:sldId id="258" r:id="rId23"/>
    <p:sldId id="259" r:id="rId24"/>
    <p:sldId id="260" r:id="rId25"/>
    <p:sldId id="261" r:id="rId26"/>
    <p:sldId id="262" r:id="rId27"/>
    <p:sldId id="263" r:id="rId28"/>
    <p:sldId id="264" r:id="rId29"/>
    <p:sldId id="265" r:id="rId30"/>
    <p:sldId id="266" r:id="rId31"/>
    <p:sldId id="267" r:id="rId32"/>
    <p:sldId id="268" r:id="rId33"/>
    <p:sldId id="269" r:id="rId34"/>
    <p:sldId id="270" r:id="rId35"/>
    <p:sldId id="271" r:id="rId36"/>
    <p:sldId id="272" r:id="rId37"/>
    <p:sldId id="273" r:id="rId38"/>
    <p:sldId id="282" r:id="rId39"/>
    <p:sldId id="274" r:id="rId40"/>
    <p:sldId id="276" r:id="rId41"/>
    <p:sldId id="277" r:id="rId42"/>
    <p:sldId id="275" r:id="rId43"/>
    <p:sldId id="278" r:id="rId44"/>
    <p:sldId id="279" r:id="rId45"/>
    <p:sldId id="28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F57F5D-9D3E-4828-AE7A-22D635432541}" type="datetimeFigureOut">
              <a:rPr lang="en-IN" smtClean="0"/>
              <a:t>19-04-2012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FB8EBF-30BB-41AE-8766-EC66AF003240}"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EA1213-9544-443C-A365-7F4C195BD43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EA1213-9544-443C-A365-7F4C195BD432}"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E6423A1-24C7-4D5F-97F5-82B98E58BAC5}" type="datetimeFigureOut">
              <a:rPr lang="en-IN" smtClean="0"/>
              <a:pPr/>
              <a:t>19-04-2012</a:t>
            </a:fld>
            <a:endParaRPr lang="en-IN"/>
          </a:p>
        </p:txBody>
      </p:sp>
      <p:sp>
        <p:nvSpPr>
          <p:cNvPr id="17" name="Footer Placeholder 16"/>
          <p:cNvSpPr>
            <a:spLocks noGrp="1"/>
          </p:cNvSpPr>
          <p:nvPr>
            <p:ph type="ftr" sz="quarter" idx="11"/>
          </p:nvPr>
        </p:nvSpPr>
        <p:spPr>
          <a:xfrm>
            <a:off x="5410200" y="4205288"/>
            <a:ext cx="1295400" cy="457200"/>
          </a:xfrm>
        </p:spPr>
        <p:txBody>
          <a:bodyPr/>
          <a:lstStyle/>
          <a:p>
            <a:endParaRPr lang="en-IN"/>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E24DA64-F8D3-4C25-BD99-93F77A8EC12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6423A1-24C7-4D5F-97F5-82B98E58BAC5}" type="datetimeFigureOut">
              <a:rPr lang="en-IN" smtClean="0"/>
              <a:pPr/>
              <a:t>19-04-2012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24DA64-F8D3-4C25-BD99-93F77A8EC12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6423A1-24C7-4D5F-97F5-82B98E58BAC5}" type="datetimeFigureOut">
              <a:rPr lang="en-IN" smtClean="0"/>
              <a:pPr/>
              <a:t>19-04-2012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24DA64-F8D3-4C25-BD99-93F77A8EC12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6423A1-24C7-4D5F-97F5-82B98E58BAC5}" type="datetimeFigureOut">
              <a:rPr lang="en-IN" smtClean="0"/>
              <a:pPr/>
              <a:t>19-04-2012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24DA64-F8D3-4C25-BD99-93F77A8EC12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6423A1-24C7-4D5F-97F5-82B98E58BAC5}" type="datetimeFigureOut">
              <a:rPr lang="en-IN" smtClean="0"/>
              <a:pPr/>
              <a:t>19-04-2012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24DA64-F8D3-4C25-BD99-93F77A8EC12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6423A1-24C7-4D5F-97F5-82B98E58BAC5}" type="datetimeFigureOut">
              <a:rPr lang="en-IN" smtClean="0"/>
              <a:pPr/>
              <a:t>19-04-2012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24DA64-F8D3-4C25-BD99-93F77A8EC12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E6423A1-24C7-4D5F-97F5-82B98E58BAC5}" type="datetimeFigureOut">
              <a:rPr lang="en-IN" smtClean="0"/>
              <a:pPr/>
              <a:t>19-04-2012</a:t>
            </a:fld>
            <a:endParaRPr lang="en-IN"/>
          </a:p>
        </p:txBody>
      </p:sp>
      <p:sp>
        <p:nvSpPr>
          <p:cNvPr id="27" name="Slide Number Placeholder 26"/>
          <p:cNvSpPr>
            <a:spLocks noGrp="1"/>
          </p:cNvSpPr>
          <p:nvPr>
            <p:ph type="sldNum" sz="quarter" idx="11"/>
          </p:nvPr>
        </p:nvSpPr>
        <p:spPr/>
        <p:txBody>
          <a:bodyPr rtlCol="0"/>
          <a:lstStyle/>
          <a:p>
            <a:fld id="{2E24DA64-F8D3-4C25-BD99-93F77A8EC12E}" type="slidenum">
              <a:rPr lang="en-IN" smtClean="0"/>
              <a:pPr/>
              <a:t>‹#›</a:t>
            </a:fld>
            <a:endParaRPr lang="en-IN"/>
          </a:p>
        </p:txBody>
      </p:sp>
      <p:sp>
        <p:nvSpPr>
          <p:cNvPr id="28" name="Footer Placeholder 27"/>
          <p:cNvSpPr>
            <a:spLocks noGrp="1"/>
          </p:cNvSpPr>
          <p:nvPr>
            <p:ph type="ftr" sz="quarter" idx="12"/>
          </p:nvPr>
        </p:nvSpPr>
        <p:spPr/>
        <p:txBody>
          <a:bodyPr rtlCol="0"/>
          <a:lstStyle/>
          <a:p>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E6423A1-24C7-4D5F-97F5-82B98E58BAC5}" type="datetimeFigureOut">
              <a:rPr lang="en-IN" smtClean="0"/>
              <a:pPr/>
              <a:t>19-04-2012</a:t>
            </a:fld>
            <a:endParaRPr lang="en-IN"/>
          </a:p>
        </p:txBody>
      </p:sp>
      <p:sp>
        <p:nvSpPr>
          <p:cNvPr id="4" name="Footer Placeholder 3"/>
          <p:cNvSpPr>
            <a:spLocks noGrp="1"/>
          </p:cNvSpPr>
          <p:nvPr>
            <p:ph type="ftr" sz="quarter" idx="11"/>
          </p:nvPr>
        </p:nvSpPr>
        <p:spPr>
          <a:xfrm>
            <a:off x="5257800" y="612648"/>
            <a:ext cx="1325880" cy="457200"/>
          </a:xfrm>
        </p:spPr>
        <p:txBody>
          <a:bodyPr/>
          <a:lstStyle/>
          <a:p>
            <a:endParaRPr lang="en-IN"/>
          </a:p>
        </p:txBody>
      </p:sp>
      <p:sp>
        <p:nvSpPr>
          <p:cNvPr id="5" name="Slide Number Placeholder 4"/>
          <p:cNvSpPr>
            <a:spLocks noGrp="1"/>
          </p:cNvSpPr>
          <p:nvPr>
            <p:ph type="sldNum" sz="quarter" idx="12"/>
          </p:nvPr>
        </p:nvSpPr>
        <p:spPr>
          <a:xfrm>
            <a:off x="8174736" y="2272"/>
            <a:ext cx="762000" cy="365760"/>
          </a:xfrm>
        </p:spPr>
        <p:txBody>
          <a:bodyPr/>
          <a:lstStyle/>
          <a:p>
            <a:fld id="{2E24DA64-F8D3-4C25-BD99-93F77A8EC12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423A1-24C7-4D5F-97F5-82B98E58BAC5}" type="datetimeFigureOut">
              <a:rPr lang="en-IN" smtClean="0"/>
              <a:pPr/>
              <a:t>19-04-2012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E24DA64-F8D3-4C25-BD99-93F77A8EC12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6423A1-24C7-4D5F-97F5-82B98E58BAC5}" type="datetimeFigureOut">
              <a:rPr lang="en-IN" smtClean="0"/>
              <a:pPr/>
              <a:t>19-04-2012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24DA64-F8D3-4C25-BD99-93F77A8EC12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E6423A1-24C7-4D5F-97F5-82B98E58BAC5}" type="datetimeFigureOut">
              <a:rPr lang="en-IN" smtClean="0"/>
              <a:pPr/>
              <a:t>19-04-2012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24DA64-F8D3-4C25-BD99-93F77A8EC12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E6423A1-24C7-4D5F-97F5-82B98E58BAC5}" type="datetimeFigureOut">
              <a:rPr lang="en-IN" smtClean="0"/>
              <a:pPr/>
              <a:t>19-04-2012</a:t>
            </a:fld>
            <a:endParaRPr lang="en-IN"/>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IN"/>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E24DA64-F8D3-4C25-BD99-93F77A8EC12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6.png"/><Relationship Id="rId7" Type="http://schemas.openxmlformats.org/officeDocument/2006/relationships/image" Target="../media/image29.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8.png"/><Relationship Id="rId5" Type="http://schemas.openxmlformats.org/officeDocument/2006/relationships/image" Target="../media/image19.png"/><Relationship Id="rId4" Type="http://schemas.openxmlformats.org/officeDocument/2006/relationships/image" Target="../media/image27.png"/><Relationship Id="rId9" Type="http://schemas.openxmlformats.org/officeDocument/2006/relationships/image" Target="../media/image31.png"/></Relationships>
</file>

<file path=ppt/slides/_rels/slide1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1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7.xml"/><Relationship Id="rId4" Type="http://schemas.openxmlformats.org/officeDocument/2006/relationships/image" Target="../media/image39.png"/></Relationships>
</file>

<file path=ppt/slides/_rels/slide15.xml.rels><?xml version="1.0" encoding="UTF-8" standalone="yes"?>
<Relationships xmlns="http://schemas.openxmlformats.org/package/2006/relationships"><Relationship Id="rId3" Type="http://schemas.openxmlformats.org/officeDocument/2006/relationships/image" Target="../media/image41.png"/><Relationship Id="rId7" Type="http://schemas.openxmlformats.org/officeDocument/2006/relationships/image" Target="../media/image45.png"/><Relationship Id="rId2" Type="http://schemas.openxmlformats.org/officeDocument/2006/relationships/image" Target="../media/image40.png"/><Relationship Id="rId1" Type="http://schemas.openxmlformats.org/officeDocument/2006/relationships/slideLayout" Target="../slideLayouts/slideLayout7.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16.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9.png"/><Relationship Id="rId7" Type="http://schemas.openxmlformats.org/officeDocument/2006/relationships/image" Target="../media/image53.png"/><Relationship Id="rId2" Type="http://schemas.openxmlformats.org/officeDocument/2006/relationships/image" Target="../media/image48.png"/><Relationship Id="rId1" Type="http://schemas.openxmlformats.org/officeDocument/2006/relationships/slideLayout" Target="../slideLayouts/slideLayout7.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s>
</file>

<file path=ppt/slides/_rels/slide18.xml.rels><?xml version="1.0" encoding="UTF-8" standalone="yes"?>
<Relationships xmlns="http://schemas.openxmlformats.org/package/2006/relationships"><Relationship Id="rId8" Type="http://schemas.openxmlformats.org/officeDocument/2006/relationships/image" Target="../media/image60.png"/><Relationship Id="rId3" Type="http://schemas.openxmlformats.org/officeDocument/2006/relationships/image" Target="../media/image55.png"/><Relationship Id="rId7" Type="http://schemas.openxmlformats.org/officeDocument/2006/relationships/image" Target="../media/image59.png"/><Relationship Id="rId2" Type="http://schemas.openxmlformats.org/officeDocument/2006/relationships/image" Target="../media/image54.png"/><Relationship Id="rId1" Type="http://schemas.openxmlformats.org/officeDocument/2006/relationships/slideLayout" Target="../slideLayouts/slideLayout7.xml"/><Relationship Id="rId6" Type="http://schemas.openxmlformats.org/officeDocument/2006/relationships/image" Target="../media/image58.png"/><Relationship Id="rId5" Type="http://schemas.openxmlformats.org/officeDocument/2006/relationships/image" Target="../media/image57.png"/><Relationship Id="rId4" Type="http://schemas.openxmlformats.org/officeDocument/2006/relationships/image" Target="../media/image56.png"/></Relationships>
</file>

<file path=ppt/slides/_rels/slide19.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image" Target="../media/image61.png"/><Relationship Id="rId1" Type="http://schemas.openxmlformats.org/officeDocument/2006/relationships/slideLayout" Target="../slideLayouts/slideLayout7.xml"/><Relationship Id="rId4" Type="http://schemas.openxmlformats.org/officeDocument/2006/relationships/image" Target="../media/image6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image" Target="../media/image6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2.png"/><Relationship Id="rId2" Type="http://schemas.openxmlformats.org/officeDocument/2006/relationships/image" Target="../media/image7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image" Target="../media/image74.png"/><Relationship Id="rId1" Type="http://schemas.openxmlformats.org/officeDocument/2006/relationships/slideLayout" Target="../slideLayouts/slideLayout7.xml"/><Relationship Id="rId5" Type="http://schemas.openxmlformats.org/officeDocument/2006/relationships/image" Target="../media/image77.png"/><Relationship Id="rId4" Type="http://schemas.openxmlformats.org/officeDocument/2006/relationships/image" Target="../media/image76.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78.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79.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8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1000"/>
            <a:ext cx="8839200" cy="2862322"/>
          </a:xfrm>
          <a:prstGeom prst="rect">
            <a:avLst/>
          </a:prstGeom>
          <a:noFill/>
        </p:spPr>
        <p:txBody>
          <a:bodyPr wrap="square" rtlCol="0">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3" name="TextBox 2"/>
          <p:cNvSpPr txBox="1"/>
          <p:nvPr/>
        </p:nvSpPr>
        <p:spPr>
          <a:xfrm>
            <a:off x="3048000" y="1676400"/>
            <a:ext cx="3048000" cy="830997"/>
          </a:xfrm>
          <a:prstGeom prst="rect">
            <a:avLst/>
          </a:prstGeom>
          <a:noFill/>
        </p:spPr>
        <p:txBody>
          <a:bodyPr wrap="square" rtlCol="0">
            <a:spAutoFit/>
          </a:bodyPr>
          <a:lstStyle/>
          <a:p>
            <a:endParaRPr lang="en-US" sz="2400" b="1" i="1" u="sng" dirty="0" smtClean="0">
              <a:latin typeface="Times New Roman" pitchFamily="18" charset="0"/>
              <a:cs typeface="Times New Roman" pitchFamily="18" charset="0"/>
            </a:endParaRPr>
          </a:p>
          <a:p>
            <a:endParaRPr lang="en-US" sz="2400" b="1" i="1" u="sng"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23AD1CF-4CAF-468D-985A-E698387E023D}" type="slidenum">
              <a:rPr lang="en-US" smtClean="0"/>
              <a:pPr/>
              <a:t>1</a:t>
            </a:fld>
            <a:endParaRPr lang="en-US" dirty="0"/>
          </a:p>
        </p:txBody>
      </p:sp>
      <p:sp>
        <p:nvSpPr>
          <p:cNvPr id="5" name="Rectangle 4"/>
          <p:cNvSpPr/>
          <p:nvPr/>
        </p:nvSpPr>
        <p:spPr>
          <a:xfrm>
            <a:off x="0" y="762000"/>
            <a:ext cx="8839200" cy="523220"/>
          </a:xfrm>
          <a:prstGeom prst="rect">
            <a:avLst/>
          </a:prstGeom>
        </p:spPr>
        <p:txBody>
          <a:bodyPr wrap="square">
            <a:spAutoFit/>
          </a:bodyPr>
          <a:lstStyle/>
          <a:p>
            <a:r>
              <a:rPr lang="en-US" sz="2800" b="1" i="1" dirty="0" smtClean="0"/>
              <a:t>The Economics of Rotating Savings and Credit Associations</a:t>
            </a:r>
            <a:endParaRPr lang="en-US" sz="2800" b="1" i="1" dirty="0"/>
          </a:p>
        </p:txBody>
      </p:sp>
      <p:sp>
        <p:nvSpPr>
          <p:cNvPr id="7" name="Rectangle 6"/>
          <p:cNvSpPr/>
          <p:nvPr/>
        </p:nvSpPr>
        <p:spPr>
          <a:xfrm>
            <a:off x="1524000" y="2438400"/>
            <a:ext cx="6095999" cy="430887"/>
          </a:xfrm>
          <a:prstGeom prst="rect">
            <a:avLst/>
          </a:prstGeom>
        </p:spPr>
        <p:txBody>
          <a:bodyPr wrap="square">
            <a:spAutoFit/>
          </a:bodyPr>
          <a:lstStyle/>
          <a:p>
            <a:r>
              <a:rPr lang="en-US" sz="2200" i="1" dirty="0" smtClean="0"/>
              <a:t>By: Timothy </a:t>
            </a:r>
            <a:r>
              <a:rPr lang="en-US" sz="2200" i="1" dirty="0" err="1" smtClean="0"/>
              <a:t>Besley</a:t>
            </a:r>
            <a:r>
              <a:rPr lang="en-US" sz="2200" i="1" dirty="0" smtClean="0"/>
              <a:t>, Stephen </a:t>
            </a:r>
            <a:r>
              <a:rPr lang="en-US" sz="2200" i="1" dirty="0" err="1" smtClean="0"/>
              <a:t>Coate</a:t>
            </a:r>
            <a:r>
              <a:rPr lang="en-US" sz="2200" i="1" dirty="0" smtClean="0"/>
              <a:t>, Glenn </a:t>
            </a:r>
            <a:r>
              <a:rPr lang="en-US" sz="2200" i="1" dirty="0" err="1" smtClean="0"/>
              <a:t>Loury</a:t>
            </a:r>
            <a:endParaRPr lang="en-US" sz="22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10</a:t>
            </a:fld>
            <a:endParaRPr lang="en-US"/>
          </a:p>
        </p:txBody>
      </p:sp>
      <p:sp>
        <p:nvSpPr>
          <p:cNvPr id="3" name="TextBox 2"/>
          <p:cNvSpPr txBox="1"/>
          <p:nvPr/>
        </p:nvSpPr>
        <p:spPr>
          <a:xfrm>
            <a:off x="0" y="152400"/>
            <a:ext cx="9144000" cy="1908215"/>
          </a:xfrm>
          <a:prstGeom prst="rect">
            <a:avLst/>
          </a:prstGeom>
          <a:noFill/>
        </p:spPr>
        <p:txBody>
          <a:bodyPr wrap="square" rtlCol="0">
            <a:spAutoFit/>
          </a:bodyPr>
          <a:lstStyle/>
          <a:p>
            <a:r>
              <a:rPr lang="en-US" sz="2000" dirty="0" smtClean="0">
                <a:latin typeface="Times New Roman" pitchFamily="18" charset="0"/>
                <a:cs typeface="Times New Roman" pitchFamily="18" charset="0"/>
              </a:rPr>
              <a:t>and after an interval of                there are enough savings to buy a durable which could be given to  one of the group members. Roscas remedy this inefficiency, with the cost function ,u( ∙ ) measuring the extent of welfare improvement.</a:t>
            </a:r>
          </a:p>
          <a:p>
            <a:endParaRPr lang="en-US" sz="2000" b="1" dirty="0" smtClean="0"/>
          </a:p>
          <a:p>
            <a:endParaRPr lang="en-US" sz="2000" b="1" dirty="0" smtClean="0"/>
          </a:p>
          <a:p>
            <a:endParaRPr lang="en-US" b="1" i="1" dirty="0" smtClean="0"/>
          </a:p>
        </p:txBody>
      </p:sp>
      <p:pic>
        <p:nvPicPr>
          <p:cNvPr id="4098" name="Picture 2"/>
          <p:cNvPicPr>
            <a:picLocks noChangeAspect="1" noChangeArrowheads="1"/>
          </p:cNvPicPr>
          <p:nvPr/>
        </p:nvPicPr>
        <p:blipFill>
          <a:blip r:embed="rId2" cstate="print"/>
          <a:srcRect/>
          <a:stretch>
            <a:fillRect/>
          </a:stretch>
        </p:blipFill>
        <p:spPr bwMode="auto">
          <a:xfrm>
            <a:off x="2590800" y="152400"/>
            <a:ext cx="666750" cy="47625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11</a:t>
            </a:fld>
            <a:endParaRPr lang="en-US"/>
          </a:p>
        </p:txBody>
      </p:sp>
      <p:sp>
        <p:nvSpPr>
          <p:cNvPr id="3" name="Rectangle 2"/>
          <p:cNvSpPr/>
          <p:nvPr/>
        </p:nvSpPr>
        <p:spPr>
          <a:xfrm>
            <a:off x="0" y="228600"/>
            <a:ext cx="9144000" cy="5940088"/>
          </a:xfrm>
          <a:prstGeom prst="rect">
            <a:avLst/>
          </a:prstGeom>
        </p:spPr>
        <p:txBody>
          <a:bodyPr wrap="square">
            <a:spAutoFit/>
          </a:bodyPr>
          <a:lstStyle/>
          <a:p>
            <a:r>
              <a:rPr lang="en-US" sz="2000" b="1" dirty="0" smtClean="0"/>
              <a:t>LEMMA</a:t>
            </a:r>
            <a:r>
              <a:rPr lang="en-US" sz="2000"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Under the assumptions on preferences  set out above, the minimized cost ,       u ( ∙ ) in (2) is a decreasing, concave function of       , and the cost-minimizing consumption rate c*( ∙ ) is an increasing function of       . Both are twice continuously differentiable on [0,1], where they satisfy the identity ,                                          . Moreover, if v"'(</a:t>
            </a:r>
            <a:r>
              <a:rPr lang="en-US" sz="2000" i="1" dirty="0" err="1" smtClean="0">
                <a:latin typeface="Times New Roman" pitchFamily="18" charset="0"/>
                <a:cs typeface="Times New Roman" pitchFamily="18" charset="0"/>
              </a:rPr>
              <a:t>i</a:t>
            </a:r>
            <a:r>
              <a:rPr lang="en-US" sz="2000" i="1" dirty="0" smtClean="0">
                <a:latin typeface="Times New Roman" pitchFamily="18" charset="0"/>
                <a:cs typeface="Times New Roman" pitchFamily="18" charset="0"/>
              </a:rPr>
              <a:t>, c) &gt; 0 for </a:t>
            </a:r>
            <a:r>
              <a:rPr lang="en-US" sz="2000" i="1" dirty="0" err="1" smtClean="0">
                <a:latin typeface="Times New Roman" pitchFamily="18" charset="0"/>
                <a:cs typeface="Times New Roman" pitchFamily="18" charset="0"/>
              </a:rPr>
              <a:t>i</a:t>
            </a:r>
            <a:r>
              <a:rPr lang="en-US" sz="2000" i="1" dirty="0" smtClean="0">
                <a:latin typeface="Times New Roman" pitchFamily="18" charset="0"/>
                <a:cs typeface="Times New Roman" pitchFamily="18" charset="0"/>
              </a:rPr>
              <a:t>= 0 and 1, and if     v"(c)  ≥ 0, then c*( ∙ ) is strictly convex</a:t>
            </a:r>
            <a:r>
              <a:rPr lang="en-US" sz="2000" b="1" i="1" dirty="0" smtClean="0"/>
              <a:t>.</a:t>
            </a:r>
          </a:p>
          <a:p>
            <a:endParaRPr lang="en-US" sz="2000" b="1" i="1" dirty="0" smtClean="0"/>
          </a:p>
          <a:p>
            <a:r>
              <a:rPr lang="en-US" sz="2000" b="1" i="1" dirty="0" smtClean="0"/>
              <a:t>PROOF OF LEMMA : </a:t>
            </a:r>
            <a:r>
              <a:rPr lang="en-US" sz="2000"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s long as acquiring the durable good is desirable under autarky,</a:t>
            </a:r>
          </a:p>
          <a:p>
            <a:r>
              <a:rPr lang="en-US" sz="2000" dirty="0" smtClean="0">
                <a:latin typeface="Times New Roman" pitchFamily="18" charset="0"/>
                <a:cs typeface="Times New Roman" pitchFamily="18" charset="0"/>
              </a:rPr>
              <a:t>a unique interior solution to (2) exists. The first-order condition for this problem implies:</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cstate="print"/>
          <a:srcRect/>
          <a:stretch>
            <a:fillRect/>
          </a:stretch>
        </p:blipFill>
        <p:spPr bwMode="auto">
          <a:xfrm>
            <a:off x="5410200" y="908957"/>
            <a:ext cx="304800" cy="326571"/>
          </a:xfrm>
          <a:prstGeom prst="rect">
            <a:avLst/>
          </a:prstGeom>
          <a:noFill/>
          <a:ln w="9525">
            <a:noFill/>
            <a:miter lim="800000"/>
            <a:headEnd/>
            <a:tailEnd/>
          </a:ln>
          <a:effectLst/>
        </p:spPr>
      </p:pic>
      <p:pic>
        <p:nvPicPr>
          <p:cNvPr id="5" name="Picture 2"/>
          <p:cNvPicPr>
            <a:picLocks noChangeAspect="1" noChangeArrowheads="1"/>
          </p:cNvPicPr>
          <p:nvPr/>
        </p:nvPicPr>
        <p:blipFill>
          <a:blip r:embed="rId2" cstate="print"/>
          <a:srcRect/>
          <a:stretch>
            <a:fillRect/>
          </a:stretch>
        </p:blipFill>
        <p:spPr bwMode="auto">
          <a:xfrm>
            <a:off x="5029200" y="609599"/>
            <a:ext cx="304800" cy="326571"/>
          </a:xfrm>
          <a:prstGeom prst="rect">
            <a:avLst/>
          </a:prstGeom>
          <a:noFill/>
          <a:ln w="9525">
            <a:noFill/>
            <a:miter lim="800000"/>
            <a:headEnd/>
            <a:tailEnd/>
          </a:ln>
          <a:effectLst/>
        </p:spPr>
      </p:pic>
      <p:pic>
        <p:nvPicPr>
          <p:cNvPr id="6" name="Picture 3"/>
          <p:cNvPicPr>
            <a:picLocks noChangeAspect="1" noChangeArrowheads="1"/>
          </p:cNvPicPr>
          <p:nvPr/>
        </p:nvPicPr>
        <p:blipFill>
          <a:blip r:embed="rId3" cstate="print"/>
          <a:srcRect/>
          <a:stretch>
            <a:fillRect/>
          </a:stretch>
        </p:blipFill>
        <p:spPr bwMode="auto">
          <a:xfrm>
            <a:off x="5638800" y="1219200"/>
            <a:ext cx="1066800" cy="282388"/>
          </a:xfrm>
          <a:prstGeom prst="rect">
            <a:avLst/>
          </a:prstGeom>
          <a:noFill/>
          <a:ln w="9525">
            <a:noFill/>
            <a:miter lim="800000"/>
            <a:headEnd/>
            <a:tailEnd/>
          </a:ln>
          <a:effectLst/>
        </p:spPr>
      </p:pic>
      <p:pic>
        <p:nvPicPr>
          <p:cNvPr id="7" name="Picture 4"/>
          <p:cNvPicPr>
            <a:picLocks noChangeAspect="1" noChangeArrowheads="1"/>
          </p:cNvPicPr>
          <p:nvPr/>
        </p:nvPicPr>
        <p:blipFill>
          <a:blip r:embed="rId4" cstate="print"/>
          <a:srcRect/>
          <a:stretch>
            <a:fillRect/>
          </a:stretch>
        </p:blipFill>
        <p:spPr bwMode="auto">
          <a:xfrm>
            <a:off x="6781800" y="1219200"/>
            <a:ext cx="1219200" cy="314325"/>
          </a:xfrm>
          <a:prstGeom prst="rect">
            <a:avLst/>
          </a:prstGeom>
          <a:noFill/>
          <a:ln w="9525">
            <a:noFill/>
            <a:miter lim="800000"/>
            <a:headEnd/>
            <a:tailEnd/>
          </a:ln>
          <a:effectLst/>
        </p:spPr>
      </p:pic>
      <p:sp>
        <p:nvSpPr>
          <p:cNvPr id="8" name="Isosceles Triangle 7"/>
          <p:cNvSpPr/>
          <p:nvPr/>
        </p:nvSpPr>
        <p:spPr>
          <a:xfrm>
            <a:off x="4876800" y="1524000"/>
            <a:ext cx="152400" cy="2286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5"/>
          <p:cNvPicPr>
            <a:picLocks noChangeAspect="1" noChangeArrowheads="1"/>
          </p:cNvPicPr>
          <p:nvPr/>
        </p:nvPicPr>
        <p:blipFill>
          <a:blip r:embed="rId5" cstate="print"/>
          <a:srcRect/>
          <a:stretch>
            <a:fillRect/>
          </a:stretch>
        </p:blipFill>
        <p:spPr bwMode="auto">
          <a:xfrm>
            <a:off x="1600200" y="3657600"/>
            <a:ext cx="4800600" cy="1143000"/>
          </a:xfrm>
          <a:prstGeom prst="rect">
            <a:avLst/>
          </a:prstGeom>
          <a:noFill/>
          <a:ln w="9525">
            <a:noFill/>
            <a:miter lim="800000"/>
            <a:headEnd/>
            <a:tailEnd/>
          </a:ln>
          <a:effectLst/>
        </p:spPr>
      </p:pic>
      <p:sp>
        <p:nvSpPr>
          <p:cNvPr id="10" name="Rectangle 9"/>
          <p:cNvSpPr/>
          <p:nvPr/>
        </p:nvSpPr>
        <p:spPr>
          <a:xfrm>
            <a:off x="0" y="4826675"/>
            <a:ext cx="9144000" cy="1938992"/>
          </a:xfrm>
          <a:prstGeom prst="rect">
            <a:avLst/>
          </a:prstGeom>
        </p:spPr>
        <p:txBody>
          <a:bodyPr wrap="square">
            <a:spAutoFit/>
          </a:bodyPr>
          <a:lstStyle/>
          <a:p>
            <a:r>
              <a:rPr lang="en-US" sz="2000" dirty="0" smtClean="0">
                <a:latin typeface="Times New Roman" pitchFamily="18" charset="0"/>
                <a:cs typeface="Times New Roman" pitchFamily="18" charset="0"/>
              </a:rPr>
              <a:t>This is the identity claimed in the lemma. Since                is increasing in       u( ∙ ) must be decreasing. Moreover, since u( ∙ ) is the value of a </a:t>
            </a:r>
            <a:r>
              <a:rPr lang="en-US" sz="2000" dirty="0" err="1" smtClean="0">
                <a:latin typeface="Times New Roman" pitchFamily="18" charset="0"/>
                <a:cs typeface="Times New Roman" pitchFamily="18" charset="0"/>
              </a:rPr>
              <a:t>minimand</a:t>
            </a:r>
            <a:r>
              <a:rPr lang="en-US" sz="2000" dirty="0" smtClean="0">
                <a:latin typeface="Times New Roman" pitchFamily="18" charset="0"/>
                <a:cs typeface="Times New Roman" pitchFamily="18" charset="0"/>
              </a:rPr>
              <a:t> linear in the parameter a, elementary duality theory implies that u( ∙) is a concave function of       By the envelope theorem,</a:t>
            </a: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pic>
        <p:nvPicPr>
          <p:cNvPr id="11" name="Picture 6"/>
          <p:cNvPicPr>
            <a:picLocks noChangeAspect="1" noChangeArrowheads="1"/>
          </p:cNvPicPr>
          <p:nvPr/>
        </p:nvPicPr>
        <p:blipFill>
          <a:blip r:embed="rId6" cstate="print"/>
          <a:srcRect/>
          <a:stretch>
            <a:fillRect/>
          </a:stretch>
        </p:blipFill>
        <p:spPr bwMode="auto">
          <a:xfrm>
            <a:off x="4953000" y="4876800"/>
            <a:ext cx="924485" cy="314325"/>
          </a:xfrm>
          <a:prstGeom prst="rect">
            <a:avLst/>
          </a:prstGeom>
          <a:noFill/>
          <a:ln w="9525">
            <a:noFill/>
            <a:miter lim="800000"/>
            <a:headEnd/>
            <a:tailEnd/>
          </a:ln>
          <a:effectLst/>
        </p:spPr>
      </p:pic>
      <p:pic>
        <p:nvPicPr>
          <p:cNvPr id="12" name="Picture 2"/>
          <p:cNvPicPr>
            <a:picLocks noChangeAspect="1" noChangeArrowheads="1"/>
          </p:cNvPicPr>
          <p:nvPr/>
        </p:nvPicPr>
        <p:blipFill>
          <a:blip r:embed="rId2" cstate="print"/>
          <a:srcRect/>
          <a:stretch>
            <a:fillRect/>
          </a:stretch>
        </p:blipFill>
        <p:spPr bwMode="auto">
          <a:xfrm>
            <a:off x="7543800" y="4876800"/>
            <a:ext cx="304800" cy="326571"/>
          </a:xfrm>
          <a:prstGeom prst="rect">
            <a:avLst/>
          </a:prstGeom>
          <a:noFill/>
          <a:ln w="9525">
            <a:noFill/>
            <a:miter lim="800000"/>
            <a:headEnd/>
            <a:tailEnd/>
          </a:ln>
          <a:effectLst/>
        </p:spPr>
      </p:pic>
      <p:pic>
        <p:nvPicPr>
          <p:cNvPr id="13" name="Picture 2"/>
          <p:cNvPicPr>
            <a:picLocks noChangeAspect="1" noChangeArrowheads="1"/>
          </p:cNvPicPr>
          <p:nvPr/>
        </p:nvPicPr>
        <p:blipFill>
          <a:blip r:embed="rId2" cstate="print"/>
          <a:srcRect/>
          <a:stretch>
            <a:fillRect/>
          </a:stretch>
        </p:blipFill>
        <p:spPr bwMode="auto">
          <a:xfrm>
            <a:off x="7239000" y="5486400"/>
            <a:ext cx="304800" cy="326571"/>
          </a:xfrm>
          <a:prstGeom prst="rect">
            <a:avLst/>
          </a:prstGeom>
          <a:noFill/>
          <a:ln w="9525">
            <a:noFill/>
            <a:miter lim="800000"/>
            <a:headEnd/>
            <a:tailEnd/>
          </a:ln>
          <a:effectLst/>
        </p:spPr>
      </p:pic>
      <p:pic>
        <p:nvPicPr>
          <p:cNvPr id="14" name="Picture 7"/>
          <p:cNvPicPr>
            <a:picLocks noChangeAspect="1" noChangeArrowheads="1"/>
          </p:cNvPicPr>
          <p:nvPr/>
        </p:nvPicPr>
        <p:blipFill>
          <a:blip r:embed="rId7" cstate="print"/>
          <a:srcRect/>
          <a:stretch>
            <a:fillRect/>
          </a:stretch>
        </p:blipFill>
        <p:spPr bwMode="auto">
          <a:xfrm>
            <a:off x="2057400" y="6172201"/>
            <a:ext cx="4114800" cy="6858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12</a:t>
            </a:fld>
            <a:endParaRPr lang="en-US"/>
          </a:p>
        </p:txBody>
      </p:sp>
      <p:pic>
        <p:nvPicPr>
          <p:cNvPr id="1032" name="Picture 8"/>
          <p:cNvPicPr>
            <a:picLocks noChangeAspect="1" noChangeArrowheads="1"/>
          </p:cNvPicPr>
          <p:nvPr/>
        </p:nvPicPr>
        <p:blipFill>
          <a:blip r:embed="rId2" cstate="print"/>
          <a:srcRect/>
          <a:stretch>
            <a:fillRect/>
          </a:stretch>
        </p:blipFill>
        <p:spPr bwMode="auto">
          <a:xfrm>
            <a:off x="5943600" y="685800"/>
            <a:ext cx="1982704" cy="333375"/>
          </a:xfrm>
          <a:prstGeom prst="rect">
            <a:avLst/>
          </a:prstGeom>
          <a:noFill/>
          <a:ln w="9525">
            <a:noFill/>
            <a:miter lim="800000"/>
            <a:headEnd/>
            <a:tailEnd/>
          </a:ln>
          <a:effectLst/>
        </p:spPr>
      </p:pic>
      <p:pic>
        <p:nvPicPr>
          <p:cNvPr id="1033" name="Picture 9"/>
          <p:cNvPicPr>
            <a:picLocks noChangeAspect="1" noChangeArrowheads="1"/>
          </p:cNvPicPr>
          <p:nvPr/>
        </p:nvPicPr>
        <p:blipFill>
          <a:blip r:embed="rId3" cstate="print"/>
          <a:srcRect/>
          <a:stretch>
            <a:fillRect/>
          </a:stretch>
        </p:blipFill>
        <p:spPr bwMode="auto">
          <a:xfrm>
            <a:off x="1828800" y="1524000"/>
            <a:ext cx="5410200" cy="1295400"/>
          </a:xfrm>
          <a:prstGeom prst="rect">
            <a:avLst/>
          </a:prstGeom>
          <a:noFill/>
          <a:ln w="9525">
            <a:noFill/>
            <a:miter lim="800000"/>
            <a:headEnd/>
            <a:tailEnd/>
          </a:ln>
          <a:effectLst/>
        </p:spPr>
      </p:pic>
      <p:pic>
        <p:nvPicPr>
          <p:cNvPr id="1034" name="Picture 10"/>
          <p:cNvPicPr>
            <a:picLocks noChangeAspect="1" noChangeArrowheads="1"/>
          </p:cNvPicPr>
          <p:nvPr/>
        </p:nvPicPr>
        <p:blipFill>
          <a:blip r:embed="rId4" cstate="print"/>
          <a:srcRect/>
          <a:stretch>
            <a:fillRect/>
          </a:stretch>
        </p:blipFill>
        <p:spPr bwMode="auto">
          <a:xfrm>
            <a:off x="1143001" y="3733801"/>
            <a:ext cx="6477000" cy="2362199"/>
          </a:xfrm>
          <a:prstGeom prst="rect">
            <a:avLst/>
          </a:prstGeom>
          <a:noFill/>
          <a:ln w="9525">
            <a:noFill/>
            <a:miter lim="800000"/>
            <a:headEnd/>
            <a:tailEnd/>
          </a:ln>
          <a:effectLst/>
        </p:spPr>
      </p:pic>
      <p:pic>
        <p:nvPicPr>
          <p:cNvPr id="12" name="Picture 2"/>
          <p:cNvPicPr>
            <a:picLocks noChangeAspect="1" noChangeArrowheads="1"/>
          </p:cNvPicPr>
          <p:nvPr/>
        </p:nvPicPr>
        <p:blipFill>
          <a:blip r:embed="rId5" cstate="print"/>
          <a:srcRect/>
          <a:stretch>
            <a:fillRect/>
          </a:stretch>
        </p:blipFill>
        <p:spPr bwMode="auto">
          <a:xfrm>
            <a:off x="1143000" y="990600"/>
            <a:ext cx="304800" cy="326571"/>
          </a:xfrm>
          <a:prstGeom prst="rect">
            <a:avLst/>
          </a:prstGeom>
          <a:noFill/>
          <a:ln w="9525">
            <a:noFill/>
            <a:miter lim="800000"/>
            <a:headEnd/>
            <a:tailEnd/>
          </a:ln>
          <a:effectLst/>
        </p:spPr>
      </p:pic>
      <p:sp>
        <p:nvSpPr>
          <p:cNvPr id="13" name="Rectangle 12"/>
          <p:cNvSpPr/>
          <p:nvPr/>
        </p:nvSpPr>
        <p:spPr>
          <a:xfrm>
            <a:off x="0" y="0"/>
            <a:ext cx="9144000" cy="1323439"/>
          </a:xfrm>
          <a:prstGeom prst="rect">
            <a:avLst/>
          </a:prstGeom>
        </p:spPr>
        <p:txBody>
          <a:bodyPr wrap="square">
            <a:spAutoFit/>
          </a:bodyPr>
          <a:lstStyle/>
          <a:p>
            <a:r>
              <a:rPr lang="en-US" sz="2000" dirty="0" smtClean="0">
                <a:latin typeface="Times New Roman" pitchFamily="18" charset="0"/>
                <a:cs typeface="Times New Roman" pitchFamily="18" charset="0"/>
              </a:rPr>
              <a:t>These relations, the assumed three-times continuous differentiability of the utility function, and the implicit-function theorem establish the extent of differentiability of   u( ∙ ) and c*( ∙ ) asserted in the lemma. Now differentiate                                  with respect to       and use the envelope result to get</a:t>
            </a:r>
            <a:endParaRPr lang="en-US" sz="2000" dirty="0">
              <a:latin typeface="Times New Roman" pitchFamily="18" charset="0"/>
              <a:cs typeface="Times New Roman" pitchFamily="18" charset="0"/>
            </a:endParaRPr>
          </a:p>
        </p:txBody>
      </p:sp>
      <p:sp>
        <p:nvSpPr>
          <p:cNvPr id="14" name="Rectangle 13"/>
          <p:cNvSpPr/>
          <p:nvPr/>
        </p:nvSpPr>
        <p:spPr>
          <a:xfrm>
            <a:off x="0" y="2828836"/>
            <a:ext cx="9144000" cy="3785652"/>
          </a:xfrm>
          <a:prstGeom prst="rect">
            <a:avLst/>
          </a:prstGeom>
        </p:spPr>
        <p:txBody>
          <a:bodyPr wrap="square">
            <a:spAutoFit/>
          </a:bodyPr>
          <a:lstStyle/>
          <a:p>
            <a:r>
              <a:rPr lang="en-US" sz="2000" dirty="0" smtClean="0">
                <a:latin typeface="Times New Roman" pitchFamily="18" charset="0"/>
                <a:cs typeface="Times New Roman" pitchFamily="18" charset="0"/>
              </a:rPr>
              <a:t>Given concavity of the utility functions  v(</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 and the assumption that </a:t>
            </a:r>
          </a:p>
          <a:p>
            <a:r>
              <a:rPr lang="en-US" sz="2000" dirty="0" smtClean="0">
                <a:latin typeface="Times New Roman" pitchFamily="18" charset="0"/>
                <a:cs typeface="Times New Roman" pitchFamily="18" charset="0"/>
              </a:rPr>
              <a:t>Differentiate the identity                           twice with respect to       </a:t>
            </a:r>
            <a:r>
              <a:rPr lang="en-US" sz="2000" dirty="0" err="1" smtClean="0">
                <a:latin typeface="Times New Roman" pitchFamily="18" charset="0"/>
                <a:cs typeface="Times New Roman" pitchFamily="18" charset="0"/>
              </a:rPr>
              <a:t>to</a:t>
            </a:r>
            <a:r>
              <a:rPr lang="en-US" sz="2000" dirty="0" smtClean="0">
                <a:latin typeface="Times New Roman" pitchFamily="18" charset="0"/>
                <a:cs typeface="Times New Roman" pitchFamily="18" charset="0"/>
              </a:rPr>
              <a:t> get</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Since                            and                         for </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 0 and  1.</a:t>
            </a:r>
          </a:p>
        </p:txBody>
      </p:sp>
      <p:pic>
        <p:nvPicPr>
          <p:cNvPr id="1035" name="Picture 11"/>
          <p:cNvPicPr>
            <a:picLocks noChangeAspect="1" noChangeArrowheads="1"/>
          </p:cNvPicPr>
          <p:nvPr/>
        </p:nvPicPr>
        <p:blipFill>
          <a:blip r:embed="rId6" cstate="print"/>
          <a:srcRect/>
          <a:stretch>
            <a:fillRect/>
          </a:stretch>
        </p:blipFill>
        <p:spPr bwMode="auto">
          <a:xfrm>
            <a:off x="7391400" y="2895600"/>
            <a:ext cx="914400" cy="252248"/>
          </a:xfrm>
          <a:prstGeom prst="rect">
            <a:avLst/>
          </a:prstGeom>
          <a:noFill/>
          <a:ln w="9525">
            <a:noFill/>
            <a:miter lim="800000"/>
            <a:headEnd/>
            <a:tailEnd/>
          </a:ln>
          <a:effectLst/>
        </p:spPr>
      </p:pic>
      <p:pic>
        <p:nvPicPr>
          <p:cNvPr id="1036" name="Picture 12"/>
          <p:cNvPicPr>
            <a:picLocks noChangeAspect="1" noChangeArrowheads="1"/>
          </p:cNvPicPr>
          <p:nvPr/>
        </p:nvPicPr>
        <p:blipFill>
          <a:blip r:embed="rId7" cstate="print"/>
          <a:srcRect/>
          <a:stretch>
            <a:fillRect/>
          </a:stretch>
        </p:blipFill>
        <p:spPr bwMode="auto">
          <a:xfrm>
            <a:off x="2667000" y="3200400"/>
            <a:ext cx="1556586" cy="333375"/>
          </a:xfrm>
          <a:prstGeom prst="rect">
            <a:avLst/>
          </a:prstGeom>
          <a:noFill/>
          <a:ln w="9525">
            <a:noFill/>
            <a:miter lim="800000"/>
            <a:headEnd/>
            <a:tailEnd/>
          </a:ln>
          <a:effectLst/>
        </p:spPr>
      </p:pic>
      <p:pic>
        <p:nvPicPr>
          <p:cNvPr id="17" name="Picture 2"/>
          <p:cNvPicPr>
            <a:picLocks noChangeAspect="1" noChangeArrowheads="1"/>
          </p:cNvPicPr>
          <p:nvPr/>
        </p:nvPicPr>
        <p:blipFill>
          <a:blip r:embed="rId5" cstate="print"/>
          <a:srcRect/>
          <a:stretch>
            <a:fillRect/>
          </a:stretch>
        </p:blipFill>
        <p:spPr bwMode="auto">
          <a:xfrm>
            <a:off x="6477000" y="3200400"/>
            <a:ext cx="304800" cy="326571"/>
          </a:xfrm>
          <a:prstGeom prst="rect">
            <a:avLst/>
          </a:prstGeom>
          <a:noFill/>
          <a:ln w="9525">
            <a:noFill/>
            <a:miter lim="800000"/>
            <a:headEnd/>
            <a:tailEnd/>
          </a:ln>
          <a:effectLst/>
        </p:spPr>
      </p:pic>
      <p:pic>
        <p:nvPicPr>
          <p:cNvPr id="1037" name="Picture 13"/>
          <p:cNvPicPr>
            <a:picLocks noChangeAspect="1" noChangeArrowheads="1"/>
          </p:cNvPicPr>
          <p:nvPr/>
        </p:nvPicPr>
        <p:blipFill>
          <a:blip r:embed="rId8" cstate="print"/>
          <a:srcRect/>
          <a:stretch>
            <a:fillRect/>
          </a:stretch>
        </p:blipFill>
        <p:spPr bwMode="auto">
          <a:xfrm>
            <a:off x="914400" y="6248400"/>
            <a:ext cx="1388745" cy="342900"/>
          </a:xfrm>
          <a:prstGeom prst="rect">
            <a:avLst/>
          </a:prstGeom>
          <a:noFill/>
          <a:ln w="9525">
            <a:noFill/>
            <a:miter lim="800000"/>
            <a:headEnd/>
            <a:tailEnd/>
          </a:ln>
          <a:effectLst/>
        </p:spPr>
      </p:pic>
      <p:pic>
        <p:nvPicPr>
          <p:cNvPr id="1038" name="Picture 14"/>
          <p:cNvPicPr>
            <a:picLocks noChangeAspect="1" noChangeArrowheads="1"/>
          </p:cNvPicPr>
          <p:nvPr/>
        </p:nvPicPr>
        <p:blipFill>
          <a:blip r:embed="rId9" cstate="print"/>
          <a:srcRect/>
          <a:stretch>
            <a:fillRect/>
          </a:stretch>
        </p:blipFill>
        <p:spPr bwMode="auto">
          <a:xfrm>
            <a:off x="2971800" y="6172200"/>
            <a:ext cx="1295400" cy="408459"/>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13</a:t>
            </a:fld>
            <a:endParaRPr lang="en-US"/>
          </a:p>
        </p:txBody>
      </p:sp>
      <p:sp>
        <p:nvSpPr>
          <p:cNvPr id="3" name="TextBox 2"/>
          <p:cNvSpPr txBox="1"/>
          <p:nvPr/>
        </p:nvSpPr>
        <p:spPr>
          <a:xfrm>
            <a:off x="0" y="228600"/>
            <a:ext cx="9144000" cy="5755422"/>
          </a:xfrm>
          <a:prstGeom prst="rect">
            <a:avLst/>
          </a:prstGeom>
          <a:noFill/>
        </p:spPr>
        <p:txBody>
          <a:bodyPr wrap="square" rtlCol="0">
            <a:spAutoFit/>
          </a:bodyPr>
          <a:lstStyle/>
          <a:p>
            <a:r>
              <a:rPr lang="en-US" sz="2400" b="1" i="1" dirty="0" smtClean="0">
                <a:latin typeface="Algerian" pitchFamily="82" charset="0"/>
              </a:rPr>
              <a:t>                                  RANDOM   ROSCAS</a:t>
            </a:r>
            <a:r>
              <a:rPr lang="en-US" sz="2400" b="1" i="1" u="sng" dirty="0" smtClean="0">
                <a:latin typeface="Algerian" pitchFamily="82" charset="0"/>
              </a:rPr>
              <a:t> </a:t>
            </a:r>
          </a:p>
          <a:p>
            <a:endParaRPr lang="en-US" sz="2400" b="1" i="1" u="sng" dirty="0" smtClean="0">
              <a:latin typeface="Algerian" pitchFamily="82" charset="0"/>
            </a:endParaRPr>
          </a:p>
          <a:p>
            <a:r>
              <a:rPr lang="en-US" sz="2000" dirty="0" smtClean="0">
                <a:latin typeface="Times New Roman" pitchFamily="18" charset="0"/>
                <a:cs typeface="Times New Roman" pitchFamily="18" charset="0"/>
              </a:rPr>
              <a:t>Imagine that  n-person group forms a random Rosca which meets at equally spaced dates up to                                                   with contributions of B/n at each meeting).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Each time the Rosca meets, an individual is randomly selected to receive the pot of B, allowing him to buy the durable. Each individual continues to save at rate               over the interval               as</a:t>
            </a:r>
            <a:r>
              <a:rPr lang="en-US" sz="2000" i="1" u="sng"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under autarky, but can now expect to receive the durable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sooner.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Risk aversion is not an issue here, since from each individual's ex ante viewpoint, the random Rosca does as well as autarky in every state of the world, and strictly better in all but one.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Given the uniform spacing of meeting dates and the constant contribution rate, the duration of the Rosca will be inversely proportional to the rate at which the group saves and  accumulates the durable.</a:t>
            </a:r>
            <a:r>
              <a:rPr lang="en-US" sz="2000" i="1" u="sng" dirty="0" smtClean="0">
                <a:latin typeface="Times New Roman" pitchFamily="18" charset="0"/>
                <a:cs typeface="Times New Roman" pitchFamily="18" charset="0"/>
              </a:rPr>
              <a:t>        </a:t>
            </a:r>
            <a:endParaRPr lang="en-US" sz="2000" i="1" u="sng"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cstate="print"/>
          <a:srcRect/>
          <a:stretch>
            <a:fillRect/>
          </a:stretch>
        </p:blipFill>
        <p:spPr bwMode="auto">
          <a:xfrm>
            <a:off x="1295400" y="1295400"/>
            <a:ext cx="1904999" cy="400050"/>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cstate="print"/>
          <a:srcRect/>
          <a:stretch>
            <a:fillRect/>
          </a:stretch>
        </p:blipFill>
        <p:spPr bwMode="auto">
          <a:xfrm>
            <a:off x="3200400" y="1295400"/>
            <a:ext cx="1066800" cy="381000"/>
          </a:xfrm>
          <a:prstGeom prst="rect">
            <a:avLst/>
          </a:prstGeom>
          <a:noFill/>
          <a:ln w="9525">
            <a:noFill/>
            <a:miter lim="800000"/>
            <a:headEnd/>
            <a:tailEnd/>
          </a:ln>
          <a:effectLst/>
        </p:spPr>
      </p:pic>
      <p:pic>
        <p:nvPicPr>
          <p:cNvPr id="5124" name="Picture 4"/>
          <p:cNvPicPr>
            <a:picLocks noChangeAspect="1" noChangeArrowheads="1"/>
          </p:cNvPicPr>
          <p:nvPr/>
        </p:nvPicPr>
        <p:blipFill>
          <a:blip r:embed="rId4" cstate="print"/>
          <a:srcRect/>
          <a:stretch>
            <a:fillRect/>
          </a:stretch>
        </p:blipFill>
        <p:spPr bwMode="auto">
          <a:xfrm>
            <a:off x="7696200" y="2209801"/>
            <a:ext cx="723900" cy="381000"/>
          </a:xfrm>
          <a:prstGeom prst="rect">
            <a:avLst/>
          </a:prstGeom>
          <a:noFill/>
          <a:ln w="9525">
            <a:noFill/>
            <a:miter lim="800000"/>
            <a:headEnd/>
            <a:tailEnd/>
          </a:ln>
          <a:effectLst/>
        </p:spPr>
      </p:pic>
      <p:pic>
        <p:nvPicPr>
          <p:cNvPr id="5125" name="Picture 5"/>
          <p:cNvPicPr>
            <a:picLocks noChangeAspect="1" noChangeArrowheads="1"/>
          </p:cNvPicPr>
          <p:nvPr/>
        </p:nvPicPr>
        <p:blipFill>
          <a:blip r:embed="rId5" cstate="print"/>
          <a:srcRect/>
          <a:stretch>
            <a:fillRect/>
          </a:stretch>
        </p:blipFill>
        <p:spPr bwMode="auto">
          <a:xfrm>
            <a:off x="1295400" y="2514600"/>
            <a:ext cx="838200" cy="457200"/>
          </a:xfrm>
          <a:prstGeom prst="rect">
            <a:avLst/>
          </a:prstGeom>
          <a:noFill/>
          <a:ln w="9525">
            <a:noFill/>
            <a:miter lim="800000"/>
            <a:headEnd/>
            <a:tailEnd/>
          </a:ln>
          <a:effectLst/>
        </p:spPr>
      </p:pic>
      <p:pic>
        <p:nvPicPr>
          <p:cNvPr id="5126" name="Picture 6"/>
          <p:cNvPicPr>
            <a:picLocks noChangeAspect="1" noChangeArrowheads="1"/>
          </p:cNvPicPr>
          <p:nvPr/>
        </p:nvPicPr>
        <p:blipFill>
          <a:blip r:embed="rId6" cstate="print"/>
          <a:srcRect/>
          <a:stretch>
            <a:fillRect/>
          </a:stretch>
        </p:blipFill>
        <p:spPr bwMode="auto">
          <a:xfrm>
            <a:off x="0" y="3048000"/>
            <a:ext cx="1662545" cy="3810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14</a:t>
            </a:fld>
            <a:endParaRPr lang="en-US"/>
          </a:p>
        </p:txBody>
      </p:sp>
      <p:sp>
        <p:nvSpPr>
          <p:cNvPr id="3" name="TextBox 2"/>
          <p:cNvSpPr txBox="1"/>
          <p:nvPr/>
        </p:nvSpPr>
        <p:spPr>
          <a:xfrm>
            <a:off x="0" y="0"/>
            <a:ext cx="9144000" cy="6740307"/>
          </a:xfrm>
          <a:prstGeom prst="rect">
            <a:avLst/>
          </a:prstGeom>
          <a:noFill/>
        </p:spPr>
        <p:txBody>
          <a:bodyPr wrap="square" rtlCol="0">
            <a:spAutoFit/>
          </a:bodyPr>
          <a:lstStyle/>
          <a:p>
            <a:r>
              <a:rPr lang="en-US" sz="2000" dirty="0" smtClean="0"/>
              <a:t>Group will choose length of Rosca in order to maximize the ex-ante expected utility of representative group member.</a:t>
            </a:r>
          </a:p>
          <a:p>
            <a:endParaRPr lang="en-US" sz="2000" dirty="0" smtClean="0"/>
          </a:p>
          <a:p>
            <a:r>
              <a:rPr lang="en-US" sz="2000" dirty="0" smtClean="0"/>
              <a:t>Consider</a:t>
            </a:r>
            <a:r>
              <a:rPr lang="en-US" sz="2000" dirty="0" smtClean="0">
                <a:latin typeface="Times New Roman" pitchFamily="18" charset="0"/>
                <a:cs typeface="Times New Roman" pitchFamily="18" charset="0"/>
              </a:rPr>
              <a:t>, a "general" random Rosca of length t, meeting at the dates {t / n, 2 t / n, ..., t), with members contributing  B/n at each meeting date. A  representative member of the Rosca views his receipt date for the pot (and hence the durable) as a random     variable,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distributed uniformly on the set  {t/n, 2t/n,...,t). Each member saves at rate B / t over the life of the Rosca, and  nondurable consumption is thus c = y - B/ t during this period. Given c, each member's  lifetime utility is the random variable: </a:t>
            </a:r>
          </a:p>
          <a:p>
            <a:endParaRPr lang="en-US" b="1" dirty="0" smtClean="0"/>
          </a:p>
          <a:p>
            <a:endParaRPr lang="en-US" b="1" dirty="0" smtClean="0"/>
          </a:p>
          <a:p>
            <a:endParaRPr lang="en-US" dirty="0" smtClean="0"/>
          </a:p>
          <a:p>
            <a:endParaRPr lang="en-US" dirty="0" smtClean="0"/>
          </a:p>
          <a:p>
            <a:r>
              <a:rPr lang="en-US" sz="2000" dirty="0" smtClean="0">
                <a:latin typeface="Times New Roman" pitchFamily="18" charset="0"/>
                <a:cs typeface="Times New Roman" pitchFamily="18" charset="0"/>
              </a:rPr>
              <a:t>where t = B/(y - c). Lifetime expected utility in this random Rosca is the expected value of the expression above.</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pic>
        <p:nvPicPr>
          <p:cNvPr id="4" name="Picture 9"/>
          <p:cNvPicPr>
            <a:picLocks noChangeAspect="1" noChangeArrowheads="1"/>
          </p:cNvPicPr>
          <p:nvPr/>
        </p:nvPicPr>
        <p:blipFill>
          <a:blip r:embed="rId2" cstate="print"/>
          <a:srcRect/>
          <a:stretch>
            <a:fillRect/>
          </a:stretch>
        </p:blipFill>
        <p:spPr bwMode="auto">
          <a:xfrm>
            <a:off x="7823200" y="1524000"/>
            <a:ext cx="254000" cy="381000"/>
          </a:xfrm>
          <a:prstGeom prst="rect">
            <a:avLst/>
          </a:prstGeom>
          <a:noFill/>
          <a:ln w="9525">
            <a:noFill/>
            <a:miter lim="800000"/>
            <a:headEnd/>
            <a:tailEnd/>
          </a:ln>
          <a:effectLst/>
        </p:spPr>
      </p:pic>
      <p:pic>
        <p:nvPicPr>
          <p:cNvPr id="5" name="Picture 7"/>
          <p:cNvPicPr>
            <a:picLocks noChangeAspect="1" noChangeArrowheads="1"/>
          </p:cNvPicPr>
          <p:nvPr/>
        </p:nvPicPr>
        <p:blipFill>
          <a:blip r:embed="rId3" cstate="print"/>
          <a:srcRect/>
          <a:stretch>
            <a:fillRect/>
          </a:stretch>
        </p:blipFill>
        <p:spPr bwMode="auto">
          <a:xfrm>
            <a:off x="2133600" y="3276600"/>
            <a:ext cx="4495799" cy="685800"/>
          </a:xfrm>
          <a:prstGeom prst="rect">
            <a:avLst/>
          </a:prstGeom>
          <a:noFill/>
          <a:ln w="9525">
            <a:noFill/>
            <a:miter lim="800000"/>
            <a:headEnd/>
            <a:tailEnd/>
          </a:ln>
          <a:effectLst/>
        </p:spPr>
      </p:pic>
      <p:pic>
        <p:nvPicPr>
          <p:cNvPr id="6" name="Picture 8"/>
          <p:cNvPicPr>
            <a:picLocks noChangeAspect="1" noChangeArrowheads="1"/>
          </p:cNvPicPr>
          <p:nvPr/>
        </p:nvPicPr>
        <p:blipFill>
          <a:blip r:embed="rId4" cstate="print"/>
          <a:srcRect/>
          <a:stretch>
            <a:fillRect/>
          </a:stretch>
        </p:blipFill>
        <p:spPr bwMode="auto">
          <a:xfrm>
            <a:off x="2895600" y="5029200"/>
            <a:ext cx="2365663" cy="48577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15</a:t>
            </a:fld>
            <a:endParaRPr lang="en-US"/>
          </a:p>
        </p:txBody>
      </p:sp>
      <p:pic>
        <p:nvPicPr>
          <p:cNvPr id="6146" name="Picture 2"/>
          <p:cNvPicPr>
            <a:picLocks noChangeAspect="1" noChangeArrowheads="1"/>
          </p:cNvPicPr>
          <p:nvPr/>
        </p:nvPicPr>
        <p:blipFill>
          <a:blip r:embed="rId2" cstate="print"/>
          <a:srcRect/>
          <a:stretch>
            <a:fillRect/>
          </a:stretch>
        </p:blipFill>
        <p:spPr bwMode="auto">
          <a:xfrm>
            <a:off x="1143000" y="914400"/>
            <a:ext cx="6172199" cy="2057399"/>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cstate="print"/>
          <a:srcRect/>
          <a:stretch>
            <a:fillRect/>
          </a:stretch>
        </p:blipFill>
        <p:spPr bwMode="auto">
          <a:xfrm>
            <a:off x="2209800" y="5105400"/>
            <a:ext cx="4419599" cy="1295400"/>
          </a:xfrm>
          <a:prstGeom prst="rect">
            <a:avLst/>
          </a:prstGeom>
          <a:noFill/>
          <a:ln w="9525">
            <a:noFill/>
            <a:miter lim="800000"/>
            <a:headEnd/>
            <a:tailEnd/>
          </a:ln>
          <a:effectLst/>
        </p:spPr>
      </p:pic>
      <p:sp>
        <p:nvSpPr>
          <p:cNvPr id="5" name="TextBox 4"/>
          <p:cNvSpPr txBox="1"/>
          <p:nvPr/>
        </p:nvSpPr>
        <p:spPr>
          <a:xfrm>
            <a:off x="0" y="228600"/>
            <a:ext cx="9144000" cy="4708981"/>
          </a:xfrm>
          <a:prstGeom prst="rect">
            <a:avLst/>
          </a:prstGeom>
          <a:noFill/>
        </p:spPr>
        <p:txBody>
          <a:bodyPr wrap="square" rtlCol="0">
            <a:spAutoFit/>
          </a:bodyPr>
          <a:lstStyle/>
          <a:p>
            <a:r>
              <a:rPr lang="en-US" sz="2000" dirty="0" smtClean="0">
                <a:latin typeface="Times New Roman" pitchFamily="18" charset="0"/>
                <a:cs typeface="Times New Roman" pitchFamily="18" charset="0"/>
              </a:rPr>
              <a:t>Each member's ex-ante  welfare is :</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choose t (or equivalently c), to maximize (4). Let        denote the optimal length ,        the associated consumption rate, and           the maximal value of expected utility.</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Defining                                 (4)  may be rearranged as follows:  </a:t>
            </a:r>
            <a:endParaRPr lang="en-US" sz="2000" dirty="0">
              <a:latin typeface="Times New Roman" pitchFamily="18" charset="0"/>
              <a:cs typeface="Times New Roman" pitchFamily="18" charset="0"/>
            </a:endParaRPr>
          </a:p>
        </p:txBody>
      </p:sp>
      <p:pic>
        <p:nvPicPr>
          <p:cNvPr id="6" name="Picture 4"/>
          <p:cNvPicPr>
            <a:picLocks noChangeAspect="1" noChangeArrowheads="1"/>
          </p:cNvPicPr>
          <p:nvPr/>
        </p:nvPicPr>
        <p:blipFill>
          <a:blip r:embed="rId4" cstate="print"/>
          <a:srcRect/>
          <a:stretch>
            <a:fillRect/>
          </a:stretch>
        </p:blipFill>
        <p:spPr bwMode="auto">
          <a:xfrm>
            <a:off x="5181600" y="3505200"/>
            <a:ext cx="381000" cy="428625"/>
          </a:xfrm>
          <a:prstGeom prst="rect">
            <a:avLst/>
          </a:prstGeom>
          <a:noFill/>
          <a:ln w="9525">
            <a:noFill/>
            <a:miter lim="800000"/>
            <a:headEnd/>
            <a:tailEnd/>
          </a:ln>
          <a:effectLst/>
        </p:spPr>
      </p:pic>
      <p:pic>
        <p:nvPicPr>
          <p:cNvPr id="7" name="Picture 5"/>
          <p:cNvPicPr>
            <a:picLocks noChangeAspect="1" noChangeArrowheads="1"/>
          </p:cNvPicPr>
          <p:nvPr/>
        </p:nvPicPr>
        <p:blipFill>
          <a:blip r:embed="rId5" cstate="print"/>
          <a:srcRect/>
          <a:stretch>
            <a:fillRect/>
          </a:stretch>
        </p:blipFill>
        <p:spPr bwMode="auto">
          <a:xfrm>
            <a:off x="8305800" y="3505200"/>
            <a:ext cx="533400" cy="457200"/>
          </a:xfrm>
          <a:prstGeom prst="rect">
            <a:avLst/>
          </a:prstGeom>
          <a:noFill/>
          <a:ln w="9525">
            <a:noFill/>
            <a:miter lim="800000"/>
            <a:headEnd/>
            <a:tailEnd/>
          </a:ln>
          <a:effectLst/>
        </p:spPr>
      </p:pic>
      <p:pic>
        <p:nvPicPr>
          <p:cNvPr id="8" name="Picture 6"/>
          <p:cNvPicPr>
            <a:picLocks noChangeAspect="1" noChangeArrowheads="1"/>
          </p:cNvPicPr>
          <p:nvPr/>
        </p:nvPicPr>
        <p:blipFill>
          <a:blip r:embed="rId6" cstate="print"/>
          <a:srcRect/>
          <a:stretch>
            <a:fillRect/>
          </a:stretch>
        </p:blipFill>
        <p:spPr bwMode="auto">
          <a:xfrm>
            <a:off x="4038600" y="3962400"/>
            <a:ext cx="403860" cy="384629"/>
          </a:xfrm>
          <a:prstGeom prst="rect">
            <a:avLst/>
          </a:prstGeom>
          <a:noFill/>
          <a:ln w="9525">
            <a:noFill/>
            <a:miter lim="800000"/>
            <a:headEnd/>
            <a:tailEnd/>
          </a:ln>
          <a:effectLst/>
        </p:spPr>
      </p:pic>
      <p:pic>
        <p:nvPicPr>
          <p:cNvPr id="9" name="Picture 3"/>
          <p:cNvPicPr>
            <a:picLocks noChangeAspect="1" noChangeArrowheads="1"/>
          </p:cNvPicPr>
          <p:nvPr/>
        </p:nvPicPr>
        <p:blipFill>
          <a:blip r:embed="rId7" cstate="print"/>
          <a:srcRect/>
          <a:stretch>
            <a:fillRect/>
          </a:stretch>
        </p:blipFill>
        <p:spPr bwMode="auto">
          <a:xfrm>
            <a:off x="1219200" y="4419600"/>
            <a:ext cx="1762125" cy="53327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16</a:t>
            </a:fld>
            <a:endParaRPr lang="en-US"/>
          </a:p>
        </p:txBody>
      </p:sp>
      <p:pic>
        <p:nvPicPr>
          <p:cNvPr id="7170" name="Picture 2"/>
          <p:cNvPicPr>
            <a:picLocks noChangeAspect="1" noChangeArrowheads="1"/>
          </p:cNvPicPr>
          <p:nvPr/>
        </p:nvPicPr>
        <p:blipFill>
          <a:blip r:embed="rId2" cstate="print"/>
          <a:srcRect/>
          <a:stretch>
            <a:fillRect/>
          </a:stretch>
        </p:blipFill>
        <p:spPr bwMode="auto">
          <a:xfrm>
            <a:off x="990600" y="685801"/>
            <a:ext cx="6553200" cy="1219200"/>
          </a:xfrm>
          <a:prstGeom prst="rect">
            <a:avLst/>
          </a:prstGeom>
          <a:noFill/>
          <a:ln w="9525">
            <a:noFill/>
            <a:miter lim="800000"/>
            <a:headEnd/>
            <a:tailEnd/>
          </a:ln>
          <a:effectLst/>
        </p:spPr>
      </p:pic>
      <p:sp>
        <p:nvSpPr>
          <p:cNvPr id="11" name="TextBox 10"/>
          <p:cNvSpPr txBox="1"/>
          <p:nvPr/>
        </p:nvSpPr>
        <p:spPr>
          <a:xfrm>
            <a:off x="0" y="228600"/>
            <a:ext cx="9144000" cy="3847207"/>
          </a:xfrm>
          <a:prstGeom prst="rect">
            <a:avLst/>
          </a:prstGeom>
          <a:noFill/>
        </p:spPr>
        <p:txBody>
          <a:bodyPr wrap="square" rtlCol="0">
            <a:spAutoFit/>
          </a:bodyPr>
          <a:lstStyle/>
          <a:p>
            <a:r>
              <a:rPr lang="en-US" dirty="0" smtClean="0"/>
              <a:t>This can be written as: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sz="2000" dirty="0" smtClean="0">
                <a:latin typeface="Times New Roman" pitchFamily="18" charset="0"/>
                <a:cs typeface="Times New Roman" pitchFamily="18" charset="0"/>
              </a:rPr>
              <a:t> In words, welfare is the difference between what lifetime utility would be were the durable a free good and the minimal (expected) utility cost of saving up for its purchase. This cost is lower under the random Rosca than under autarky because each member expects to enjoy the durable's services for a fraction          of the time in which he is saving up for the durable.</a:t>
            </a:r>
            <a:endParaRPr lang="en-US" sz="2000" dirty="0">
              <a:latin typeface="Times New Roman" pitchFamily="18" charset="0"/>
              <a:cs typeface="Times New Roman" pitchFamily="18" charset="0"/>
            </a:endParaRPr>
          </a:p>
        </p:txBody>
      </p:sp>
      <p:pic>
        <p:nvPicPr>
          <p:cNvPr id="7178" name="Picture 10"/>
          <p:cNvPicPr>
            <a:picLocks noChangeAspect="1" noChangeArrowheads="1"/>
          </p:cNvPicPr>
          <p:nvPr/>
        </p:nvPicPr>
        <p:blipFill>
          <a:blip r:embed="rId3" cstate="print"/>
          <a:srcRect/>
          <a:stretch>
            <a:fillRect/>
          </a:stretch>
        </p:blipFill>
        <p:spPr bwMode="auto">
          <a:xfrm>
            <a:off x="5486400" y="3352800"/>
            <a:ext cx="400050" cy="40005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17</a:t>
            </a:fld>
            <a:endParaRPr lang="en-US"/>
          </a:p>
        </p:txBody>
      </p:sp>
      <p:sp>
        <p:nvSpPr>
          <p:cNvPr id="3" name="TextBox 2"/>
          <p:cNvSpPr txBox="1"/>
          <p:nvPr/>
        </p:nvSpPr>
        <p:spPr>
          <a:xfrm>
            <a:off x="0" y="152400"/>
            <a:ext cx="9144000" cy="5016758"/>
          </a:xfrm>
          <a:prstGeom prst="rect">
            <a:avLst/>
          </a:prstGeom>
          <a:noFill/>
        </p:spPr>
        <p:txBody>
          <a:bodyPr wrap="square" rtlCol="0">
            <a:spAutoFit/>
          </a:bodyPr>
          <a:lstStyle/>
          <a:p>
            <a:r>
              <a:rPr lang="en-US" sz="2000" b="1" i="1" dirty="0" smtClean="0"/>
              <a:t>PROPOSITION 1:   </a:t>
            </a:r>
            <a:r>
              <a:rPr lang="en-US" sz="2000" dirty="0" smtClean="0">
                <a:latin typeface="Times New Roman" pitchFamily="18" charset="0"/>
                <a:cs typeface="Times New Roman" pitchFamily="18" charset="0"/>
              </a:rPr>
              <a:t>By forming a random  Rosca, group members raise their expected lifetime utilities. The optimal random Rosca involves members saving at a lower rate over a longer interval than under autarky. Nevertheless, if v "'(</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c) &gt; 0 for </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 0 and 1, and if    v"(c) &gt; 0, then individuals expect to receive the durable good sooner in the optimal random Rosca than under autarky (i.e.,                                                    </a:t>
            </a:r>
          </a:p>
          <a:p>
            <a:endParaRPr lang="en-US" sz="2000" dirty="0" smtClean="0">
              <a:latin typeface="Times New Roman" pitchFamily="18" charset="0"/>
              <a:cs typeface="Times New Roman" pitchFamily="18" charset="0"/>
            </a:endParaRPr>
          </a:p>
          <a:p>
            <a:r>
              <a:rPr lang="en-US" sz="2000" b="1" i="1" dirty="0" smtClean="0">
                <a:latin typeface="+mj-lt"/>
                <a:cs typeface="Times New Roman" pitchFamily="18" charset="0"/>
              </a:rPr>
              <a:t>Proof  :</a:t>
            </a:r>
          </a:p>
          <a:p>
            <a:endParaRPr lang="en-US" sz="2000" b="1" i="1" dirty="0" smtClean="0">
              <a:latin typeface="+mj-lt"/>
              <a:cs typeface="Times New Roman" pitchFamily="18" charset="0"/>
            </a:endParaRPr>
          </a:p>
          <a:p>
            <a:r>
              <a:rPr lang="en-US" sz="2000" dirty="0" smtClean="0">
                <a:latin typeface="Times New Roman" pitchFamily="18" charset="0"/>
                <a:cs typeface="Times New Roman" pitchFamily="18" charset="0"/>
              </a:rPr>
              <a:t>Equation  (3) and (5) implies,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above expression is </a:t>
            </a:r>
            <a:r>
              <a:rPr lang="en-US" sz="2000" dirty="0" err="1" smtClean="0">
                <a:latin typeface="Times New Roman" pitchFamily="18" charset="0"/>
                <a:cs typeface="Times New Roman" pitchFamily="18" charset="0"/>
              </a:rPr>
              <a:t>positive,u</a:t>
            </a:r>
            <a:r>
              <a:rPr lang="en-US" sz="2000" dirty="0" smtClean="0">
                <a:latin typeface="Times New Roman" pitchFamily="18" charset="0"/>
                <a:cs typeface="Times New Roman" pitchFamily="18" charset="0"/>
              </a:rPr>
              <a:t>( ∙ ) is a decreasing function; so group members' expected utility is higher in the random Rosca than under autarky.</a:t>
            </a:r>
          </a:p>
          <a:p>
            <a:r>
              <a:rPr lang="en-US" sz="2000" dirty="0" smtClean="0">
                <a:latin typeface="Times New Roman" pitchFamily="18" charset="0"/>
                <a:cs typeface="Times New Roman" pitchFamily="18" charset="0"/>
              </a:rPr>
              <a:t>Lemma also established that c*( ∙ ) is increasing. Therefore consumption is greater as well, since</a:t>
            </a:r>
            <a:endParaRPr lang="en-US" sz="2000" dirty="0">
              <a:latin typeface="Times New Roman" pitchFamily="18" charset="0"/>
              <a:cs typeface="Times New Roman" pitchFamily="18" charset="0"/>
            </a:endParaRPr>
          </a:p>
        </p:txBody>
      </p:sp>
      <p:pic>
        <p:nvPicPr>
          <p:cNvPr id="4" name="Picture 5"/>
          <p:cNvPicPr>
            <a:picLocks noChangeAspect="1" noChangeArrowheads="1"/>
          </p:cNvPicPr>
          <p:nvPr/>
        </p:nvPicPr>
        <p:blipFill>
          <a:blip r:embed="rId2" cstate="print"/>
          <a:srcRect/>
          <a:stretch>
            <a:fillRect/>
          </a:stretch>
        </p:blipFill>
        <p:spPr bwMode="auto">
          <a:xfrm>
            <a:off x="5867400" y="1447800"/>
            <a:ext cx="1905000" cy="452402"/>
          </a:xfrm>
          <a:prstGeom prst="rect">
            <a:avLst/>
          </a:prstGeom>
          <a:noFill/>
          <a:ln w="9525">
            <a:noFill/>
            <a:miter lim="800000"/>
            <a:headEnd/>
            <a:tailEnd/>
          </a:ln>
          <a:effectLst/>
        </p:spPr>
      </p:pic>
      <p:pic>
        <p:nvPicPr>
          <p:cNvPr id="5" name="Picture 4"/>
          <p:cNvPicPr>
            <a:picLocks noChangeAspect="1" noChangeArrowheads="1"/>
          </p:cNvPicPr>
          <p:nvPr/>
        </p:nvPicPr>
        <p:blipFill>
          <a:blip r:embed="rId3" cstate="print"/>
          <a:srcRect/>
          <a:stretch>
            <a:fillRect/>
          </a:stretch>
        </p:blipFill>
        <p:spPr bwMode="auto">
          <a:xfrm>
            <a:off x="5105400" y="1371600"/>
            <a:ext cx="671513" cy="463112"/>
          </a:xfrm>
          <a:prstGeom prst="rect">
            <a:avLst/>
          </a:prstGeom>
          <a:noFill/>
          <a:ln w="9525">
            <a:noFill/>
            <a:miter lim="800000"/>
            <a:headEnd/>
            <a:tailEnd/>
          </a:ln>
          <a:effectLst/>
        </p:spPr>
      </p:pic>
      <p:sp>
        <p:nvSpPr>
          <p:cNvPr id="6" name="Isosceles Triangle 5"/>
          <p:cNvSpPr/>
          <p:nvPr/>
        </p:nvSpPr>
        <p:spPr>
          <a:xfrm>
            <a:off x="762000" y="1219200"/>
            <a:ext cx="152400" cy="1524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p:cNvPicPr>
            <a:picLocks noChangeAspect="1" noChangeArrowheads="1"/>
          </p:cNvPicPr>
          <p:nvPr/>
        </p:nvPicPr>
        <p:blipFill>
          <a:blip r:embed="rId4" cstate="print"/>
          <a:srcRect/>
          <a:stretch>
            <a:fillRect/>
          </a:stretch>
        </p:blipFill>
        <p:spPr bwMode="auto">
          <a:xfrm>
            <a:off x="2286000" y="3124200"/>
            <a:ext cx="3276600" cy="685800"/>
          </a:xfrm>
          <a:prstGeom prst="rect">
            <a:avLst/>
          </a:prstGeom>
          <a:noFill/>
          <a:ln w="9525">
            <a:noFill/>
            <a:miter lim="800000"/>
            <a:headEnd/>
            <a:tailEnd/>
          </a:ln>
          <a:effectLst/>
        </p:spPr>
      </p:pic>
      <p:pic>
        <p:nvPicPr>
          <p:cNvPr id="8" name="Picture 6"/>
          <p:cNvPicPr>
            <a:picLocks noChangeAspect="1" noChangeArrowheads="1"/>
          </p:cNvPicPr>
          <p:nvPr/>
        </p:nvPicPr>
        <p:blipFill>
          <a:blip r:embed="rId5" cstate="print"/>
          <a:srcRect/>
          <a:stretch>
            <a:fillRect/>
          </a:stretch>
        </p:blipFill>
        <p:spPr bwMode="auto">
          <a:xfrm>
            <a:off x="1371600" y="3200400"/>
            <a:ext cx="885824" cy="533400"/>
          </a:xfrm>
          <a:prstGeom prst="rect">
            <a:avLst/>
          </a:prstGeom>
          <a:noFill/>
          <a:ln w="9525">
            <a:noFill/>
            <a:miter lim="800000"/>
            <a:headEnd/>
            <a:tailEnd/>
          </a:ln>
          <a:effectLst/>
        </p:spPr>
      </p:pic>
      <p:pic>
        <p:nvPicPr>
          <p:cNvPr id="9" name="Picture 2"/>
          <p:cNvPicPr>
            <a:picLocks noChangeAspect="1" noChangeArrowheads="1"/>
          </p:cNvPicPr>
          <p:nvPr/>
        </p:nvPicPr>
        <p:blipFill>
          <a:blip r:embed="rId6" cstate="print"/>
          <a:srcRect/>
          <a:stretch>
            <a:fillRect/>
          </a:stretch>
        </p:blipFill>
        <p:spPr bwMode="auto">
          <a:xfrm>
            <a:off x="2362200" y="5333999"/>
            <a:ext cx="685800" cy="491319"/>
          </a:xfrm>
          <a:prstGeom prst="rect">
            <a:avLst/>
          </a:prstGeom>
          <a:noFill/>
          <a:ln w="9525">
            <a:noFill/>
            <a:miter lim="800000"/>
            <a:headEnd/>
            <a:tailEnd/>
          </a:ln>
          <a:effectLst/>
        </p:spPr>
      </p:pic>
      <p:pic>
        <p:nvPicPr>
          <p:cNvPr id="10" name="Picture 3"/>
          <p:cNvPicPr>
            <a:picLocks noChangeAspect="1" noChangeArrowheads="1"/>
          </p:cNvPicPr>
          <p:nvPr/>
        </p:nvPicPr>
        <p:blipFill>
          <a:blip r:embed="rId7" cstate="print"/>
          <a:srcRect/>
          <a:stretch>
            <a:fillRect/>
          </a:stretch>
        </p:blipFill>
        <p:spPr bwMode="auto">
          <a:xfrm>
            <a:off x="3048000" y="5334000"/>
            <a:ext cx="1676400" cy="5334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18</a:t>
            </a:fld>
            <a:endParaRPr lang="en-US"/>
          </a:p>
        </p:txBody>
      </p:sp>
      <p:pic>
        <p:nvPicPr>
          <p:cNvPr id="8200" name="Picture 8"/>
          <p:cNvPicPr>
            <a:picLocks noChangeAspect="1" noChangeArrowheads="1"/>
          </p:cNvPicPr>
          <p:nvPr/>
        </p:nvPicPr>
        <p:blipFill>
          <a:blip r:embed="rId2" cstate="print"/>
          <a:srcRect/>
          <a:stretch>
            <a:fillRect/>
          </a:stretch>
        </p:blipFill>
        <p:spPr bwMode="auto">
          <a:xfrm>
            <a:off x="2743200" y="1905000"/>
            <a:ext cx="2514600" cy="485775"/>
          </a:xfrm>
          <a:prstGeom prst="rect">
            <a:avLst/>
          </a:prstGeom>
          <a:noFill/>
          <a:ln w="9525">
            <a:noFill/>
            <a:miter lim="800000"/>
            <a:headEnd/>
            <a:tailEnd/>
          </a:ln>
          <a:effectLst/>
        </p:spPr>
      </p:pic>
      <p:pic>
        <p:nvPicPr>
          <p:cNvPr id="8201" name="Picture 9"/>
          <p:cNvPicPr>
            <a:picLocks noChangeAspect="1" noChangeArrowheads="1"/>
          </p:cNvPicPr>
          <p:nvPr/>
        </p:nvPicPr>
        <p:blipFill>
          <a:blip r:embed="rId3" cstate="print"/>
          <a:srcRect/>
          <a:stretch>
            <a:fillRect/>
          </a:stretch>
        </p:blipFill>
        <p:spPr bwMode="auto">
          <a:xfrm>
            <a:off x="3657600" y="2590800"/>
            <a:ext cx="2026920" cy="4572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1524000" y="381000"/>
            <a:ext cx="1034716" cy="409575"/>
          </a:xfrm>
          <a:prstGeom prst="rect">
            <a:avLst/>
          </a:prstGeom>
          <a:noFill/>
          <a:ln w="9525">
            <a:noFill/>
            <a:miter lim="800000"/>
            <a:headEnd/>
            <a:tailEnd/>
          </a:ln>
          <a:effectLst/>
        </p:spPr>
      </p:pic>
      <p:sp>
        <p:nvSpPr>
          <p:cNvPr id="13" name="Rectangle 12"/>
          <p:cNvSpPr/>
          <p:nvPr/>
        </p:nvSpPr>
        <p:spPr>
          <a:xfrm>
            <a:off x="0" y="0"/>
            <a:ext cx="9144000" cy="1661993"/>
          </a:xfrm>
          <a:prstGeom prst="rect">
            <a:avLst/>
          </a:prstGeom>
        </p:spPr>
        <p:txBody>
          <a:bodyPr wrap="square">
            <a:spAutoFit/>
          </a:bodyPr>
          <a:lstStyle/>
          <a:p>
            <a:r>
              <a:rPr lang="en-US" sz="2000" dirty="0" smtClean="0">
                <a:latin typeface="Times New Roman" pitchFamily="18" charset="0"/>
                <a:cs typeface="Times New Roman" pitchFamily="18" charset="0"/>
              </a:rPr>
              <a:t>However, the constraint , </a:t>
            </a:r>
            <a:r>
              <a:rPr lang="en-US" sz="2200" b="1" dirty="0" smtClean="0">
                <a:latin typeface="Times New Roman" pitchFamily="18" charset="0"/>
                <a:cs typeface="Times New Roman" pitchFamily="18" charset="0"/>
              </a:rPr>
              <a:t>t(y - c) = B  </a:t>
            </a:r>
            <a:r>
              <a:rPr lang="en-US" sz="2000" dirty="0" smtClean="0">
                <a:latin typeface="Times New Roman" pitchFamily="18" charset="0"/>
                <a:cs typeface="Times New Roman" pitchFamily="18" charset="0"/>
              </a:rPr>
              <a:t>applies under both autarky and the random Rosca. Hence,                 and the optimal random Rosca involves members saving at a lower rate over a longer interval than under autarky.</a:t>
            </a: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14" name="Rectangle 13"/>
          <p:cNvSpPr/>
          <p:nvPr/>
        </p:nvSpPr>
        <p:spPr>
          <a:xfrm>
            <a:off x="0" y="1066800"/>
            <a:ext cx="9144000" cy="5324535"/>
          </a:xfrm>
          <a:prstGeom prst="rect">
            <a:avLst/>
          </a:prstGeom>
        </p:spPr>
        <p:txBody>
          <a:bodyPr wrap="square">
            <a:spAutoFit/>
          </a:bodyPr>
          <a:lstStyle/>
          <a:p>
            <a:r>
              <a:rPr lang="en-US" sz="2000" dirty="0" smtClean="0">
                <a:latin typeface="Times New Roman" pitchFamily="18" charset="0"/>
                <a:cs typeface="Times New Roman" pitchFamily="18" charset="0"/>
              </a:rPr>
              <a:t>To prove that the expected receipt date under the optimal random Rosca is sooner than that under autarky we have to show that :</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Since,                                   and                                       its sufficient to  show that,</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By assumption of concavity of v(1, ∙), inspection of (2) reveals that y = c*(1). Therefore, we need to show that :</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This follows from Jensen's inequality and the convexity of c*(∙) established under</a:t>
            </a:r>
          </a:p>
          <a:p>
            <a:r>
              <a:rPr lang="en-US" sz="2000" dirty="0" smtClean="0">
                <a:latin typeface="Times New Roman" pitchFamily="18" charset="0"/>
                <a:cs typeface="Times New Roman" pitchFamily="18" charset="0"/>
              </a:rPr>
              <a:t>these hypotheses in the lemma.</a:t>
            </a:r>
            <a:endParaRPr lang="en-US" sz="2000" dirty="0">
              <a:latin typeface="Times New Roman" pitchFamily="18" charset="0"/>
              <a:cs typeface="Times New Roman" pitchFamily="18" charset="0"/>
            </a:endParaRPr>
          </a:p>
        </p:txBody>
      </p:sp>
      <p:pic>
        <p:nvPicPr>
          <p:cNvPr id="1029" name="Picture 5"/>
          <p:cNvPicPr>
            <a:picLocks noChangeAspect="1" noChangeArrowheads="1"/>
          </p:cNvPicPr>
          <p:nvPr/>
        </p:nvPicPr>
        <p:blipFill>
          <a:blip r:embed="rId5" cstate="print"/>
          <a:srcRect/>
          <a:stretch>
            <a:fillRect/>
          </a:stretch>
        </p:blipFill>
        <p:spPr bwMode="auto">
          <a:xfrm>
            <a:off x="1143000" y="2667000"/>
            <a:ext cx="1600200" cy="400050"/>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cstate="print"/>
          <a:srcRect/>
          <a:stretch>
            <a:fillRect/>
          </a:stretch>
        </p:blipFill>
        <p:spPr bwMode="auto">
          <a:xfrm>
            <a:off x="2819400" y="3352800"/>
            <a:ext cx="1109663" cy="380999"/>
          </a:xfrm>
          <a:prstGeom prst="rect">
            <a:avLst/>
          </a:prstGeom>
          <a:noFill/>
          <a:ln w="9525">
            <a:noFill/>
            <a:miter lim="800000"/>
            <a:headEnd/>
            <a:tailEnd/>
          </a:ln>
          <a:effectLst/>
        </p:spPr>
      </p:pic>
      <p:pic>
        <p:nvPicPr>
          <p:cNvPr id="1031" name="Picture 7"/>
          <p:cNvPicPr>
            <a:picLocks noChangeAspect="1" noChangeArrowheads="1"/>
          </p:cNvPicPr>
          <p:nvPr/>
        </p:nvPicPr>
        <p:blipFill>
          <a:blip r:embed="rId7" cstate="print"/>
          <a:srcRect/>
          <a:stretch>
            <a:fillRect/>
          </a:stretch>
        </p:blipFill>
        <p:spPr bwMode="auto">
          <a:xfrm>
            <a:off x="3962400" y="3318272"/>
            <a:ext cx="1524000" cy="415528"/>
          </a:xfrm>
          <a:prstGeom prst="rect">
            <a:avLst/>
          </a:prstGeom>
          <a:noFill/>
          <a:ln w="9525">
            <a:noFill/>
            <a:miter lim="800000"/>
            <a:headEnd/>
            <a:tailEnd/>
          </a:ln>
          <a:effectLst/>
        </p:spPr>
      </p:pic>
      <p:pic>
        <p:nvPicPr>
          <p:cNvPr id="1032" name="Picture 8"/>
          <p:cNvPicPr>
            <a:picLocks noChangeAspect="1" noChangeArrowheads="1"/>
          </p:cNvPicPr>
          <p:nvPr/>
        </p:nvPicPr>
        <p:blipFill>
          <a:blip r:embed="rId8" cstate="print"/>
          <a:srcRect/>
          <a:stretch>
            <a:fillRect/>
          </a:stretch>
        </p:blipFill>
        <p:spPr bwMode="auto">
          <a:xfrm>
            <a:off x="2209800" y="4953000"/>
            <a:ext cx="4000500" cy="6096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19</a:t>
            </a:fld>
            <a:endParaRPr lang="en-US"/>
          </a:p>
        </p:txBody>
      </p:sp>
      <p:sp>
        <p:nvSpPr>
          <p:cNvPr id="3" name="TextBox 2"/>
          <p:cNvSpPr txBox="1"/>
          <p:nvPr/>
        </p:nvSpPr>
        <p:spPr>
          <a:xfrm>
            <a:off x="0" y="0"/>
            <a:ext cx="9144000" cy="8402300"/>
          </a:xfrm>
          <a:prstGeom prst="rect">
            <a:avLst/>
          </a:prstGeom>
          <a:noFill/>
        </p:spPr>
        <p:txBody>
          <a:bodyPr wrap="square" rtlCol="0">
            <a:spAutoFit/>
          </a:bodyPr>
          <a:lstStyle/>
          <a:p>
            <a:r>
              <a:rPr lang="en-US" sz="2000" dirty="0" smtClean="0">
                <a:latin typeface="Times New Roman" pitchFamily="18" charset="0"/>
                <a:cs typeface="Times New Roman" pitchFamily="18" charset="0"/>
              </a:rPr>
              <a:t>Hence, Welfare is raised by forming a Rosca because some financial intermediation  reduces everyone's utility cost of saving up.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ranking of random Roscas and autarky does not hold ex post since, though individuals have the same prospects ex ante, their circumstances differ once the order of receipt has been determined. Using the index </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to denote the person who wins the pot at the </a:t>
            </a:r>
            <a:r>
              <a:rPr lang="en-US" sz="2000" dirty="0" err="1" smtClean="0">
                <a:latin typeface="Times New Roman" pitchFamily="18" charset="0"/>
                <a:cs typeface="Times New Roman" pitchFamily="18" charset="0"/>
              </a:rPr>
              <a:t>ith</a:t>
            </a:r>
            <a:r>
              <a:rPr lang="en-US" sz="2000" dirty="0" smtClean="0">
                <a:latin typeface="Times New Roman" pitchFamily="18" charset="0"/>
                <a:cs typeface="Times New Roman" pitchFamily="18" charset="0"/>
              </a:rPr>
              <a:t> meeting, at date                 ex post utilities under the random Rosca are given by :</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Since his consumption/receipt-date pair              is feasible, but not optimal, under</a:t>
            </a:r>
          </a:p>
          <a:p>
            <a:r>
              <a:rPr lang="en-US" sz="2000" dirty="0" smtClean="0">
                <a:latin typeface="Times New Roman" pitchFamily="18" charset="0"/>
                <a:cs typeface="Times New Roman" pitchFamily="18" charset="0"/>
              </a:rPr>
              <a:t>autarky, the individual receiving the pot at the final meeting date (</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 n) has been made</a:t>
            </a:r>
          </a:p>
          <a:p>
            <a:r>
              <a:rPr lang="en-US" sz="2000" dirty="0" smtClean="0">
                <a:latin typeface="Times New Roman" pitchFamily="18" charset="0"/>
                <a:cs typeface="Times New Roman" pitchFamily="18" charset="0"/>
              </a:rPr>
              <a:t>strictly worse off (ex post) by joining the random Rosca.</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pic>
        <p:nvPicPr>
          <p:cNvPr id="4" name="Picture 9"/>
          <p:cNvPicPr>
            <a:picLocks noChangeAspect="1" noChangeArrowheads="1"/>
          </p:cNvPicPr>
          <p:nvPr/>
        </p:nvPicPr>
        <p:blipFill>
          <a:blip r:embed="rId2" cstate="print"/>
          <a:srcRect/>
          <a:stretch>
            <a:fillRect/>
          </a:stretch>
        </p:blipFill>
        <p:spPr bwMode="auto">
          <a:xfrm>
            <a:off x="2514600" y="1828800"/>
            <a:ext cx="940470" cy="319088"/>
          </a:xfrm>
          <a:prstGeom prst="rect">
            <a:avLst/>
          </a:prstGeom>
          <a:noFill/>
          <a:ln w="9525">
            <a:noFill/>
            <a:miter lim="800000"/>
            <a:headEnd/>
            <a:tailEnd/>
          </a:ln>
          <a:effectLst/>
        </p:spPr>
      </p:pic>
      <p:pic>
        <p:nvPicPr>
          <p:cNvPr id="5" name="Picture 3"/>
          <p:cNvPicPr>
            <a:picLocks noChangeAspect="1" noChangeArrowheads="1"/>
          </p:cNvPicPr>
          <p:nvPr/>
        </p:nvPicPr>
        <p:blipFill>
          <a:blip r:embed="rId3" cstate="print"/>
          <a:srcRect/>
          <a:stretch>
            <a:fillRect/>
          </a:stretch>
        </p:blipFill>
        <p:spPr bwMode="auto">
          <a:xfrm>
            <a:off x="1981200" y="2438400"/>
            <a:ext cx="4786312" cy="1752600"/>
          </a:xfrm>
          <a:prstGeom prst="rect">
            <a:avLst/>
          </a:prstGeom>
          <a:noFill/>
          <a:ln w="9525">
            <a:noFill/>
            <a:miter lim="800000"/>
            <a:headEnd/>
            <a:tailEnd/>
          </a:ln>
          <a:effectLst/>
        </p:spPr>
      </p:pic>
      <p:pic>
        <p:nvPicPr>
          <p:cNvPr id="6" name="Picture 10"/>
          <p:cNvPicPr>
            <a:picLocks noChangeAspect="1" noChangeArrowheads="1"/>
          </p:cNvPicPr>
          <p:nvPr/>
        </p:nvPicPr>
        <p:blipFill>
          <a:blip r:embed="rId4" cstate="print"/>
          <a:srcRect/>
          <a:stretch>
            <a:fillRect/>
          </a:stretch>
        </p:blipFill>
        <p:spPr bwMode="auto">
          <a:xfrm>
            <a:off x="4191000" y="4572000"/>
            <a:ext cx="757670" cy="33337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2</a:t>
            </a:fld>
            <a:endParaRPr lang="en-US"/>
          </a:p>
        </p:txBody>
      </p:sp>
      <p:sp>
        <p:nvSpPr>
          <p:cNvPr id="4" name="Rectangle 3"/>
          <p:cNvSpPr/>
          <p:nvPr/>
        </p:nvSpPr>
        <p:spPr>
          <a:xfrm>
            <a:off x="0" y="457200"/>
            <a:ext cx="9144000" cy="2462213"/>
          </a:xfrm>
          <a:prstGeom prst="rect">
            <a:avLst/>
          </a:prstGeom>
        </p:spPr>
        <p:txBody>
          <a:bodyPr wrap="square">
            <a:spAutoFit/>
          </a:bodyPr>
          <a:lstStyle/>
          <a:p>
            <a:r>
              <a:rPr lang="en-US" sz="2200" dirty="0" smtClean="0"/>
              <a:t>Rotating savings and credit associations (ROSCAS) are informal financial institutions, primarily used to save up for the purchase of indivisible durable good, found all over the world but majorly in developing countries. Using a model in which individual saves for an indivisible durable consumption good, the paper analyze economic role of Roscas which distribute funds using random allocation and bidding. They seem more appropriate for dealing with significant, idiosyncratic events, rather than hump savings for old age.</a:t>
            </a:r>
            <a:endParaRPr lang="en-US"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548680"/>
            <a:ext cx="7992888" cy="4093428"/>
          </a:xfrm>
          <a:prstGeom prst="rect">
            <a:avLst/>
          </a:prstGeom>
          <a:noFill/>
        </p:spPr>
        <p:txBody>
          <a:bodyPr wrap="square" rtlCol="0">
            <a:spAutoFit/>
          </a:bodyPr>
          <a:lstStyle/>
          <a:p>
            <a:r>
              <a:rPr lang="en-US" sz="2000" dirty="0" smtClean="0">
                <a:latin typeface="Georgia" pitchFamily="18" charset="0"/>
              </a:rPr>
              <a:t>                                                        RECAP</a:t>
            </a:r>
          </a:p>
          <a:p>
            <a:endParaRPr lang="en-US" sz="2000" dirty="0">
              <a:latin typeface="Georgia" pitchFamily="18" charset="0"/>
            </a:endParaRPr>
          </a:p>
          <a:p>
            <a:r>
              <a:rPr lang="en-US" sz="2000" dirty="0" smtClean="0">
                <a:latin typeface="Georgia" pitchFamily="18" charset="0"/>
              </a:rPr>
              <a:t>What  are  </a:t>
            </a:r>
            <a:r>
              <a:rPr lang="en-US" sz="2000" dirty="0" err="1" smtClean="0">
                <a:latin typeface="Georgia" pitchFamily="18" charset="0"/>
              </a:rPr>
              <a:t>Roscas</a:t>
            </a:r>
            <a:r>
              <a:rPr lang="en-US" sz="2000" dirty="0" smtClean="0">
                <a:latin typeface="Georgia" pitchFamily="18" charset="0"/>
              </a:rPr>
              <a:t>?</a:t>
            </a:r>
          </a:p>
          <a:p>
            <a:endParaRPr lang="en-US" sz="2000" dirty="0">
              <a:latin typeface="Georgia" pitchFamily="18" charset="0"/>
            </a:endParaRPr>
          </a:p>
          <a:p>
            <a:r>
              <a:rPr lang="en-US" sz="2000" dirty="0" smtClean="0">
                <a:latin typeface="Georgia" pitchFamily="18" charset="0"/>
              </a:rPr>
              <a:t>Why  are  </a:t>
            </a:r>
            <a:r>
              <a:rPr lang="en-US" sz="2000" dirty="0" err="1" smtClean="0">
                <a:latin typeface="Georgia" pitchFamily="18" charset="0"/>
              </a:rPr>
              <a:t>Roscas</a:t>
            </a:r>
            <a:r>
              <a:rPr lang="en-US" sz="2000" dirty="0" smtClean="0">
                <a:latin typeface="Georgia" pitchFamily="18" charset="0"/>
              </a:rPr>
              <a:t> formed?</a:t>
            </a:r>
          </a:p>
          <a:p>
            <a:endParaRPr lang="en-US" sz="2000" dirty="0" smtClean="0">
              <a:latin typeface="Georgia" pitchFamily="18" charset="0"/>
            </a:endParaRPr>
          </a:p>
          <a:p>
            <a:r>
              <a:rPr lang="en-US" sz="2000" dirty="0" smtClean="0">
                <a:latin typeface="Georgia" pitchFamily="18" charset="0"/>
              </a:rPr>
              <a:t>What are random </a:t>
            </a:r>
            <a:r>
              <a:rPr lang="en-US" sz="2000" dirty="0" err="1" smtClean="0">
                <a:latin typeface="Georgia" pitchFamily="18" charset="0"/>
              </a:rPr>
              <a:t>roscas</a:t>
            </a:r>
            <a:r>
              <a:rPr lang="en-US" sz="2000" dirty="0" smtClean="0">
                <a:latin typeface="Georgia" pitchFamily="18" charset="0"/>
              </a:rPr>
              <a:t>?</a:t>
            </a:r>
          </a:p>
          <a:p>
            <a:endParaRPr lang="en-US" sz="2000" dirty="0" smtClean="0">
              <a:latin typeface="Georgia" pitchFamily="18" charset="0"/>
            </a:endParaRPr>
          </a:p>
          <a:p>
            <a:r>
              <a:rPr lang="en-US" sz="2000" dirty="0" smtClean="0">
                <a:latin typeface="Georgia" pitchFamily="18" charset="0"/>
              </a:rPr>
              <a:t>Welfare in random </a:t>
            </a:r>
            <a:r>
              <a:rPr lang="en-US" sz="2000" dirty="0" err="1" smtClean="0">
                <a:latin typeface="Georgia" pitchFamily="18" charset="0"/>
              </a:rPr>
              <a:t>rosca</a:t>
            </a:r>
            <a:endParaRPr lang="en-US" sz="2000" dirty="0" smtClean="0">
              <a:latin typeface="Georgia" pitchFamily="18" charset="0"/>
            </a:endParaRPr>
          </a:p>
          <a:p>
            <a:endParaRPr lang="en-US" sz="2000" dirty="0">
              <a:latin typeface="Georgia" pitchFamily="18" charset="0"/>
            </a:endParaRPr>
          </a:p>
          <a:p>
            <a:endParaRPr lang="en-US" sz="2000" dirty="0" smtClean="0">
              <a:latin typeface="Georgia" pitchFamily="18" charset="0"/>
            </a:endParaRPr>
          </a:p>
          <a:p>
            <a:endParaRPr lang="en-US" sz="2000" dirty="0">
              <a:latin typeface="Georgia" pitchFamily="18" charset="0"/>
            </a:endParaRPr>
          </a:p>
          <a:p>
            <a:endParaRPr lang="en-IN" sz="2000" dirty="0">
              <a:latin typeface="Georgia"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124744"/>
            <a:ext cx="7848872" cy="6340197"/>
          </a:xfrm>
          <a:prstGeom prst="rect">
            <a:avLst/>
          </a:prstGeom>
          <a:noFill/>
        </p:spPr>
        <p:txBody>
          <a:bodyPr wrap="square" rtlCol="0">
            <a:spAutoFit/>
          </a:bodyPr>
          <a:lstStyle/>
          <a:p>
            <a:r>
              <a:rPr lang="en-US" sz="2400" dirty="0" smtClean="0"/>
              <a:t>BIDDING  ROSCA</a:t>
            </a:r>
          </a:p>
          <a:p>
            <a:endParaRPr lang="en-US" sz="2400" dirty="0" smtClean="0"/>
          </a:p>
          <a:p>
            <a:r>
              <a:rPr lang="en-US" sz="2000" dirty="0" smtClean="0"/>
              <a:t>Individuals bid for the right to receive the pot at a certain date.</a:t>
            </a:r>
          </a:p>
          <a:p>
            <a:endParaRPr lang="en-US" sz="2000" dirty="0" smtClean="0"/>
          </a:p>
          <a:p>
            <a:r>
              <a:rPr lang="en-US" sz="2000" dirty="0" smtClean="0"/>
              <a:t>Assume that </a:t>
            </a:r>
            <a:r>
              <a:rPr lang="en-US" sz="2000" dirty="0" err="1" smtClean="0"/>
              <a:t>Rosca</a:t>
            </a:r>
            <a:r>
              <a:rPr lang="en-US" sz="2000" dirty="0" smtClean="0"/>
              <a:t> members determine the order of receipt for the pot at time zero.</a:t>
            </a:r>
          </a:p>
          <a:p>
            <a:endParaRPr lang="en-US" sz="2000" dirty="0" smtClean="0"/>
          </a:p>
          <a:p>
            <a:r>
              <a:rPr lang="en-IN" sz="2000" dirty="0" smtClean="0"/>
              <a:t>“Bid" : a pledge to contribute a certain amount to the </a:t>
            </a:r>
            <a:r>
              <a:rPr lang="en-IN" sz="2000" dirty="0" err="1" smtClean="0"/>
              <a:t>Rosca</a:t>
            </a:r>
            <a:r>
              <a:rPr lang="en-IN" sz="2000" dirty="0" smtClean="0"/>
              <a:t> at a constant rate over its life, in exchange for the right to receive the pot at a certain meeting date. </a:t>
            </a:r>
          </a:p>
          <a:p>
            <a:endParaRPr lang="en-IN" sz="2000" dirty="0" smtClean="0"/>
          </a:p>
          <a:p>
            <a:r>
              <a:rPr lang="en-IN" sz="2000" dirty="0" smtClean="0"/>
              <a:t>A higher bid would naturally entitle an individual to an earlier receipt date.</a:t>
            </a:r>
          </a:p>
          <a:p>
            <a:endParaRPr lang="en-US" sz="2000" dirty="0" smtClean="0"/>
          </a:p>
          <a:p>
            <a:r>
              <a:rPr lang="en-US" sz="2000" dirty="0" smtClean="0"/>
              <a:t>Since there is no uncertainty about the date of receipt, this does not seem unreasonable.</a:t>
            </a:r>
          </a:p>
          <a:p>
            <a:endParaRPr lang="en-US" sz="2400" dirty="0" smtClean="0"/>
          </a:p>
          <a:p>
            <a:endParaRPr lang="en-US" dirty="0" smtClean="0"/>
          </a:p>
          <a:p>
            <a:endParaRPr lang="en-US" dirty="0" smtClean="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08720"/>
            <a:ext cx="8352928" cy="5324535"/>
          </a:xfrm>
          <a:prstGeom prst="rect">
            <a:avLst/>
          </a:prstGeom>
          <a:noFill/>
        </p:spPr>
        <p:txBody>
          <a:bodyPr wrap="square" rtlCol="0">
            <a:spAutoFit/>
          </a:bodyPr>
          <a:lstStyle/>
          <a:p>
            <a:r>
              <a:rPr lang="en-US" sz="2000" dirty="0" smtClean="0"/>
              <a:t>Any  auction protocol must satisfy the following conditions:</a:t>
            </a:r>
          </a:p>
          <a:p>
            <a:endParaRPr lang="en-US" sz="2000" dirty="0" smtClean="0"/>
          </a:p>
          <a:p>
            <a:pPr marL="457200" indent="-457200">
              <a:buAutoNum type="arabicPeriod"/>
            </a:pPr>
            <a:r>
              <a:rPr lang="en-IN" sz="2000" dirty="0" smtClean="0"/>
              <a:t>All must result in individuals being indifferent among bid/receipt-          date pairs, since individuals have identical preferences and complete information</a:t>
            </a:r>
          </a:p>
          <a:p>
            <a:pPr marL="457200" indent="-457200"/>
            <a:endParaRPr lang="en-IN" sz="2000" dirty="0" smtClean="0"/>
          </a:p>
          <a:p>
            <a:endParaRPr lang="en-IN" sz="2000" dirty="0" smtClean="0"/>
          </a:p>
          <a:p>
            <a:pPr marL="457200" indent="-457200">
              <a:buAutoNum type="arabicPeriod" startAt="2"/>
            </a:pPr>
            <a:r>
              <a:rPr lang="en-IN" sz="2000" dirty="0" smtClean="0"/>
              <a:t>Any efficient auction procedure must be structured so that total contributions committed through bids are just adequate to finance acquisition of the durable by the recipient of the pot at each meeting date.</a:t>
            </a:r>
            <a:r>
              <a:rPr lang="en-US" sz="2000" dirty="0" smtClean="0"/>
              <a:t>  </a:t>
            </a:r>
            <a:r>
              <a:rPr lang="en-IN" sz="2000" dirty="0" smtClean="0"/>
              <a:t>This precludes both redundant savings within the </a:t>
            </a:r>
            <a:r>
              <a:rPr lang="en-IN" sz="2000" dirty="0" err="1" smtClean="0"/>
              <a:t>Rosca</a:t>
            </a:r>
            <a:r>
              <a:rPr lang="en-IN" sz="2000" dirty="0" smtClean="0"/>
              <a:t> and the necessity to save outside of the </a:t>
            </a:r>
            <a:r>
              <a:rPr lang="en-IN" sz="2000" dirty="0" err="1" smtClean="0"/>
              <a:t>Rosca</a:t>
            </a:r>
            <a:r>
              <a:rPr lang="en-IN" sz="2000" dirty="0" smtClean="0"/>
              <a:t>.</a:t>
            </a:r>
          </a:p>
          <a:p>
            <a:endParaRPr lang="en-US" sz="2000" dirty="0" smtClean="0"/>
          </a:p>
          <a:p>
            <a:r>
              <a:rPr lang="en-IN" sz="2000" dirty="0" smtClean="0"/>
              <a:t>These 2 conditions determine the outcome of the bidding procedure. Thus it is unnecessary to commit to a particular auction protocol.</a:t>
            </a:r>
            <a:endParaRPr lang="en-US" sz="2000" dirty="0" smtClean="0"/>
          </a:p>
          <a:p>
            <a:pPr marL="457200" indent="-457200">
              <a:buAutoNum type="arabicPeriod" startAt="2"/>
            </a:pPr>
            <a:endParaRPr lang="en-US" sz="2000" dirty="0" smtClean="0"/>
          </a:p>
          <a:p>
            <a:pPr marL="457200" indent="-457200"/>
            <a:endParaRPr lang="en-IN"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08720"/>
            <a:ext cx="8064896" cy="6309420"/>
          </a:xfrm>
          <a:prstGeom prst="rect">
            <a:avLst/>
          </a:prstGeom>
          <a:noFill/>
        </p:spPr>
        <p:txBody>
          <a:bodyPr wrap="square" rtlCol="0">
            <a:spAutoFit/>
          </a:bodyPr>
          <a:lstStyle/>
          <a:p>
            <a:r>
              <a:rPr lang="en-US" sz="2000" dirty="0" smtClean="0"/>
              <a:t>THE  MODEL</a:t>
            </a:r>
          </a:p>
          <a:p>
            <a:endParaRPr lang="en-US" sz="2000" dirty="0" smtClean="0"/>
          </a:p>
          <a:p>
            <a:r>
              <a:rPr lang="en-US" sz="2000" dirty="0" smtClean="0"/>
              <a:t>t  :  time duration of  the  </a:t>
            </a:r>
            <a:r>
              <a:rPr lang="en-US" sz="2000" dirty="0" err="1" smtClean="0"/>
              <a:t>Rosca</a:t>
            </a:r>
            <a:endParaRPr lang="en-US" sz="2000" dirty="0" smtClean="0"/>
          </a:p>
          <a:p>
            <a:endParaRPr lang="en-US" sz="2000" dirty="0" smtClean="0"/>
          </a:p>
          <a:p>
            <a:r>
              <a:rPr lang="en-US" sz="2000" dirty="0" smtClean="0"/>
              <a:t>n :  number of  group members = number of times the </a:t>
            </a:r>
            <a:r>
              <a:rPr lang="en-US" sz="2000" dirty="0" err="1" smtClean="0"/>
              <a:t>Rosca</a:t>
            </a:r>
            <a:r>
              <a:rPr lang="en-US" sz="2000" dirty="0" smtClean="0"/>
              <a:t> meets.</a:t>
            </a:r>
          </a:p>
          <a:p>
            <a:endParaRPr lang="en-US" sz="2000" dirty="0" smtClean="0"/>
          </a:p>
          <a:p>
            <a:r>
              <a:rPr lang="en-US" sz="2000" dirty="0" smtClean="0"/>
              <a:t>In the zero </a:t>
            </a:r>
            <a:r>
              <a:rPr lang="en-US" sz="2000" baseline="30000" dirty="0" err="1" smtClean="0"/>
              <a:t>th</a:t>
            </a:r>
            <a:r>
              <a:rPr lang="en-US" sz="2000" dirty="0" smtClean="0"/>
              <a:t> period,  the bidding takes place.</a:t>
            </a:r>
          </a:p>
          <a:p>
            <a:endParaRPr lang="en-US" sz="2000" dirty="0" smtClean="0"/>
          </a:p>
          <a:p>
            <a:r>
              <a:rPr lang="en-US" sz="2000" dirty="0" smtClean="0"/>
              <a:t>There are (n-1) ascending-bid auctions , determining who wins the  pot at each meeting date except the last.  Each winner is excluded from participation in subsequent auctions.</a:t>
            </a:r>
          </a:p>
          <a:p>
            <a:endParaRPr lang="en-US" sz="2000" dirty="0" smtClean="0"/>
          </a:p>
          <a:p>
            <a:r>
              <a:rPr lang="en-US" sz="2000" dirty="0" smtClean="0"/>
              <a:t>Contribution of the last remaining individual is  set such that sum of all the commitments equals B.</a:t>
            </a:r>
          </a:p>
          <a:p>
            <a:endParaRPr lang="en-US" sz="2000" dirty="0" smtClean="0"/>
          </a:p>
          <a:p>
            <a:r>
              <a:rPr lang="en-US" sz="2000" dirty="0" smtClean="0"/>
              <a:t>Winning bids + last recipient's contribution = B</a:t>
            </a:r>
          </a:p>
          <a:p>
            <a:endParaRPr lang="en-US" dirty="0" smtClean="0"/>
          </a:p>
          <a:p>
            <a:endParaRPr lang="en-US" baseline="30000" dirty="0" smtClean="0"/>
          </a:p>
          <a:p>
            <a:endParaRPr lang="en-US" baseline="30000" dirty="0" smtClean="0"/>
          </a:p>
          <a:p>
            <a:endParaRPr lang="en-US" baseline="30000" dirty="0" smtClean="0"/>
          </a:p>
          <a:p>
            <a:endParaRPr lang="en-US" baseline="30000" dirty="0" smtClean="0"/>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80728"/>
            <a:ext cx="8064896" cy="5447645"/>
          </a:xfrm>
          <a:prstGeom prst="rect">
            <a:avLst/>
          </a:prstGeom>
          <a:noFill/>
        </p:spPr>
        <p:txBody>
          <a:bodyPr wrap="square" rtlCol="0">
            <a:spAutoFit/>
          </a:bodyPr>
          <a:lstStyle/>
          <a:p>
            <a:r>
              <a:rPr lang="en-US" dirty="0" smtClean="0"/>
              <a:t>CHARACTERIZATION  OF  THE  EQUILIBRIUM  BIDS</a:t>
            </a:r>
          </a:p>
          <a:p>
            <a:endParaRPr lang="en-US" dirty="0" smtClean="0"/>
          </a:p>
          <a:p>
            <a:endParaRPr lang="en-US" dirty="0" smtClean="0"/>
          </a:p>
          <a:p>
            <a:r>
              <a:rPr lang="en-US" dirty="0" smtClean="0"/>
              <a:t>Bidding  </a:t>
            </a:r>
            <a:r>
              <a:rPr lang="en-US" dirty="0" err="1" smtClean="0"/>
              <a:t>Rosca</a:t>
            </a:r>
            <a:r>
              <a:rPr lang="en-US" dirty="0" smtClean="0"/>
              <a:t>  lasts  until  time  t.</a:t>
            </a:r>
          </a:p>
          <a:p>
            <a:endParaRPr lang="en-US" dirty="0" smtClean="0"/>
          </a:p>
          <a:p>
            <a:r>
              <a:rPr lang="en-US" dirty="0" smtClean="0"/>
              <a:t>Meeting dates  are  given  by    </a:t>
            </a:r>
            <a:r>
              <a:rPr lang="en-IN" dirty="0" smtClean="0"/>
              <a:t>{t/n ,  2t/n ,  . . . , t}.</a:t>
            </a:r>
          </a:p>
          <a:p>
            <a:endParaRPr lang="en-US" dirty="0" smtClean="0"/>
          </a:p>
          <a:p>
            <a:r>
              <a:rPr lang="en-US" dirty="0" err="1" smtClean="0"/>
              <a:t>i</a:t>
            </a:r>
            <a:r>
              <a:rPr lang="en-US" dirty="0" smtClean="0"/>
              <a:t> </a:t>
            </a:r>
            <a:r>
              <a:rPr lang="en-US" baseline="30000" dirty="0" err="1" smtClean="0"/>
              <a:t>th</a:t>
            </a:r>
            <a:r>
              <a:rPr lang="en-US" dirty="0" smtClean="0"/>
              <a:t> individual  :  the one who receives the pot at  (</a:t>
            </a:r>
            <a:r>
              <a:rPr lang="en-US" dirty="0" err="1" smtClean="0"/>
              <a:t>i</a:t>
            </a:r>
            <a:r>
              <a:rPr lang="en-US" dirty="0" smtClean="0"/>
              <a:t> t/ n )</a:t>
            </a:r>
            <a:endParaRPr lang="en-IN" dirty="0" smtClean="0"/>
          </a:p>
          <a:p>
            <a:endParaRPr lang="en-US" dirty="0" smtClean="0"/>
          </a:p>
          <a:p>
            <a:r>
              <a:rPr lang="en-US" dirty="0" smtClean="0"/>
              <a:t>b</a:t>
            </a:r>
            <a:r>
              <a:rPr lang="en-US" baseline="-25000" dirty="0" smtClean="0"/>
              <a:t>i </a:t>
            </a:r>
            <a:r>
              <a:rPr lang="en-US" dirty="0" smtClean="0"/>
              <a:t> :  promised  contribution of individual </a:t>
            </a:r>
            <a:r>
              <a:rPr lang="en-US" dirty="0" err="1" smtClean="0"/>
              <a:t>i</a:t>
            </a:r>
            <a:r>
              <a:rPr lang="en-US" dirty="0" smtClean="0"/>
              <a:t>  </a:t>
            </a:r>
          </a:p>
          <a:p>
            <a:endParaRPr lang="en-US" dirty="0" smtClean="0"/>
          </a:p>
          <a:p>
            <a:r>
              <a:rPr lang="en-IN" dirty="0" smtClean="0"/>
              <a:t>A set of bids             constitutes an equilibrium if </a:t>
            </a:r>
          </a:p>
          <a:p>
            <a:endParaRPr lang="en-IN" b="1" dirty="0" smtClean="0"/>
          </a:p>
          <a:p>
            <a:r>
              <a:rPr lang="en-IN" b="1" dirty="0" smtClean="0"/>
              <a:t>(</a:t>
            </a:r>
            <a:r>
              <a:rPr lang="en-IN" b="1" dirty="0" err="1" smtClean="0"/>
              <a:t>i</a:t>
            </a:r>
            <a:r>
              <a:rPr lang="en-IN" b="1" dirty="0" smtClean="0"/>
              <a:t>) no individual could do better by outbidding another for his place in the queue &amp;</a:t>
            </a:r>
          </a:p>
          <a:p>
            <a:endParaRPr lang="en-IN" b="1" dirty="0" smtClean="0"/>
          </a:p>
          <a:p>
            <a:r>
              <a:rPr lang="en-IN" b="1" dirty="0" smtClean="0"/>
              <a:t>(ii) contributions are sufficient to allow each participant to acquire the durable upon receiving the pot.</a:t>
            </a:r>
            <a:endParaRPr lang="en-US" dirty="0" smtClean="0"/>
          </a:p>
          <a:p>
            <a:endParaRPr lang="en-US" baseline="-25000" dirty="0" smtClean="0"/>
          </a:p>
          <a:p>
            <a:endParaRPr lang="en-IN" baseline="-25000" dirty="0"/>
          </a:p>
        </p:txBody>
      </p:sp>
      <p:pic>
        <p:nvPicPr>
          <p:cNvPr id="1026" name="Picture 2"/>
          <p:cNvPicPr>
            <a:picLocks noChangeAspect="1" noChangeArrowheads="1"/>
          </p:cNvPicPr>
          <p:nvPr/>
        </p:nvPicPr>
        <p:blipFill>
          <a:blip r:embed="rId2" cstate="print"/>
          <a:srcRect/>
          <a:stretch>
            <a:fillRect/>
          </a:stretch>
        </p:blipFill>
        <p:spPr bwMode="auto">
          <a:xfrm>
            <a:off x="1907704" y="4005064"/>
            <a:ext cx="648072" cy="3081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24744"/>
            <a:ext cx="8064896" cy="6370975"/>
          </a:xfrm>
          <a:prstGeom prst="rect">
            <a:avLst/>
          </a:prstGeom>
          <a:noFill/>
        </p:spPr>
        <p:txBody>
          <a:bodyPr wrap="square" rtlCol="0">
            <a:spAutoFit/>
          </a:bodyPr>
          <a:lstStyle/>
          <a:p>
            <a:r>
              <a:rPr lang="en-US" dirty="0" smtClean="0"/>
              <a:t>If  a member </a:t>
            </a:r>
            <a:r>
              <a:rPr lang="en-US" dirty="0" err="1" smtClean="0"/>
              <a:t>i</a:t>
            </a:r>
            <a:r>
              <a:rPr lang="en-US" dirty="0" smtClean="0"/>
              <a:t> bids b</a:t>
            </a:r>
            <a:r>
              <a:rPr lang="en-US" baseline="-25000" dirty="0" smtClean="0"/>
              <a:t>i</a:t>
            </a:r>
            <a:r>
              <a:rPr lang="en-US" dirty="0" smtClean="0"/>
              <a:t> ,</a:t>
            </a:r>
          </a:p>
          <a:p>
            <a:endParaRPr lang="en-US" dirty="0" smtClean="0"/>
          </a:p>
          <a:p>
            <a:r>
              <a:rPr lang="en-US" dirty="0" smtClean="0"/>
              <a:t>then the nondurable consumption in each moment during the </a:t>
            </a:r>
            <a:r>
              <a:rPr lang="en-US" dirty="0" err="1" smtClean="0"/>
              <a:t>Rosca’s</a:t>
            </a:r>
            <a:r>
              <a:rPr lang="en-US" dirty="0" smtClean="0"/>
              <a:t> life is</a:t>
            </a:r>
          </a:p>
          <a:p>
            <a:endParaRPr lang="en-US" dirty="0" smtClean="0"/>
          </a:p>
          <a:p>
            <a:endParaRPr lang="en-US" dirty="0" smtClean="0"/>
          </a:p>
          <a:p>
            <a:endParaRPr lang="en-US" dirty="0" smtClean="0"/>
          </a:p>
          <a:p>
            <a:endParaRPr lang="en-US" dirty="0" smtClean="0"/>
          </a:p>
          <a:p>
            <a:endParaRPr lang="en-US" dirty="0" smtClean="0"/>
          </a:p>
          <a:p>
            <a:r>
              <a:rPr lang="en-IN" dirty="0" smtClean="0"/>
              <a:t>Thus, we can characterize the </a:t>
            </a:r>
            <a:r>
              <a:rPr lang="en-IN" dirty="0" err="1" smtClean="0"/>
              <a:t>Rosca</a:t>
            </a:r>
            <a:r>
              <a:rPr lang="en-IN" dirty="0" smtClean="0"/>
              <a:t> in terms of the consumption rates: </a:t>
            </a:r>
            <a:endParaRPr lang="en-US" dirty="0" smtClean="0"/>
          </a:p>
          <a:p>
            <a:endParaRPr lang="en-US" dirty="0" smtClean="0"/>
          </a:p>
          <a:p>
            <a:r>
              <a:rPr lang="en-US" dirty="0" smtClean="0"/>
              <a:t> </a:t>
            </a:r>
          </a:p>
          <a:p>
            <a:endParaRPr lang="en-US" dirty="0" smtClean="0"/>
          </a:p>
          <a:p>
            <a:endParaRPr lang="en-US" dirty="0" smtClean="0"/>
          </a:p>
          <a:p>
            <a:endParaRPr lang="en-US" baseline="-25000" dirty="0" smtClean="0"/>
          </a:p>
          <a:p>
            <a:endParaRPr lang="en-US" baseline="-25000" dirty="0" smtClean="0"/>
          </a:p>
          <a:p>
            <a:endParaRPr lang="en-US" baseline="-25000" dirty="0" smtClean="0"/>
          </a:p>
          <a:p>
            <a:endParaRPr lang="en-US" baseline="-25000" dirty="0" smtClean="0"/>
          </a:p>
          <a:p>
            <a:endParaRPr lang="en-US" baseline="-25000" dirty="0" smtClean="0"/>
          </a:p>
          <a:p>
            <a:endParaRPr lang="en-US" baseline="-25000" dirty="0" smtClean="0"/>
          </a:p>
          <a:p>
            <a:endParaRPr lang="en-US" baseline="-25000" dirty="0" smtClean="0"/>
          </a:p>
          <a:p>
            <a:endParaRPr lang="en-US" baseline="-25000" dirty="0" smtClean="0"/>
          </a:p>
          <a:p>
            <a:endParaRPr lang="en-US" baseline="-25000" dirty="0" smtClean="0"/>
          </a:p>
          <a:p>
            <a:endParaRPr lang="en-US" baseline="-25000" dirty="0" smtClean="0"/>
          </a:p>
          <a:p>
            <a:endParaRPr lang="en-US" baseline="-25000" dirty="0" smtClean="0"/>
          </a:p>
          <a:p>
            <a:endParaRPr lang="en-US" baseline="-25000" dirty="0" smtClean="0"/>
          </a:p>
          <a:p>
            <a:endParaRPr lang="en-US" baseline="-25000" dirty="0" smtClean="0"/>
          </a:p>
          <a:p>
            <a:endParaRPr lang="en-IN" dirty="0"/>
          </a:p>
        </p:txBody>
      </p:sp>
      <p:pic>
        <p:nvPicPr>
          <p:cNvPr id="2050" name="Picture 2"/>
          <p:cNvPicPr>
            <a:picLocks noChangeAspect="1" noChangeArrowheads="1"/>
          </p:cNvPicPr>
          <p:nvPr/>
        </p:nvPicPr>
        <p:blipFill>
          <a:blip r:embed="rId2" cstate="print"/>
          <a:srcRect/>
          <a:stretch>
            <a:fillRect/>
          </a:stretch>
        </p:blipFill>
        <p:spPr bwMode="auto">
          <a:xfrm>
            <a:off x="1475656" y="2348880"/>
            <a:ext cx="2767988" cy="504056"/>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827584" y="3717032"/>
            <a:ext cx="782156" cy="36004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2339751" y="1916832"/>
            <a:ext cx="3917235" cy="1224136"/>
          </a:xfrm>
          <a:prstGeom prst="rect">
            <a:avLst/>
          </a:prstGeom>
          <a:noFill/>
          <a:ln w="9525">
            <a:noFill/>
            <a:miter lim="800000"/>
            <a:headEnd/>
            <a:tailEnd/>
          </a:ln>
        </p:spPr>
      </p:pic>
      <p:sp>
        <p:nvSpPr>
          <p:cNvPr id="4" name="TextBox 3"/>
          <p:cNvSpPr txBox="1"/>
          <p:nvPr/>
        </p:nvSpPr>
        <p:spPr>
          <a:xfrm>
            <a:off x="395536" y="836712"/>
            <a:ext cx="8352928" cy="5909310"/>
          </a:xfrm>
          <a:prstGeom prst="rect">
            <a:avLst/>
          </a:prstGeom>
          <a:noFill/>
        </p:spPr>
        <p:txBody>
          <a:bodyPr wrap="square" rtlCol="0">
            <a:spAutoFit/>
          </a:bodyPr>
          <a:lstStyle/>
          <a:p>
            <a:r>
              <a:rPr lang="en-IN" dirty="0" smtClean="0"/>
              <a:t>Condition (ii) , contributions are sufficient to allow each participant to acquire the durable upon receiving the pot, implies that individual's equilibrium utility</a:t>
            </a:r>
          </a:p>
          <a:p>
            <a:r>
              <a:rPr lang="en-IN" dirty="0" smtClean="0"/>
              <a:t>level is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IN" dirty="0" smtClean="0"/>
              <a:t>Letting </a:t>
            </a:r>
            <a:r>
              <a:rPr lang="el-GR" dirty="0" smtClean="0"/>
              <a:t>α</a:t>
            </a:r>
            <a:r>
              <a:rPr lang="en-US" baseline="-25000" dirty="0" err="1" smtClean="0"/>
              <a:t>i</a:t>
            </a:r>
            <a:r>
              <a:rPr lang="en-US" baseline="-25000" dirty="0" smtClean="0"/>
              <a:t> </a:t>
            </a:r>
            <a:r>
              <a:rPr lang="en-IN" baseline="-25000" dirty="0" smtClean="0"/>
              <a:t> </a:t>
            </a:r>
            <a:r>
              <a:rPr lang="en-IN" dirty="0" smtClean="0"/>
              <a:t>equal (n - </a:t>
            </a:r>
            <a:r>
              <a:rPr lang="en-IN" dirty="0" err="1" smtClean="0"/>
              <a:t>i</a:t>
            </a:r>
            <a:r>
              <a:rPr lang="en-IN" dirty="0" smtClean="0"/>
              <a:t>)/n, condition (</a:t>
            </a:r>
            <a:r>
              <a:rPr lang="en-IN" dirty="0" err="1" smtClean="0"/>
              <a:t>i</a:t>
            </a:r>
            <a:r>
              <a:rPr lang="en-IN" dirty="0" smtClean="0"/>
              <a:t>) implies, for all individuals </a:t>
            </a:r>
            <a:r>
              <a:rPr lang="en-IN" dirty="0" err="1" smtClean="0"/>
              <a:t>i</a:t>
            </a:r>
            <a:r>
              <a:rPr lang="en-IN" dirty="0" smtClean="0"/>
              <a:t> and some number x, that</a:t>
            </a:r>
          </a:p>
          <a:p>
            <a:endParaRPr lang="en-US" dirty="0" smtClean="0"/>
          </a:p>
          <a:p>
            <a:endParaRPr lang="en-US" dirty="0" smtClean="0"/>
          </a:p>
          <a:p>
            <a:endParaRPr lang="en-US" dirty="0" smtClean="0"/>
          </a:p>
          <a:p>
            <a:endParaRPr lang="en-US" dirty="0" smtClean="0"/>
          </a:p>
          <a:p>
            <a:endParaRPr lang="en-US" dirty="0" smtClean="0"/>
          </a:p>
          <a:p>
            <a:r>
              <a:rPr lang="en-IN" dirty="0" smtClean="0"/>
              <a:t>The number x represents the members’ common average utility during the life of a bidding </a:t>
            </a:r>
            <a:r>
              <a:rPr lang="en-IN" dirty="0" err="1" smtClean="0"/>
              <a:t>Rosca</a:t>
            </a:r>
            <a:r>
              <a:rPr lang="en-IN" dirty="0" smtClean="0"/>
              <a:t> of length t, in a bidding equilibrium.</a:t>
            </a:r>
          </a:p>
          <a:p>
            <a:endParaRPr lang="en-US" dirty="0" smtClean="0"/>
          </a:p>
          <a:p>
            <a:endParaRPr lang="en-IN" dirty="0"/>
          </a:p>
        </p:txBody>
      </p:sp>
      <p:pic>
        <p:nvPicPr>
          <p:cNvPr id="3075" name="Picture 3"/>
          <p:cNvPicPr>
            <a:picLocks noChangeAspect="1" noChangeArrowheads="1"/>
          </p:cNvPicPr>
          <p:nvPr/>
        </p:nvPicPr>
        <p:blipFill>
          <a:blip r:embed="rId3" cstate="print"/>
          <a:srcRect/>
          <a:stretch>
            <a:fillRect/>
          </a:stretch>
        </p:blipFill>
        <p:spPr bwMode="auto">
          <a:xfrm>
            <a:off x="1835696" y="4365104"/>
            <a:ext cx="4680520" cy="1224136"/>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36712"/>
            <a:ext cx="8568952" cy="5632311"/>
          </a:xfrm>
          <a:prstGeom prst="rect">
            <a:avLst/>
          </a:prstGeom>
        </p:spPr>
        <p:txBody>
          <a:bodyPr wrap="square">
            <a:spAutoFit/>
          </a:bodyPr>
          <a:lstStyle/>
          <a:p>
            <a:r>
              <a:rPr lang="en-IN" dirty="0" smtClean="0"/>
              <a:t>Now define ¯ to be the average nondurable consumption rate of members during the life of the </a:t>
            </a:r>
            <a:r>
              <a:rPr lang="en-IN" dirty="0" err="1" smtClean="0"/>
              <a:t>Rosca</a:t>
            </a:r>
            <a:endParaRPr lang="en-IN" dirty="0" smtClean="0"/>
          </a:p>
          <a:p>
            <a:endParaRPr lang="en-US" dirty="0" smtClean="0"/>
          </a:p>
          <a:p>
            <a:r>
              <a:rPr lang="en-IN" dirty="0" smtClean="0"/>
              <a:t>Then condition (ii) is equivalent to </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IN" dirty="0" smtClean="0"/>
              <a:t>given the equilibrium average utility level for the duration of the </a:t>
            </a:r>
            <a:r>
              <a:rPr lang="en-IN" dirty="0" err="1" smtClean="0"/>
              <a:t>Rosca</a:t>
            </a:r>
            <a:r>
              <a:rPr lang="en-IN" dirty="0" smtClean="0"/>
              <a:t>, x. Then (7) gives individuals' equilibrium consumption levels,                and these, via (8), can be used to find the </a:t>
            </a:r>
            <a:r>
              <a:rPr lang="en-IN" dirty="0" err="1" smtClean="0"/>
              <a:t>Rosca's</a:t>
            </a:r>
            <a:r>
              <a:rPr lang="en-IN" dirty="0" smtClean="0"/>
              <a:t> length, t.</a:t>
            </a:r>
            <a:endParaRPr lang="en-US" dirty="0" smtClean="0"/>
          </a:p>
          <a:p>
            <a:endParaRPr lang="en-US" dirty="0" smtClean="0"/>
          </a:p>
          <a:p>
            <a:endParaRPr lang="en-US" dirty="0" smtClean="0"/>
          </a:p>
          <a:p>
            <a:endParaRPr lang="en-US" dirty="0" smtClean="0"/>
          </a:p>
          <a:p>
            <a:endParaRPr lang="en-US" dirty="0" smtClean="0"/>
          </a:p>
          <a:p>
            <a:endParaRPr lang="en-IN" dirty="0" smtClean="0"/>
          </a:p>
          <a:p>
            <a:endParaRPr lang="en-US" b="1" dirty="0" smtClean="0"/>
          </a:p>
          <a:p>
            <a:endParaRPr lang="en-IN" dirty="0"/>
          </a:p>
        </p:txBody>
      </p:sp>
      <p:pic>
        <p:nvPicPr>
          <p:cNvPr id="4098" name="Picture 2"/>
          <p:cNvPicPr>
            <a:picLocks noChangeAspect="1" noChangeArrowheads="1"/>
          </p:cNvPicPr>
          <p:nvPr/>
        </p:nvPicPr>
        <p:blipFill>
          <a:blip r:embed="rId2" cstate="print"/>
          <a:srcRect/>
          <a:stretch>
            <a:fillRect/>
          </a:stretch>
        </p:blipFill>
        <p:spPr bwMode="auto">
          <a:xfrm>
            <a:off x="827584" y="2204864"/>
            <a:ext cx="5112568" cy="792088"/>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5580112" y="3933056"/>
            <a:ext cx="789421" cy="288032"/>
          </a:xfrm>
          <a:prstGeom prst="rect">
            <a:avLst/>
          </a:prstGeom>
          <a:noFill/>
          <a:ln w="9525">
            <a:noFill/>
            <a:miter lim="800000"/>
            <a:headEnd/>
            <a:tailEnd/>
          </a:ln>
        </p:spPr>
      </p:pic>
      <p:sp>
        <p:nvSpPr>
          <p:cNvPr id="5" name="TextBox 4"/>
          <p:cNvSpPr txBox="1"/>
          <p:nvPr/>
        </p:nvSpPr>
        <p:spPr>
          <a:xfrm>
            <a:off x="1619672" y="836712"/>
            <a:ext cx="288032" cy="369332"/>
          </a:xfrm>
          <a:prstGeom prst="rect">
            <a:avLst/>
          </a:prstGeom>
          <a:noFill/>
        </p:spPr>
        <p:txBody>
          <a:bodyPr wrap="square" rtlCol="0">
            <a:spAutoFit/>
          </a:bodyPr>
          <a:lstStyle/>
          <a:p>
            <a:r>
              <a:rPr lang="en-US" dirty="0" smtClean="0"/>
              <a:t>c</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764704"/>
            <a:ext cx="8496944" cy="7201972"/>
          </a:xfrm>
          <a:prstGeom prst="rect">
            <a:avLst/>
          </a:prstGeom>
          <a:noFill/>
        </p:spPr>
        <p:txBody>
          <a:bodyPr wrap="square" rtlCol="0">
            <a:spAutoFit/>
          </a:bodyPr>
          <a:lstStyle/>
          <a:p>
            <a:r>
              <a:rPr lang="en-IN" sz="2000" dirty="0" smtClean="0"/>
              <a:t>Assume  that the length of the bidding </a:t>
            </a:r>
            <a:r>
              <a:rPr lang="en-IN" sz="2000" dirty="0" err="1" smtClean="0"/>
              <a:t>Rosca</a:t>
            </a:r>
            <a:r>
              <a:rPr lang="en-IN" sz="2000" dirty="0" smtClean="0"/>
              <a:t> is chosen to maximize the common utility level of its members. The foregoing discussion and (7) imply that this common welfare is</a:t>
            </a:r>
          </a:p>
          <a:p>
            <a:endParaRPr lang="en-US" sz="2000" dirty="0" smtClean="0"/>
          </a:p>
          <a:p>
            <a:endParaRPr lang="en-US" sz="2000" dirty="0" smtClean="0"/>
          </a:p>
          <a:p>
            <a:endParaRPr lang="en-US" sz="2000" dirty="0" smtClean="0"/>
          </a:p>
          <a:p>
            <a:r>
              <a:rPr lang="en-IN" sz="2000" dirty="0" smtClean="0"/>
              <a:t>Now let ĉ (</a:t>
            </a:r>
            <a:r>
              <a:rPr lang="el-GR" sz="2000" dirty="0" smtClean="0"/>
              <a:t>α </a:t>
            </a:r>
            <a:r>
              <a:rPr lang="en-US" sz="2000" dirty="0" smtClean="0"/>
              <a:t>,</a:t>
            </a:r>
            <a:r>
              <a:rPr lang="en-IN" sz="2000" dirty="0" smtClean="0"/>
              <a:t>x) be the function satisfying v(</a:t>
            </a:r>
            <a:r>
              <a:rPr lang="el-GR" sz="2000" dirty="0" smtClean="0"/>
              <a:t>α</a:t>
            </a:r>
            <a:r>
              <a:rPr lang="en-IN" sz="2000" dirty="0" smtClean="0"/>
              <a:t>, ĉ) =x, and define</a:t>
            </a:r>
          </a:p>
          <a:p>
            <a:endParaRPr lang="en-US" sz="2000" dirty="0" smtClean="0"/>
          </a:p>
          <a:p>
            <a:endParaRPr lang="en-US" sz="2000" dirty="0" smtClean="0"/>
          </a:p>
          <a:p>
            <a:endParaRPr lang="en-US" sz="2000" dirty="0" smtClean="0"/>
          </a:p>
          <a:p>
            <a:endParaRPr lang="en-US" sz="2000" dirty="0" smtClean="0"/>
          </a:p>
          <a:p>
            <a:r>
              <a:rPr lang="en-IN" sz="2000" dirty="0" smtClean="0"/>
              <a:t>Then, when the equilibrium average utility during a bidding </a:t>
            </a:r>
            <a:r>
              <a:rPr lang="en-IN" sz="2000" dirty="0" err="1" smtClean="0"/>
              <a:t>Rosca</a:t>
            </a:r>
            <a:r>
              <a:rPr lang="en-IN" sz="2000" dirty="0" smtClean="0"/>
              <a:t> is x, </a:t>
            </a:r>
          </a:p>
          <a:p>
            <a:r>
              <a:rPr lang="en-IN" sz="2000" dirty="0" smtClean="0"/>
              <a:t>ĉ (</a:t>
            </a:r>
            <a:r>
              <a:rPr lang="el-GR" sz="2000" dirty="0" smtClean="0"/>
              <a:t>α </a:t>
            </a:r>
            <a:r>
              <a:rPr lang="en-US" sz="2000" dirty="0" smtClean="0"/>
              <a:t>,</a:t>
            </a:r>
            <a:r>
              <a:rPr lang="en-IN" sz="2000" dirty="0" smtClean="0"/>
              <a:t>x ) is individual </a:t>
            </a:r>
            <a:r>
              <a:rPr lang="en-IN" sz="2000" dirty="0" err="1" smtClean="0"/>
              <a:t>i's</a:t>
            </a:r>
            <a:r>
              <a:rPr lang="en-IN" sz="2000" dirty="0" smtClean="0"/>
              <a:t> nondurable consumption rate during the </a:t>
            </a:r>
            <a:r>
              <a:rPr lang="en-IN" sz="2000" dirty="0" err="1" smtClean="0"/>
              <a:t>Rosca</a:t>
            </a:r>
            <a:r>
              <a:rPr lang="en-IN" sz="2000" dirty="0" smtClean="0"/>
              <a:t>, and B/[ y - c(x)] is the </a:t>
            </a:r>
            <a:r>
              <a:rPr lang="en-IN" sz="2000" dirty="0" err="1" smtClean="0"/>
              <a:t>Rosca's</a:t>
            </a:r>
            <a:r>
              <a:rPr lang="en-IN" sz="2000" dirty="0" smtClean="0"/>
              <a:t> length.</a:t>
            </a:r>
            <a:endParaRPr lang="en-US" sz="2000" dirty="0" smtClean="0"/>
          </a:p>
          <a:p>
            <a:endParaRPr lang="en-IN" sz="20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IN" dirty="0" smtClean="0"/>
          </a:p>
          <a:p>
            <a:endParaRPr lang="en-US" b="1" dirty="0" smtClean="0"/>
          </a:p>
          <a:p>
            <a:endParaRPr lang="en-IN" dirty="0"/>
          </a:p>
        </p:txBody>
      </p:sp>
      <p:pic>
        <p:nvPicPr>
          <p:cNvPr id="5122" name="Picture 2"/>
          <p:cNvPicPr>
            <a:picLocks noChangeAspect="1" noChangeArrowheads="1"/>
          </p:cNvPicPr>
          <p:nvPr/>
        </p:nvPicPr>
        <p:blipFill>
          <a:blip r:embed="rId2" cstate="print"/>
          <a:srcRect/>
          <a:stretch>
            <a:fillRect/>
          </a:stretch>
        </p:blipFill>
        <p:spPr bwMode="auto">
          <a:xfrm>
            <a:off x="1619672" y="1772816"/>
            <a:ext cx="5025214" cy="792088"/>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1403648" y="3140968"/>
            <a:ext cx="3456384" cy="978689"/>
          </a:xfrm>
          <a:prstGeom prst="rect">
            <a:avLst/>
          </a:prstGeom>
          <a:noFill/>
          <a:ln w="9525">
            <a:noFill/>
            <a:miter lim="800000"/>
            <a:headEnd/>
            <a:tailEnd/>
          </a:ln>
        </p:spPr>
      </p:pic>
      <p:sp>
        <p:nvSpPr>
          <p:cNvPr id="5" name="TextBox 4"/>
          <p:cNvSpPr txBox="1"/>
          <p:nvPr/>
        </p:nvSpPr>
        <p:spPr>
          <a:xfrm>
            <a:off x="1403648" y="4725144"/>
            <a:ext cx="432048" cy="369332"/>
          </a:xfrm>
          <a:prstGeom prst="rect">
            <a:avLst/>
          </a:prstGeom>
          <a:noFill/>
        </p:spPr>
        <p:txBody>
          <a:bodyPr wrap="square" rtlCol="0">
            <a:spAutoFit/>
          </a:bodyPr>
          <a:lstStyle/>
          <a:p>
            <a:r>
              <a:rPr lang="en-IN" dirty="0" smtClean="0"/>
              <a:t>¯</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052736"/>
            <a:ext cx="8496944" cy="5632311"/>
          </a:xfrm>
          <a:prstGeom prst="rect">
            <a:avLst/>
          </a:prstGeom>
          <a:noFill/>
        </p:spPr>
        <p:txBody>
          <a:bodyPr wrap="square" rtlCol="0">
            <a:spAutoFit/>
          </a:bodyPr>
          <a:lstStyle/>
          <a:p>
            <a:r>
              <a:rPr lang="en-IN" sz="2000" dirty="0" smtClean="0"/>
              <a:t>Denote by </a:t>
            </a:r>
            <a:r>
              <a:rPr lang="en-IN" sz="2000" dirty="0" err="1" smtClean="0"/>
              <a:t>t</a:t>
            </a:r>
            <a:r>
              <a:rPr lang="en-IN" sz="2000" baseline="-25000" dirty="0" err="1" smtClean="0"/>
              <a:t>b</a:t>
            </a:r>
            <a:r>
              <a:rPr lang="en-IN" sz="2000" dirty="0" smtClean="0"/>
              <a:t> : the duration</a:t>
            </a:r>
          </a:p>
          <a:p>
            <a:r>
              <a:rPr lang="en-IN" sz="2000" dirty="0" smtClean="0"/>
              <a:t> </a:t>
            </a:r>
          </a:p>
          <a:p>
            <a:r>
              <a:rPr lang="en-IN" sz="2000" dirty="0" smtClean="0"/>
              <a:t>                     </a:t>
            </a:r>
            <a:r>
              <a:rPr lang="en-IN" sz="2000" dirty="0" err="1" smtClean="0"/>
              <a:t>W</a:t>
            </a:r>
            <a:r>
              <a:rPr lang="en-IN" sz="2000" baseline="-25000" dirty="0" err="1" smtClean="0"/>
              <a:t>b</a:t>
            </a:r>
            <a:r>
              <a:rPr lang="en-IN" sz="2000" dirty="0" smtClean="0"/>
              <a:t>:  common utility  level of the optimal bidding </a:t>
            </a:r>
            <a:r>
              <a:rPr lang="en-IN" sz="2000" dirty="0" err="1" smtClean="0"/>
              <a:t>Rosca</a:t>
            </a:r>
            <a:r>
              <a:rPr lang="en-IN" sz="2000" dirty="0" smtClean="0"/>
              <a:t>.</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IN" sz="2000" dirty="0" smtClean="0"/>
              <a:t>Letting x* give the minimum in (10), then </a:t>
            </a:r>
            <a:r>
              <a:rPr lang="en-IN" sz="2000" dirty="0" err="1" smtClean="0"/>
              <a:t>t</a:t>
            </a:r>
            <a:r>
              <a:rPr lang="en-IN" sz="2000" baseline="-25000" dirty="0" err="1" smtClean="0"/>
              <a:t>b</a:t>
            </a:r>
            <a:r>
              <a:rPr lang="en-IN" sz="2000" baseline="-25000" dirty="0" smtClean="0"/>
              <a:t> </a:t>
            </a:r>
            <a:r>
              <a:rPr lang="en-IN" sz="2000" dirty="0" smtClean="0"/>
              <a:t>= B/[y - c(x*)] is the length of the optimal bidding </a:t>
            </a:r>
            <a:r>
              <a:rPr lang="en-IN" sz="2000" dirty="0" err="1" smtClean="0"/>
              <a:t>Rosca</a:t>
            </a:r>
            <a:r>
              <a:rPr lang="en-IN" sz="2000" dirty="0" smtClean="0"/>
              <a:t>.</a:t>
            </a:r>
          </a:p>
          <a:p>
            <a:endParaRPr lang="en-US" sz="2000" dirty="0" smtClean="0"/>
          </a:p>
          <a:p>
            <a:endParaRPr lang="en-IN" sz="2000" dirty="0"/>
          </a:p>
        </p:txBody>
      </p:sp>
      <p:pic>
        <p:nvPicPr>
          <p:cNvPr id="6146" name="Picture 2"/>
          <p:cNvPicPr>
            <a:picLocks noChangeAspect="1" noChangeArrowheads="1"/>
          </p:cNvPicPr>
          <p:nvPr/>
        </p:nvPicPr>
        <p:blipFill>
          <a:blip r:embed="rId2" cstate="print"/>
          <a:srcRect/>
          <a:stretch>
            <a:fillRect/>
          </a:stretch>
        </p:blipFill>
        <p:spPr bwMode="auto">
          <a:xfrm>
            <a:off x="1043608" y="2060848"/>
            <a:ext cx="6768752" cy="2520280"/>
          </a:xfrm>
          <a:prstGeom prst="rect">
            <a:avLst/>
          </a:prstGeom>
          <a:noFill/>
          <a:ln w="9525">
            <a:noFill/>
            <a:miter lim="800000"/>
            <a:headEnd/>
            <a:tailEnd/>
          </a:ln>
        </p:spPr>
      </p:pic>
      <p:sp>
        <p:nvSpPr>
          <p:cNvPr id="4" name="TextBox 3"/>
          <p:cNvSpPr txBox="1"/>
          <p:nvPr/>
        </p:nvSpPr>
        <p:spPr>
          <a:xfrm>
            <a:off x="6084168" y="5003884"/>
            <a:ext cx="288032" cy="369332"/>
          </a:xfrm>
          <a:prstGeom prst="rect">
            <a:avLst/>
          </a:prstGeom>
          <a:noFill/>
        </p:spPr>
        <p:txBody>
          <a:bodyPr wrap="square" rtlCol="0">
            <a:spAutoFit/>
          </a:bodyPr>
          <a:lstStyle/>
          <a:p>
            <a:r>
              <a:rPr lang="en-US" dirty="0" smtClean="0"/>
              <a:t>¯</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0" y="304800"/>
            <a:ext cx="3657600" cy="523220"/>
          </a:xfrm>
          <a:prstGeom prst="rect">
            <a:avLst/>
          </a:prstGeom>
        </p:spPr>
        <p:txBody>
          <a:bodyPr wrap="square">
            <a:spAutoFit/>
          </a:bodyPr>
          <a:lstStyle/>
          <a:p>
            <a:r>
              <a:rPr lang="en-US" sz="2800" b="1" i="1" u="sng" dirty="0" smtClean="0">
                <a:latin typeface="Times New Roman" pitchFamily="18" charset="0"/>
                <a:cs typeface="Times New Roman" pitchFamily="18" charset="0"/>
              </a:rPr>
              <a:t>TYPE OF ROSCAS</a:t>
            </a:r>
            <a:endParaRPr lang="en-US" sz="2800" b="1" i="1" u="sng" dirty="0">
              <a:latin typeface="Times New Roman" pitchFamily="18" charset="0"/>
              <a:cs typeface="Times New Roman" pitchFamily="18" charset="0"/>
            </a:endParaRPr>
          </a:p>
        </p:txBody>
      </p:sp>
      <p:sp>
        <p:nvSpPr>
          <p:cNvPr id="18" name="TextBox 17"/>
          <p:cNvSpPr txBox="1"/>
          <p:nvPr/>
        </p:nvSpPr>
        <p:spPr>
          <a:xfrm>
            <a:off x="0" y="1371600"/>
            <a:ext cx="9144000" cy="5109091"/>
          </a:xfrm>
          <a:prstGeom prst="rect">
            <a:avLst/>
          </a:prstGeom>
          <a:noFill/>
        </p:spPr>
        <p:txBody>
          <a:bodyPr wrap="square" rtlCol="0">
            <a:spAutoFit/>
          </a:bodyPr>
          <a:lstStyle/>
          <a:p>
            <a:r>
              <a:rPr lang="en-US" sz="2400" b="1" dirty="0" smtClean="0"/>
              <a:t>A . </a:t>
            </a:r>
            <a:r>
              <a:rPr lang="en-US" sz="2400" b="1" i="1" u="sng" dirty="0" smtClean="0"/>
              <a:t>RANDOM ROSCA</a:t>
            </a:r>
          </a:p>
          <a:p>
            <a:endParaRPr lang="en-US" b="1" i="1" u="sng" dirty="0">
              <a:latin typeface="Times New Roman" pitchFamily="18" charset="0"/>
              <a:cs typeface="Times New Roman" pitchFamily="18" charset="0"/>
            </a:endParaRPr>
          </a:p>
          <a:p>
            <a:pPr>
              <a:buFont typeface="Wingdings" pitchFamily="2" charset="2"/>
              <a:buChar char="q"/>
            </a:pPr>
            <a:r>
              <a:rPr lang="en-US" sz="2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In a random Rosca, members commit to putting a fixed sum of money into a pot for each period of life of the </a:t>
            </a:r>
            <a:r>
              <a:rPr lang="en-US" sz="2200" dirty="0" err="1" smtClean="0">
                <a:latin typeface="Times New Roman" pitchFamily="18" charset="0"/>
                <a:cs typeface="Times New Roman" pitchFamily="18" charset="0"/>
              </a:rPr>
              <a:t>rosca</a:t>
            </a:r>
            <a:r>
              <a:rPr lang="en-US" sz="2200" dirty="0" smtClean="0">
                <a:latin typeface="Times New Roman" pitchFamily="18" charset="0"/>
                <a:cs typeface="Times New Roman" pitchFamily="18" charset="0"/>
              </a:rPr>
              <a:t>.</a:t>
            </a:r>
          </a:p>
          <a:p>
            <a:endParaRPr lang="en-US" sz="2200" dirty="0" smtClean="0">
              <a:latin typeface="Times New Roman" pitchFamily="18" charset="0"/>
              <a:cs typeface="Times New Roman" pitchFamily="18" charset="0"/>
            </a:endParaRPr>
          </a:p>
          <a:p>
            <a:pPr>
              <a:buFont typeface="Wingdings" pitchFamily="2" charset="2"/>
              <a:buChar char="q"/>
            </a:pPr>
            <a:r>
              <a:rPr lang="en-US" sz="2200" dirty="0" smtClean="0">
                <a:latin typeface="Times New Roman" pitchFamily="18" charset="0"/>
                <a:cs typeface="Times New Roman" pitchFamily="18" charset="0"/>
              </a:rPr>
              <a:t> Lots are drawn and pot is randomly allocated to one of the members.</a:t>
            </a:r>
          </a:p>
          <a:p>
            <a:endParaRPr lang="en-US" sz="2200" dirty="0" smtClean="0">
              <a:latin typeface="Times New Roman" pitchFamily="18" charset="0"/>
              <a:cs typeface="Times New Roman" pitchFamily="18" charset="0"/>
            </a:endParaRPr>
          </a:p>
          <a:p>
            <a:pPr>
              <a:buFont typeface="Wingdings" pitchFamily="2" charset="2"/>
              <a:buChar char="q"/>
            </a:pPr>
            <a:r>
              <a:rPr lang="en-US" sz="2200" dirty="0" smtClean="0">
                <a:latin typeface="Times New Roman" pitchFamily="18" charset="0"/>
                <a:cs typeface="Times New Roman" pitchFamily="18" charset="0"/>
              </a:rPr>
              <a:t> In the next period the process repeats itself, except the previous </a:t>
            </a:r>
            <a:r>
              <a:rPr lang="en-US" sz="2200" dirty="0">
                <a:latin typeface="Times New Roman" pitchFamily="18" charset="0"/>
                <a:cs typeface="Times New Roman" pitchFamily="18" charset="0"/>
              </a:rPr>
              <a:t>winner is excluded from the draw </a:t>
            </a:r>
            <a:r>
              <a:rPr lang="en-US" sz="2200" dirty="0" smtClean="0">
                <a:latin typeface="Times New Roman" pitchFamily="18" charset="0"/>
                <a:cs typeface="Times New Roman" pitchFamily="18" charset="0"/>
              </a:rPr>
              <a:t>for the pot.</a:t>
            </a:r>
          </a:p>
          <a:p>
            <a:endParaRPr lang="en-US" sz="2200" dirty="0" smtClean="0">
              <a:latin typeface="Times New Roman" pitchFamily="18" charset="0"/>
              <a:cs typeface="Times New Roman" pitchFamily="18" charset="0"/>
            </a:endParaRPr>
          </a:p>
          <a:p>
            <a:pPr>
              <a:buFont typeface="Wingdings" pitchFamily="2" charset="2"/>
              <a:buChar char="q"/>
            </a:pPr>
            <a:r>
              <a:rPr lang="en-US" sz="2200" dirty="0" smtClean="0">
                <a:latin typeface="Times New Roman" pitchFamily="18" charset="0"/>
                <a:cs typeface="Times New Roman" pitchFamily="18" charset="0"/>
              </a:rPr>
              <a:t> The </a:t>
            </a:r>
            <a:r>
              <a:rPr lang="en-US" sz="2200" dirty="0">
                <a:latin typeface="Times New Roman" pitchFamily="18" charset="0"/>
                <a:cs typeface="Times New Roman" pitchFamily="18" charset="0"/>
              </a:rPr>
              <a:t>process continues, with </a:t>
            </a:r>
            <a:r>
              <a:rPr lang="en-US" sz="2200" dirty="0" smtClean="0">
                <a:latin typeface="Times New Roman" pitchFamily="18" charset="0"/>
                <a:cs typeface="Times New Roman" pitchFamily="18" charset="0"/>
              </a:rPr>
              <a:t>every past winner excluded</a:t>
            </a:r>
            <a:r>
              <a:rPr lang="en-US" sz="2200" dirty="0">
                <a:latin typeface="Times New Roman" pitchFamily="18" charset="0"/>
                <a:cs typeface="Times New Roman" pitchFamily="18" charset="0"/>
              </a:rPr>
              <a:t>, until each member </a:t>
            </a:r>
            <a:r>
              <a:rPr lang="en-US" sz="2200" dirty="0" smtClean="0">
                <a:latin typeface="Times New Roman" pitchFamily="18" charset="0"/>
                <a:cs typeface="Times New Roman" pitchFamily="18" charset="0"/>
              </a:rPr>
              <a:t>of the </a:t>
            </a:r>
          </a:p>
          <a:p>
            <a:r>
              <a:rPr lang="en-US" sz="2200" dirty="0" smtClean="0">
                <a:latin typeface="Times New Roman" pitchFamily="18" charset="0"/>
                <a:cs typeface="Times New Roman" pitchFamily="18" charset="0"/>
              </a:rPr>
              <a:t>Rosca </a:t>
            </a:r>
            <a:r>
              <a:rPr lang="en-US" sz="2200" dirty="0">
                <a:latin typeface="Times New Roman" pitchFamily="18" charset="0"/>
                <a:cs typeface="Times New Roman" pitchFamily="18" charset="0"/>
              </a:rPr>
              <a:t>has received the pot once. At </a:t>
            </a:r>
            <a:r>
              <a:rPr lang="en-US" sz="2200" dirty="0" smtClean="0">
                <a:latin typeface="Times New Roman" pitchFamily="18" charset="0"/>
                <a:cs typeface="Times New Roman" pitchFamily="18" charset="0"/>
              </a:rPr>
              <a:t>this point</a:t>
            </a:r>
            <a:r>
              <a:rPr lang="en-US" sz="2200" dirty="0">
                <a:latin typeface="Times New Roman" pitchFamily="18" charset="0"/>
                <a:cs typeface="Times New Roman" pitchFamily="18" charset="0"/>
              </a:rPr>
              <a:t>, the Rosca is either disbanded or </a:t>
            </a:r>
            <a:r>
              <a:rPr lang="en-US" sz="2200" dirty="0" smtClean="0">
                <a:latin typeface="Times New Roman" pitchFamily="18" charset="0"/>
                <a:cs typeface="Times New Roman" pitchFamily="18" charset="0"/>
              </a:rPr>
              <a:t>begins over </a:t>
            </a:r>
            <a:r>
              <a:rPr lang="en-US" sz="2200" dirty="0">
                <a:latin typeface="Times New Roman" pitchFamily="18" charset="0"/>
                <a:cs typeface="Times New Roman" pitchFamily="18" charset="0"/>
              </a:rPr>
              <a:t>again</a:t>
            </a:r>
            <a:r>
              <a:rPr lang="en-US" sz="2200" b="1" dirty="0" smtClean="0"/>
              <a:t>.</a:t>
            </a:r>
          </a:p>
          <a:p>
            <a:endParaRPr lang="en-US" sz="2000" b="1" i="1" u="sng" dirty="0"/>
          </a:p>
        </p:txBody>
      </p:sp>
      <p:sp>
        <p:nvSpPr>
          <p:cNvPr id="4" name="Slide Number Placeholder 3"/>
          <p:cNvSpPr>
            <a:spLocks noGrp="1"/>
          </p:cNvSpPr>
          <p:nvPr>
            <p:ph type="sldNum" sz="quarter" idx="12"/>
          </p:nvPr>
        </p:nvSpPr>
        <p:spPr/>
        <p:txBody>
          <a:bodyPr/>
          <a:lstStyle/>
          <a:p>
            <a:fld id="{B23AD1CF-4CAF-468D-985A-E698387E023D}"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124744"/>
            <a:ext cx="7848872" cy="2246769"/>
          </a:xfrm>
          <a:prstGeom prst="rect">
            <a:avLst/>
          </a:prstGeom>
          <a:noFill/>
        </p:spPr>
        <p:txBody>
          <a:bodyPr wrap="square" rtlCol="0">
            <a:spAutoFit/>
          </a:bodyPr>
          <a:lstStyle/>
          <a:p>
            <a:r>
              <a:rPr lang="en-IN" sz="2000" dirty="0" smtClean="0"/>
              <a:t>Lifetime utility expressed in (9) admits the same interpretation noted for autarky and the random </a:t>
            </a:r>
            <a:r>
              <a:rPr lang="en-IN" sz="2000" dirty="0" err="1" smtClean="0"/>
              <a:t>Rosca</a:t>
            </a:r>
            <a:r>
              <a:rPr lang="en-IN" sz="2000" dirty="0" smtClean="0"/>
              <a:t>; it is the difference</a:t>
            </a:r>
          </a:p>
          <a:p>
            <a:r>
              <a:rPr lang="en-IN" sz="2000" dirty="0" smtClean="0"/>
              <a:t>between lifetime utility if the durable were free and the minimal cost of saving up. </a:t>
            </a:r>
          </a:p>
          <a:p>
            <a:endParaRPr lang="en-IN" sz="2000" dirty="0" smtClean="0"/>
          </a:p>
          <a:p>
            <a:r>
              <a:rPr lang="en-IN" sz="2000" dirty="0" smtClean="0"/>
              <a:t>The latter, determined in (10), again trades off higher welfare during the </a:t>
            </a:r>
            <a:r>
              <a:rPr lang="en-IN" sz="2000" dirty="0" err="1" smtClean="0"/>
              <a:t>Rosca</a:t>
            </a:r>
            <a:r>
              <a:rPr lang="en-IN" sz="2000" dirty="0" smtClean="0"/>
              <a:t> versus faster acquisition of the durable. </a:t>
            </a:r>
            <a:endParaRPr lang="en-IN"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052736"/>
            <a:ext cx="8208912" cy="4339650"/>
          </a:xfrm>
          <a:prstGeom prst="rect">
            <a:avLst/>
          </a:prstGeom>
          <a:noFill/>
        </p:spPr>
        <p:txBody>
          <a:bodyPr wrap="square" rtlCol="0">
            <a:spAutoFit/>
          </a:bodyPr>
          <a:lstStyle/>
          <a:p>
            <a:r>
              <a:rPr lang="en-US" dirty="0" smtClean="0"/>
              <a:t>COMPARING  AUTARKY  AND BIDDING ROSCA!</a:t>
            </a:r>
          </a:p>
          <a:p>
            <a:endParaRPr lang="en-US" dirty="0" smtClean="0"/>
          </a:p>
          <a:p>
            <a:endParaRPr lang="en-US" dirty="0" smtClean="0"/>
          </a:p>
          <a:p>
            <a:endParaRPr lang="en-US" dirty="0" smtClean="0"/>
          </a:p>
          <a:p>
            <a:endParaRPr lang="en-US" dirty="0" smtClean="0"/>
          </a:p>
          <a:p>
            <a:endParaRPr lang="en-US" dirty="0" smtClean="0"/>
          </a:p>
          <a:p>
            <a:r>
              <a:rPr lang="en-US" dirty="0" smtClean="0"/>
              <a:t>From (3) and (9),</a:t>
            </a:r>
          </a:p>
          <a:p>
            <a:endParaRPr lang="en-US" dirty="0" smtClean="0"/>
          </a:p>
          <a:p>
            <a:endParaRPr lang="en-US" dirty="0" smtClean="0"/>
          </a:p>
          <a:p>
            <a:endParaRPr lang="en-US" dirty="0" smtClean="0"/>
          </a:p>
          <a:p>
            <a:r>
              <a:rPr lang="en-IN" sz="2000" dirty="0" smtClean="0"/>
              <a:t>Since v(</a:t>
            </a:r>
            <a:r>
              <a:rPr lang="el-GR" sz="2000" dirty="0" smtClean="0"/>
              <a:t>α</a:t>
            </a:r>
            <a:r>
              <a:rPr lang="en-IN" sz="2000" dirty="0" smtClean="0"/>
              <a:t>, c) increases with both </a:t>
            </a:r>
            <a:r>
              <a:rPr lang="el-GR" sz="2000" dirty="0" smtClean="0"/>
              <a:t>α</a:t>
            </a:r>
            <a:r>
              <a:rPr lang="en-IN" sz="2000" dirty="0" smtClean="0"/>
              <a:t> and c, ĉ (</a:t>
            </a:r>
            <a:r>
              <a:rPr lang="el-GR" sz="2000" dirty="0" smtClean="0"/>
              <a:t>α </a:t>
            </a:r>
            <a:r>
              <a:rPr lang="en-US" sz="2000" dirty="0" smtClean="0"/>
              <a:t>,</a:t>
            </a:r>
            <a:r>
              <a:rPr lang="en-IN" sz="2000" dirty="0" smtClean="0"/>
              <a:t>x) decreases with </a:t>
            </a:r>
            <a:r>
              <a:rPr lang="el-GR" sz="2000" dirty="0" smtClean="0"/>
              <a:t>α</a:t>
            </a:r>
            <a:r>
              <a:rPr lang="en-IN" sz="2000" dirty="0" smtClean="0"/>
              <a:t>; so,</a:t>
            </a:r>
          </a:p>
          <a:p>
            <a:endParaRPr lang="en-US" sz="2000" dirty="0" smtClean="0"/>
          </a:p>
          <a:p>
            <a:endParaRPr lang="en-US" sz="2000" dirty="0" smtClean="0"/>
          </a:p>
          <a:p>
            <a:endParaRPr lang="en-US" dirty="0" smtClean="0"/>
          </a:p>
          <a:p>
            <a:endParaRPr lang="en-IN" dirty="0"/>
          </a:p>
        </p:txBody>
      </p:sp>
      <p:pic>
        <p:nvPicPr>
          <p:cNvPr id="7170" name="Picture 2"/>
          <p:cNvPicPr>
            <a:picLocks noChangeAspect="1" noChangeArrowheads="1"/>
          </p:cNvPicPr>
          <p:nvPr/>
        </p:nvPicPr>
        <p:blipFill>
          <a:blip r:embed="rId2" cstate="print"/>
          <a:srcRect/>
          <a:stretch>
            <a:fillRect/>
          </a:stretch>
        </p:blipFill>
        <p:spPr bwMode="auto">
          <a:xfrm>
            <a:off x="1691680" y="1700808"/>
            <a:ext cx="4608512" cy="792088"/>
          </a:xfrm>
          <a:prstGeom prst="rect">
            <a:avLst/>
          </a:prstGeom>
          <a:noFill/>
          <a:ln w="9525">
            <a:noFill/>
            <a:miter lim="800000"/>
            <a:headEnd/>
            <a:tailEnd/>
          </a:ln>
        </p:spPr>
      </p:pic>
      <p:pic>
        <p:nvPicPr>
          <p:cNvPr id="7171" name="Picture 3"/>
          <p:cNvPicPr>
            <a:picLocks noChangeAspect="1" noChangeArrowheads="1"/>
          </p:cNvPicPr>
          <p:nvPr/>
        </p:nvPicPr>
        <p:blipFill>
          <a:blip r:embed="rId3" cstate="print"/>
          <a:srcRect/>
          <a:stretch>
            <a:fillRect/>
          </a:stretch>
        </p:blipFill>
        <p:spPr bwMode="auto">
          <a:xfrm>
            <a:off x="2771800" y="3068960"/>
            <a:ext cx="3025590" cy="432048"/>
          </a:xfrm>
          <a:prstGeom prst="rect">
            <a:avLst/>
          </a:prstGeom>
          <a:noFill/>
          <a:ln w="9525">
            <a:noFill/>
            <a:miter lim="800000"/>
            <a:headEnd/>
            <a:tailEnd/>
          </a:ln>
        </p:spPr>
      </p:pic>
      <p:pic>
        <p:nvPicPr>
          <p:cNvPr id="7172" name="Picture 4"/>
          <p:cNvPicPr>
            <a:picLocks noChangeAspect="1" noChangeArrowheads="1"/>
          </p:cNvPicPr>
          <p:nvPr/>
        </p:nvPicPr>
        <p:blipFill>
          <a:blip r:embed="rId4" cstate="print"/>
          <a:srcRect/>
          <a:stretch>
            <a:fillRect/>
          </a:stretch>
        </p:blipFill>
        <p:spPr bwMode="auto">
          <a:xfrm>
            <a:off x="1415353" y="4293096"/>
            <a:ext cx="5117678" cy="1944216"/>
          </a:xfrm>
          <a:prstGeom prst="rect">
            <a:avLst/>
          </a:prstGeom>
          <a:noFill/>
          <a:ln w="9525">
            <a:noFill/>
            <a:miter lim="800000"/>
            <a:headEnd/>
            <a:tailEnd/>
          </a:ln>
        </p:spPr>
      </p:pic>
      <p:pic>
        <p:nvPicPr>
          <p:cNvPr id="7173" name="Picture 5"/>
          <p:cNvPicPr>
            <a:picLocks noChangeAspect="1" noChangeArrowheads="1"/>
          </p:cNvPicPr>
          <p:nvPr/>
        </p:nvPicPr>
        <p:blipFill>
          <a:blip r:embed="rId5" cstate="print"/>
          <a:srcRect/>
          <a:stretch>
            <a:fillRect/>
          </a:stretch>
        </p:blipFill>
        <p:spPr bwMode="auto">
          <a:xfrm>
            <a:off x="1331640" y="6093296"/>
            <a:ext cx="1440160" cy="515491"/>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24744"/>
            <a:ext cx="8280920" cy="4708981"/>
          </a:xfrm>
          <a:prstGeom prst="rect">
            <a:avLst/>
          </a:prstGeom>
          <a:noFill/>
        </p:spPr>
        <p:txBody>
          <a:bodyPr wrap="square" rtlCol="0">
            <a:spAutoFit/>
          </a:bodyPr>
          <a:lstStyle/>
          <a:p>
            <a:r>
              <a:rPr lang="en-IN" sz="2000" dirty="0" smtClean="0"/>
              <a:t>Therefore  ¯(v(0, c</a:t>
            </a:r>
            <a:r>
              <a:rPr lang="en-IN" sz="2000" baseline="-25000" dirty="0" smtClean="0"/>
              <a:t>a</a:t>
            </a:r>
            <a:r>
              <a:rPr lang="en-IN" sz="2000" dirty="0" smtClean="0"/>
              <a:t>)) &lt; c</a:t>
            </a:r>
            <a:r>
              <a:rPr lang="en-IN" sz="2000" baseline="-25000" dirty="0" smtClean="0"/>
              <a:t>a</a:t>
            </a:r>
            <a:r>
              <a:rPr lang="en-IN" sz="2000" dirty="0" smtClean="0"/>
              <a:t>; but then, setting x = v(0, c</a:t>
            </a:r>
            <a:r>
              <a:rPr lang="en-IN" sz="2000" baseline="-25000" dirty="0" smtClean="0"/>
              <a:t>a</a:t>
            </a:r>
            <a:r>
              <a:rPr lang="en-IN" sz="2000" dirty="0" smtClean="0"/>
              <a:t>) in (10) and comparing the value of the right-hand side with the minimized value in (2), we see that µ(0)&gt; µ(b). Thus, by forming a bidding </a:t>
            </a:r>
            <a:r>
              <a:rPr lang="en-IN" sz="2000" dirty="0" err="1" smtClean="0"/>
              <a:t>Rosca</a:t>
            </a:r>
            <a:r>
              <a:rPr lang="en-IN" sz="2000" dirty="0" smtClean="0"/>
              <a:t>, group members raise their lifetime utilities. </a:t>
            </a:r>
          </a:p>
          <a:p>
            <a:endParaRPr lang="en-US" sz="2000" dirty="0" smtClean="0"/>
          </a:p>
          <a:p>
            <a:endParaRPr lang="en-US" sz="2000" dirty="0" smtClean="0"/>
          </a:p>
          <a:p>
            <a:endParaRPr lang="en-US" sz="2000" dirty="0" smtClean="0"/>
          </a:p>
          <a:p>
            <a:r>
              <a:rPr lang="en-US" sz="2000" dirty="0" smtClean="0"/>
              <a:t>PROPOSITION 2 :</a:t>
            </a:r>
          </a:p>
          <a:p>
            <a:endParaRPr lang="en-US" sz="2000" dirty="0" smtClean="0"/>
          </a:p>
          <a:p>
            <a:r>
              <a:rPr lang="en-IN" sz="2000" dirty="0" smtClean="0"/>
              <a:t>By forming a bidding </a:t>
            </a:r>
            <a:r>
              <a:rPr lang="en-IN" sz="2000" dirty="0" err="1" smtClean="0"/>
              <a:t>Rosca</a:t>
            </a:r>
            <a:r>
              <a:rPr lang="en-IN" sz="2000" dirty="0" smtClean="0"/>
              <a:t>, group members raise their lifetime utilities relative to autarky. Moreover if 1/ v'(0, . ) is concave, the optimal bidding </a:t>
            </a:r>
            <a:r>
              <a:rPr lang="en-IN" sz="2000" dirty="0" err="1" smtClean="0"/>
              <a:t>Rosca</a:t>
            </a:r>
            <a:r>
              <a:rPr lang="en-IN" sz="2000" dirty="0" smtClean="0"/>
              <a:t> involves group members saving at a lower average rate and over a longer interval than under autarky.</a:t>
            </a:r>
            <a:endParaRPr lang="en-US" sz="2000" dirty="0" smtClean="0"/>
          </a:p>
          <a:p>
            <a:endParaRPr lang="en-US" sz="2000" dirty="0" smtClean="0"/>
          </a:p>
          <a:p>
            <a:endParaRPr lang="en-IN" sz="2000" dirty="0"/>
          </a:p>
        </p:txBody>
      </p:sp>
      <p:sp>
        <p:nvSpPr>
          <p:cNvPr id="3" name="TextBox 2"/>
          <p:cNvSpPr txBox="1"/>
          <p:nvPr/>
        </p:nvSpPr>
        <p:spPr>
          <a:xfrm>
            <a:off x="1763688" y="1124744"/>
            <a:ext cx="360040" cy="400110"/>
          </a:xfrm>
          <a:prstGeom prst="rect">
            <a:avLst/>
          </a:prstGeom>
          <a:noFill/>
        </p:spPr>
        <p:txBody>
          <a:bodyPr wrap="square" rtlCol="0">
            <a:spAutoFit/>
          </a:bodyPr>
          <a:lstStyle/>
          <a:p>
            <a:r>
              <a:rPr lang="en-US" sz="2000" dirty="0" smtClean="0"/>
              <a:t>c</a:t>
            </a:r>
            <a:endParaRPr lang="en-IN"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1043608" y="620688"/>
            <a:ext cx="7200800" cy="6237312"/>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980728"/>
            <a:ext cx="8208912" cy="5016758"/>
          </a:xfrm>
          <a:prstGeom prst="rect">
            <a:avLst/>
          </a:prstGeom>
          <a:noFill/>
        </p:spPr>
        <p:txBody>
          <a:bodyPr wrap="square" rtlCol="0">
            <a:spAutoFit/>
          </a:bodyPr>
          <a:lstStyle/>
          <a:p>
            <a:r>
              <a:rPr lang="en-IN" sz="2000" dirty="0" smtClean="0"/>
              <a:t>The bidding </a:t>
            </a:r>
            <a:r>
              <a:rPr lang="en-IN" sz="2000" dirty="0" err="1" smtClean="0"/>
              <a:t>Rosca</a:t>
            </a:r>
            <a:r>
              <a:rPr lang="en-IN" sz="2000" dirty="0" smtClean="0"/>
              <a:t> leaves each individual with a different rate of nondurable consumption during the accumulation period. </a:t>
            </a:r>
          </a:p>
          <a:p>
            <a:endParaRPr lang="en-IN" sz="2000" dirty="0" smtClean="0"/>
          </a:p>
          <a:p>
            <a:endParaRPr lang="en-IN" sz="2000" dirty="0" smtClean="0"/>
          </a:p>
          <a:p>
            <a:endParaRPr lang="en-IN" sz="2000" dirty="0" smtClean="0"/>
          </a:p>
          <a:p>
            <a:endParaRPr lang="en-IN" sz="2000" dirty="0" smtClean="0"/>
          </a:p>
          <a:p>
            <a:r>
              <a:rPr lang="en-IN" sz="2000" dirty="0" smtClean="0"/>
              <a:t>Earlier acquirers of the durable bid a higher contribution to the </a:t>
            </a:r>
            <a:r>
              <a:rPr lang="en-IN" sz="2000" dirty="0" err="1" smtClean="0"/>
              <a:t>Rosca</a:t>
            </a:r>
            <a:r>
              <a:rPr lang="en-IN" sz="2000" dirty="0" smtClean="0"/>
              <a:t> and consume less of the </a:t>
            </a:r>
            <a:r>
              <a:rPr lang="fr-FR" sz="2000" dirty="0" err="1" smtClean="0"/>
              <a:t>nondurable</a:t>
            </a:r>
            <a:r>
              <a:rPr lang="fr-FR" sz="2000" dirty="0" smtClean="0"/>
              <a:t>; (</a:t>
            </a:r>
            <a:r>
              <a:rPr lang="en-IN" sz="2000" dirty="0" smtClean="0"/>
              <a:t>c</a:t>
            </a:r>
            <a:r>
              <a:rPr lang="en-IN" sz="2000" baseline="-25000" dirty="0" smtClean="0"/>
              <a:t>1</a:t>
            </a:r>
            <a:r>
              <a:rPr lang="fr-FR" sz="2000" dirty="0" smtClean="0"/>
              <a:t> &lt; ...&lt; </a:t>
            </a:r>
            <a:r>
              <a:rPr lang="en-IN" sz="2000" dirty="0" err="1" smtClean="0"/>
              <a:t>c</a:t>
            </a:r>
            <a:r>
              <a:rPr lang="en-IN" sz="2000" baseline="-25000" dirty="0" err="1" smtClean="0"/>
              <a:t>n</a:t>
            </a:r>
            <a:r>
              <a:rPr lang="fr-FR" sz="2000" dirty="0" smtClean="0"/>
              <a:t>). </a:t>
            </a:r>
          </a:p>
          <a:p>
            <a:endParaRPr lang="fr-FR" sz="2000" dirty="0" smtClean="0"/>
          </a:p>
          <a:p>
            <a:endParaRPr lang="fr-FR" sz="2000" dirty="0" smtClean="0"/>
          </a:p>
          <a:p>
            <a:endParaRPr lang="fr-FR" sz="2000" dirty="0" smtClean="0"/>
          </a:p>
          <a:p>
            <a:r>
              <a:rPr lang="fr-FR" sz="2000" dirty="0" smtClean="0"/>
              <a:t>Proposition 2 </a:t>
            </a:r>
            <a:r>
              <a:rPr lang="en-IN" sz="2000" dirty="0" smtClean="0"/>
              <a:t>also reveals that the last individual to acquire the durable in a bidding </a:t>
            </a:r>
            <a:r>
              <a:rPr lang="en-IN" sz="2000" dirty="0" err="1" smtClean="0"/>
              <a:t>Rosca</a:t>
            </a:r>
            <a:r>
              <a:rPr lang="en-IN" sz="2000" dirty="0" smtClean="0"/>
              <a:t> must have greater nondurable consumption during</a:t>
            </a:r>
          </a:p>
          <a:p>
            <a:r>
              <a:rPr lang="en-IN" sz="2000" dirty="0" smtClean="0"/>
              <a:t>accumulation than under autarky (</a:t>
            </a:r>
            <a:r>
              <a:rPr lang="en-IN" sz="2000" dirty="0" err="1" smtClean="0"/>
              <a:t>c</a:t>
            </a:r>
            <a:r>
              <a:rPr lang="en-IN" sz="2000" baseline="-25000" dirty="0" err="1" smtClean="0"/>
              <a:t>n</a:t>
            </a:r>
            <a:r>
              <a:rPr lang="en-IN" sz="2000" dirty="0" smtClean="0"/>
              <a:t> &gt;  c</a:t>
            </a:r>
            <a:r>
              <a:rPr lang="en-IN" sz="2000" baseline="-25000" dirty="0" smtClean="0"/>
              <a:t>a</a:t>
            </a:r>
            <a:r>
              <a:rPr lang="en-IN" sz="2000" dirty="0" smtClean="0"/>
              <a:t>). These higher contributions of earlier recipients resemble interest payments, and in this sense the bidding </a:t>
            </a:r>
            <a:r>
              <a:rPr lang="en-IN" sz="2000" dirty="0" err="1" smtClean="0"/>
              <a:t>Rosca</a:t>
            </a:r>
            <a:r>
              <a:rPr lang="en-IN" sz="2000" dirty="0" smtClean="0"/>
              <a:t> can be likened to a market.</a:t>
            </a:r>
            <a:endParaRPr lang="en-IN"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980728"/>
            <a:ext cx="7992888" cy="5940088"/>
          </a:xfrm>
          <a:prstGeom prst="rect">
            <a:avLst/>
          </a:prstGeom>
          <a:noFill/>
        </p:spPr>
        <p:txBody>
          <a:bodyPr wrap="square" rtlCol="0">
            <a:spAutoFit/>
          </a:bodyPr>
          <a:lstStyle/>
          <a:p>
            <a:r>
              <a:rPr lang="en-IN" sz="2000" dirty="0" smtClean="0"/>
              <a:t>Bidding versus Random </a:t>
            </a:r>
            <a:r>
              <a:rPr lang="en-IN" sz="2000" dirty="0" err="1" smtClean="0"/>
              <a:t>Roscas</a:t>
            </a:r>
            <a:endParaRPr lang="en-IN" sz="2000" dirty="0" smtClean="0"/>
          </a:p>
          <a:p>
            <a:endParaRPr lang="en-US" sz="2000" dirty="0" smtClean="0"/>
          </a:p>
          <a:p>
            <a:r>
              <a:rPr lang="en-IN" sz="2000" dirty="0" smtClean="0"/>
              <a:t>Either type of </a:t>
            </a:r>
            <a:r>
              <a:rPr lang="en-IN" sz="2000" dirty="0" err="1" smtClean="0"/>
              <a:t>Rosca</a:t>
            </a:r>
            <a:r>
              <a:rPr lang="en-IN" sz="2000" dirty="0" smtClean="0"/>
              <a:t> allows a group to use its savings more effectively than under autarky.                                    </a:t>
            </a:r>
          </a:p>
          <a:p>
            <a:endParaRPr lang="en-IN" sz="2000" dirty="0" smtClean="0"/>
          </a:p>
          <a:p>
            <a:endParaRPr lang="en-IN" sz="2000" dirty="0" smtClean="0"/>
          </a:p>
          <a:p>
            <a:r>
              <a:rPr lang="en-IN" sz="2000" dirty="0" smtClean="0"/>
              <a:t>They do not yield identical outcomes.</a:t>
            </a:r>
          </a:p>
          <a:p>
            <a:endParaRPr lang="en-US" sz="2000" dirty="0" smtClean="0"/>
          </a:p>
          <a:p>
            <a:endParaRPr lang="en-IN" sz="2000" dirty="0" smtClean="0"/>
          </a:p>
          <a:p>
            <a:r>
              <a:rPr lang="en-IN" sz="2000" dirty="0" smtClean="0"/>
              <a:t>Bidding results in recipients of early pots forgoing consumption. The optimal savings rate may also differ between the two institutions. Comparison of these savings rates and welfare levels is the object of this section.</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IN"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124744"/>
            <a:ext cx="8136904" cy="2492990"/>
          </a:xfrm>
          <a:prstGeom prst="rect">
            <a:avLst/>
          </a:prstGeom>
          <a:noFill/>
        </p:spPr>
        <p:txBody>
          <a:bodyPr wrap="square" rtlCol="0">
            <a:spAutoFit/>
          </a:bodyPr>
          <a:lstStyle/>
          <a:p>
            <a:r>
              <a:rPr lang="en-IN" b="1" dirty="0" smtClean="0"/>
              <a:t>PROPOSITION 3: </a:t>
            </a:r>
          </a:p>
          <a:p>
            <a:endParaRPr lang="en-IN" b="1" dirty="0" smtClean="0"/>
          </a:p>
          <a:p>
            <a:r>
              <a:rPr lang="en-IN" sz="2000" dirty="0" smtClean="0"/>
              <a:t>Group members' expected utility will be higher if they use a random rather than a bidding </a:t>
            </a:r>
            <a:r>
              <a:rPr lang="en-IN" sz="2000" dirty="0" err="1" smtClean="0"/>
              <a:t>Rosca</a:t>
            </a:r>
            <a:r>
              <a:rPr lang="en-IN" sz="2000" dirty="0" smtClean="0"/>
              <a:t>. If the value of the durable is independent of the nondurable consumption rate [i.e., </a:t>
            </a:r>
            <a:r>
              <a:rPr lang="el-GR" sz="2000" dirty="0" smtClean="0"/>
              <a:t>Δ</a:t>
            </a:r>
            <a:r>
              <a:rPr lang="en-IN" sz="2000" dirty="0" smtClean="0"/>
              <a:t>v'(c)= 0], and if 1/ v'(O, .) is a convex function, then the optimal random </a:t>
            </a:r>
            <a:r>
              <a:rPr lang="en-IN" sz="2000" dirty="0" err="1" smtClean="0"/>
              <a:t>Rosca</a:t>
            </a:r>
            <a:r>
              <a:rPr lang="en-IN" sz="2000" dirty="0" smtClean="0"/>
              <a:t> involves members saving at a lower rate over a longer interval than the optimal bidding </a:t>
            </a:r>
            <a:r>
              <a:rPr lang="en-IN" sz="2000" dirty="0" err="1" smtClean="0"/>
              <a:t>Rosca</a:t>
            </a:r>
            <a:r>
              <a:rPr lang="en-IN" sz="2000" dirty="0" smtClean="0"/>
              <a:t>.</a:t>
            </a:r>
            <a:endParaRPr lang="en-IN"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395536" y="737320"/>
            <a:ext cx="5328593" cy="6120680"/>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51520" y="692696"/>
            <a:ext cx="5616624" cy="5544616"/>
          </a:xfrm>
          <a:prstGeom prst="rect">
            <a:avLst/>
          </a:prstGeom>
          <a:noFill/>
          <a:ln w="9525">
            <a:noFill/>
            <a:miter lim="800000"/>
            <a:headEnd/>
            <a:tailEnd/>
          </a:ln>
        </p:spPr>
      </p:pic>
      <p:sp>
        <p:nvSpPr>
          <p:cNvPr id="3" name="TextBox 2"/>
          <p:cNvSpPr txBox="1"/>
          <p:nvPr/>
        </p:nvSpPr>
        <p:spPr>
          <a:xfrm>
            <a:off x="6588224" y="1700808"/>
            <a:ext cx="2376264" cy="923330"/>
          </a:xfrm>
          <a:prstGeom prst="rect">
            <a:avLst/>
          </a:prstGeom>
          <a:noFill/>
        </p:spPr>
        <p:txBody>
          <a:bodyPr wrap="square" rtlCol="0">
            <a:spAutoFit/>
          </a:bodyPr>
          <a:lstStyle/>
          <a:p>
            <a:r>
              <a:rPr lang="en-US" dirty="0" smtClean="0"/>
              <a:t>TYPO:</a:t>
            </a:r>
          </a:p>
          <a:p>
            <a:endParaRPr lang="en-US" dirty="0" smtClean="0"/>
          </a:p>
          <a:p>
            <a:r>
              <a:rPr lang="en-US" dirty="0" err="1" smtClean="0"/>
              <a:t>c</a:t>
            </a:r>
            <a:r>
              <a:rPr lang="en-US" baseline="-25000" dirty="0" err="1" smtClean="0"/>
              <a:t>r</a:t>
            </a:r>
            <a:r>
              <a:rPr lang="en-US" baseline="-25000" dirty="0" smtClean="0"/>
              <a:t> </a:t>
            </a:r>
            <a:r>
              <a:rPr lang="en-US" dirty="0" smtClean="0"/>
              <a:t>&lt; c(x*)</a:t>
            </a:r>
            <a:endParaRPr lang="en-IN" dirty="0"/>
          </a:p>
        </p:txBody>
      </p:sp>
      <p:sp>
        <p:nvSpPr>
          <p:cNvPr id="4" name="TextBox 3"/>
          <p:cNvSpPr txBox="1"/>
          <p:nvPr/>
        </p:nvSpPr>
        <p:spPr>
          <a:xfrm>
            <a:off x="6948264" y="2195572"/>
            <a:ext cx="216024" cy="369332"/>
          </a:xfrm>
          <a:prstGeom prst="rect">
            <a:avLst/>
          </a:prstGeom>
          <a:noFill/>
        </p:spPr>
        <p:txBody>
          <a:bodyPr wrap="square" rtlCol="0">
            <a:spAutoFit/>
          </a:bodyPr>
          <a:lstStyle/>
          <a:p>
            <a:r>
              <a:rPr lang="en-IN" dirty="0" smtClean="0"/>
              <a:t>¯</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620688"/>
            <a:ext cx="8424936" cy="5632311"/>
          </a:xfrm>
          <a:prstGeom prst="rect">
            <a:avLst/>
          </a:prstGeom>
          <a:noFill/>
        </p:spPr>
        <p:txBody>
          <a:bodyPr wrap="square" rtlCol="0">
            <a:spAutoFit/>
          </a:bodyPr>
          <a:lstStyle/>
          <a:p>
            <a:r>
              <a:rPr lang="en-IN" sz="2000" dirty="0" smtClean="0"/>
              <a:t>The assumption that the durable and nondurable goods are complements is key to proving that random allocation dominates bidding from an ex ante viewpoint.</a:t>
            </a:r>
          </a:p>
          <a:p>
            <a:endParaRPr lang="en-US" sz="2000" dirty="0" smtClean="0"/>
          </a:p>
          <a:p>
            <a:r>
              <a:rPr lang="en-US" sz="2000" dirty="0" smtClean="0"/>
              <a:t>WHY??</a:t>
            </a:r>
          </a:p>
          <a:p>
            <a:endParaRPr lang="en-IN" sz="2000" dirty="0" smtClean="0"/>
          </a:p>
          <a:p>
            <a:r>
              <a:rPr lang="en-IN" sz="2000" dirty="0" smtClean="0"/>
              <a:t>Consider two </a:t>
            </a:r>
            <a:r>
              <a:rPr lang="en-IN" sz="2000" dirty="0" err="1" smtClean="0"/>
              <a:t>Roscas</a:t>
            </a:r>
            <a:r>
              <a:rPr lang="en-IN" sz="2000" dirty="0" smtClean="0"/>
              <a:t> of the same duration.</a:t>
            </a:r>
          </a:p>
          <a:p>
            <a:pPr>
              <a:buFont typeface="Wingdings" pitchFamily="2" charset="2"/>
              <a:buChar char="ü"/>
            </a:pPr>
            <a:r>
              <a:rPr lang="en-IN" sz="2000" dirty="0" smtClean="0"/>
              <a:t> Bidding </a:t>
            </a:r>
            <a:r>
              <a:rPr lang="en-IN" sz="2000" dirty="0" err="1" smtClean="0"/>
              <a:t>Rosca</a:t>
            </a:r>
            <a:r>
              <a:rPr lang="en-IN" sz="2000" dirty="0" smtClean="0"/>
              <a:t> :  same average utility over the life of the </a:t>
            </a:r>
            <a:r>
              <a:rPr lang="en-IN" sz="2000" dirty="0" err="1" smtClean="0"/>
              <a:t>Rosca</a:t>
            </a:r>
            <a:r>
              <a:rPr lang="en-IN" sz="2000" dirty="0" smtClean="0"/>
              <a:t>; </a:t>
            </a:r>
          </a:p>
          <a:p>
            <a:pPr>
              <a:buFont typeface="Wingdings" pitchFamily="2" charset="2"/>
              <a:buChar char="ü"/>
            </a:pPr>
            <a:r>
              <a:rPr lang="en-IN" sz="2000" dirty="0" smtClean="0"/>
              <a:t> Random </a:t>
            </a:r>
            <a:r>
              <a:rPr lang="en-IN" sz="2000" dirty="0" err="1" smtClean="0"/>
              <a:t>Rosca</a:t>
            </a:r>
            <a:r>
              <a:rPr lang="en-IN" sz="2000" dirty="0" smtClean="0"/>
              <a:t>:  same nondurable consumption rates. </a:t>
            </a:r>
          </a:p>
          <a:p>
            <a:endParaRPr lang="en-IN" sz="2000" dirty="0" smtClean="0"/>
          </a:p>
          <a:p>
            <a:r>
              <a:rPr lang="en-IN" sz="2000" dirty="0" smtClean="0"/>
              <a:t>These are the constraints on the general scheme which randomly assigns members an order of receipt </a:t>
            </a:r>
            <a:r>
              <a:rPr lang="en-IN" sz="2000" dirty="0" err="1" smtClean="0"/>
              <a:t>i</a:t>
            </a:r>
            <a:r>
              <a:rPr lang="en-IN" sz="2000" dirty="0" smtClean="0"/>
              <a:t>, 1 &lt; </a:t>
            </a:r>
            <a:r>
              <a:rPr lang="en-IN" sz="2000" dirty="0" err="1" smtClean="0"/>
              <a:t>i</a:t>
            </a:r>
            <a:r>
              <a:rPr lang="en-IN" sz="2000" dirty="0" smtClean="0"/>
              <a:t> &lt; n, and a consumption rate </a:t>
            </a:r>
            <a:r>
              <a:rPr lang="en-IN" sz="2000" dirty="0" err="1" smtClean="0"/>
              <a:t>c</a:t>
            </a:r>
            <a:r>
              <a:rPr lang="en-IN" sz="2000" baseline="-25000" dirty="0" err="1" smtClean="0"/>
              <a:t>i</a:t>
            </a:r>
            <a:r>
              <a:rPr lang="en-IN" sz="2000" dirty="0" smtClean="0"/>
              <a:t>,           0 &lt; </a:t>
            </a:r>
            <a:r>
              <a:rPr lang="en-IN" sz="2000" dirty="0" err="1" smtClean="0"/>
              <a:t>c</a:t>
            </a:r>
            <a:r>
              <a:rPr lang="en-IN" sz="2000" baseline="-25000" dirty="0" err="1" smtClean="0"/>
              <a:t>i</a:t>
            </a:r>
            <a:r>
              <a:rPr lang="en-IN" sz="2000" dirty="0" smtClean="0"/>
              <a:t> &lt; y, but which requires neither equal consumption rates nor equal ex post utilities.</a:t>
            </a:r>
          </a:p>
          <a:p>
            <a:endParaRPr lang="en-IN" sz="2000" dirty="0" smtClean="0"/>
          </a:p>
          <a:p>
            <a:r>
              <a:rPr lang="en-IN" sz="2000" dirty="0" smtClean="0"/>
              <a:t>Were such a scheme designed to maximize ex ante expected welfare, it would equate individuals' marginal </a:t>
            </a:r>
            <a:r>
              <a:rPr lang="it-IT" sz="2000" dirty="0" smtClean="0"/>
              <a:t>utilities: v'(</a:t>
            </a:r>
            <a:r>
              <a:rPr lang="el-GR" sz="2000" dirty="0" smtClean="0"/>
              <a:t>α</a:t>
            </a:r>
            <a:r>
              <a:rPr lang="en-US" sz="2000" baseline="-25000" dirty="0" err="1" smtClean="0"/>
              <a:t>i</a:t>
            </a:r>
            <a:r>
              <a:rPr lang="it-IT" sz="2000" baseline="-25000" dirty="0" smtClean="0"/>
              <a:t> </a:t>
            </a:r>
            <a:r>
              <a:rPr lang="it-IT" sz="2000" dirty="0" smtClean="0"/>
              <a:t>, </a:t>
            </a:r>
            <a:r>
              <a:rPr lang="en-IN" sz="2000" dirty="0" err="1" smtClean="0"/>
              <a:t>c</a:t>
            </a:r>
            <a:r>
              <a:rPr lang="en-IN" sz="2000" baseline="-25000" dirty="0" err="1" smtClean="0"/>
              <a:t>i</a:t>
            </a:r>
            <a:r>
              <a:rPr lang="it-IT" sz="2000" dirty="0" smtClean="0"/>
              <a:t>) = v'(</a:t>
            </a:r>
            <a:r>
              <a:rPr lang="el-GR" sz="2000" dirty="0" smtClean="0"/>
              <a:t>α</a:t>
            </a:r>
            <a:r>
              <a:rPr lang="en-US" sz="2000" baseline="-25000" dirty="0" err="1" smtClean="0"/>
              <a:t>i</a:t>
            </a:r>
            <a:r>
              <a:rPr lang="it-IT" sz="2000" baseline="-25000" dirty="0" smtClean="0"/>
              <a:t> </a:t>
            </a:r>
            <a:r>
              <a:rPr lang="it-IT" sz="2000" dirty="0" smtClean="0"/>
              <a:t>, </a:t>
            </a:r>
            <a:r>
              <a:rPr lang="en-IN" sz="2000" dirty="0" err="1" smtClean="0"/>
              <a:t>c</a:t>
            </a:r>
            <a:r>
              <a:rPr lang="en-IN" sz="2000" baseline="-25000" dirty="0" err="1" smtClean="0"/>
              <a:t>j</a:t>
            </a:r>
            <a:r>
              <a:rPr lang="it-IT" sz="2000" dirty="0" smtClean="0"/>
              <a:t>),                 1 &lt; i &lt; 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533400"/>
            <a:ext cx="9144000" cy="3847207"/>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B</a:t>
            </a:r>
            <a:r>
              <a:rPr lang="en-US" b="1" dirty="0" smtClean="0">
                <a:latin typeface="Times New Roman" pitchFamily="18" charset="0"/>
                <a:cs typeface="Times New Roman" pitchFamily="18" charset="0"/>
              </a:rPr>
              <a:t>. </a:t>
            </a:r>
            <a:r>
              <a:rPr lang="en-US" sz="2400" b="1" i="1" u="sng" dirty="0" smtClean="0">
                <a:latin typeface="Times New Roman" pitchFamily="18" charset="0"/>
                <a:cs typeface="Times New Roman" pitchFamily="18" charset="0"/>
              </a:rPr>
              <a:t>BIDDING ROSCAS</a:t>
            </a:r>
          </a:p>
          <a:p>
            <a:endParaRPr lang="en-US" sz="2400" b="1" i="1" u="sng" dirty="0">
              <a:latin typeface="Times New Roman" pitchFamily="18" charset="0"/>
              <a:cs typeface="Times New Roman" pitchFamily="18" charset="0"/>
            </a:endParaRPr>
          </a:p>
          <a:p>
            <a:pPr>
              <a:buFont typeface="Wingdings" pitchFamily="2" charset="2"/>
              <a:buChar char="q"/>
            </a:pPr>
            <a:r>
              <a:rPr lang="en-US" sz="2200" dirty="0" smtClean="0">
                <a:latin typeface="Times New Roman" pitchFamily="18" charset="0"/>
                <a:cs typeface="Times New Roman" pitchFamily="18" charset="0"/>
              </a:rPr>
              <a:t> One individual receives </a:t>
            </a:r>
            <a:r>
              <a:rPr lang="en-US" sz="2200" dirty="0">
                <a:latin typeface="Times New Roman" pitchFamily="18" charset="0"/>
                <a:cs typeface="Times New Roman" pitchFamily="18" charset="0"/>
              </a:rPr>
              <a:t>the pot in an earlier </a:t>
            </a:r>
            <a:r>
              <a:rPr lang="en-US" sz="2200" dirty="0" smtClean="0">
                <a:latin typeface="Times New Roman" pitchFamily="18" charset="0"/>
                <a:cs typeface="Times New Roman" pitchFamily="18" charset="0"/>
              </a:rPr>
              <a:t>period than </a:t>
            </a:r>
            <a:r>
              <a:rPr lang="en-US" sz="2200" dirty="0">
                <a:latin typeface="Times New Roman" pitchFamily="18" charset="0"/>
                <a:cs typeface="Times New Roman" pitchFamily="18" charset="0"/>
              </a:rPr>
              <a:t>another by bidding more, in </a:t>
            </a:r>
            <a:r>
              <a:rPr lang="en-US" sz="2200" dirty="0" smtClean="0">
                <a:latin typeface="Times New Roman" pitchFamily="18" charset="0"/>
                <a:cs typeface="Times New Roman" pitchFamily="18" charset="0"/>
              </a:rPr>
              <a:t>the form of </a:t>
            </a:r>
            <a:r>
              <a:rPr lang="en-US" sz="2200" dirty="0">
                <a:latin typeface="Times New Roman" pitchFamily="18" charset="0"/>
                <a:cs typeface="Times New Roman" pitchFamily="18" charset="0"/>
              </a:rPr>
              <a:t>a pledge of higher contributions to </a:t>
            </a:r>
            <a:r>
              <a:rPr lang="en-US" sz="2200" dirty="0" smtClean="0">
                <a:latin typeface="Times New Roman" pitchFamily="18" charset="0"/>
                <a:cs typeface="Times New Roman" pitchFamily="18" charset="0"/>
              </a:rPr>
              <a:t>the Rosca</a:t>
            </a:r>
            <a:r>
              <a:rPr lang="en-US" sz="2200" dirty="0">
                <a:latin typeface="Times New Roman" pitchFamily="18" charset="0"/>
                <a:cs typeface="Times New Roman" pitchFamily="18" charset="0"/>
              </a:rPr>
              <a:t>, or one-time side payments to </a:t>
            </a:r>
            <a:r>
              <a:rPr lang="en-US" sz="2200" dirty="0" smtClean="0">
                <a:latin typeface="Times New Roman" pitchFamily="18" charset="0"/>
                <a:cs typeface="Times New Roman" pitchFamily="18" charset="0"/>
              </a:rPr>
              <a:t>the other  Rosca members</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endParaRPr lang="en-US" sz="2200" dirty="0" smtClean="0">
              <a:latin typeface="Times New Roman" pitchFamily="18" charset="0"/>
              <a:cs typeface="Times New Roman" pitchFamily="18" charset="0"/>
            </a:endParaRPr>
          </a:p>
          <a:p>
            <a:pPr>
              <a:buFont typeface="Wingdings" pitchFamily="2" charset="2"/>
              <a:buChar char="q"/>
            </a:pPr>
            <a:r>
              <a:rPr lang="en-US" sz="2200" dirty="0" smtClean="0">
                <a:latin typeface="Times New Roman" pitchFamily="18" charset="0"/>
                <a:cs typeface="Times New Roman" pitchFamily="18" charset="0"/>
              </a:rPr>
              <a:t> Under </a:t>
            </a:r>
            <a:r>
              <a:rPr lang="en-US" sz="2200" dirty="0">
                <a:latin typeface="Times New Roman" pitchFamily="18" charset="0"/>
                <a:cs typeface="Times New Roman" pitchFamily="18" charset="0"/>
              </a:rPr>
              <a:t>a </a:t>
            </a:r>
            <a:r>
              <a:rPr lang="en-US" sz="2200" dirty="0" smtClean="0">
                <a:latin typeface="Times New Roman" pitchFamily="18" charset="0"/>
                <a:cs typeface="Times New Roman" pitchFamily="18" charset="0"/>
              </a:rPr>
              <a:t>bidding Rosca</a:t>
            </a:r>
            <a:r>
              <a:rPr lang="en-US" sz="2200" dirty="0">
                <a:latin typeface="Times New Roman" pitchFamily="18" charset="0"/>
                <a:cs typeface="Times New Roman" pitchFamily="18" charset="0"/>
              </a:rPr>
              <a:t>, individuals may still receive the </a:t>
            </a:r>
            <a:r>
              <a:rPr lang="en-US" sz="2200" dirty="0" smtClean="0">
                <a:latin typeface="Times New Roman" pitchFamily="18" charset="0"/>
                <a:cs typeface="Times New Roman" pitchFamily="18" charset="0"/>
              </a:rPr>
              <a:t>pot only once.</a:t>
            </a:r>
          </a:p>
          <a:p>
            <a:endParaRPr lang="en-US" sz="2200" dirty="0" smtClean="0">
              <a:latin typeface="Times New Roman" pitchFamily="18" charset="0"/>
              <a:cs typeface="Times New Roman" pitchFamily="18" charset="0"/>
            </a:endParaRPr>
          </a:p>
          <a:p>
            <a:pPr>
              <a:buFont typeface="Wingdings" pitchFamily="2" charset="2"/>
              <a:buChar char="q"/>
            </a:pPr>
            <a:r>
              <a:rPr lang="en-US" sz="2200" dirty="0" smtClean="0">
                <a:latin typeface="Times New Roman" pitchFamily="18" charset="0"/>
                <a:cs typeface="Times New Roman" pitchFamily="18" charset="0"/>
              </a:rPr>
              <a:t> The </a:t>
            </a:r>
            <a:r>
              <a:rPr lang="en-US" sz="2200" dirty="0">
                <a:latin typeface="Times New Roman" pitchFamily="18" charset="0"/>
                <a:cs typeface="Times New Roman" pitchFamily="18" charset="0"/>
              </a:rPr>
              <a:t>bidding process merely </a:t>
            </a:r>
            <a:r>
              <a:rPr lang="en-US" sz="2200" dirty="0" smtClean="0">
                <a:latin typeface="Times New Roman" pitchFamily="18" charset="0"/>
                <a:cs typeface="Times New Roman" pitchFamily="18" charset="0"/>
              </a:rPr>
              <a:t>establishes priority</a:t>
            </a:r>
            <a:r>
              <a:rPr lang="en-US" sz="2200" dirty="0">
                <a:latin typeface="Times New Roman" pitchFamily="18" charset="0"/>
                <a:cs typeface="Times New Roman" pitchFamily="18" charset="0"/>
              </a:rPr>
              <a:t>.</a:t>
            </a:r>
            <a:endParaRPr lang="en-US" sz="2200" dirty="0" smtClean="0">
              <a:latin typeface="Times New Roman" pitchFamily="18" charset="0"/>
              <a:cs typeface="Times New Roman" pitchFamily="18" charset="0"/>
            </a:endParaRPr>
          </a:p>
          <a:p>
            <a:endParaRPr lang="en-US" sz="2400" b="1" i="1" u="sng"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23AD1CF-4CAF-468D-985A-E698387E023D}"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280920" cy="5909310"/>
          </a:xfrm>
          <a:prstGeom prst="rect">
            <a:avLst/>
          </a:prstGeom>
        </p:spPr>
        <p:txBody>
          <a:bodyPr wrap="square">
            <a:spAutoFit/>
          </a:bodyPr>
          <a:lstStyle/>
          <a:p>
            <a:endParaRPr lang="en-IN" dirty="0" smtClean="0"/>
          </a:p>
          <a:p>
            <a:r>
              <a:rPr lang="en-US" sz="2000" dirty="0" smtClean="0"/>
              <a:t>Which type of </a:t>
            </a:r>
            <a:r>
              <a:rPr lang="en-US" sz="2000" dirty="0" err="1" smtClean="0"/>
              <a:t>Rosca</a:t>
            </a:r>
            <a:r>
              <a:rPr lang="en-US" sz="2000" dirty="0" smtClean="0"/>
              <a:t> approximates this condition more closely?</a:t>
            </a:r>
            <a:endParaRPr lang="en-IN" sz="2000" dirty="0" smtClean="0"/>
          </a:p>
          <a:p>
            <a:endParaRPr lang="en-US" sz="2000" dirty="0" smtClean="0"/>
          </a:p>
          <a:p>
            <a:endParaRPr lang="en-US" sz="2000" dirty="0" smtClean="0"/>
          </a:p>
          <a:p>
            <a:r>
              <a:rPr lang="it-IT" sz="2000" dirty="0" smtClean="0"/>
              <a:t>In a biddinge quilibrium,earlier recipients </a:t>
            </a:r>
            <a:r>
              <a:rPr lang="en-IN" sz="2000" dirty="0" smtClean="0"/>
              <a:t>of the pot contribute more to the </a:t>
            </a:r>
            <a:r>
              <a:rPr lang="en-IN" sz="2000" dirty="0" err="1" smtClean="0"/>
              <a:t>Rosca</a:t>
            </a:r>
            <a:r>
              <a:rPr lang="en-IN" sz="2000" dirty="0" smtClean="0"/>
              <a:t> (lower </a:t>
            </a:r>
            <a:r>
              <a:rPr lang="en-IN" sz="2000" dirty="0" err="1" smtClean="0"/>
              <a:t>c</a:t>
            </a:r>
            <a:r>
              <a:rPr lang="en-IN" sz="2000" baseline="-25000" dirty="0" err="1" smtClean="0"/>
              <a:t>i</a:t>
            </a:r>
            <a:r>
              <a:rPr lang="en-IN" sz="2000" dirty="0" smtClean="0"/>
              <a:t>) in exchange for greater access to the durable during the </a:t>
            </a:r>
            <a:r>
              <a:rPr lang="en-IN" sz="2000" dirty="0" err="1" smtClean="0"/>
              <a:t>Rosca</a:t>
            </a:r>
            <a:r>
              <a:rPr lang="en-IN" sz="2000" dirty="0" smtClean="0"/>
              <a:t> (higher </a:t>
            </a:r>
            <a:r>
              <a:rPr lang="el-GR" sz="2000" dirty="0" smtClean="0"/>
              <a:t>α</a:t>
            </a:r>
            <a:r>
              <a:rPr lang="en-US" sz="2000" baseline="-25000" dirty="0" err="1" smtClean="0"/>
              <a:t>i</a:t>
            </a:r>
            <a:r>
              <a:rPr lang="it-IT" sz="2000" baseline="-25000" dirty="0" smtClean="0"/>
              <a:t> </a:t>
            </a:r>
            <a:r>
              <a:rPr lang="en-IN" sz="2000" dirty="0" smtClean="0"/>
              <a:t>). However, with </a:t>
            </a:r>
            <a:r>
              <a:rPr lang="el-GR" sz="2000" dirty="0" smtClean="0"/>
              <a:t>Δ </a:t>
            </a:r>
            <a:r>
              <a:rPr lang="en-IN" sz="2000" dirty="0" smtClean="0"/>
              <a:t>v'(c) ≥ 0, they also have higher marginal utilities than those receiving the pot later. </a:t>
            </a:r>
          </a:p>
          <a:p>
            <a:endParaRPr lang="en-IN" sz="2000" dirty="0" smtClean="0"/>
          </a:p>
          <a:p>
            <a:r>
              <a:rPr lang="en-IN" sz="2000" dirty="0" smtClean="0"/>
              <a:t>In the random </a:t>
            </a:r>
            <a:r>
              <a:rPr lang="en-IN" sz="2000" dirty="0" err="1" smtClean="0"/>
              <a:t>Rosca</a:t>
            </a:r>
            <a:r>
              <a:rPr lang="en-IN" sz="2000" dirty="0" smtClean="0"/>
              <a:t>, </a:t>
            </a:r>
            <a:r>
              <a:rPr lang="en-IN" sz="2000" dirty="0" err="1" smtClean="0"/>
              <a:t>c</a:t>
            </a:r>
            <a:r>
              <a:rPr lang="en-IN" sz="2000" baseline="-25000" dirty="0" err="1" smtClean="0"/>
              <a:t>i</a:t>
            </a:r>
            <a:r>
              <a:rPr lang="en-IN" sz="2000" dirty="0" smtClean="0"/>
              <a:t> = </a:t>
            </a:r>
            <a:r>
              <a:rPr lang="en-IN" sz="2000" dirty="0" err="1" smtClean="0"/>
              <a:t>c</a:t>
            </a:r>
            <a:r>
              <a:rPr lang="en-IN" sz="2000" baseline="-25000" dirty="0" err="1" smtClean="0"/>
              <a:t>j</a:t>
            </a:r>
            <a:r>
              <a:rPr lang="en-IN" sz="2000" dirty="0" smtClean="0"/>
              <a:t>, for all </a:t>
            </a:r>
            <a:r>
              <a:rPr lang="en-IN" sz="2000" dirty="0" err="1" smtClean="0"/>
              <a:t>i</a:t>
            </a:r>
            <a:r>
              <a:rPr lang="en-IN" sz="2000" dirty="0" smtClean="0"/>
              <a:t>. The divergence is mitigated.</a:t>
            </a:r>
          </a:p>
          <a:p>
            <a:endParaRPr lang="en-IN" sz="2000" dirty="0" smtClean="0"/>
          </a:p>
          <a:p>
            <a:r>
              <a:rPr lang="en-IN" sz="2000" dirty="0" smtClean="0"/>
              <a:t>Thus, when the two goods are complements, the equal-consumption-rate constraint of random allocation is less inhibiting than is the</a:t>
            </a:r>
          </a:p>
          <a:p>
            <a:r>
              <a:rPr lang="en-IN" sz="2000" dirty="0" smtClean="0"/>
              <a:t>equal-average-utility constraint of bidding, and the random </a:t>
            </a:r>
            <a:r>
              <a:rPr lang="en-IN" sz="2000" dirty="0" err="1" smtClean="0"/>
              <a:t>Rosca</a:t>
            </a:r>
            <a:r>
              <a:rPr lang="en-IN" sz="2000" dirty="0" smtClean="0"/>
              <a:t> performs better than the bidding </a:t>
            </a:r>
            <a:r>
              <a:rPr lang="en-IN" sz="2000" dirty="0" err="1" smtClean="0"/>
              <a:t>Rosca</a:t>
            </a:r>
            <a:r>
              <a:rPr lang="en-IN" sz="2000" dirty="0" smtClean="0"/>
              <a:t> in this case.</a:t>
            </a:r>
          </a:p>
          <a:p>
            <a:endParaRPr lang="en-IN" sz="2000" dirty="0" smtClean="0"/>
          </a:p>
          <a:p>
            <a:r>
              <a:rPr lang="en-IN" sz="2000" dirty="0" smtClean="0"/>
              <a:t>When </a:t>
            </a:r>
            <a:r>
              <a:rPr lang="el-GR" sz="2000" dirty="0" smtClean="0"/>
              <a:t>Δ </a:t>
            </a:r>
            <a:r>
              <a:rPr lang="en-IN" sz="2000" dirty="0" smtClean="0"/>
              <a:t>v'(c) ≥ 0, random assignment with equal nondurable consumption more closely approximates this condition than does bidding.</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92696"/>
            <a:ext cx="8496944" cy="5016758"/>
          </a:xfrm>
          <a:prstGeom prst="rect">
            <a:avLst/>
          </a:prstGeom>
        </p:spPr>
        <p:txBody>
          <a:bodyPr wrap="square">
            <a:spAutoFit/>
          </a:bodyPr>
          <a:lstStyle/>
          <a:p>
            <a:r>
              <a:rPr lang="en-IN" sz="2000" dirty="0" smtClean="0"/>
              <a:t>This is particularly clear when </a:t>
            </a:r>
            <a:r>
              <a:rPr lang="el-GR" sz="2000" dirty="0" smtClean="0"/>
              <a:t>Δ </a:t>
            </a:r>
            <a:r>
              <a:rPr lang="en-IN" sz="2000" dirty="0" smtClean="0"/>
              <a:t>v'(c) = 0. </a:t>
            </a:r>
          </a:p>
          <a:p>
            <a:endParaRPr lang="en-IN" sz="2000" dirty="0" smtClean="0"/>
          </a:p>
          <a:p>
            <a:r>
              <a:rPr lang="en-IN" sz="2000" dirty="0" smtClean="0"/>
              <a:t> Equality of consumption rates during the </a:t>
            </a:r>
            <a:r>
              <a:rPr lang="en-IN" sz="2000" dirty="0" err="1" smtClean="0"/>
              <a:t>Rosca</a:t>
            </a:r>
            <a:r>
              <a:rPr lang="en-IN" sz="2000" dirty="0" smtClean="0"/>
              <a:t> implies equality of marginal utilities. </a:t>
            </a:r>
          </a:p>
          <a:p>
            <a:r>
              <a:rPr lang="en-IN" sz="2000" dirty="0" smtClean="0"/>
              <a:t>Equality of lifetime utilities constrains consumption so that the marginal utility is higher among those who receive the pot earlier.</a:t>
            </a:r>
          </a:p>
          <a:p>
            <a:endParaRPr lang="en-US" sz="2000" dirty="0" smtClean="0"/>
          </a:p>
          <a:p>
            <a:endParaRPr lang="en-US" sz="2000" dirty="0" smtClean="0"/>
          </a:p>
          <a:p>
            <a:r>
              <a:rPr lang="en-US" sz="2000" dirty="0" smtClean="0"/>
              <a:t>To see this graphically, consider a 2-person group.</a:t>
            </a:r>
          </a:p>
          <a:p>
            <a:endParaRPr lang="en-US" sz="2000" dirty="0" smtClean="0"/>
          </a:p>
          <a:p>
            <a:r>
              <a:rPr lang="en-US" sz="2000" dirty="0" smtClean="0"/>
              <a:t>T = 3 years  : time horizon for the 2 people</a:t>
            </a:r>
          </a:p>
          <a:p>
            <a:endParaRPr lang="en-US" sz="2000" dirty="0" smtClean="0"/>
          </a:p>
          <a:p>
            <a:r>
              <a:rPr lang="en-US" sz="2000" dirty="0" smtClean="0"/>
              <a:t>t = 2 years   : life of the </a:t>
            </a:r>
            <a:r>
              <a:rPr lang="en-US" sz="2000" dirty="0" err="1" smtClean="0"/>
              <a:t>Rosca</a:t>
            </a:r>
            <a:endParaRPr lang="en-US" sz="2000" dirty="0" smtClean="0"/>
          </a:p>
          <a:p>
            <a:endParaRPr lang="en-US" sz="2000" dirty="0" smtClean="0"/>
          </a:p>
          <a:p>
            <a:r>
              <a:rPr lang="en-US" sz="2000" dirty="0" smtClean="0"/>
              <a:t>Value of the durable’s services = </a:t>
            </a:r>
            <a:r>
              <a:rPr lang="el-GR" sz="2000" dirty="0" smtClean="0"/>
              <a:t>ζ</a:t>
            </a:r>
            <a:endParaRPr lang="en-US" sz="2000" dirty="0" smtClean="0"/>
          </a:p>
          <a:p>
            <a:endParaRPr lang="en-US" sz="20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srcRect/>
          <a:stretch>
            <a:fillRect/>
          </a:stretch>
        </p:blipFill>
        <p:spPr bwMode="auto">
          <a:xfrm>
            <a:off x="1115616" y="775996"/>
            <a:ext cx="6840760" cy="60008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052736"/>
            <a:ext cx="8784976" cy="3477875"/>
          </a:xfrm>
          <a:prstGeom prst="rect">
            <a:avLst/>
          </a:prstGeom>
          <a:noFill/>
        </p:spPr>
        <p:txBody>
          <a:bodyPr wrap="square" rtlCol="0">
            <a:spAutoFit/>
          </a:bodyPr>
          <a:lstStyle/>
          <a:p>
            <a:r>
              <a:rPr lang="en-IN" sz="2000" dirty="0" smtClean="0"/>
              <a:t>Since total annual contributions to the </a:t>
            </a:r>
            <a:r>
              <a:rPr lang="en-IN" sz="2000" dirty="0" err="1" smtClean="0"/>
              <a:t>Rosca</a:t>
            </a:r>
            <a:r>
              <a:rPr lang="en-IN" sz="2000" dirty="0" smtClean="0"/>
              <a:t> must equal the durable's cost, total annual consumption for the individuals equals 2y - B during the life of the </a:t>
            </a:r>
            <a:r>
              <a:rPr lang="en-IN" sz="2000" dirty="0" err="1" smtClean="0"/>
              <a:t>Rosca</a:t>
            </a:r>
            <a:r>
              <a:rPr lang="en-IN" sz="2000" dirty="0" smtClean="0"/>
              <a:t>. </a:t>
            </a:r>
          </a:p>
          <a:p>
            <a:endParaRPr lang="en-IN" sz="2000" dirty="0" smtClean="0"/>
          </a:p>
          <a:p>
            <a:r>
              <a:rPr lang="en-IN" sz="2000" dirty="0" smtClean="0"/>
              <a:t>By considering alternative nondurable consumption levels for the two</a:t>
            </a:r>
          </a:p>
          <a:p>
            <a:r>
              <a:rPr lang="en-IN" sz="2000" dirty="0" smtClean="0"/>
              <a:t>individuals satisfying this constraint, we trace out two utility possibility frontiers. Which is relevant depends upon who gets</a:t>
            </a:r>
          </a:p>
          <a:p>
            <a:r>
              <a:rPr lang="en-IN" sz="2000" dirty="0" smtClean="0"/>
              <a:t>the durable first.</a:t>
            </a:r>
          </a:p>
          <a:p>
            <a:endParaRPr lang="en-US" sz="2000" dirty="0" smtClean="0"/>
          </a:p>
          <a:p>
            <a:r>
              <a:rPr lang="en-US" sz="2000" dirty="0" smtClean="0"/>
              <a:t>If individual 1 gets the good first : northwest of the graph</a:t>
            </a:r>
          </a:p>
          <a:p>
            <a:r>
              <a:rPr lang="en-US" sz="2000" dirty="0" smtClean="0"/>
              <a:t> If individual 2 gets the good first : southeast of the graph</a:t>
            </a:r>
            <a:endParaRPr lang="en-IN"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08720"/>
            <a:ext cx="8712968" cy="4708981"/>
          </a:xfrm>
          <a:prstGeom prst="rect">
            <a:avLst/>
          </a:prstGeom>
        </p:spPr>
        <p:txBody>
          <a:bodyPr wrap="square">
            <a:spAutoFit/>
          </a:bodyPr>
          <a:lstStyle/>
          <a:p>
            <a:pPr>
              <a:buFont typeface="Wingdings" pitchFamily="2" charset="2"/>
              <a:buChar char="q"/>
            </a:pPr>
            <a:r>
              <a:rPr lang="en-IN" sz="2000" dirty="0" smtClean="0"/>
              <a:t>   Random </a:t>
            </a:r>
            <a:r>
              <a:rPr lang="en-IN" sz="2000" dirty="0" err="1" smtClean="0"/>
              <a:t>Rosca</a:t>
            </a:r>
            <a:r>
              <a:rPr lang="en-IN" sz="2000" dirty="0" smtClean="0"/>
              <a:t> yields equal nondurable consumptions.</a:t>
            </a:r>
          </a:p>
          <a:p>
            <a:r>
              <a:rPr lang="en-IN" sz="2000" dirty="0" smtClean="0"/>
              <a:t>Therefore,  its utility allocation is either at point A (if individual 1 wins the first pot) or at point B (if individual 2 does). </a:t>
            </a:r>
          </a:p>
          <a:p>
            <a:endParaRPr lang="en-IN" sz="2000" dirty="0" smtClean="0"/>
          </a:p>
          <a:p>
            <a:pPr>
              <a:buFont typeface="Wingdings" pitchFamily="2" charset="2"/>
              <a:buChar char="q"/>
            </a:pPr>
            <a:r>
              <a:rPr lang="en-IN" sz="2000" dirty="0" smtClean="0"/>
              <a:t>  Because </a:t>
            </a:r>
            <a:r>
              <a:rPr lang="el-GR" sz="2000" dirty="0" smtClean="0"/>
              <a:t>Δ</a:t>
            </a:r>
            <a:r>
              <a:rPr lang="en-IN" sz="2000" dirty="0" smtClean="0"/>
              <a:t>v'= 0, the slope of the relevant utility possibility frontier is -1 at points A and B; the line containing A and B is tangent to the two frontiers at</a:t>
            </a:r>
          </a:p>
          <a:p>
            <a:r>
              <a:rPr lang="en-IN" sz="2000" dirty="0" smtClean="0"/>
              <a:t>those points. Since these utility allocations have equal probability, each individual's ex ante expected utility is at point C. </a:t>
            </a:r>
          </a:p>
          <a:p>
            <a:endParaRPr lang="en-IN" sz="2000" dirty="0" smtClean="0"/>
          </a:p>
          <a:p>
            <a:pPr>
              <a:buFont typeface="Wingdings" pitchFamily="2" charset="2"/>
              <a:buChar char="q"/>
            </a:pPr>
            <a:r>
              <a:rPr lang="en-IN" sz="2000" dirty="0" smtClean="0"/>
              <a:t>  The sum of expected utilities at point C is maximal among all feasible expected utility allocations.</a:t>
            </a:r>
          </a:p>
          <a:p>
            <a:endParaRPr lang="en-IN" sz="2000" dirty="0" smtClean="0"/>
          </a:p>
          <a:p>
            <a:pPr>
              <a:buFont typeface="Wingdings" pitchFamily="2" charset="2"/>
              <a:buChar char="q"/>
            </a:pPr>
            <a:r>
              <a:rPr lang="en-IN" sz="2000" dirty="0" smtClean="0"/>
              <a:t>  A bidding </a:t>
            </a:r>
            <a:r>
              <a:rPr lang="en-IN" sz="2000" dirty="0" err="1" smtClean="0"/>
              <a:t>Rosca</a:t>
            </a:r>
            <a:r>
              <a:rPr lang="en-IN" sz="2000" dirty="0" smtClean="0"/>
              <a:t>, by making utilities equal, produces a utility allocation     at the intersection of the two frontiers. The dominance of the random </a:t>
            </a:r>
            <a:r>
              <a:rPr lang="en-IN" sz="2000" dirty="0" err="1" smtClean="0"/>
              <a:t>Rosca</a:t>
            </a:r>
            <a:r>
              <a:rPr lang="en-IN" sz="2000" dirty="0" smtClean="0"/>
              <a:t> is now obvious.</a:t>
            </a:r>
            <a:endParaRPr lang="en-IN"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369332"/>
          </a:xfrm>
          <a:prstGeom prst="rect">
            <a:avLst/>
          </a:prstGeom>
          <a:noFill/>
        </p:spPr>
        <p:txBody>
          <a:bodyPr wrap="square" rtlCol="0">
            <a:spAutoFit/>
          </a:bodyPr>
          <a:lstStyle/>
          <a:p>
            <a:r>
              <a:rPr lang="en-US" b="1" dirty="0" smtClean="0"/>
              <a:t>  </a:t>
            </a:r>
            <a:endParaRPr lang="en-US" dirty="0"/>
          </a:p>
        </p:txBody>
      </p:sp>
      <p:sp>
        <p:nvSpPr>
          <p:cNvPr id="7" name="TextBox 6"/>
          <p:cNvSpPr txBox="1"/>
          <p:nvPr/>
        </p:nvSpPr>
        <p:spPr>
          <a:xfrm>
            <a:off x="0" y="0"/>
            <a:ext cx="9144000" cy="1107996"/>
          </a:xfrm>
          <a:prstGeom prst="rect">
            <a:avLst/>
          </a:prstGeom>
          <a:noFill/>
        </p:spPr>
        <p:txBody>
          <a:bodyPr wrap="square" rtlCol="0">
            <a:spAutoFit/>
          </a:bodyPr>
          <a:lstStyle/>
          <a:p>
            <a:r>
              <a:rPr lang="en-US" sz="2400" b="1" i="1" u="sng" dirty="0" smtClean="0">
                <a:latin typeface="Times New Roman" pitchFamily="18" charset="0"/>
                <a:cs typeface="Times New Roman" pitchFamily="18" charset="0"/>
              </a:rPr>
              <a:t>ISSUES WITH ROSCAS </a:t>
            </a:r>
          </a:p>
          <a:p>
            <a:endParaRPr lang="en-US" sz="2400" b="1" i="1" u="sng"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8" name="TextBox 7"/>
          <p:cNvSpPr txBox="1"/>
          <p:nvPr/>
        </p:nvSpPr>
        <p:spPr>
          <a:xfrm>
            <a:off x="0" y="685800"/>
            <a:ext cx="9144000" cy="5940088"/>
          </a:xfrm>
          <a:prstGeom prst="rect">
            <a:avLst/>
          </a:prstGeom>
          <a:noFill/>
          <a:ln>
            <a:solidFill>
              <a:schemeClr val="tx1"/>
            </a:solidFill>
          </a:ln>
        </p:spPr>
        <p:txBody>
          <a:bodyPr wrap="square" rtlCol="0">
            <a:spAutoFit/>
          </a:bodyPr>
          <a:lstStyle/>
          <a:p>
            <a:r>
              <a:rPr lang="en-US" sz="2000" dirty="0" smtClean="0">
                <a:latin typeface="Times New Roman" pitchFamily="18" charset="0"/>
                <a:cs typeface="Times New Roman" pitchFamily="18" charset="0"/>
              </a:rPr>
              <a:t>1. For Roscas to operate successfully </a:t>
            </a:r>
            <a:r>
              <a:rPr lang="en-US" sz="2000" dirty="0">
                <a:latin typeface="Times New Roman" pitchFamily="18" charset="0"/>
                <a:cs typeface="Times New Roman" pitchFamily="18" charset="0"/>
              </a:rPr>
              <a:t>it </a:t>
            </a:r>
            <a:r>
              <a:rPr lang="en-US" sz="2000" dirty="0" smtClean="0">
                <a:latin typeface="Times New Roman" pitchFamily="18" charset="0"/>
                <a:cs typeface="Times New Roman" pitchFamily="18" charset="0"/>
              </a:rPr>
              <a:t>is necessary </a:t>
            </a:r>
            <a:r>
              <a:rPr lang="en-US" sz="2000" dirty="0">
                <a:latin typeface="Times New Roman" pitchFamily="18" charset="0"/>
                <a:cs typeface="Times New Roman" pitchFamily="18" charset="0"/>
              </a:rPr>
              <a:t>that individuals keep their </a:t>
            </a:r>
            <a:r>
              <a:rPr lang="en-US" sz="2000" dirty="0" smtClean="0">
                <a:latin typeface="Times New Roman" pitchFamily="18" charset="0"/>
                <a:cs typeface="Times New Roman" pitchFamily="18" charset="0"/>
              </a:rPr>
              <a:t>commitment to pay </a:t>
            </a:r>
            <a:r>
              <a:rPr lang="en-US" sz="2000" dirty="0">
                <a:latin typeface="Times New Roman" pitchFamily="18" charset="0"/>
                <a:cs typeface="Times New Roman" pitchFamily="18" charset="0"/>
              </a:rPr>
              <a:t>into the Rosca after </a:t>
            </a:r>
            <a:r>
              <a:rPr lang="en-US" sz="2000" dirty="0" smtClean="0">
                <a:latin typeface="Times New Roman" pitchFamily="18" charset="0"/>
                <a:cs typeface="Times New Roman" pitchFamily="18" charset="0"/>
              </a:rPr>
              <a:t>they have </a:t>
            </a:r>
            <a:r>
              <a:rPr lang="en-US" sz="2000" dirty="0">
                <a:latin typeface="Times New Roman" pitchFamily="18" charset="0"/>
                <a:cs typeface="Times New Roman" pitchFamily="18" charset="0"/>
              </a:rPr>
              <a:t>won the pot. This may appear </a:t>
            </a:r>
            <a:r>
              <a:rPr lang="en-US" sz="2000" dirty="0" smtClean="0">
                <a:latin typeface="Times New Roman" pitchFamily="18" charset="0"/>
                <a:cs typeface="Times New Roman" pitchFamily="18" charset="0"/>
              </a:rPr>
              <a:t>problematic since </a:t>
            </a:r>
            <a:r>
              <a:rPr lang="en-US" sz="2000" dirty="0">
                <a:latin typeface="Times New Roman" pitchFamily="18" charset="0"/>
                <a:cs typeface="Times New Roman" pitchFamily="18" charset="0"/>
              </a:rPr>
              <a:t>Rosca members are often </a:t>
            </a:r>
            <a:r>
              <a:rPr lang="en-US" sz="2000" dirty="0" smtClean="0">
                <a:latin typeface="Times New Roman" pitchFamily="18" charset="0"/>
                <a:cs typeface="Times New Roman" pitchFamily="18" charset="0"/>
              </a:rPr>
              <a:t>not able </a:t>
            </a:r>
            <a:r>
              <a:rPr lang="en-US" sz="2000" dirty="0">
                <a:latin typeface="Times New Roman" pitchFamily="18" charset="0"/>
                <a:cs typeface="Times New Roman" pitchFamily="18" charset="0"/>
              </a:rPr>
              <a:t>to borrow in conventional credit </a:t>
            </a:r>
            <a:r>
              <a:rPr lang="en-US" sz="2000" dirty="0" smtClean="0">
                <a:latin typeface="Times New Roman" pitchFamily="18" charset="0"/>
                <a:cs typeface="Times New Roman" pitchFamily="18" charset="0"/>
              </a:rPr>
              <a:t>markets precisely </a:t>
            </a:r>
            <a:r>
              <a:rPr lang="en-US" sz="2000" dirty="0">
                <a:latin typeface="Times New Roman" pitchFamily="18" charset="0"/>
                <a:cs typeface="Times New Roman" pitchFamily="18" charset="0"/>
              </a:rPr>
              <a:t>because they cannot be </a:t>
            </a:r>
            <a:r>
              <a:rPr lang="en-US" sz="2000" dirty="0" smtClean="0">
                <a:latin typeface="Times New Roman" pitchFamily="18" charset="0"/>
                <a:cs typeface="Times New Roman" pitchFamily="18" charset="0"/>
              </a:rPr>
              <a:t>presumed to </a:t>
            </a:r>
            <a:r>
              <a:rPr lang="en-US" sz="2000" dirty="0">
                <a:latin typeface="Times New Roman" pitchFamily="18" charset="0"/>
                <a:cs typeface="Times New Roman" pitchFamily="18" charset="0"/>
              </a:rPr>
              <a:t>repay loans. Roscas </a:t>
            </a:r>
            <a:r>
              <a:rPr lang="en-US" sz="2000" dirty="0" smtClean="0">
                <a:latin typeface="Times New Roman" pitchFamily="18" charset="0"/>
                <a:cs typeface="Times New Roman" pitchFamily="18" charset="0"/>
              </a:rPr>
              <a:t> somewhat circumvent such </a:t>
            </a:r>
            <a:r>
              <a:rPr lang="en-US" sz="2000" dirty="0">
                <a:latin typeface="Times New Roman" pitchFamily="18" charset="0"/>
                <a:cs typeface="Times New Roman" pitchFamily="18" charset="0"/>
              </a:rPr>
              <a:t>default problems by exploiting </a:t>
            </a:r>
            <a:r>
              <a:rPr lang="en-US" sz="2000" dirty="0" smtClean="0">
                <a:latin typeface="Times New Roman" pitchFamily="18" charset="0"/>
                <a:cs typeface="Times New Roman" pitchFamily="18" charset="0"/>
              </a:rPr>
              <a:t>individuals‘ social connectedness. Incentive </a:t>
            </a:r>
            <a:r>
              <a:rPr lang="en-US" sz="2000" dirty="0">
                <a:latin typeface="Times New Roman" pitchFamily="18" charset="0"/>
                <a:cs typeface="Times New Roman" pitchFamily="18" charset="0"/>
              </a:rPr>
              <a:t>to defect from </a:t>
            </a:r>
            <a:r>
              <a:rPr lang="en-US" sz="2000" dirty="0" smtClean="0">
                <a:latin typeface="Times New Roman" pitchFamily="18" charset="0"/>
                <a:cs typeface="Times New Roman" pitchFamily="18" charset="0"/>
              </a:rPr>
              <a:t>a Rosca </a:t>
            </a:r>
            <a:r>
              <a:rPr lang="en-US" sz="2000" dirty="0">
                <a:latin typeface="Times New Roman" pitchFamily="18" charset="0"/>
                <a:cs typeface="Times New Roman" pitchFamily="18" charset="0"/>
              </a:rPr>
              <a:t>is curbed by social constraints. </a:t>
            </a:r>
            <a:r>
              <a:rPr lang="en-US" sz="2000" dirty="0" smtClean="0">
                <a:latin typeface="Times New Roman" pitchFamily="18" charset="0"/>
                <a:cs typeface="Times New Roman" pitchFamily="18" charset="0"/>
              </a:rPr>
              <a:t>Roscas are </a:t>
            </a:r>
            <a:r>
              <a:rPr lang="en-US" sz="2000" dirty="0">
                <a:latin typeface="Times New Roman" pitchFamily="18" charset="0"/>
                <a:cs typeface="Times New Roman" pitchFamily="18" charset="0"/>
              </a:rPr>
              <a:t>thus typically formed among </a:t>
            </a:r>
            <a:r>
              <a:rPr lang="en-US" sz="2000" dirty="0" smtClean="0">
                <a:latin typeface="Times New Roman" pitchFamily="18" charset="0"/>
                <a:cs typeface="Times New Roman" pitchFamily="18" charset="0"/>
              </a:rPr>
              <a:t>individuals whose circumstance and characteristics are well </a:t>
            </a:r>
            <a:r>
              <a:rPr lang="en-US" sz="2000" dirty="0">
                <a:latin typeface="Times New Roman" pitchFamily="18" charset="0"/>
                <a:cs typeface="Times New Roman" pitchFamily="18" charset="0"/>
              </a:rPr>
              <a:t>known to each other. Defaulters </a:t>
            </a:r>
            <a:r>
              <a:rPr lang="en-US" sz="2000" dirty="0" smtClean="0">
                <a:latin typeface="Times New Roman" pitchFamily="18" charset="0"/>
                <a:cs typeface="Times New Roman" pitchFamily="18" charset="0"/>
              </a:rPr>
              <a:t>are sanctioned </a:t>
            </a:r>
            <a:r>
              <a:rPr lang="en-US" sz="2000" dirty="0">
                <a:latin typeface="Times New Roman" pitchFamily="18" charset="0"/>
                <a:cs typeface="Times New Roman" pitchFamily="18" charset="0"/>
              </a:rPr>
              <a:t>socially as well as being </a:t>
            </a:r>
            <a:r>
              <a:rPr lang="en-US" sz="2000" dirty="0" smtClean="0">
                <a:latin typeface="Times New Roman" pitchFamily="18" charset="0"/>
                <a:cs typeface="Times New Roman" pitchFamily="18" charset="0"/>
              </a:rPr>
              <a:t>prevented from </a:t>
            </a:r>
            <a:r>
              <a:rPr lang="en-US" sz="2000" dirty="0">
                <a:latin typeface="Times New Roman" pitchFamily="18" charset="0"/>
                <a:cs typeface="Times New Roman" pitchFamily="18" charset="0"/>
              </a:rPr>
              <a:t>any further Rosca </a:t>
            </a:r>
            <a:r>
              <a:rPr lang="en-US" sz="2000" dirty="0" smtClean="0">
                <a:latin typeface="Times New Roman" pitchFamily="18" charset="0"/>
                <a:cs typeface="Times New Roman" pitchFamily="18" charset="0"/>
              </a:rPr>
              <a:t>participation. Nonetheless</a:t>
            </a:r>
            <a:r>
              <a:rPr lang="en-US" sz="2000" dirty="0">
                <a:latin typeface="Times New Roman" pitchFamily="18" charset="0"/>
                <a:cs typeface="Times New Roman" pitchFamily="18" charset="0"/>
              </a:rPr>
              <a:t>, default does </a:t>
            </a:r>
            <a:r>
              <a:rPr lang="en-US" sz="2000" dirty="0" smtClean="0">
                <a:latin typeface="Times New Roman" pitchFamily="18" charset="0"/>
                <a:cs typeface="Times New Roman" pitchFamily="18" charset="0"/>
              </a:rPr>
              <a:t>sometimes occur.</a:t>
            </a: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2. </a:t>
            </a:r>
            <a:r>
              <a:rPr lang="en-US" sz="2000" dirty="0">
                <a:latin typeface="Times New Roman" pitchFamily="18" charset="0"/>
                <a:cs typeface="Times New Roman" pitchFamily="18" charset="0"/>
              </a:rPr>
              <a:t>Random Roscas are not </a:t>
            </a:r>
            <a:r>
              <a:rPr lang="en-US" sz="2000" dirty="0" smtClean="0">
                <a:latin typeface="Times New Roman" pitchFamily="18" charset="0"/>
                <a:cs typeface="Times New Roman" pitchFamily="18" charset="0"/>
              </a:rPr>
              <a:t>particularly effective </a:t>
            </a:r>
            <a:r>
              <a:rPr lang="en-US" sz="2000" dirty="0">
                <a:latin typeface="Times New Roman" pitchFamily="18" charset="0"/>
                <a:cs typeface="Times New Roman" pitchFamily="18" charset="0"/>
              </a:rPr>
              <a:t>as institutions for buffering </a:t>
            </a:r>
            <a:r>
              <a:rPr lang="en-US" sz="2000" dirty="0" smtClean="0">
                <a:latin typeface="Times New Roman" pitchFamily="18" charset="0"/>
                <a:cs typeface="Times New Roman" pitchFamily="18" charset="0"/>
              </a:rPr>
              <a:t>against risk</a:t>
            </a:r>
            <a:r>
              <a:rPr lang="en-US" sz="2000" dirty="0">
                <a:latin typeface="Times New Roman" pitchFamily="18" charset="0"/>
                <a:cs typeface="Times New Roman" pitchFamily="18" charset="0"/>
              </a:rPr>
              <a:t>, since the probability of obtaining </a:t>
            </a:r>
            <a:r>
              <a:rPr lang="en-US" sz="2000" dirty="0" smtClean="0">
                <a:latin typeface="Times New Roman" pitchFamily="18" charset="0"/>
                <a:cs typeface="Times New Roman" pitchFamily="18" charset="0"/>
              </a:rPr>
              <a:t>the pot </a:t>
            </a:r>
            <a:r>
              <a:rPr lang="en-US" sz="2000" dirty="0">
                <a:latin typeface="Times New Roman" pitchFamily="18" charset="0"/>
                <a:cs typeface="Times New Roman" pitchFamily="18" charset="0"/>
              </a:rPr>
              <a:t>need not be related to one's </a:t>
            </a:r>
            <a:r>
              <a:rPr lang="en-US" sz="2000" dirty="0" smtClean="0">
                <a:latin typeface="Times New Roman" pitchFamily="18" charset="0"/>
                <a:cs typeface="Times New Roman" pitchFamily="18" charset="0"/>
              </a:rPr>
              <a:t>immediate circumstances.</a:t>
            </a: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3. </a:t>
            </a:r>
            <a:r>
              <a:rPr lang="en-US" sz="2000" dirty="0">
                <a:latin typeface="Times New Roman" pitchFamily="18" charset="0"/>
                <a:cs typeface="Times New Roman" pitchFamily="18" charset="0"/>
              </a:rPr>
              <a:t>Even bidding Roscas, </a:t>
            </a:r>
            <a:r>
              <a:rPr lang="en-US" sz="2000" dirty="0" smtClean="0">
                <a:latin typeface="Times New Roman" pitchFamily="18" charset="0"/>
                <a:cs typeface="Times New Roman" pitchFamily="18" charset="0"/>
              </a:rPr>
              <a:t>which may </a:t>
            </a:r>
            <a:r>
              <a:rPr lang="en-US" sz="2000" dirty="0">
                <a:latin typeface="Times New Roman" pitchFamily="18" charset="0"/>
                <a:cs typeface="Times New Roman" pitchFamily="18" charset="0"/>
              </a:rPr>
              <a:t>allow a member to obtain the pot </a:t>
            </a:r>
            <a:r>
              <a:rPr lang="en-US" sz="2000" dirty="0" smtClean="0">
                <a:latin typeface="Times New Roman" pitchFamily="18" charset="0"/>
                <a:cs typeface="Times New Roman" pitchFamily="18" charset="0"/>
              </a:rPr>
              <a:t>immediately,only </a:t>
            </a:r>
            <a:r>
              <a:rPr lang="en-US" sz="2000" dirty="0">
                <a:latin typeface="Times New Roman" pitchFamily="18" charset="0"/>
                <a:cs typeface="Times New Roman" pitchFamily="18" charset="0"/>
              </a:rPr>
              <a:t>permit individuals to </a:t>
            </a:r>
            <a:r>
              <a:rPr lang="en-US" sz="2000" dirty="0" smtClean="0">
                <a:latin typeface="Times New Roman" pitchFamily="18" charset="0"/>
                <a:cs typeface="Times New Roman" pitchFamily="18" charset="0"/>
              </a:rPr>
              <a:t>deal. </a:t>
            </a:r>
            <a:r>
              <a:rPr lang="en-US" sz="2000" dirty="0">
                <a:latin typeface="Times New Roman" pitchFamily="18" charset="0"/>
                <a:cs typeface="Times New Roman" pitchFamily="18" charset="0"/>
              </a:rPr>
              <a:t>with situations that cannot recur, since </a:t>
            </a:r>
            <a:r>
              <a:rPr lang="en-US" sz="2000" dirty="0" smtClean="0">
                <a:latin typeface="Times New Roman" pitchFamily="18" charset="0"/>
                <a:cs typeface="Times New Roman" pitchFamily="18" charset="0"/>
              </a:rPr>
              <a:t>the pot </a:t>
            </a:r>
            <a:r>
              <a:rPr lang="en-US" sz="2000" dirty="0">
                <a:latin typeface="Times New Roman" pitchFamily="18" charset="0"/>
                <a:cs typeface="Times New Roman" pitchFamily="18" charset="0"/>
              </a:rPr>
              <a:t>may be obtained no more than </a:t>
            </a:r>
            <a:r>
              <a:rPr lang="en-US" sz="2000" dirty="0" smtClean="0">
                <a:latin typeface="Times New Roman" pitchFamily="18" charset="0"/>
                <a:cs typeface="Times New Roman" pitchFamily="18" charset="0"/>
              </a:rPr>
              <a:t>once. Furthermore</a:t>
            </a:r>
            <a:r>
              <a:rPr lang="en-US" sz="2000" dirty="0">
                <a:latin typeface="Times New Roman" pitchFamily="18" charset="0"/>
                <a:cs typeface="Times New Roman" pitchFamily="18" charset="0"/>
              </a:rPr>
              <a:t>, since many kinds of risks </a:t>
            </a:r>
            <a:r>
              <a:rPr lang="en-US" sz="2000" dirty="0" smtClean="0">
                <a:latin typeface="Times New Roman" pitchFamily="18" charset="0"/>
                <a:cs typeface="Times New Roman" pitchFamily="18" charset="0"/>
              </a:rPr>
              <a:t>in LDC's </a:t>
            </a:r>
            <a:r>
              <a:rPr lang="en-US" sz="2000" dirty="0">
                <a:latin typeface="Times New Roman" pitchFamily="18" charset="0"/>
                <a:cs typeface="Times New Roman" pitchFamily="18" charset="0"/>
              </a:rPr>
              <a:t>are covariant, individuals will have</a:t>
            </a:r>
          </a:p>
          <a:p>
            <a:r>
              <a:rPr lang="en-US" sz="2000" dirty="0">
                <a:latin typeface="Times New Roman" pitchFamily="18" charset="0"/>
                <a:cs typeface="Times New Roman" pitchFamily="18" charset="0"/>
              </a:rPr>
              <a:t>high valuations at the same instant.</a:t>
            </a:r>
          </a:p>
        </p:txBody>
      </p:sp>
      <p:sp>
        <p:nvSpPr>
          <p:cNvPr id="5" name="Slide Number Placeholder 4"/>
          <p:cNvSpPr>
            <a:spLocks noGrp="1"/>
          </p:cNvSpPr>
          <p:nvPr>
            <p:ph type="sldNum" sz="quarter" idx="12"/>
          </p:nvPr>
        </p:nvSpPr>
        <p:spPr/>
        <p:txBody>
          <a:bodyPr/>
          <a:lstStyle/>
          <a:p>
            <a:fld id="{B23AD1CF-4CAF-468D-985A-E698387E023D}"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
            <a:ext cx="9144000" cy="7294305"/>
          </a:xfrm>
          <a:prstGeom prst="rect">
            <a:avLst/>
          </a:prstGeom>
          <a:noFill/>
        </p:spPr>
        <p:txBody>
          <a:bodyPr wrap="square" rtlCol="0">
            <a:spAutoFit/>
          </a:bodyPr>
          <a:lstStyle/>
          <a:p>
            <a:r>
              <a:rPr lang="en-US" sz="2400" b="1" i="1" u="sng" dirty="0" smtClean="0">
                <a:latin typeface="Times New Roman" pitchFamily="18" charset="0"/>
                <a:cs typeface="Times New Roman" pitchFamily="18" charset="0"/>
              </a:rPr>
              <a:t>THE MODEL                  </a:t>
            </a:r>
          </a:p>
          <a:p>
            <a:endParaRPr lang="en-US" sz="2400" b="1" i="1" u="sng" dirty="0">
              <a:latin typeface="Times New Roman" pitchFamily="18" charset="0"/>
              <a:cs typeface="Times New Roman" pitchFamily="18" charset="0"/>
            </a:endParaRPr>
          </a:p>
          <a:p>
            <a:r>
              <a:rPr lang="en-US" sz="2000" i="1" u="sng" dirty="0" smtClean="0">
                <a:latin typeface="Times New Roman" pitchFamily="18" charset="0"/>
                <a:cs typeface="Times New Roman" pitchFamily="18" charset="0"/>
              </a:rPr>
              <a:t>ASSUMPTIONS</a:t>
            </a:r>
          </a:p>
          <a:p>
            <a:endParaRPr lang="en-US" sz="2000" i="1" u="sng" dirty="0">
              <a:latin typeface="Times New Roman" pitchFamily="18" charset="0"/>
              <a:cs typeface="Times New Roman" pitchFamily="18" charset="0"/>
            </a:endParaRPr>
          </a:p>
          <a:p>
            <a:pPr>
              <a:buFont typeface="Wingdings" pitchFamily="2" charset="2"/>
              <a:buChar char="q"/>
            </a:pPr>
            <a:r>
              <a:rPr lang="en-US" sz="2000" dirty="0" smtClean="0">
                <a:latin typeface="Times New Roman" pitchFamily="18" charset="0"/>
                <a:cs typeface="Times New Roman" pitchFamily="18" charset="0"/>
              </a:rPr>
              <a:t>  A group of ‘n’ individuals with no access to credit markets would each like to own an indivisible durable consumption good.</a:t>
            </a:r>
          </a:p>
          <a:p>
            <a:pPr>
              <a:buFont typeface="Wingdings" pitchFamily="2" charset="2"/>
              <a:buChar char="q"/>
            </a:pPr>
            <a:endParaRPr lang="en-US" sz="2000" dirty="0" smtClean="0">
              <a:latin typeface="Times New Roman" pitchFamily="18" charset="0"/>
              <a:cs typeface="Times New Roman" pitchFamily="18" charset="0"/>
            </a:endParaRPr>
          </a:p>
          <a:p>
            <a:pPr>
              <a:buFont typeface="Wingdings" pitchFamily="2" charset="2"/>
              <a:buChar char="q"/>
            </a:pPr>
            <a:r>
              <a:rPr lang="en-US" sz="2000" dirty="0" smtClean="0">
                <a:latin typeface="Times New Roman" pitchFamily="18" charset="0"/>
                <a:cs typeface="Times New Roman" pitchFamily="18" charset="0"/>
              </a:rPr>
              <a:t>  Each individual lives for T years, receiving an exogenous flow of income, over his           lifetime  y &gt; 0.</a:t>
            </a:r>
          </a:p>
          <a:p>
            <a:pPr>
              <a:buFont typeface="Wingdings" pitchFamily="2" charset="2"/>
              <a:buChar char="q"/>
            </a:pPr>
            <a:endParaRPr lang="en-US" sz="2000" dirty="0" smtClean="0">
              <a:latin typeface="Times New Roman" pitchFamily="18" charset="0"/>
              <a:cs typeface="Times New Roman" pitchFamily="18" charset="0"/>
            </a:endParaRPr>
          </a:p>
          <a:p>
            <a:pPr>
              <a:buFont typeface="Wingdings" pitchFamily="2" charset="2"/>
              <a:buChar char="q"/>
            </a:pPr>
            <a:r>
              <a:rPr lang="en-US" sz="2000" dirty="0" smtClean="0">
                <a:latin typeface="Times New Roman" pitchFamily="18" charset="0"/>
                <a:cs typeface="Times New Roman" pitchFamily="18" charset="0"/>
              </a:rPr>
              <a:t>  Individuals have identical, intertemporally additive preferences. Each individual's instantaneous utility depends on nondurable- consumption, c, and on whether or not he</a:t>
            </a:r>
          </a:p>
          <a:p>
            <a:r>
              <a:rPr lang="en-US" sz="2000" dirty="0" smtClean="0">
                <a:latin typeface="Times New Roman" pitchFamily="18" charset="0"/>
                <a:cs typeface="Times New Roman" pitchFamily="18" charset="0"/>
              </a:rPr>
              <a:t>enjoys the services of the durable.</a:t>
            </a:r>
          </a:p>
          <a:p>
            <a:endParaRPr lang="en-US" sz="2000" dirty="0" smtClean="0">
              <a:latin typeface="Times New Roman" pitchFamily="18" charset="0"/>
              <a:cs typeface="Times New Roman" pitchFamily="18" charset="0"/>
            </a:endParaRPr>
          </a:p>
          <a:p>
            <a:pPr>
              <a:buFont typeface="Wingdings" pitchFamily="2" charset="2"/>
              <a:buChar char="q"/>
            </a:pPr>
            <a:r>
              <a:rPr lang="en-US" sz="2000" dirty="0" smtClean="0">
                <a:latin typeface="Times New Roman" pitchFamily="18" charset="0"/>
                <a:cs typeface="Times New Roman" pitchFamily="18" charset="0"/>
              </a:rPr>
              <a:t>  The durable does not depreciate and can be purchased at a given cost of B. Once purchased, it yields a constant flow of services for the remainder of an individual's lifetime. We also assume that one must own the durable to benefit from its services i.e. the durable good services are </a:t>
            </a:r>
            <a:r>
              <a:rPr lang="en-US" sz="2000" dirty="0" err="1" smtClean="0">
                <a:latin typeface="Times New Roman" pitchFamily="18" charset="0"/>
                <a:cs typeface="Times New Roman" pitchFamily="18" charset="0"/>
              </a:rPr>
              <a:t>undivisible</a:t>
            </a:r>
            <a:r>
              <a:rPr lang="en-US" sz="2000" dirty="0" smtClean="0">
                <a:latin typeface="Times New Roman" pitchFamily="18" charset="0"/>
                <a:cs typeface="Times New Roman" pitchFamily="18" charset="0"/>
              </a:rPr>
              <a:t>. It can’t be shared.</a:t>
            </a:r>
          </a:p>
          <a:p>
            <a:pPr>
              <a:buFont typeface="Wingdings" pitchFamily="2" charset="2"/>
              <a:buChar char="q"/>
            </a:pPr>
            <a:endParaRPr lang="en-US" sz="2000" dirty="0" smtClean="0">
              <a:latin typeface="Times New Roman" pitchFamily="18" charset="0"/>
              <a:cs typeface="Times New Roman" pitchFamily="18" charset="0"/>
            </a:endParaRPr>
          </a:p>
          <a:p>
            <a:pPr>
              <a:buFont typeface="Wingdings" pitchFamily="2" charset="2"/>
              <a:buChar char="q"/>
            </a:pPr>
            <a:r>
              <a:rPr lang="en-US" sz="2000" dirty="0" smtClean="0">
                <a:latin typeface="Times New Roman" pitchFamily="18" charset="0"/>
                <a:cs typeface="Times New Roman" pitchFamily="18" charset="0"/>
              </a:rPr>
              <a:t>  There is no discounting, which precludes any motive for saving or borrowing apart from the desire to acquire the durable.</a:t>
            </a:r>
          </a:p>
          <a:p>
            <a:pPr>
              <a:buFont typeface="Wingdings" pitchFamily="2" charset="2"/>
              <a:buChar char="q"/>
            </a:pP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23AD1CF-4CAF-468D-985A-E698387E023D}"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6186309"/>
          </a:xfrm>
          <a:prstGeom prst="rect">
            <a:avLst/>
          </a:prstGeom>
          <a:noFill/>
        </p:spPr>
        <p:txBody>
          <a:bodyPr wrap="square" rtlCol="0">
            <a:spAutoFit/>
          </a:bodyPr>
          <a:lstStyle/>
          <a:p>
            <a:pPr>
              <a:buFont typeface="Wingdings" pitchFamily="2" charset="2"/>
              <a:buChar char="q"/>
            </a:pPr>
            <a:r>
              <a:rPr lang="en-US" dirty="0" smtClean="0"/>
              <a:t> </a:t>
            </a:r>
            <a:r>
              <a:rPr lang="en-US" sz="2000" dirty="0" smtClean="0">
                <a:latin typeface="Times New Roman" pitchFamily="18" charset="0"/>
                <a:cs typeface="Times New Roman" pitchFamily="18" charset="0"/>
              </a:rPr>
              <a:t>An individual’s instantaneous utility with nondurable consumption c is v(1, c) if he owns the durable, and v(0, c) otherwise. We assume that v(0, ∙) and v(1, ∙) are increasing, strictly concave, and three times continuously differentiable in their second argument, using v'(</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c), v"(</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c), and so forth to denote differentiation of  v(</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 with respect to c, for </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 0 or 1.</a:t>
            </a:r>
          </a:p>
          <a:p>
            <a:pPr>
              <a:buFont typeface="Wingdings" pitchFamily="2" charset="2"/>
              <a:buChar char="q"/>
            </a:pPr>
            <a:endParaRPr lang="en-US" sz="2000" dirty="0" smtClean="0">
              <a:latin typeface="Times New Roman" pitchFamily="18" charset="0"/>
              <a:cs typeface="Times New Roman" pitchFamily="18" charset="0"/>
            </a:endParaRPr>
          </a:p>
          <a:p>
            <a:pPr>
              <a:buFont typeface="Wingdings" pitchFamily="2" charset="2"/>
              <a:buChar char="q"/>
            </a:pPr>
            <a:r>
              <a:rPr lang="en-US" sz="2000" dirty="0" smtClean="0">
                <a:latin typeface="Times New Roman" pitchFamily="18" charset="0"/>
                <a:cs typeface="Times New Roman" pitchFamily="18" charset="0"/>
              </a:rPr>
              <a:t>  Given c, we define</a:t>
            </a:r>
          </a:p>
          <a:p>
            <a:r>
              <a:rPr lang="en-US" sz="2000" dirty="0" smtClean="0">
                <a:latin typeface="Times New Roman" pitchFamily="18" charset="0"/>
                <a:cs typeface="Times New Roman" pitchFamily="18" charset="0"/>
              </a:rPr>
              <a:t>                                                     v(c) = v(1, c) - v(0, c)</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to be the instantaneous gain in utility from owning the durable, and </a:t>
            </a:r>
          </a:p>
          <a:p>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as the expected instantaneous utility when       is the probability of owning the durable</a:t>
            </a:r>
          </a:p>
          <a:p>
            <a:endParaRPr lang="en-US" sz="2000" dirty="0" smtClean="0">
              <a:latin typeface="Times New Roman" pitchFamily="18" charset="0"/>
              <a:cs typeface="Times New Roman" pitchFamily="18" charset="0"/>
            </a:endParaRPr>
          </a:p>
          <a:p>
            <a:pPr>
              <a:buFont typeface="Wingdings" pitchFamily="2" charset="2"/>
              <a:buChar char="q"/>
            </a:pPr>
            <a:r>
              <a:rPr lang="en-US" sz="2000" dirty="0" smtClean="0">
                <a:latin typeface="Times New Roman" pitchFamily="18" charset="0"/>
                <a:cs typeface="Times New Roman" pitchFamily="18" charset="0"/>
              </a:rPr>
              <a:t>               v (c) &gt; 0 for all c ≥ 0 i.e. the individuals likes the durable  and       v’(c) ≥ 0 i.e. the marginal utility of non-durable consumption is not decreased by owning the durable. This is analogous to saying durable and non-durable goods are compliments.</a:t>
            </a:r>
            <a:endParaRPr lang="en-US" b="1" dirty="0" smtClean="0"/>
          </a:p>
          <a:p>
            <a:endParaRPr lang="en-US" b="1" dirty="0" smtClean="0"/>
          </a:p>
          <a:p>
            <a:r>
              <a:rPr lang="en-US" b="1" dirty="0" smtClean="0"/>
              <a:t>     </a:t>
            </a:r>
          </a:p>
        </p:txBody>
      </p:sp>
      <p:sp>
        <p:nvSpPr>
          <p:cNvPr id="3" name="Slide Number Placeholder 2"/>
          <p:cNvSpPr>
            <a:spLocks noGrp="1"/>
          </p:cNvSpPr>
          <p:nvPr>
            <p:ph type="sldNum" sz="quarter" idx="12"/>
          </p:nvPr>
        </p:nvSpPr>
        <p:spPr/>
        <p:txBody>
          <a:bodyPr/>
          <a:lstStyle/>
          <a:p>
            <a:fld id="{B23AD1CF-4CAF-468D-985A-E698387E023D}" type="slidenum">
              <a:rPr lang="en-US" smtClean="0"/>
              <a:pPr/>
              <a:t>7</a:t>
            </a:fld>
            <a:endParaRPr lang="en-US"/>
          </a:p>
        </p:txBody>
      </p:sp>
      <p:sp>
        <p:nvSpPr>
          <p:cNvPr id="8" name="Isosceles Triangle 7"/>
          <p:cNvSpPr/>
          <p:nvPr/>
        </p:nvSpPr>
        <p:spPr>
          <a:xfrm>
            <a:off x="1066800" y="5029200"/>
            <a:ext cx="152400" cy="1524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7696200" y="5029200"/>
            <a:ext cx="152400" cy="1524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a:off x="3200400" y="2590800"/>
            <a:ext cx="152400" cy="1524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3" cstate="print"/>
          <a:srcRect/>
          <a:stretch>
            <a:fillRect/>
          </a:stretch>
        </p:blipFill>
        <p:spPr bwMode="auto">
          <a:xfrm>
            <a:off x="1905000" y="3505200"/>
            <a:ext cx="2065675" cy="471489"/>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cstate="print"/>
          <a:srcRect/>
          <a:stretch>
            <a:fillRect/>
          </a:stretch>
        </p:blipFill>
        <p:spPr bwMode="auto">
          <a:xfrm>
            <a:off x="3962400" y="3505200"/>
            <a:ext cx="2971800" cy="533400"/>
          </a:xfrm>
          <a:prstGeom prst="rect">
            <a:avLst/>
          </a:prstGeom>
          <a:noFill/>
          <a:ln w="9525">
            <a:noFill/>
            <a:miter lim="800000"/>
            <a:headEnd/>
            <a:tailEnd/>
          </a:ln>
          <a:effectLst/>
        </p:spPr>
      </p:pic>
      <p:pic>
        <p:nvPicPr>
          <p:cNvPr id="1030" name="Picture 6"/>
          <p:cNvPicPr>
            <a:picLocks noChangeAspect="1" noChangeArrowheads="1"/>
          </p:cNvPicPr>
          <p:nvPr/>
        </p:nvPicPr>
        <p:blipFill>
          <a:blip r:embed="rId5" cstate="print"/>
          <a:srcRect/>
          <a:stretch>
            <a:fillRect/>
          </a:stretch>
        </p:blipFill>
        <p:spPr bwMode="auto">
          <a:xfrm>
            <a:off x="4495800" y="4343400"/>
            <a:ext cx="214313" cy="26377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8</a:t>
            </a:fld>
            <a:endParaRPr lang="en-US"/>
          </a:p>
        </p:txBody>
      </p:sp>
      <p:sp>
        <p:nvSpPr>
          <p:cNvPr id="3" name="TextBox 2"/>
          <p:cNvSpPr txBox="1"/>
          <p:nvPr/>
        </p:nvSpPr>
        <p:spPr>
          <a:xfrm>
            <a:off x="0" y="548680"/>
            <a:ext cx="9144000" cy="5632311"/>
          </a:xfrm>
          <a:prstGeom prst="rect">
            <a:avLst/>
          </a:prstGeom>
          <a:noFill/>
        </p:spPr>
        <p:txBody>
          <a:bodyPr wrap="square" rtlCol="0">
            <a:spAutoFit/>
          </a:bodyPr>
          <a:lstStyle/>
          <a:p>
            <a:r>
              <a:rPr lang="en-US" sz="2000" dirty="0" smtClean="0">
                <a:latin typeface="Times New Roman" pitchFamily="18" charset="0"/>
                <a:cs typeface="Times New Roman" pitchFamily="18" charset="0"/>
              </a:rPr>
              <a:t>Under </a:t>
            </a:r>
            <a:r>
              <a:rPr lang="en-US" sz="2200" b="1" i="1" dirty="0" smtClean="0">
                <a:latin typeface="Times New Roman" pitchFamily="18" charset="0"/>
                <a:cs typeface="Times New Roman" pitchFamily="18" charset="0"/>
              </a:rPr>
              <a:t> AUTARKY </a:t>
            </a:r>
            <a:r>
              <a:rPr lang="en-US" sz="2000" dirty="0" smtClean="0">
                <a:latin typeface="Times New Roman" pitchFamily="18" charset="0"/>
                <a:cs typeface="Times New Roman" pitchFamily="18" charset="0"/>
              </a:rPr>
              <a:t>, individuals save up on their own.  Given the assumptions of the model, it is optimal for each individual to save B at a constant rate y - c, over an interval [0, t]. Thus, lifetime utility maximization involves each individual choosing c and t to:</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( 1 )</a:t>
            </a:r>
          </a:p>
          <a:p>
            <a:r>
              <a:rPr lang="en-US" sz="2000" dirty="0" smtClean="0">
                <a:latin typeface="Times New Roman" pitchFamily="18" charset="0"/>
                <a:cs typeface="Times New Roman" pitchFamily="18" charset="0"/>
              </a:rPr>
              <a:t>                                           </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Let               be the solution to the above equation and let        be the maximal value of lifetime utility.</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Now, we substitute for t using the constraint in the maximization problem. This yields a one-variable maximization problem involving c, and the </a:t>
            </a:r>
            <a:r>
              <a:rPr lang="en-US" sz="2000" dirty="0" err="1" smtClean="0">
                <a:latin typeface="Times New Roman" pitchFamily="18" charset="0"/>
                <a:cs typeface="Times New Roman" pitchFamily="18" charset="0"/>
              </a:rPr>
              <a:t>maximand</a:t>
            </a:r>
            <a:r>
              <a:rPr lang="en-US" sz="2000" dirty="0" smtClean="0">
                <a:latin typeface="Times New Roman" pitchFamily="18" charset="0"/>
                <a:cs typeface="Times New Roman" pitchFamily="18" charset="0"/>
              </a:rPr>
              <a:t> can be written as :</a:t>
            </a:r>
          </a:p>
          <a:p>
            <a:r>
              <a:rPr lang="es-ES" sz="2000" dirty="0" smtClean="0">
                <a:latin typeface="Times New Roman" pitchFamily="18" charset="0"/>
                <a:cs typeface="Times New Roman" pitchFamily="18" charset="0"/>
              </a:rPr>
              <a:t>                               </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p>
        </p:txBody>
      </p:sp>
      <p:pic>
        <p:nvPicPr>
          <p:cNvPr id="2050" name="Picture 2"/>
          <p:cNvPicPr>
            <a:picLocks noChangeAspect="1" noChangeArrowheads="1"/>
          </p:cNvPicPr>
          <p:nvPr/>
        </p:nvPicPr>
        <p:blipFill>
          <a:blip r:embed="rId2" cstate="print"/>
          <a:srcRect/>
          <a:stretch>
            <a:fillRect/>
          </a:stretch>
        </p:blipFill>
        <p:spPr bwMode="auto">
          <a:xfrm>
            <a:off x="2483768" y="1484784"/>
            <a:ext cx="4038600" cy="6858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1905001" y="1981200"/>
            <a:ext cx="5036456" cy="448614"/>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cstate="print"/>
          <a:srcRect/>
          <a:stretch>
            <a:fillRect/>
          </a:stretch>
        </p:blipFill>
        <p:spPr bwMode="auto">
          <a:xfrm>
            <a:off x="457200" y="2743200"/>
            <a:ext cx="914400" cy="457200"/>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cstate="print"/>
          <a:srcRect/>
          <a:stretch>
            <a:fillRect/>
          </a:stretch>
        </p:blipFill>
        <p:spPr bwMode="auto">
          <a:xfrm>
            <a:off x="5943600" y="2743200"/>
            <a:ext cx="399636" cy="417802"/>
          </a:xfrm>
          <a:prstGeom prst="rect">
            <a:avLst/>
          </a:prstGeom>
          <a:noFill/>
          <a:ln w="9525">
            <a:noFill/>
            <a:miter lim="800000"/>
            <a:headEnd/>
            <a:tailEnd/>
          </a:ln>
          <a:effectLst/>
        </p:spPr>
      </p:pic>
      <p:pic>
        <p:nvPicPr>
          <p:cNvPr id="2054" name="Picture 6"/>
          <p:cNvPicPr>
            <a:picLocks noChangeAspect="1" noChangeArrowheads="1"/>
          </p:cNvPicPr>
          <p:nvPr/>
        </p:nvPicPr>
        <p:blipFill>
          <a:blip r:embed="rId6" cstate="print"/>
          <a:srcRect/>
          <a:stretch>
            <a:fillRect/>
          </a:stretch>
        </p:blipFill>
        <p:spPr bwMode="auto">
          <a:xfrm>
            <a:off x="1828800" y="4800600"/>
            <a:ext cx="5181600" cy="1447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23AD1CF-4CAF-468D-985A-E698387E023D}" type="slidenum">
              <a:rPr lang="en-US" smtClean="0"/>
              <a:pPr/>
              <a:t>9</a:t>
            </a:fld>
            <a:endParaRPr lang="en-US"/>
          </a:p>
        </p:txBody>
      </p:sp>
      <p:sp>
        <p:nvSpPr>
          <p:cNvPr id="4" name="TextBox 3"/>
          <p:cNvSpPr txBox="1"/>
          <p:nvPr/>
        </p:nvSpPr>
        <p:spPr>
          <a:xfrm>
            <a:off x="0" y="304800"/>
            <a:ext cx="9144000" cy="6555641"/>
          </a:xfrm>
          <a:prstGeom prst="rect">
            <a:avLst/>
          </a:prstGeom>
          <a:noFill/>
        </p:spPr>
        <p:txBody>
          <a:bodyPr wrap="square" rtlCol="0">
            <a:spAutoFit/>
          </a:bodyPr>
          <a:lstStyle/>
          <a:p>
            <a:r>
              <a:rPr lang="en-US" dirty="0" smtClean="0">
                <a:latin typeface="Times New Roman" pitchFamily="18" charset="0"/>
                <a:cs typeface="Times New Roman" pitchFamily="18" charset="0"/>
              </a:rPr>
              <a:t>Next, we define</a:t>
            </a:r>
          </a:p>
          <a:p>
            <a:endParaRPr lang="en-US" dirty="0" smtClean="0"/>
          </a:p>
          <a:p>
            <a:r>
              <a:rPr lang="en-US" dirty="0" smtClean="0"/>
              <a:t>        (2)</a:t>
            </a:r>
          </a:p>
          <a:p>
            <a:endParaRPr lang="en-US" dirty="0" smtClean="0"/>
          </a:p>
          <a:p>
            <a:endParaRPr lang="en-US" dirty="0" smtClean="0"/>
          </a:p>
          <a:p>
            <a:endParaRPr lang="en-US" dirty="0" smtClean="0"/>
          </a:p>
          <a:p>
            <a:r>
              <a:rPr lang="en-US" dirty="0" smtClean="0"/>
              <a:t>Setting                    in the above equation, lifetime utility under autarky is :</a:t>
            </a:r>
          </a:p>
          <a:p>
            <a:endParaRPr lang="en-US" dirty="0" smtClean="0"/>
          </a:p>
          <a:p>
            <a:r>
              <a:rPr lang="en-US" dirty="0" smtClean="0"/>
              <a:t>        (3)</a:t>
            </a:r>
          </a:p>
          <a:p>
            <a:endParaRPr lang="en-US" dirty="0" smtClean="0"/>
          </a:p>
          <a:p>
            <a:r>
              <a:rPr lang="en-US" sz="2000" dirty="0" smtClean="0">
                <a:latin typeface="Times New Roman" pitchFamily="18" charset="0"/>
                <a:cs typeface="Times New Roman" pitchFamily="18" charset="0"/>
              </a:rPr>
              <a:t>The first term represents lifetime utility if the durable were free, while the second term is the minimal utility cost of saving up for the durable. This minimization trades off the benefit of a shorter accumulation period against the benefit of higher consumption during this period. Letting    ,          be the consumption level which solves (2), the optimal autarkic consumption  rate         is c*(O). Under autarky, no individual has the durable good before date        at which time all n individuals receive it. Thus the expected fraction of time that an individual will enjoy the services of the durable during the accumulation period is zero. This explains why autarky is represented by             in (2). Autarky is inefficient; each person saves at rate</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pic>
        <p:nvPicPr>
          <p:cNvPr id="5" name="Picture 2"/>
          <p:cNvPicPr>
            <a:picLocks noChangeAspect="1" noChangeArrowheads="1"/>
          </p:cNvPicPr>
          <p:nvPr/>
        </p:nvPicPr>
        <p:blipFill>
          <a:blip r:embed="rId2" cstate="print"/>
          <a:srcRect/>
          <a:stretch>
            <a:fillRect/>
          </a:stretch>
        </p:blipFill>
        <p:spPr bwMode="auto">
          <a:xfrm>
            <a:off x="2057400" y="304800"/>
            <a:ext cx="4191000" cy="1752600"/>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cstate="print"/>
          <a:srcRect/>
          <a:stretch>
            <a:fillRect/>
          </a:stretch>
        </p:blipFill>
        <p:spPr bwMode="auto">
          <a:xfrm>
            <a:off x="838200" y="1905000"/>
            <a:ext cx="928187" cy="391901"/>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cstate="print"/>
          <a:srcRect/>
          <a:stretch>
            <a:fillRect/>
          </a:stretch>
        </p:blipFill>
        <p:spPr bwMode="auto">
          <a:xfrm>
            <a:off x="2057400" y="2362200"/>
            <a:ext cx="4290060" cy="6096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5" cstate="print"/>
          <a:srcRect/>
          <a:stretch>
            <a:fillRect/>
          </a:stretch>
        </p:blipFill>
        <p:spPr bwMode="auto">
          <a:xfrm>
            <a:off x="3733800" y="4343400"/>
            <a:ext cx="460058" cy="400050"/>
          </a:xfrm>
          <a:prstGeom prst="rect">
            <a:avLst/>
          </a:prstGeom>
          <a:noFill/>
          <a:ln w="9525">
            <a:noFill/>
            <a:miter lim="800000"/>
            <a:headEnd/>
            <a:tailEnd/>
          </a:ln>
          <a:effectLst/>
        </p:spPr>
      </p:pic>
      <p:pic>
        <p:nvPicPr>
          <p:cNvPr id="3077" name="Picture 5"/>
          <p:cNvPicPr>
            <a:picLocks noChangeAspect="1" noChangeArrowheads="1"/>
          </p:cNvPicPr>
          <p:nvPr/>
        </p:nvPicPr>
        <p:blipFill>
          <a:blip r:embed="rId6" cstate="print"/>
          <a:srcRect/>
          <a:stretch>
            <a:fillRect/>
          </a:stretch>
        </p:blipFill>
        <p:spPr bwMode="auto">
          <a:xfrm>
            <a:off x="2895600" y="4038600"/>
            <a:ext cx="728662" cy="260373"/>
          </a:xfrm>
          <a:prstGeom prst="rect">
            <a:avLst/>
          </a:prstGeom>
          <a:noFill/>
          <a:ln w="9525">
            <a:noFill/>
            <a:miter lim="800000"/>
            <a:headEnd/>
            <a:tailEnd/>
          </a:ln>
          <a:effectLst/>
        </p:spPr>
      </p:pic>
      <p:pic>
        <p:nvPicPr>
          <p:cNvPr id="3078" name="Picture 6"/>
          <p:cNvPicPr>
            <a:picLocks noChangeAspect="1" noChangeArrowheads="1"/>
          </p:cNvPicPr>
          <p:nvPr/>
        </p:nvPicPr>
        <p:blipFill>
          <a:blip r:embed="rId7" cstate="print"/>
          <a:srcRect/>
          <a:stretch>
            <a:fillRect/>
          </a:stretch>
        </p:blipFill>
        <p:spPr bwMode="auto">
          <a:xfrm>
            <a:off x="2667000" y="4572000"/>
            <a:ext cx="368969" cy="389467"/>
          </a:xfrm>
          <a:prstGeom prst="rect">
            <a:avLst/>
          </a:prstGeom>
          <a:noFill/>
          <a:ln w="9525">
            <a:noFill/>
            <a:miter lim="800000"/>
            <a:headEnd/>
            <a:tailEnd/>
          </a:ln>
          <a:effectLst/>
        </p:spPr>
      </p:pic>
      <p:pic>
        <p:nvPicPr>
          <p:cNvPr id="3079" name="Picture 7"/>
          <p:cNvPicPr>
            <a:picLocks noChangeAspect="1" noChangeArrowheads="1"/>
          </p:cNvPicPr>
          <p:nvPr/>
        </p:nvPicPr>
        <p:blipFill>
          <a:blip r:embed="rId8" cstate="print"/>
          <a:srcRect/>
          <a:stretch>
            <a:fillRect/>
          </a:stretch>
        </p:blipFill>
        <p:spPr bwMode="auto">
          <a:xfrm>
            <a:off x="7924800" y="5257800"/>
            <a:ext cx="711200" cy="304800"/>
          </a:xfrm>
          <a:prstGeom prst="rect">
            <a:avLst/>
          </a:prstGeom>
          <a:noFill/>
          <a:ln w="9525">
            <a:noFill/>
            <a:miter lim="800000"/>
            <a:headEnd/>
            <a:tailEnd/>
          </a:ln>
          <a:effectLst/>
        </p:spPr>
      </p:pic>
      <p:pic>
        <p:nvPicPr>
          <p:cNvPr id="3080" name="Picture 8"/>
          <p:cNvPicPr>
            <a:picLocks noChangeAspect="1" noChangeArrowheads="1"/>
          </p:cNvPicPr>
          <p:nvPr/>
        </p:nvPicPr>
        <p:blipFill>
          <a:blip r:embed="rId9" cstate="print"/>
          <a:srcRect/>
          <a:stretch>
            <a:fillRect/>
          </a:stretch>
        </p:blipFill>
        <p:spPr bwMode="auto">
          <a:xfrm>
            <a:off x="3429000" y="5943600"/>
            <a:ext cx="2060258" cy="400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1908</TotalTime>
  <Words>4130</Words>
  <Application>Microsoft Office PowerPoint</Application>
  <PresentationFormat>On-screen Show (4:3)</PresentationFormat>
  <Paragraphs>503</Paragraphs>
  <Slides>45</Slides>
  <Notes>2</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Urban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Charuta</dc:creator>
  <cp:lastModifiedBy>Charuta</cp:lastModifiedBy>
  <cp:revision>94</cp:revision>
  <dcterms:created xsi:type="dcterms:W3CDTF">2012-03-28T19:42:26Z</dcterms:created>
  <dcterms:modified xsi:type="dcterms:W3CDTF">2012-04-18T21:18:38Z</dcterms:modified>
</cp:coreProperties>
</file>