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Layouts/slideLayout39.xml" ContentType="application/vnd.openxmlformats-officedocument.presentationml.slideLayout+xml"/>
  <Override PartName="/ppt/theme/theme5.xml" ContentType="application/vnd.openxmlformats-officedocument.them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slideMasters/slideMaster5.xml" ContentType="application/vnd.openxmlformats-officedocument.presentationml.slideMaster+xml"/>
  <Override PartName="/ppt/slides/slide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 id="2147483924" r:id="rId2"/>
    <p:sldMasterId id="2147483936" r:id="rId3"/>
    <p:sldMasterId id="2147483948" r:id="rId4"/>
    <p:sldMasterId id="2147483960" r:id="rId5"/>
  </p:sldMasterIdLst>
  <p:sldIdLst>
    <p:sldId id="266"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3" r:id="rId23"/>
    <p:sldId id="291" r:id="rId24"/>
    <p:sldId id="259" r:id="rId25"/>
    <p:sldId id="258" r:id="rId26"/>
    <p:sldId id="260" r:id="rId27"/>
    <p:sldId id="261" r:id="rId28"/>
    <p:sldId id="262" r:id="rId29"/>
    <p:sldId id="263" r:id="rId30"/>
    <p:sldId id="264" r:id="rId31"/>
    <p:sldId id="265" r:id="rId32"/>
    <p:sldId id="292" r:id="rId33"/>
    <p:sldId id="284" r:id="rId34"/>
    <p:sldId id="285" r:id="rId35"/>
    <p:sldId id="286" r:id="rId36"/>
    <p:sldId id="287" r:id="rId37"/>
    <p:sldId id="288" r:id="rId38"/>
    <p:sldId id="289" r:id="rId39"/>
    <p:sldId id="290"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51DEABC-D766-4322-8E78-B830FAE35C72}" type="datetime4">
              <a:rPr lang="en-US" smtClean="0"/>
              <a:pPr/>
              <a:t>April 20, 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F38DF745-7D3F-47F4-83A3-874385CFAA69}"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131F9E-604E-4343-9F29-EF72E8231CAD}" type="datetime4">
              <a:rPr lang="en-US" smtClean="0"/>
              <a:pPr/>
              <a:t>April 20, 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A8E1CE-37F8-4102-8DF9-852A0A51F293}" type="datetime4">
              <a:rPr lang="en-US" smtClean="0"/>
              <a:pPr/>
              <a:t>April 20, 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E4E8CBB-0DA3-42C5-9991-748431CD60EA}" type="datetimeFigureOut">
              <a:rPr lang="en-US" smtClean="0">
                <a:solidFill>
                  <a:prstClr val="black">
                    <a:tint val="75000"/>
                  </a:prstClr>
                </a:solidFill>
                <a:latin typeface="Calibri"/>
              </a:rPr>
              <a:pPr/>
              <a:t>4/20/2012</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82FCFF7A-BD60-4672-B61D-ED0A31D089D1}"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xmlns="" val="17754426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4E8CBB-0DA3-42C5-9991-748431CD60EA}" type="datetimeFigureOut">
              <a:rPr lang="en-US" smtClean="0">
                <a:solidFill>
                  <a:prstClr val="black">
                    <a:tint val="75000"/>
                  </a:prstClr>
                </a:solidFill>
                <a:latin typeface="Calibri"/>
              </a:rPr>
              <a:pPr/>
              <a:t>4/20/2012</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82FCFF7A-BD60-4672-B61D-ED0A31D089D1}"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xmlns="" val="11780736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4E8CBB-0DA3-42C5-9991-748431CD60EA}" type="datetimeFigureOut">
              <a:rPr lang="en-US" smtClean="0">
                <a:solidFill>
                  <a:prstClr val="black">
                    <a:tint val="75000"/>
                  </a:prstClr>
                </a:solidFill>
                <a:latin typeface="Calibri"/>
              </a:rPr>
              <a:pPr/>
              <a:t>4/20/2012</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82FCFF7A-BD60-4672-B61D-ED0A31D089D1}"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xmlns="" val="7945587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E4E8CBB-0DA3-42C5-9991-748431CD60EA}" type="datetimeFigureOut">
              <a:rPr lang="en-US" smtClean="0">
                <a:solidFill>
                  <a:prstClr val="black">
                    <a:tint val="75000"/>
                  </a:prstClr>
                </a:solidFill>
                <a:latin typeface="Calibri"/>
              </a:rPr>
              <a:pPr/>
              <a:t>4/20/2012</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82FCFF7A-BD60-4672-B61D-ED0A31D089D1}"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xmlns="" val="17107752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E4E8CBB-0DA3-42C5-9991-748431CD60EA}" type="datetimeFigureOut">
              <a:rPr lang="en-US" smtClean="0">
                <a:solidFill>
                  <a:prstClr val="black">
                    <a:tint val="75000"/>
                  </a:prstClr>
                </a:solidFill>
                <a:latin typeface="Calibri"/>
              </a:rPr>
              <a:pPr/>
              <a:t>4/20/2012</a:t>
            </a:fld>
            <a:endParaRPr lang="en-US">
              <a:solidFill>
                <a:prstClr val="black">
                  <a:tint val="75000"/>
                </a:prstClr>
              </a:solidFill>
              <a:latin typeface="Calibri"/>
            </a:endParaRPr>
          </a:p>
        </p:txBody>
      </p:sp>
      <p:sp>
        <p:nvSpPr>
          <p:cNvPr id="8" name="Footer Placeholder 7"/>
          <p:cNvSpPr>
            <a:spLocks noGrp="1"/>
          </p:cNvSpPr>
          <p:nvPr>
            <p:ph type="ftr" sz="quarter" idx="11"/>
          </p:nvPr>
        </p:nvSpPr>
        <p:spPr/>
        <p:txBody>
          <a:bodyPr/>
          <a:lstStyle/>
          <a:p>
            <a:endParaRPr lang="en-US">
              <a:solidFill>
                <a:prstClr val="black">
                  <a:tint val="75000"/>
                </a:prstClr>
              </a:solidFill>
              <a:latin typeface="Calibri"/>
            </a:endParaRPr>
          </a:p>
        </p:txBody>
      </p:sp>
      <p:sp>
        <p:nvSpPr>
          <p:cNvPr id="9" name="Slide Number Placeholder 8"/>
          <p:cNvSpPr>
            <a:spLocks noGrp="1"/>
          </p:cNvSpPr>
          <p:nvPr>
            <p:ph type="sldNum" sz="quarter" idx="12"/>
          </p:nvPr>
        </p:nvSpPr>
        <p:spPr/>
        <p:txBody>
          <a:bodyPr/>
          <a:lstStyle/>
          <a:p>
            <a:fld id="{82FCFF7A-BD60-4672-B61D-ED0A31D089D1}"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xmlns="" val="8469126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E4E8CBB-0DA3-42C5-9991-748431CD60EA}" type="datetimeFigureOut">
              <a:rPr lang="en-US" smtClean="0">
                <a:solidFill>
                  <a:prstClr val="black">
                    <a:tint val="75000"/>
                  </a:prstClr>
                </a:solidFill>
                <a:latin typeface="Calibri"/>
              </a:rPr>
              <a:pPr/>
              <a:t>4/20/2012</a:t>
            </a:fld>
            <a:endParaRPr lang="en-US">
              <a:solidFill>
                <a:prstClr val="black">
                  <a:tint val="75000"/>
                </a:prstClr>
              </a:solidFill>
              <a:latin typeface="Calibri"/>
            </a:endParaRPr>
          </a:p>
        </p:txBody>
      </p:sp>
      <p:sp>
        <p:nvSpPr>
          <p:cNvPr id="4" name="Footer Placeholder 3"/>
          <p:cNvSpPr>
            <a:spLocks noGrp="1"/>
          </p:cNvSpPr>
          <p:nvPr>
            <p:ph type="ftr" sz="quarter" idx="11"/>
          </p:nvPr>
        </p:nvSpPr>
        <p:spPr/>
        <p:txBody>
          <a:bodyPr/>
          <a:lstStyle/>
          <a:p>
            <a:endParaRPr lang="en-US">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82FCFF7A-BD60-4672-B61D-ED0A31D089D1}"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xmlns="" val="12999915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4E8CBB-0DA3-42C5-9991-748431CD60EA}" type="datetimeFigureOut">
              <a:rPr lang="en-US" smtClean="0">
                <a:solidFill>
                  <a:prstClr val="black">
                    <a:tint val="75000"/>
                  </a:prstClr>
                </a:solidFill>
                <a:latin typeface="Calibri"/>
              </a:rPr>
              <a:pPr/>
              <a:t>4/20/2012</a:t>
            </a:fld>
            <a:endParaRPr lang="en-US">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endParaRPr lang="en-US">
              <a:solidFill>
                <a:prstClr val="black">
                  <a:tint val="75000"/>
                </a:prstClr>
              </a:solidFill>
              <a:latin typeface="Calibri"/>
            </a:endParaRPr>
          </a:p>
        </p:txBody>
      </p:sp>
      <p:sp>
        <p:nvSpPr>
          <p:cNvPr id="4" name="Slide Number Placeholder 3"/>
          <p:cNvSpPr>
            <a:spLocks noGrp="1"/>
          </p:cNvSpPr>
          <p:nvPr>
            <p:ph type="sldNum" sz="quarter" idx="12"/>
          </p:nvPr>
        </p:nvSpPr>
        <p:spPr/>
        <p:txBody>
          <a:bodyPr/>
          <a:lstStyle/>
          <a:p>
            <a:fld id="{82FCFF7A-BD60-4672-B61D-ED0A31D089D1}"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xmlns="" val="120448144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4E8CBB-0DA3-42C5-9991-748431CD60EA}" type="datetimeFigureOut">
              <a:rPr lang="en-US" smtClean="0">
                <a:solidFill>
                  <a:prstClr val="black">
                    <a:tint val="75000"/>
                  </a:prstClr>
                </a:solidFill>
                <a:latin typeface="Calibri"/>
              </a:rPr>
              <a:pPr/>
              <a:t>4/20/2012</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82FCFF7A-BD60-4672-B61D-ED0A31D089D1}"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xmlns="" val="1744068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333F43-3E86-47E4-BFBB-2476D384E1C6}" type="datetime4">
              <a:rPr lang="en-US" smtClean="0"/>
              <a:pPr/>
              <a:t>April 20, 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4E8CBB-0DA3-42C5-9991-748431CD60EA}" type="datetimeFigureOut">
              <a:rPr lang="en-US" smtClean="0">
                <a:solidFill>
                  <a:prstClr val="black">
                    <a:tint val="75000"/>
                  </a:prstClr>
                </a:solidFill>
                <a:latin typeface="Calibri"/>
              </a:rPr>
              <a:pPr/>
              <a:t>4/20/2012</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82FCFF7A-BD60-4672-B61D-ED0A31D089D1}"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xmlns="" val="39048655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4E8CBB-0DA3-42C5-9991-748431CD60EA}" type="datetimeFigureOut">
              <a:rPr lang="en-US" smtClean="0">
                <a:solidFill>
                  <a:prstClr val="black">
                    <a:tint val="75000"/>
                  </a:prstClr>
                </a:solidFill>
                <a:latin typeface="Calibri"/>
              </a:rPr>
              <a:pPr/>
              <a:t>4/20/2012</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82FCFF7A-BD60-4672-B61D-ED0A31D089D1}"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xmlns="" val="10074267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E4E8CBB-0DA3-42C5-9991-748431CD60EA}" type="datetimeFigureOut">
              <a:rPr lang="en-US" smtClean="0">
                <a:solidFill>
                  <a:prstClr val="black">
                    <a:tint val="75000"/>
                  </a:prstClr>
                </a:solidFill>
                <a:latin typeface="Calibri"/>
              </a:rPr>
              <a:pPr/>
              <a:t>4/20/2012</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82FCFF7A-BD60-4672-B61D-ED0A31D089D1}"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xmlns="" val="328505178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solidFill>
                  <a:srgbClr val="575F6D"/>
                </a:solidFill>
                <a:latin typeface="Century Schoolbook"/>
              </a:rPr>
              <a:pPr/>
              <a:t>4/20/2012</a:t>
            </a:fld>
            <a:endParaRPr lang="en-US">
              <a:solidFill>
                <a:srgbClr val="575F6D"/>
              </a:solidFill>
              <a:latin typeface="Century Schoolbook"/>
            </a:endParaRP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solidFill>
                <a:srgbClr val="575F6D"/>
              </a:solidFill>
              <a:latin typeface="Century Schoolbook"/>
            </a:endParaRP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latin typeface="Century Schoolbook"/>
            </a:endParaRPr>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latin typeface="Century Schoolbook"/>
            </a:endParaRPr>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latin typeface="Century Schoolbook"/>
            </a:endParaRPr>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latin typeface="Century Schoolbook"/>
            </a:endParaRPr>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latin typeface="Century Schoolbook"/>
            </a:endParaRPr>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latin typeface="Century Schoolbook"/>
            </a:endParaRPr>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latin typeface="Century Schoolbook"/>
            </a:endParaRPr>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latin typeface="Century Schoolbook"/>
            </a:endParaRPr>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latin typeface="Century Schoolbook"/>
            </a:endParaRPr>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latin typeface="Century Schoolbook"/>
            </a:endParaRPr>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latin typeface="Century Schoolbook"/>
            </a:endParaRPr>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latin typeface="Century Schoolbook"/>
            </a:endParaRPr>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latin typeface="Century Schoolbook"/>
            </a:endParaRPr>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latin typeface="Century Schoolbook"/>
            </a:endParaRPr>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latin typeface="Century Schoolbook"/>
            </a:endParaRPr>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latin typeface="Century Schoolbook"/>
            </a:endParaRPr>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latin typeface="Century Schoolbook"/>
              </a:rPr>
              <a:pPr/>
              <a:t>‹#›</a:t>
            </a:fld>
            <a:endParaRPr lang="en-US">
              <a:latin typeface="Century Schoolbook"/>
            </a:endParaRPr>
          </a:p>
        </p:txBody>
      </p:sp>
    </p:spTree>
    <p:extLst>
      <p:ext uri="{BB962C8B-B14F-4D97-AF65-F5344CB8AC3E}">
        <p14:creationId xmlns:p14="http://schemas.microsoft.com/office/powerpoint/2010/main" xmlns="" val="215235085"/>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solidFill>
                  <a:srgbClr val="575F6D"/>
                </a:solidFill>
                <a:latin typeface="Century Schoolbook"/>
              </a:rPr>
              <a:pPr/>
              <a:t>4/20/2012</a:t>
            </a:fld>
            <a:endParaRPr lang="en-US">
              <a:solidFill>
                <a:srgbClr val="575F6D"/>
              </a:solidFill>
              <a:latin typeface="Century Schoolbook"/>
            </a:endParaRPr>
          </a:p>
        </p:txBody>
      </p:sp>
      <p:sp>
        <p:nvSpPr>
          <p:cNvPr id="9" name="Slide Number Placeholder 8"/>
          <p:cNvSpPr>
            <a:spLocks noGrp="1"/>
          </p:cNvSpPr>
          <p:nvPr>
            <p:ph type="sldNum" sz="quarter" idx="15"/>
          </p:nvPr>
        </p:nvSpPr>
        <p:spPr/>
        <p:txBody>
          <a:bodyPr rtlCol="0"/>
          <a:lstStyle/>
          <a:p>
            <a:fld id="{B6F15528-21DE-4FAA-801E-634DDDAF4B2B}" type="slidenum">
              <a:rPr lang="en-US" smtClean="0">
                <a:latin typeface="Century Schoolbook"/>
              </a:rPr>
              <a:pPr/>
              <a:t>‹#›</a:t>
            </a:fld>
            <a:endParaRPr lang="en-US">
              <a:latin typeface="Century Schoolbook"/>
            </a:endParaRPr>
          </a:p>
        </p:txBody>
      </p:sp>
      <p:sp>
        <p:nvSpPr>
          <p:cNvPr id="10" name="Footer Placeholder 9"/>
          <p:cNvSpPr>
            <a:spLocks noGrp="1"/>
          </p:cNvSpPr>
          <p:nvPr>
            <p:ph type="ftr" sz="quarter" idx="16"/>
          </p:nvPr>
        </p:nvSpPr>
        <p:spPr/>
        <p:txBody>
          <a:bodyPr rtlCol="0"/>
          <a:lstStyle/>
          <a:p>
            <a:endParaRPr lang="en-US">
              <a:solidFill>
                <a:srgbClr val="575F6D"/>
              </a:solidFill>
              <a:latin typeface="Century Schoolbook"/>
            </a:endParaRPr>
          </a:p>
        </p:txBody>
      </p:sp>
    </p:spTree>
    <p:extLst>
      <p:ext uri="{BB962C8B-B14F-4D97-AF65-F5344CB8AC3E}">
        <p14:creationId xmlns:p14="http://schemas.microsoft.com/office/powerpoint/2010/main" xmlns="" val="139838151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solidFill>
                  <a:srgbClr val="FFF39D"/>
                </a:solidFill>
                <a:latin typeface="Century Schoolbook"/>
              </a:rPr>
              <a:pPr/>
              <a:t>4/20/2012</a:t>
            </a:fld>
            <a:endParaRPr lang="en-US">
              <a:solidFill>
                <a:srgbClr val="FFF39D"/>
              </a:solidFill>
              <a:latin typeface="Century Schoolbook"/>
            </a:endParaRP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solidFill>
                <a:srgbClr val="FFF39D"/>
              </a:solidFill>
              <a:latin typeface="Century Schoolbook"/>
            </a:endParaRP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latin typeface="Century Schoolbook"/>
            </a:endParaRPr>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latin typeface="Century Schoolbook"/>
            </a:endParaRPr>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latin typeface="Century Schoolbook"/>
            </a:endParaRPr>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latin typeface="Century Schoolbook"/>
            </a:endParaRPr>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latin typeface="Century Schoolbook"/>
            </a:endParaRPr>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latin typeface="Century Schoolbook"/>
            </a:endParaRPr>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latin typeface="Century Schoolbook"/>
            </a:endParaRPr>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latin typeface="Century Schoolbook"/>
            </a:endParaRPr>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latin typeface="Century Schoolbook"/>
            </a:endParaRPr>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latin typeface="Century Schoolbook"/>
            </a:endParaRPr>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latin typeface="Century Schoolbook"/>
            </a:endParaRPr>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latin typeface="Century Schoolbook"/>
            </a:endParaRPr>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latin typeface="Century Schoolbook"/>
            </a:endParaRPr>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latin typeface="Century Schoolbook"/>
            </a:endParaRPr>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latin typeface="Century Schoolbook"/>
            </a:endParaRPr>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latin typeface="Century Schoolbook"/>
            </a:endParaRPr>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latin typeface="Century Schoolbook"/>
              </a:rPr>
              <a:pPr/>
              <a:t>‹#›</a:t>
            </a:fld>
            <a:endParaRPr lang="en-US">
              <a:latin typeface="Century Schoolbook"/>
            </a:endParaRPr>
          </a:p>
        </p:txBody>
      </p:sp>
    </p:spTree>
    <p:extLst>
      <p:ext uri="{BB962C8B-B14F-4D97-AF65-F5344CB8AC3E}">
        <p14:creationId xmlns:p14="http://schemas.microsoft.com/office/powerpoint/2010/main" xmlns="" val="798215373"/>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575F6D"/>
                </a:solidFill>
                <a:latin typeface="Century Schoolbook"/>
              </a:rPr>
              <a:pPr/>
              <a:t>4/20/2012</a:t>
            </a:fld>
            <a:endParaRPr lang="en-US">
              <a:solidFill>
                <a:srgbClr val="575F6D"/>
              </a:solidFill>
              <a:latin typeface="Century Schoolbook"/>
            </a:endParaRPr>
          </a:p>
        </p:txBody>
      </p:sp>
      <p:sp>
        <p:nvSpPr>
          <p:cNvPr id="6" name="Footer Placeholder 5"/>
          <p:cNvSpPr>
            <a:spLocks noGrp="1"/>
          </p:cNvSpPr>
          <p:nvPr>
            <p:ph type="ftr" sz="quarter" idx="11"/>
          </p:nvPr>
        </p:nvSpPr>
        <p:spPr/>
        <p:txBody>
          <a:bodyPr/>
          <a:lstStyle/>
          <a:p>
            <a:endParaRPr lang="en-US">
              <a:solidFill>
                <a:srgbClr val="575F6D"/>
              </a:solidFill>
              <a:latin typeface="Century Schoolbook"/>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latin typeface="Century Schoolbook"/>
              </a:rPr>
              <a:pPr/>
              <a:t>‹#›</a:t>
            </a:fld>
            <a:endParaRPr lang="en-US">
              <a:latin typeface="Century Schoolbook"/>
            </a:endParaRP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xmlns="" val="138862547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srgbClr val="575F6D"/>
                </a:solidFill>
                <a:latin typeface="Century Schoolbook"/>
              </a:rPr>
              <a:pPr/>
              <a:t>4/20/2012</a:t>
            </a:fld>
            <a:endParaRPr lang="en-US">
              <a:solidFill>
                <a:srgbClr val="575F6D"/>
              </a:solidFill>
              <a:latin typeface="Century Schoolbook"/>
            </a:endParaRPr>
          </a:p>
        </p:txBody>
      </p:sp>
      <p:sp>
        <p:nvSpPr>
          <p:cNvPr id="8" name="Footer Placeholder 7"/>
          <p:cNvSpPr>
            <a:spLocks noGrp="1"/>
          </p:cNvSpPr>
          <p:nvPr>
            <p:ph type="ftr" sz="quarter" idx="11"/>
          </p:nvPr>
        </p:nvSpPr>
        <p:spPr/>
        <p:txBody>
          <a:bodyPr/>
          <a:lstStyle/>
          <a:p>
            <a:endParaRPr lang="en-US">
              <a:solidFill>
                <a:srgbClr val="575F6D"/>
              </a:solidFill>
              <a:latin typeface="Century Schoolbook"/>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latin typeface="Century Schoolbook"/>
              </a:rPr>
              <a:pPr/>
              <a:t>‹#›</a:t>
            </a:fld>
            <a:endParaRPr lang="en-US">
              <a:latin typeface="Century Schoolbook"/>
            </a:endParaRP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extLst>
      <p:ext uri="{BB962C8B-B14F-4D97-AF65-F5344CB8AC3E}">
        <p14:creationId xmlns:p14="http://schemas.microsoft.com/office/powerpoint/2010/main" xmlns="" val="171693552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solidFill>
                  <a:srgbClr val="575F6D"/>
                </a:solidFill>
                <a:latin typeface="Century Schoolbook"/>
              </a:rPr>
              <a:pPr/>
              <a:t>4/20/2012</a:t>
            </a:fld>
            <a:endParaRPr lang="en-US">
              <a:solidFill>
                <a:srgbClr val="575F6D"/>
              </a:solidFill>
              <a:latin typeface="Century Schoolbook"/>
            </a:endParaRPr>
          </a:p>
        </p:txBody>
      </p:sp>
      <p:sp>
        <p:nvSpPr>
          <p:cNvPr id="7" name="Slide Number Placeholder 6"/>
          <p:cNvSpPr>
            <a:spLocks noGrp="1"/>
          </p:cNvSpPr>
          <p:nvPr>
            <p:ph type="sldNum" sz="quarter" idx="11"/>
          </p:nvPr>
        </p:nvSpPr>
        <p:spPr/>
        <p:txBody>
          <a:bodyPr rtlCol="0"/>
          <a:lstStyle/>
          <a:p>
            <a:fld id="{B6F15528-21DE-4FAA-801E-634DDDAF4B2B}" type="slidenum">
              <a:rPr lang="en-US" smtClean="0">
                <a:latin typeface="Century Schoolbook"/>
              </a:rPr>
              <a:pPr/>
              <a:t>‹#›</a:t>
            </a:fld>
            <a:endParaRPr lang="en-US">
              <a:latin typeface="Century Schoolbook"/>
            </a:endParaRPr>
          </a:p>
        </p:txBody>
      </p:sp>
      <p:sp>
        <p:nvSpPr>
          <p:cNvPr id="8" name="Footer Placeholder 7"/>
          <p:cNvSpPr>
            <a:spLocks noGrp="1"/>
          </p:cNvSpPr>
          <p:nvPr>
            <p:ph type="ftr" sz="quarter" idx="12"/>
          </p:nvPr>
        </p:nvSpPr>
        <p:spPr/>
        <p:txBody>
          <a:bodyPr rtlCol="0"/>
          <a:lstStyle/>
          <a:p>
            <a:endParaRPr lang="en-US">
              <a:solidFill>
                <a:srgbClr val="575F6D"/>
              </a:solidFill>
              <a:latin typeface="Century Schoolbook"/>
            </a:endParaRPr>
          </a:p>
        </p:txBody>
      </p:sp>
    </p:spTree>
    <p:extLst>
      <p:ext uri="{BB962C8B-B14F-4D97-AF65-F5344CB8AC3E}">
        <p14:creationId xmlns:p14="http://schemas.microsoft.com/office/powerpoint/2010/main" xmlns="" val="145582416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srgbClr val="575F6D"/>
                </a:solidFill>
                <a:latin typeface="Century Schoolbook"/>
              </a:rPr>
              <a:pPr/>
              <a:t>4/20/2012</a:t>
            </a:fld>
            <a:endParaRPr lang="en-US">
              <a:solidFill>
                <a:srgbClr val="575F6D"/>
              </a:solidFill>
              <a:latin typeface="Century Schoolbook"/>
            </a:endParaRPr>
          </a:p>
        </p:txBody>
      </p:sp>
      <p:sp>
        <p:nvSpPr>
          <p:cNvPr id="3" name="Footer Placeholder 2"/>
          <p:cNvSpPr>
            <a:spLocks noGrp="1"/>
          </p:cNvSpPr>
          <p:nvPr>
            <p:ph type="ftr" sz="quarter" idx="11"/>
          </p:nvPr>
        </p:nvSpPr>
        <p:spPr/>
        <p:txBody>
          <a:bodyPr/>
          <a:lstStyle/>
          <a:p>
            <a:endParaRPr lang="en-US">
              <a:solidFill>
                <a:srgbClr val="575F6D"/>
              </a:solidFill>
              <a:latin typeface="Century Schoolbook"/>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latin typeface="Century Schoolbook"/>
              </a:rPr>
              <a:pPr/>
              <a:t>‹#›</a:t>
            </a:fld>
            <a:endParaRPr lang="en-US">
              <a:latin typeface="Century Schoolbook"/>
            </a:endParaRPr>
          </a:p>
        </p:txBody>
      </p:sp>
    </p:spTree>
    <p:extLst>
      <p:ext uri="{BB962C8B-B14F-4D97-AF65-F5344CB8AC3E}">
        <p14:creationId xmlns:p14="http://schemas.microsoft.com/office/powerpoint/2010/main" xmlns="" val="519531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751663BA-01FC-4367-B6F3-ABB2645D55F1}" type="datetime4">
              <a:rPr lang="en-US" smtClean="0"/>
              <a:pPr/>
              <a:t>April 20, 2012</a:t>
            </a:fld>
            <a:endParaRPr lang="en-US" dirty="0"/>
          </a:p>
        </p:txBody>
      </p:sp>
      <p:sp>
        <p:nvSpPr>
          <p:cNvPr id="8" name="Slide Number Placeholder 7"/>
          <p:cNvSpPr>
            <a:spLocks noGrp="1"/>
          </p:cNvSpPr>
          <p:nvPr>
            <p:ph type="sldNum" sz="quarter" idx="11"/>
          </p:nvPr>
        </p:nvSpPr>
        <p:spPr/>
        <p:txBody>
          <a:bodyPr/>
          <a:lstStyle/>
          <a:p>
            <a:fld id="{F38DF745-7D3F-47F4-83A3-874385CFAA69}" type="slidenum">
              <a:rPr lang="en-US" smtClean="0"/>
              <a:pPr/>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latin typeface="Century Schoolbook"/>
            </a:endParaRPr>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latin typeface="Century Schoolbook"/>
            </a:endParaRPr>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latin typeface="Century Schoolbook"/>
            </a:endParaRPr>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latin typeface="Century Schoolbook"/>
            </a:endParaRPr>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latin typeface="Century Schoolbook"/>
            </a:endParaRPr>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latin typeface="Century Schoolbook"/>
            </a:endParaRPr>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latin typeface="Century Schoolbook"/>
            </a:endParaRPr>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solidFill>
                  <a:srgbClr val="575F6D"/>
                </a:solidFill>
                <a:latin typeface="Century Schoolbook"/>
              </a:rPr>
              <a:pPr/>
              <a:t>4/20/2012</a:t>
            </a:fld>
            <a:endParaRPr lang="en-US">
              <a:solidFill>
                <a:srgbClr val="575F6D"/>
              </a:solidFill>
              <a:latin typeface="Century Schoolbook"/>
            </a:endParaRPr>
          </a:p>
        </p:txBody>
      </p:sp>
      <p:sp>
        <p:nvSpPr>
          <p:cNvPr id="22" name="Slide Number Placeholder 21"/>
          <p:cNvSpPr>
            <a:spLocks noGrp="1"/>
          </p:cNvSpPr>
          <p:nvPr>
            <p:ph type="sldNum" sz="quarter" idx="15"/>
          </p:nvPr>
        </p:nvSpPr>
        <p:spPr/>
        <p:txBody>
          <a:bodyPr rtlCol="0"/>
          <a:lstStyle/>
          <a:p>
            <a:fld id="{B6F15528-21DE-4FAA-801E-634DDDAF4B2B}" type="slidenum">
              <a:rPr lang="en-US" smtClean="0">
                <a:latin typeface="Century Schoolbook"/>
              </a:rPr>
              <a:pPr/>
              <a:t>‹#›</a:t>
            </a:fld>
            <a:endParaRPr lang="en-US">
              <a:latin typeface="Century Schoolbook"/>
            </a:endParaRPr>
          </a:p>
        </p:txBody>
      </p:sp>
      <p:sp>
        <p:nvSpPr>
          <p:cNvPr id="23" name="Footer Placeholder 22"/>
          <p:cNvSpPr>
            <a:spLocks noGrp="1"/>
          </p:cNvSpPr>
          <p:nvPr>
            <p:ph type="ftr" sz="quarter" idx="16"/>
          </p:nvPr>
        </p:nvSpPr>
        <p:spPr/>
        <p:txBody>
          <a:bodyPr rtlCol="0"/>
          <a:lstStyle/>
          <a:p>
            <a:endParaRPr lang="en-US">
              <a:solidFill>
                <a:srgbClr val="575F6D"/>
              </a:solidFill>
              <a:latin typeface="Century Schoolbook"/>
            </a:endParaRPr>
          </a:p>
        </p:txBody>
      </p:sp>
    </p:spTree>
    <p:extLst>
      <p:ext uri="{BB962C8B-B14F-4D97-AF65-F5344CB8AC3E}">
        <p14:creationId xmlns:p14="http://schemas.microsoft.com/office/powerpoint/2010/main" xmlns="" val="1101548983"/>
      </p:ext>
    </p:extLst>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latin typeface="Century Schoolbook"/>
            </a:endParaRPr>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latin typeface="Century Schoolbook"/>
            </a:endParaRPr>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latin typeface="Century Schoolbook"/>
            </a:endParaRPr>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latin typeface="Century Schoolbook"/>
            </a:endParaRPr>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latin typeface="Century Schoolbook"/>
            </a:endParaRPr>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latin typeface="Century Schoolbook"/>
            </a:endParaRPr>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latin typeface="Century Schoolbook"/>
            </a:endParaRPr>
          </a:p>
        </p:txBody>
      </p:sp>
      <p:sp>
        <p:nvSpPr>
          <p:cNvPr id="17" name="Date Placeholder 16"/>
          <p:cNvSpPr>
            <a:spLocks noGrp="1"/>
          </p:cNvSpPr>
          <p:nvPr>
            <p:ph type="dt" sz="half" idx="10"/>
          </p:nvPr>
        </p:nvSpPr>
        <p:spPr/>
        <p:txBody>
          <a:bodyPr rtlCol="0"/>
          <a:lstStyle/>
          <a:p>
            <a:fld id="{1D8BD707-D9CF-40AE-B4C6-C98DA3205C09}" type="datetimeFigureOut">
              <a:rPr lang="en-US" smtClean="0">
                <a:solidFill>
                  <a:srgbClr val="575F6D"/>
                </a:solidFill>
                <a:latin typeface="Century Schoolbook"/>
              </a:rPr>
              <a:pPr/>
              <a:t>4/20/2012</a:t>
            </a:fld>
            <a:endParaRPr lang="en-US">
              <a:solidFill>
                <a:srgbClr val="575F6D"/>
              </a:solidFill>
              <a:latin typeface="Century Schoolbook"/>
            </a:endParaRPr>
          </a:p>
        </p:txBody>
      </p:sp>
      <p:sp>
        <p:nvSpPr>
          <p:cNvPr id="18" name="Slide Number Placeholder 17"/>
          <p:cNvSpPr>
            <a:spLocks noGrp="1"/>
          </p:cNvSpPr>
          <p:nvPr>
            <p:ph type="sldNum" sz="quarter" idx="11"/>
          </p:nvPr>
        </p:nvSpPr>
        <p:spPr/>
        <p:txBody>
          <a:bodyPr rtlCol="0"/>
          <a:lstStyle/>
          <a:p>
            <a:fld id="{B6F15528-21DE-4FAA-801E-634DDDAF4B2B}" type="slidenum">
              <a:rPr lang="en-US" smtClean="0">
                <a:latin typeface="Century Schoolbook"/>
              </a:rPr>
              <a:pPr/>
              <a:t>‹#›</a:t>
            </a:fld>
            <a:endParaRPr lang="en-US">
              <a:latin typeface="Century Schoolbook"/>
            </a:endParaRPr>
          </a:p>
        </p:txBody>
      </p:sp>
      <p:sp>
        <p:nvSpPr>
          <p:cNvPr id="21" name="Footer Placeholder 20"/>
          <p:cNvSpPr>
            <a:spLocks noGrp="1"/>
          </p:cNvSpPr>
          <p:nvPr>
            <p:ph type="ftr" sz="quarter" idx="12"/>
          </p:nvPr>
        </p:nvSpPr>
        <p:spPr/>
        <p:txBody>
          <a:bodyPr rtlCol="0"/>
          <a:lstStyle/>
          <a:p>
            <a:endParaRPr lang="en-US">
              <a:solidFill>
                <a:srgbClr val="575F6D"/>
              </a:solidFill>
              <a:latin typeface="Century Schoolbook"/>
            </a:endParaRPr>
          </a:p>
        </p:txBody>
      </p:sp>
    </p:spTree>
    <p:extLst>
      <p:ext uri="{BB962C8B-B14F-4D97-AF65-F5344CB8AC3E}">
        <p14:creationId xmlns:p14="http://schemas.microsoft.com/office/powerpoint/2010/main" xmlns="" val="27211894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575F6D"/>
                </a:solidFill>
                <a:latin typeface="Century Schoolbook"/>
              </a:rPr>
              <a:pPr/>
              <a:t>4/20/2012</a:t>
            </a:fld>
            <a:endParaRPr lang="en-US">
              <a:solidFill>
                <a:srgbClr val="575F6D"/>
              </a:solidFill>
              <a:latin typeface="Century Schoolbook"/>
            </a:endParaRPr>
          </a:p>
        </p:txBody>
      </p:sp>
      <p:sp>
        <p:nvSpPr>
          <p:cNvPr id="5" name="Footer Placeholder 4"/>
          <p:cNvSpPr>
            <a:spLocks noGrp="1"/>
          </p:cNvSpPr>
          <p:nvPr>
            <p:ph type="ftr" sz="quarter" idx="11"/>
          </p:nvPr>
        </p:nvSpPr>
        <p:spPr/>
        <p:txBody>
          <a:bodyPr/>
          <a:lstStyle/>
          <a:p>
            <a:endParaRPr lang="en-US">
              <a:solidFill>
                <a:srgbClr val="575F6D"/>
              </a:solidFill>
              <a:latin typeface="Century Schoolbook"/>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latin typeface="Century Schoolbook"/>
              </a:rPr>
              <a:pPr/>
              <a:t>‹#›</a:t>
            </a:fld>
            <a:endParaRPr lang="en-US">
              <a:latin typeface="Century Schoolbook"/>
            </a:endParaRPr>
          </a:p>
        </p:txBody>
      </p:sp>
    </p:spTree>
    <p:extLst>
      <p:ext uri="{BB962C8B-B14F-4D97-AF65-F5344CB8AC3E}">
        <p14:creationId xmlns:p14="http://schemas.microsoft.com/office/powerpoint/2010/main" xmlns="" val="128100447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575F6D"/>
                </a:solidFill>
                <a:latin typeface="Century Schoolbook"/>
              </a:rPr>
              <a:pPr/>
              <a:t>4/20/2012</a:t>
            </a:fld>
            <a:endParaRPr lang="en-US">
              <a:solidFill>
                <a:srgbClr val="575F6D"/>
              </a:solidFill>
              <a:latin typeface="Century Schoolbook"/>
            </a:endParaRPr>
          </a:p>
        </p:txBody>
      </p:sp>
      <p:sp>
        <p:nvSpPr>
          <p:cNvPr id="5" name="Footer Placeholder 4"/>
          <p:cNvSpPr>
            <a:spLocks noGrp="1"/>
          </p:cNvSpPr>
          <p:nvPr>
            <p:ph type="ftr" sz="quarter" idx="11"/>
          </p:nvPr>
        </p:nvSpPr>
        <p:spPr/>
        <p:txBody>
          <a:bodyPr/>
          <a:lstStyle/>
          <a:p>
            <a:endParaRPr lang="en-US">
              <a:solidFill>
                <a:srgbClr val="575F6D"/>
              </a:solidFill>
              <a:latin typeface="Century Schoolbook"/>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latin typeface="Century Schoolbook"/>
              </a:rPr>
              <a:pPr/>
              <a:t>‹#›</a:t>
            </a:fld>
            <a:endParaRPr lang="en-US">
              <a:latin typeface="Century Schoolbook"/>
            </a:endParaRPr>
          </a:p>
        </p:txBody>
      </p:sp>
    </p:spTree>
    <p:extLst>
      <p:ext uri="{BB962C8B-B14F-4D97-AF65-F5344CB8AC3E}">
        <p14:creationId xmlns:p14="http://schemas.microsoft.com/office/powerpoint/2010/main" xmlns="" val="106693044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51DEABC-D766-4322-8E78-B830FAE35C72}" type="datetime4">
              <a:rPr lang="en-US" smtClean="0">
                <a:solidFill>
                  <a:srgbClr val="000000"/>
                </a:solidFill>
                <a:latin typeface="Arial"/>
              </a:rPr>
              <a:pPr/>
              <a:t>April 20, 2012</a:t>
            </a:fld>
            <a:endParaRPr lang="en-US" dirty="0">
              <a:solidFill>
                <a:srgbClr val="000000"/>
              </a:solidFill>
              <a:latin typeface="Arial"/>
            </a:endParaRPr>
          </a:p>
        </p:txBody>
      </p:sp>
      <p:sp>
        <p:nvSpPr>
          <p:cNvPr id="5" name="Footer Placeholder 4"/>
          <p:cNvSpPr>
            <a:spLocks noGrp="1"/>
          </p:cNvSpPr>
          <p:nvPr>
            <p:ph type="ftr" sz="quarter" idx="11"/>
          </p:nvPr>
        </p:nvSpPr>
        <p:spPr/>
        <p:txBody>
          <a:bodyPr/>
          <a:lstStyle/>
          <a:p>
            <a:endParaRPr lang="en-US" dirty="0">
              <a:solidFill>
                <a:srgbClr val="000000"/>
              </a:solidFill>
              <a:latin typeface="Arial"/>
            </a:endParaRPr>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latin typeface="Arial"/>
            </a:endParaRPr>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latin typeface="Arial"/>
            </a:endParaRPr>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F38DF745-7D3F-47F4-83A3-874385CFAA69}" type="slidenum">
              <a:rPr lang="en-US" smtClean="0">
                <a:solidFill>
                  <a:srgbClr val="000000"/>
                </a:solidFill>
                <a:latin typeface="Arial"/>
              </a:rPr>
              <a:pPr/>
              <a:t>‹#›</a:t>
            </a:fld>
            <a:endParaRPr lang="en-US" dirty="0">
              <a:solidFill>
                <a:srgbClr val="000000"/>
              </a:solidFill>
              <a:latin typeface="Arial"/>
            </a:endParaRPr>
          </a:p>
        </p:txBody>
      </p:sp>
    </p:spTree>
    <p:extLst>
      <p:ext uri="{BB962C8B-B14F-4D97-AF65-F5344CB8AC3E}">
        <p14:creationId xmlns:p14="http://schemas.microsoft.com/office/powerpoint/2010/main" xmlns="" val="312276667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3333F43-3E86-47E4-BFBB-2476D384E1C6}" type="datetime4">
              <a:rPr lang="en-US" smtClean="0">
                <a:solidFill>
                  <a:srgbClr val="000000"/>
                </a:solidFill>
                <a:latin typeface="Arial"/>
              </a:rPr>
              <a:pPr/>
              <a:t>April 20, 2012</a:t>
            </a:fld>
            <a:endParaRPr lang="en-US">
              <a:solidFill>
                <a:srgbClr val="000000"/>
              </a:solidFill>
              <a:latin typeface="Arial"/>
            </a:endParaRPr>
          </a:p>
        </p:txBody>
      </p:sp>
      <p:sp>
        <p:nvSpPr>
          <p:cNvPr id="5" name="Footer Placeholder 4"/>
          <p:cNvSpPr>
            <a:spLocks noGrp="1"/>
          </p:cNvSpPr>
          <p:nvPr>
            <p:ph type="ftr" sz="quarter" idx="11"/>
          </p:nvPr>
        </p:nvSpPr>
        <p:spPr/>
        <p:txBody>
          <a:bodyPr/>
          <a:lstStyle/>
          <a:p>
            <a:endParaRPr lang="en-US">
              <a:solidFill>
                <a:srgbClr val="000000"/>
              </a:solidFill>
              <a:latin typeface="Arial"/>
            </a:endParaRPr>
          </a:p>
        </p:txBody>
      </p:sp>
      <p:sp>
        <p:nvSpPr>
          <p:cNvPr id="6" name="Slide Number Placeholder 5"/>
          <p:cNvSpPr>
            <a:spLocks noGrp="1"/>
          </p:cNvSpPr>
          <p:nvPr>
            <p:ph type="sldNum" sz="quarter" idx="12"/>
          </p:nvPr>
        </p:nvSpPr>
        <p:spPr/>
        <p:txBody>
          <a:bodyPr/>
          <a:lstStyle/>
          <a:p>
            <a:fld id="{F38DF745-7D3F-47F4-83A3-874385CFAA69}" type="slidenum">
              <a:rPr lang="en-US" smtClean="0">
                <a:solidFill>
                  <a:srgbClr val="D1282E"/>
                </a:solidFill>
                <a:latin typeface="Arial"/>
              </a:rPr>
              <a:pPr/>
              <a:t>‹#›</a:t>
            </a:fld>
            <a:endParaRPr lang="en-US">
              <a:solidFill>
                <a:srgbClr val="D1282E"/>
              </a:solidFill>
              <a:latin typeface="Arial"/>
            </a:endParaRPr>
          </a:p>
        </p:txBody>
      </p:sp>
    </p:spTree>
    <p:extLst>
      <p:ext uri="{BB962C8B-B14F-4D97-AF65-F5344CB8AC3E}">
        <p14:creationId xmlns:p14="http://schemas.microsoft.com/office/powerpoint/2010/main" xmlns="" val="398300065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751663BA-01FC-4367-B6F3-ABB2645D55F1}" type="datetime4">
              <a:rPr lang="en-US" smtClean="0">
                <a:solidFill>
                  <a:srgbClr val="000000"/>
                </a:solidFill>
                <a:latin typeface="Arial"/>
              </a:rPr>
              <a:pPr/>
              <a:t>April 20, 2012</a:t>
            </a:fld>
            <a:endParaRPr lang="en-US" dirty="0">
              <a:solidFill>
                <a:srgbClr val="000000"/>
              </a:solidFill>
              <a:latin typeface="Arial"/>
            </a:endParaRPr>
          </a:p>
        </p:txBody>
      </p:sp>
      <p:sp>
        <p:nvSpPr>
          <p:cNvPr id="8" name="Slide Number Placeholder 7"/>
          <p:cNvSpPr>
            <a:spLocks noGrp="1"/>
          </p:cNvSpPr>
          <p:nvPr>
            <p:ph type="sldNum" sz="quarter" idx="11"/>
          </p:nvPr>
        </p:nvSpPr>
        <p:spPr/>
        <p:txBody>
          <a:bodyPr/>
          <a:lstStyle/>
          <a:p>
            <a:fld id="{F38DF745-7D3F-47F4-83A3-874385CFAA69}" type="slidenum">
              <a:rPr lang="en-US" smtClean="0">
                <a:solidFill>
                  <a:srgbClr val="D1282E"/>
                </a:solidFill>
                <a:latin typeface="Arial"/>
              </a:rPr>
              <a:pPr/>
              <a:t>‹#›</a:t>
            </a:fld>
            <a:endParaRPr lang="en-US" dirty="0">
              <a:solidFill>
                <a:srgbClr val="D1282E"/>
              </a:solidFill>
              <a:latin typeface="Arial"/>
            </a:endParaRPr>
          </a:p>
        </p:txBody>
      </p:sp>
      <p:sp>
        <p:nvSpPr>
          <p:cNvPr id="9" name="Footer Placeholder 8"/>
          <p:cNvSpPr>
            <a:spLocks noGrp="1"/>
          </p:cNvSpPr>
          <p:nvPr>
            <p:ph type="ftr" sz="quarter" idx="12"/>
          </p:nvPr>
        </p:nvSpPr>
        <p:spPr/>
        <p:txBody>
          <a:bodyPr/>
          <a:lstStyle/>
          <a:p>
            <a:endParaRPr lang="en-US" dirty="0">
              <a:solidFill>
                <a:srgbClr val="000000"/>
              </a:solidFill>
              <a:latin typeface="Arial"/>
            </a:endParaRPr>
          </a:p>
        </p:txBody>
      </p:sp>
    </p:spTree>
    <p:extLst>
      <p:ext uri="{BB962C8B-B14F-4D97-AF65-F5344CB8AC3E}">
        <p14:creationId xmlns:p14="http://schemas.microsoft.com/office/powerpoint/2010/main" xmlns="" val="156571510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9B19C71-EC74-44AF-B27E-FC7DC3C3A61D}" type="datetime4">
              <a:rPr lang="en-US" smtClean="0">
                <a:solidFill>
                  <a:srgbClr val="000000"/>
                </a:solidFill>
                <a:latin typeface="Arial"/>
              </a:rPr>
              <a:pPr/>
              <a:t>April 20, 2012</a:t>
            </a:fld>
            <a:endParaRPr lang="en-US">
              <a:solidFill>
                <a:srgbClr val="000000"/>
              </a:solidFill>
              <a:latin typeface="Arial"/>
            </a:endParaRPr>
          </a:p>
        </p:txBody>
      </p:sp>
      <p:sp>
        <p:nvSpPr>
          <p:cNvPr id="6" name="Footer Placeholder 5"/>
          <p:cNvSpPr>
            <a:spLocks noGrp="1"/>
          </p:cNvSpPr>
          <p:nvPr>
            <p:ph type="ftr" sz="quarter" idx="11"/>
          </p:nvPr>
        </p:nvSpPr>
        <p:spPr/>
        <p:txBody>
          <a:bodyPr/>
          <a:lstStyle/>
          <a:p>
            <a:endParaRPr lang="en-US">
              <a:solidFill>
                <a:srgbClr val="000000"/>
              </a:solidFill>
              <a:latin typeface="Arial"/>
            </a:endParaRPr>
          </a:p>
        </p:txBody>
      </p:sp>
      <p:sp>
        <p:nvSpPr>
          <p:cNvPr id="7" name="Slide Number Placeholder 6"/>
          <p:cNvSpPr>
            <a:spLocks noGrp="1"/>
          </p:cNvSpPr>
          <p:nvPr>
            <p:ph type="sldNum" sz="quarter" idx="12"/>
          </p:nvPr>
        </p:nvSpPr>
        <p:spPr/>
        <p:txBody>
          <a:bodyPr/>
          <a:lstStyle/>
          <a:p>
            <a:fld id="{F38DF745-7D3F-47F4-83A3-874385CFAA69}" type="slidenum">
              <a:rPr lang="en-US" smtClean="0">
                <a:solidFill>
                  <a:srgbClr val="D1282E"/>
                </a:solidFill>
                <a:latin typeface="Arial"/>
              </a:rPr>
              <a:pPr/>
              <a:t>‹#›</a:t>
            </a:fld>
            <a:endParaRPr lang="en-US">
              <a:solidFill>
                <a:srgbClr val="D1282E"/>
              </a:solidFill>
              <a:latin typeface="Arial"/>
            </a:endParaRPr>
          </a:p>
        </p:txBody>
      </p:sp>
    </p:spTree>
    <p:extLst>
      <p:ext uri="{BB962C8B-B14F-4D97-AF65-F5344CB8AC3E}">
        <p14:creationId xmlns:p14="http://schemas.microsoft.com/office/powerpoint/2010/main" xmlns="" val="27130105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A5CDA29-3CBE-48EA-92AE-A996835462BA}" type="datetime4">
              <a:rPr lang="en-US" smtClean="0">
                <a:solidFill>
                  <a:srgbClr val="000000"/>
                </a:solidFill>
                <a:latin typeface="Arial"/>
              </a:rPr>
              <a:pPr/>
              <a:t>April 20, 2012</a:t>
            </a:fld>
            <a:endParaRPr lang="en-US">
              <a:solidFill>
                <a:srgbClr val="000000"/>
              </a:solidFill>
              <a:latin typeface="Arial"/>
            </a:endParaRPr>
          </a:p>
        </p:txBody>
      </p:sp>
      <p:sp>
        <p:nvSpPr>
          <p:cNvPr id="8" name="Footer Placeholder 7"/>
          <p:cNvSpPr>
            <a:spLocks noGrp="1"/>
          </p:cNvSpPr>
          <p:nvPr>
            <p:ph type="ftr" sz="quarter" idx="11"/>
          </p:nvPr>
        </p:nvSpPr>
        <p:spPr/>
        <p:txBody>
          <a:bodyPr/>
          <a:lstStyle/>
          <a:p>
            <a:endParaRPr lang="en-US">
              <a:solidFill>
                <a:srgbClr val="000000"/>
              </a:solidFill>
              <a:latin typeface="Arial"/>
            </a:endParaRPr>
          </a:p>
        </p:txBody>
      </p:sp>
      <p:sp>
        <p:nvSpPr>
          <p:cNvPr id="9" name="Slide Number Placeholder 8"/>
          <p:cNvSpPr>
            <a:spLocks noGrp="1"/>
          </p:cNvSpPr>
          <p:nvPr>
            <p:ph type="sldNum" sz="quarter" idx="12"/>
          </p:nvPr>
        </p:nvSpPr>
        <p:spPr/>
        <p:txBody>
          <a:bodyPr/>
          <a:lstStyle/>
          <a:p>
            <a:fld id="{F38DF745-7D3F-47F4-83A3-874385CFAA69}" type="slidenum">
              <a:rPr lang="en-US" smtClean="0">
                <a:solidFill>
                  <a:srgbClr val="D1282E"/>
                </a:solidFill>
                <a:latin typeface="Arial"/>
              </a:rPr>
              <a:pPr/>
              <a:t>‹#›</a:t>
            </a:fld>
            <a:endParaRPr lang="en-US">
              <a:solidFill>
                <a:srgbClr val="D1282E"/>
              </a:solidFill>
              <a:latin typeface="Arial"/>
            </a:endParaRPr>
          </a:p>
        </p:txBody>
      </p:sp>
    </p:spTree>
    <p:extLst>
      <p:ext uri="{BB962C8B-B14F-4D97-AF65-F5344CB8AC3E}">
        <p14:creationId xmlns:p14="http://schemas.microsoft.com/office/powerpoint/2010/main" xmlns="" val="10336960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29EC054-3869-4501-B163-1BBFDE8DCE04}" type="datetime4">
              <a:rPr lang="en-US" smtClean="0">
                <a:solidFill>
                  <a:srgbClr val="000000"/>
                </a:solidFill>
                <a:latin typeface="Arial"/>
              </a:rPr>
              <a:pPr/>
              <a:t>April 20, 2012</a:t>
            </a:fld>
            <a:endParaRPr lang="en-US">
              <a:solidFill>
                <a:srgbClr val="000000"/>
              </a:solidFill>
              <a:latin typeface="Arial"/>
            </a:endParaRPr>
          </a:p>
        </p:txBody>
      </p:sp>
      <p:sp>
        <p:nvSpPr>
          <p:cNvPr id="4" name="Footer Placeholder 3"/>
          <p:cNvSpPr>
            <a:spLocks noGrp="1"/>
          </p:cNvSpPr>
          <p:nvPr>
            <p:ph type="ftr" sz="quarter" idx="11"/>
          </p:nvPr>
        </p:nvSpPr>
        <p:spPr/>
        <p:txBody>
          <a:bodyPr/>
          <a:lstStyle/>
          <a:p>
            <a:endParaRPr lang="en-US">
              <a:solidFill>
                <a:srgbClr val="000000"/>
              </a:solidFill>
              <a:latin typeface="Arial"/>
            </a:endParaRPr>
          </a:p>
        </p:txBody>
      </p:sp>
      <p:sp>
        <p:nvSpPr>
          <p:cNvPr id="5" name="Slide Number Placeholder 4"/>
          <p:cNvSpPr>
            <a:spLocks noGrp="1"/>
          </p:cNvSpPr>
          <p:nvPr>
            <p:ph type="sldNum" sz="quarter" idx="12"/>
          </p:nvPr>
        </p:nvSpPr>
        <p:spPr/>
        <p:txBody>
          <a:bodyPr/>
          <a:lstStyle/>
          <a:p>
            <a:fld id="{F38DF745-7D3F-47F4-83A3-874385CFAA69}" type="slidenum">
              <a:rPr lang="en-US" smtClean="0">
                <a:solidFill>
                  <a:srgbClr val="D1282E"/>
                </a:solidFill>
                <a:latin typeface="Arial"/>
              </a:rPr>
              <a:pPr/>
              <a:t>‹#›</a:t>
            </a:fld>
            <a:endParaRPr lang="en-US">
              <a:solidFill>
                <a:srgbClr val="D1282E"/>
              </a:solidFill>
              <a:latin typeface="Arial"/>
            </a:endParaRPr>
          </a:p>
        </p:txBody>
      </p:sp>
    </p:spTree>
    <p:extLst>
      <p:ext uri="{BB962C8B-B14F-4D97-AF65-F5344CB8AC3E}">
        <p14:creationId xmlns:p14="http://schemas.microsoft.com/office/powerpoint/2010/main" xmlns="" val="1232752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9B19C71-EC74-44AF-B27E-FC7DC3C3A61D}" type="datetime4">
              <a:rPr lang="en-US" smtClean="0"/>
              <a:pPr/>
              <a:t>April 20, 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63D831-56C1-49CF-8EF7-8B9A98402BCD}" type="datetime4">
              <a:rPr lang="en-US" smtClean="0">
                <a:solidFill>
                  <a:srgbClr val="000000"/>
                </a:solidFill>
                <a:latin typeface="Arial"/>
              </a:rPr>
              <a:pPr/>
              <a:t>April 20, 2012</a:t>
            </a:fld>
            <a:endParaRPr lang="en-US">
              <a:solidFill>
                <a:srgbClr val="000000"/>
              </a:solidFill>
              <a:latin typeface="Arial"/>
            </a:endParaRPr>
          </a:p>
        </p:txBody>
      </p:sp>
      <p:sp>
        <p:nvSpPr>
          <p:cNvPr id="3" name="Footer Placeholder 2"/>
          <p:cNvSpPr>
            <a:spLocks noGrp="1"/>
          </p:cNvSpPr>
          <p:nvPr>
            <p:ph type="ftr" sz="quarter" idx="11"/>
          </p:nvPr>
        </p:nvSpPr>
        <p:spPr/>
        <p:txBody>
          <a:bodyPr/>
          <a:lstStyle/>
          <a:p>
            <a:endParaRPr lang="en-US">
              <a:solidFill>
                <a:srgbClr val="000000"/>
              </a:solidFill>
              <a:latin typeface="Arial"/>
            </a:endParaRPr>
          </a:p>
        </p:txBody>
      </p:sp>
      <p:sp>
        <p:nvSpPr>
          <p:cNvPr id="4" name="Slide Number Placeholder 3"/>
          <p:cNvSpPr>
            <a:spLocks noGrp="1"/>
          </p:cNvSpPr>
          <p:nvPr>
            <p:ph type="sldNum" sz="quarter" idx="12"/>
          </p:nvPr>
        </p:nvSpPr>
        <p:spPr/>
        <p:txBody>
          <a:bodyPr/>
          <a:lstStyle/>
          <a:p>
            <a:fld id="{F38DF745-7D3F-47F4-83A3-874385CFAA69}" type="slidenum">
              <a:rPr lang="en-US" smtClean="0">
                <a:solidFill>
                  <a:srgbClr val="D1282E"/>
                </a:solidFill>
                <a:latin typeface="Arial"/>
              </a:rPr>
              <a:pPr/>
              <a:t>‹#›</a:t>
            </a:fld>
            <a:endParaRPr lang="en-US">
              <a:solidFill>
                <a:srgbClr val="D1282E"/>
              </a:solidFill>
              <a:latin typeface="Arial"/>
            </a:endParaRPr>
          </a:p>
        </p:txBody>
      </p:sp>
    </p:spTree>
    <p:extLst>
      <p:ext uri="{BB962C8B-B14F-4D97-AF65-F5344CB8AC3E}">
        <p14:creationId xmlns:p14="http://schemas.microsoft.com/office/powerpoint/2010/main" xmlns="" val="173433886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AD5615-7F4F-4584-84D5-CC95918C321F}" type="datetime4">
              <a:rPr lang="en-US" smtClean="0">
                <a:solidFill>
                  <a:srgbClr val="000000"/>
                </a:solidFill>
                <a:latin typeface="Arial"/>
              </a:rPr>
              <a:pPr/>
              <a:t>April 20, 2012</a:t>
            </a:fld>
            <a:endParaRPr lang="en-US">
              <a:solidFill>
                <a:srgbClr val="000000"/>
              </a:solidFill>
              <a:latin typeface="Arial"/>
            </a:endParaRPr>
          </a:p>
        </p:txBody>
      </p:sp>
      <p:sp>
        <p:nvSpPr>
          <p:cNvPr id="6" name="Footer Placeholder 5"/>
          <p:cNvSpPr>
            <a:spLocks noGrp="1"/>
          </p:cNvSpPr>
          <p:nvPr>
            <p:ph type="ftr" sz="quarter" idx="11"/>
          </p:nvPr>
        </p:nvSpPr>
        <p:spPr/>
        <p:txBody>
          <a:bodyPr/>
          <a:lstStyle/>
          <a:p>
            <a:endParaRPr lang="en-US">
              <a:solidFill>
                <a:srgbClr val="000000"/>
              </a:solidFill>
              <a:latin typeface="Arial"/>
            </a:endParaRPr>
          </a:p>
        </p:txBody>
      </p:sp>
      <p:sp>
        <p:nvSpPr>
          <p:cNvPr id="7" name="Slide Number Placeholder 6"/>
          <p:cNvSpPr>
            <a:spLocks noGrp="1"/>
          </p:cNvSpPr>
          <p:nvPr>
            <p:ph type="sldNum" sz="quarter" idx="12"/>
          </p:nvPr>
        </p:nvSpPr>
        <p:spPr/>
        <p:txBody>
          <a:bodyPr/>
          <a:lstStyle/>
          <a:p>
            <a:fld id="{F38DF745-7D3F-47F4-83A3-874385CFAA69}" type="slidenum">
              <a:rPr lang="en-US" smtClean="0">
                <a:solidFill>
                  <a:srgbClr val="D1282E"/>
                </a:solidFill>
                <a:latin typeface="Arial"/>
              </a:rPr>
              <a:pPr/>
              <a:t>‹#›</a:t>
            </a:fld>
            <a:endParaRPr lang="en-US">
              <a:solidFill>
                <a:srgbClr val="D1282E"/>
              </a:solidFill>
              <a:latin typeface="Arial"/>
            </a:endParaRPr>
          </a:p>
        </p:txBody>
      </p:sp>
      <p:sp>
        <p:nvSpPr>
          <p:cNvPr id="8" name="Title 7"/>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xmlns="" val="293293510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latin typeface="Arial"/>
            </a:endParaRPr>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EA923-9BEE-48CE-9F28-5B525F399BAD}" type="datetime4">
              <a:rPr lang="en-US" smtClean="0">
                <a:solidFill>
                  <a:srgbClr val="000000"/>
                </a:solidFill>
                <a:latin typeface="Arial"/>
              </a:rPr>
              <a:pPr/>
              <a:t>April 20, 2012</a:t>
            </a:fld>
            <a:endParaRPr lang="en-US">
              <a:solidFill>
                <a:srgbClr val="000000"/>
              </a:solidFill>
              <a:latin typeface="Arial"/>
            </a:endParaRPr>
          </a:p>
        </p:txBody>
      </p:sp>
      <p:sp>
        <p:nvSpPr>
          <p:cNvPr id="6" name="Footer Placeholder 5"/>
          <p:cNvSpPr>
            <a:spLocks noGrp="1"/>
          </p:cNvSpPr>
          <p:nvPr>
            <p:ph type="ftr" sz="quarter" idx="11"/>
          </p:nvPr>
        </p:nvSpPr>
        <p:spPr/>
        <p:txBody>
          <a:bodyPr/>
          <a:lstStyle/>
          <a:p>
            <a:endParaRPr lang="en-US">
              <a:solidFill>
                <a:srgbClr val="000000"/>
              </a:solidFill>
              <a:latin typeface="Arial"/>
            </a:endParaRPr>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F38DF745-7D3F-47F4-83A3-874385CFAA69}" type="slidenum">
              <a:rPr lang="en-US" smtClean="0">
                <a:solidFill>
                  <a:srgbClr val="000000"/>
                </a:solidFill>
                <a:latin typeface="Arial"/>
              </a:rPr>
              <a:pPr/>
              <a:t>‹#›</a:t>
            </a:fld>
            <a:endParaRPr lang="en-US" dirty="0">
              <a:solidFill>
                <a:srgbClr val="000000"/>
              </a:solidFill>
              <a:latin typeface="Arial"/>
            </a:endParaRPr>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latin typeface="Arial"/>
            </a:endParaRPr>
          </a:p>
        </p:txBody>
      </p:sp>
    </p:spTree>
    <p:extLst>
      <p:ext uri="{BB962C8B-B14F-4D97-AF65-F5344CB8AC3E}">
        <p14:creationId xmlns:p14="http://schemas.microsoft.com/office/powerpoint/2010/main" xmlns="" val="115344283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3131F9E-604E-4343-9F29-EF72E8231CAD}" type="datetime4">
              <a:rPr lang="en-US" smtClean="0">
                <a:solidFill>
                  <a:srgbClr val="000000"/>
                </a:solidFill>
                <a:latin typeface="Arial"/>
              </a:rPr>
              <a:pPr/>
              <a:t>April 20, 2012</a:t>
            </a:fld>
            <a:endParaRPr lang="en-US">
              <a:solidFill>
                <a:srgbClr val="000000"/>
              </a:solidFill>
              <a:latin typeface="Arial"/>
            </a:endParaRPr>
          </a:p>
        </p:txBody>
      </p:sp>
      <p:sp>
        <p:nvSpPr>
          <p:cNvPr id="5" name="Footer Placeholder 4"/>
          <p:cNvSpPr>
            <a:spLocks noGrp="1"/>
          </p:cNvSpPr>
          <p:nvPr>
            <p:ph type="ftr" sz="quarter" idx="11"/>
          </p:nvPr>
        </p:nvSpPr>
        <p:spPr/>
        <p:txBody>
          <a:bodyPr/>
          <a:lstStyle/>
          <a:p>
            <a:endParaRPr lang="en-US">
              <a:solidFill>
                <a:srgbClr val="000000"/>
              </a:solidFill>
              <a:latin typeface="Arial"/>
            </a:endParaRPr>
          </a:p>
        </p:txBody>
      </p:sp>
      <p:sp>
        <p:nvSpPr>
          <p:cNvPr id="6" name="Slide Number Placeholder 5"/>
          <p:cNvSpPr>
            <a:spLocks noGrp="1"/>
          </p:cNvSpPr>
          <p:nvPr>
            <p:ph type="sldNum" sz="quarter" idx="12"/>
          </p:nvPr>
        </p:nvSpPr>
        <p:spPr/>
        <p:txBody>
          <a:bodyPr/>
          <a:lstStyle/>
          <a:p>
            <a:fld id="{F38DF745-7D3F-47F4-83A3-874385CFAA69}" type="slidenum">
              <a:rPr lang="en-US" smtClean="0">
                <a:solidFill>
                  <a:srgbClr val="D1282E"/>
                </a:solidFill>
                <a:latin typeface="Arial"/>
              </a:rPr>
              <a:pPr/>
              <a:t>‹#›</a:t>
            </a:fld>
            <a:endParaRPr lang="en-US">
              <a:solidFill>
                <a:srgbClr val="D1282E"/>
              </a:solidFill>
              <a:latin typeface="Arial"/>
            </a:endParaRPr>
          </a:p>
        </p:txBody>
      </p:sp>
    </p:spTree>
    <p:extLst>
      <p:ext uri="{BB962C8B-B14F-4D97-AF65-F5344CB8AC3E}">
        <p14:creationId xmlns:p14="http://schemas.microsoft.com/office/powerpoint/2010/main" xmlns="" val="264795159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A8E1CE-37F8-4102-8DF9-852A0A51F293}" type="datetime4">
              <a:rPr lang="en-US" smtClean="0">
                <a:solidFill>
                  <a:srgbClr val="000000"/>
                </a:solidFill>
                <a:latin typeface="Arial"/>
              </a:rPr>
              <a:pPr/>
              <a:t>April 20, 2012</a:t>
            </a:fld>
            <a:endParaRPr lang="en-US">
              <a:solidFill>
                <a:srgbClr val="000000"/>
              </a:solidFill>
              <a:latin typeface="Arial"/>
            </a:endParaRPr>
          </a:p>
        </p:txBody>
      </p:sp>
      <p:sp>
        <p:nvSpPr>
          <p:cNvPr id="5" name="Footer Placeholder 4"/>
          <p:cNvSpPr>
            <a:spLocks noGrp="1"/>
          </p:cNvSpPr>
          <p:nvPr>
            <p:ph type="ftr" sz="quarter" idx="11"/>
          </p:nvPr>
        </p:nvSpPr>
        <p:spPr/>
        <p:txBody>
          <a:bodyPr/>
          <a:lstStyle/>
          <a:p>
            <a:endParaRPr lang="en-US">
              <a:solidFill>
                <a:srgbClr val="000000"/>
              </a:solidFill>
              <a:latin typeface="Arial"/>
            </a:endParaRPr>
          </a:p>
        </p:txBody>
      </p:sp>
      <p:sp>
        <p:nvSpPr>
          <p:cNvPr id="6" name="Slide Number Placeholder 5"/>
          <p:cNvSpPr>
            <a:spLocks noGrp="1"/>
          </p:cNvSpPr>
          <p:nvPr>
            <p:ph type="sldNum" sz="quarter" idx="12"/>
          </p:nvPr>
        </p:nvSpPr>
        <p:spPr/>
        <p:txBody>
          <a:bodyPr/>
          <a:lstStyle/>
          <a:p>
            <a:fld id="{F38DF745-7D3F-47F4-83A3-874385CFAA69}" type="slidenum">
              <a:rPr lang="en-US" smtClean="0">
                <a:solidFill>
                  <a:srgbClr val="D1282E"/>
                </a:solidFill>
                <a:latin typeface="Arial"/>
              </a:rPr>
              <a:pPr/>
              <a:t>‹#›</a:t>
            </a:fld>
            <a:endParaRPr lang="en-US">
              <a:solidFill>
                <a:srgbClr val="D1282E"/>
              </a:solidFill>
              <a:latin typeface="Arial"/>
            </a:endParaRPr>
          </a:p>
        </p:txBody>
      </p:sp>
    </p:spTree>
    <p:extLst>
      <p:ext uri="{BB962C8B-B14F-4D97-AF65-F5344CB8AC3E}">
        <p14:creationId xmlns:p14="http://schemas.microsoft.com/office/powerpoint/2010/main" xmlns="" val="381275145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solidFill>
                  <a:srgbClr val="575F6D"/>
                </a:solidFill>
                <a:latin typeface="Century Schoolbook"/>
              </a:rPr>
              <a:pPr/>
              <a:t>4/20/2012</a:t>
            </a:fld>
            <a:endParaRPr lang="en-US">
              <a:solidFill>
                <a:srgbClr val="575F6D"/>
              </a:solidFill>
              <a:latin typeface="Century Schoolbook"/>
            </a:endParaRPr>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solidFill>
                <a:srgbClr val="575F6D"/>
              </a:solidFill>
              <a:latin typeface="Century Schoolbook"/>
            </a:endParaRP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latin typeface="Century Schoolbook"/>
            </a:endParaRPr>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latin typeface="Century Schoolbook"/>
            </a:endParaRPr>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latin typeface="Century Schoolbook"/>
            </a:endParaRPr>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latin typeface="Century Schoolbook"/>
            </a:endParaRPr>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latin typeface="Century Schoolbook"/>
            </a:endParaRPr>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latin typeface="Century Schoolbook"/>
            </a:endParaRPr>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latin typeface="Century Schoolbook"/>
            </a:endParaRPr>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latin typeface="Century Schoolbook"/>
            </a:endParaRPr>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latin typeface="Century Schoolbook"/>
            </a:endParaRPr>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latin typeface="Century Schoolbook"/>
            </a:endParaRPr>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latin typeface="Century Schoolbook"/>
            </a:endParaRPr>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latin typeface="Century Schoolbook"/>
            </a:endParaRPr>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latin typeface="Century Schoolbook"/>
            </a:endParaRPr>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latin typeface="Century Schoolbook"/>
            </a:endParaRPr>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latin typeface="Century Schoolbook"/>
            </a:endParaRPr>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latin typeface="Century Schoolbook"/>
            </a:endParaRPr>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latin typeface="Century Schoolbook"/>
              </a:rPr>
              <a:pPr/>
              <a:t>‹#›</a:t>
            </a:fld>
            <a:endParaRPr lang="en-US">
              <a:latin typeface="Century Schoolbook"/>
            </a:endParaRPr>
          </a:p>
        </p:txBody>
      </p:sp>
    </p:spTree>
    <p:extLst>
      <p:ext uri="{BB962C8B-B14F-4D97-AF65-F5344CB8AC3E}">
        <p14:creationId xmlns:p14="http://schemas.microsoft.com/office/powerpoint/2010/main" xmlns="" val="1371477604"/>
      </p:ext>
    </p:extLst>
  </p:cSld>
  <p:clrMapOvr>
    <a:overrideClrMapping bg1="lt1" tx1="dk1" bg2="lt2" tx2="dk2" accent1="accent1" accent2="accent2" accent3="accent3" accent4="accent4" accent5="accent5" accent6="accent6" hlink="hlink" folHlink="folHlink"/>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solidFill>
                  <a:srgbClr val="575F6D"/>
                </a:solidFill>
                <a:latin typeface="Century Schoolbook"/>
              </a:rPr>
              <a:pPr/>
              <a:t>4/20/2012</a:t>
            </a:fld>
            <a:endParaRPr lang="en-US">
              <a:solidFill>
                <a:srgbClr val="575F6D"/>
              </a:solidFill>
              <a:latin typeface="Century Schoolbook"/>
            </a:endParaRPr>
          </a:p>
        </p:txBody>
      </p:sp>
      <p:sp>
        <p:nvSpPr>
          <p:cNvPr id="9" name="Slide Number Placeholder 8"/>
          <p:cNvSpPr>
            <a:spLocks noGrp="1"/>
          </p:cNvSpPr>
          <p:nvPr>
            <p:ph type="sldNum" sz="quarter" idx="15"/>
          </p:nvPr>
        </p:nvSpPr>
        <p:spPr/>
        <p:txBody>
          <a:bodyPr rtlCol="0"/>
          <a:lstStyle/>
          <a:p>
            <a:fld id="{B6F15528-21DE-4FAA-801E-634DDDAF4B2B}" type="slidenum">
              <a:rPr lang="en-US" smtClean="0">
                <a:latin typeface="Century Schoolbook"/>
              </a:rPr>
              <a:pPr/>
              <a:t>‹#›</a:t>
            </a:fld>
            <a:endParaRPr lang="en-US">
              <a:latin typeface="Century Schoolbook"/>
            </a:endParaRPr>
          </a:p>
        </p:txBody>
      </p:sp>
      <p:sp>
        <p:nvSpPr>
          <p:cNvPr id="10" name="Footer Placeholder 9"/>
          <p:cNvSpPr>
            <a:spLocks noGrp="1"/>
          </p:cNvSpPr>
          <p:nvPr>
            <p:ph type="ftr" sz="quarter" idx="16"/>
          </p:nvPr>
        </p:nvSpPr>
        <p:spPr/>
        <p:txBody>
          <a:bodyPr rtlCol="0"/>
          <a:lstStyle/>
          <a:p>
            <a:endParaRPr lang="en-US">
              <a:solidFill>
                <a:srgbClr val="575F6D"/>
              </a:solidFill>
              <a:latin typeface="Century Schoolbook"/>
            </a:endParaRPr>
          </a:p>
        </p:txBody>
      </p:sp>
    </p:spTree>
    <p:extLst>
      <p:ext uri="{BB962C8B-B14F-4D97-AF65-F5344CB8AC3E}">
        <p14:creationId xmlns:p14="http://schemas.microsoft.com/office/powerpoint/2010/main" xmlns="" val="344244220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solidFill>
                  <a:srgbClr val="FFF39D"/>
                </a:solidFill>
                <a:latin typeface="Century Schoolbook"/>
              </a:rPr>
              <a:pPr/>
              <a:t>4/20/2012</a:t>
            </a:fld>
            <a:endParaRPr lang="en-US">
              <a:solidFill>
                <a:srgbClr val="FFF39D"/>
              </a:solidFill>
              <a:latin typeface="Century Schoolbook"/>
            </a:endParaRPr>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solidFill>
                <a:srgbClr val="FFF39D"/>
              </a:solidFill>
              <a:latin typeface="Century Schoolbook"/>
            </a:endParaRP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latin typeface="Century Schoolbook"/>
            </a:endParaRPr>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latin typeface="Century Schoolbook"/>
            </a:endParaRPr>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latin typeface="Century Schoolbook"/>
            </a:endParaRPr>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latin typeface="Century Schoolbook"/>
            </a:endParaRPr>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latin typeface="Century Schoolbook"/>
            </a:endParaRPr>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latin typeface="Century Schoolbook"/>
            </a:endParaRPr>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latin typeface="Century Schoolbook"/>
            </a:endParaRPr>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latin typeface="Century Schoolbook"/>
            </a:endParaRPr>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latin typeface="Century Schoolbook"/>
            </a:endParaRPr>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latin typeface="Century Schoolbook"/>
            </a:endParaRPr>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latin typeface="Century Schoolbook"/>
            </a:endParaRPr>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latin typeface="Century Schoolbook"/>
            </a:endParaRPr>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latin typeface="Century Schoolbook"/>
            </a:endParaRPr>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latin typeface="Century Schoolbook"/>
            </a:endParaRPr>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latin typeface="Century Schoolbook"/>
            </a:endParaRPr>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latin typeface="Century Schoolbook"/>
            </a:endParaRPr>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latin typeface="Century Schoolbook"/>
              </a:rPr>
              <a:pPr/>
              <a:t>‹#›</a:t>
            </a:fld>
            <a:endParaRPr lang="en-US">
              <a:latin typeface="Century Schoolbook"/>
            </a:endParaRPr>
          </a:p>
        </p:txBody>
      </p:sp>
    </p:spTree>
    <p:extLst>
      <p:ext uri="{BB962C8B-B14F-4D97-AF65-F5344CB8AC3E}">
        <p14:creationId xmlns:p14="http://schemas.microsoft.com/office/powerpoint/2010/main" xmlns="" val="3029970246"/>
      </p:ext>
    </p:extLst>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575F6D"/>
                </a:solidFill>
                <a:latin typeface="Century Schoolbook"/>
              </a:rPr>
              <a:pPr/>
              <a:t>4/20/2012</a:t>
            </a:fld>
            <a:endParaRPr lang="en-US">
              <a:solidFill>
                <a:srgbClr val="575F6D"/>
              </a:solidFill>
              <a:latin typeface="Century Schoolbook"/>
            </a:endParaRPr>
          </a:p>
        </p:txBody>
      </p:sp>
      <p:sp>
        <p:nvSpPr>
          <p:cNvPr id="6" name="Footer Placeholder 5"/>
          <p:cNvSpPr>
            <a:spLocks noGrp="1"/>
          </p:cNvSpPr>
          <p:nvPr>
            <p:ph type="ftr" sz="quarter" idx="11"/>
          </p:nvPr>
        </p:nvSpPr>
        <p:spPr/>
        <p:txBody>
          <a:bodyPr/>
          <a:lstStyle/>
          <a:p>
            <a:endParaRPr lang="en-US">
              <a:solidFill>
                <a:srgbClr val="575F6D"/>
              </a:solidFill>
              <a:latin typeface="Century Schoolbook"/>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latin typeface="Century Schoolbook"/>
              </a:rPr>
              <a:pPr/>
              <a:t>‹#›</a:t>
            </a:fld>
            <a:endParaRPr lang="en-US">
              <a:latin typeface="Century Schoolbook"/>
            </a:endParaRPr>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extLst>
      <p:ext uri="{BB962C8B-B14F-4D97-AF65-F5344CB8AC3E}">
        <p14:creationId xmlns:p14="http://schemas.microsoft.com/office/powerpoint/2010/main" xmlns="" val="112565808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solidFill>
                  <a:srgbClr val="575F6D"/>
                </a:solidFill>
                <a:latin typeface="Century Schoolbook"/>
              </a:rPr>
              <a:pPr/>
              <a:t>4/20/2012</a:t>
            </a:fld>
            <a:endParaRPr lang="en-US">
              <a:solidFill>
                <a:srgbClr val="575F6D"/>
              </a:solidFill>
              <a:latin typeface="Century Schoolbook"/>
            </a:endParaRPr>
          </a:p>
        </p:txBody>
      </p:sp>
      <p:sp>
        <p:nvSpPr>
          <p:cNvPr id="8" name="Footer Placeholder 7"/>
          <p:cNvSpPr>
            <a:spLocks noGrp="1"/>
          </p:cNvSpPr>
          <p:nvPr>
            <p:ph type="ftr" sz="quarter" idx="11"/>
          </p:nvPr>
        </p:nvSpPr>
        <p:spPr/>
        <p:txBody>
          <a:bodyPr/>
          <a:lstStyle/>
          <a:p>
            <a:endParaRPr lang="en-US">
              <a:solidFill>
                <a:srgbClr val="575F6D"/>
              </a:solidFill>
              <a:latin typeface="Century Schoolbook"/>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latin typeface="Century Schoolbook"/>
              </a:rPr>
              <a:pPr/>
              <a:t>‹#›</a:t>
            </a:fld>
            <a:endParaRPr lang="en-US">
              <a:latin typeface="Century Schoolbook"/>
            </a:endParaRPr>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extLst>
      <p:ext uri="{BB962C8B-B14F-4D97-AF65-F5344CB8AC3E}">
        <p14:creationId xmlns:p14="http://schemas.microsoft.com/office/powerpoint/2010/main" xmlns="" val="2464471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A5CDA29-3CBE-48EA-92AE-A996835462BA}" type="datetime4">
              <a:rPr lang="en-US" smtClean="0"/>
              <a:pPr/>
              <a:t>April 20, 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solidFill>
                  <a:srgbClr val="575F6D"/>
                </a:solidFill>
                <a:latin typeface="Century Schoolbook"/>
              </a:rPr>
              <a:pPr/>
              <a:t>4/20/2012</a:t>
            </a:fld>
            <a:endParaRPr lang="en-US">
              <a:solidFill>
                <a:srgbClr val="575F6D"/>
              </a:solidFill>
              <a:latin typeface="Century Schoolbook"/>
            </a:endParaRPr>
          </a:p>
        </p:txBody>
      </p:sp>
      <p:sp>
        <p:nvSpPr>
          <p:cNvPr id="7" name="Slide Number Placeholder 6"/>
          <p:cNvSpPr>
            <a:spLocks noGrp="1"/>
          </p:cNvSpPr>
          <p:nvPr>
            <p:ph type="sldNum" sz="quarter" idx="11"/>
          </p:nvPr>
        </p:nvSpPr>
        <p:spPr/>
        <p:txBody>
          <a:bodyPr rtlCol="0"/>
          <a:lstStyle/>
          <a:p>
            <a:fld id="{B6F15528-21DE-4FAA-801E-634DDDAF4B2B}" type="slidenum">
              <a:rPr lang="en-US" smtClean="0">
                <a:latin typeface="Century Schoolbook"/>
              </a:rPr>
              <a:pPr/>
              <a:t>‹#›</a:t>
            </a:fld>
            <a:endParaRPr lang="en-US">
              <a:latin typeface="Century Schoolbook"/>
            </a:endParaRPr>
          </a:p>
        </p:txBody>
      </p:sp>
      <p:sp>
        <p:nvSpPr>
          <p:cNvPr id="8" name="Footer Placeholder 7"/>
          <p:cNvSpPr>
            <a:spLocks noGrp="1"/>
          </p:cNvSpPr>
          <p:nvPr>
            <p:ph type="ftr" sz="quarter" idx="12"/>
          </p:nvPr>
        </p:nvSpPr>
        <p:spPr/>
        <p:txBody>
          <a:bodyPr rtlCol="0"/>
          <a:lstStyle/>
          <a:p>
            <a:endParaRPr lang="en-US">
              <a:solidFill>
                <a:srgbClr val="575F6D"/>
              </a:solidFill>
              <a:latin typeface="Century Schoolbook"/>
            </a:endParaRPr>
          </a:p>
        </p:txBody>
      </p:sp>
    </p:spTree>
    <p:extLst>
      <p:ext uri="{BB962C8B-B14F-4D97-AF65-F5344CB8AC3E}">
        <p14:creationId xmlns:p14="http://schemas.microsoft.com/office/powerpoint/2010/main" xmlns="" val="305790274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solidFill>
                  <a:srgbClr val="575F6D"/>
                </a:solidFill>
                <a:latin typeface="Century Schoolbook"/>
              </a:rPr>
              <a:pPr/>
              <a:t>4/20/2012</a:t>
            </a:fld>
            <a:endParaRPr lang="en-US">
              <a:solidFill>
                <a:srgbClr val="575F6D"/>
              </a:solidFill>
              <a:latin typeface="Century Schoolbook"/>
            </a:endParaRPr>
          </a:p>
        </p:txBody>
      </p:sp>
      <p:sp>
        <p:nvSpPr>
          <p:cNvPr id="3" name="Footer Placeholder 2"/>
          <p:cNvSpPr>
            <a:spLocks noGrp="1"/>
          </p:cNvSpPr>
          <p:nvPr>
            <p:ph type="ftr" sz="quarter" idx="11"/>
          </p:nvPr>
        </p:nvSpPr>
        <p:spPr/>
        <p:txBody>
          <a:bodyPr/>
          <a:lstStyle/>
          <a:p>
            <a:endParaRPr lang="en-US">
              <a:solidFill>
                <a:srgbClr val="575F6D"/>
              </a:solidFill>
              <a:latin typeface="Century Schoolbook"/>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latin typeface="Century Schoolbook"/>
              </a:rPr>
              <a:pPr/>
              <a:t>‹#›</a:t>
            </a:fld>
            <a:endParaRPr lang="en-US">
              <a:latin typeface="Century Schoolbook"/>
            </a:endParaRPr>
          </a:p>
        </p:txBody>
      </p:sp>
    </p:spTree>
    <p:extLst>
      <p:ext uri="{BB962C8B-B14F-4D97-AF65-F5344CB8AC3E}">
        <p14:creationId xmlns:p14="http://schemas.microsoft.com/office/powerpoint/2010/main" xmlns="" val="5659899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latin typeface="Century Schoolbook"/>
            </a:endParaRPr>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latin typeface="Century Schoolbook"/>
            </a:endParaRPr>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latin typeface="Century Schoolbook"/>
            </a:endParaRPr>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latin typeface="Century Schoolbook"/>
            </a:endParaRPr>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latin typeface="Century Schoolbook"/>
            </a:endParaRPr>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latin typeface="Century Schoolbook"/>
            </a:endParaRPr>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latin typeface="Century Schoolbook"/>
            </a:endParaRPr>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solidFill>
                  <a:srgbClr val="575F6D"/>
                </a:solidFill>
                <a:latin typeface="Century Schoolbook"/>
              </a:rPr>
              <a:pPr/>
              <a:t>4/20/2012</a:t>
            </a:fld>
            <a:endParaRPr lang="en-US">
              <a:solidFill>
                <a:srgbClr val="575F6D"/>
              </a:solidFill>
              <a:latin typeface="Century Schoolbook"/>
            </a:endParaRPr>
          </a:p>
        </p:txBody>
      </p:sp>
      <p:sp>
        <p:nvSpPr>
          <p:cNvPr id="22" name="Slide Number Placeholder 21"/>
          <p:cNvSpPr>
            <a:spLocks noGrp="1"/>
          </p:cNvSpPr>
          <p:nvPr>
            <p:ph type="sldNum" sz="quarter" idx="15"/>
          </p:nvPr>
        </p:nvSpPr>
        <p:spPr/>
        <p:txBody>
          <a:bodyPr rtlCol="0"/>
          <a:lstStyle/>
          <a:p>
            <a:fld id="{B6F15528-21DE-4FAA-801E-634DDDAF4B2B}" type="slidenum">
              <a:rPr lang="en-US" smtClean="0">
                <a:latin typeface="Century Schoolbook"/>
              </a:rPr>
              <a:pPr/>
              <a:t>‹#›</a:t>
            </a:fld>
            <a:endParaRPr lang="en-US">
              <a:latin typeface="Century Schoolbook"/>
            </a:endParaRPr>
          </a:p>
        </p:txBody>
      </p:sp>
      <p:sp>
        <p:nvSpPr>
          <p:cNvPr id="23" name="Footer Placeholder 22"/>
          <p:cNvSpPr>
            <a:spLocks noGrp="1"/>
          </p:cNvSpPr>
          <p:nvPr>
            <p:ph type="ftr" sz="quarter" idx="16"/>
          </p:nvPr>
        </p:nvSpPr>
        <p:spPr/>
        <p:txBody>
          <a:bodyPr rtlCol="0"/>
          <a:lstStyle/>
          <a:p>
            <a:endParaRPr lang="en-US">
              <a:solidFill>
                <a:srgbClr val="575F6D"/>
              </a:solidFill>
              <a:latin typeface="Century Schoolbook"/>
            </a:endParaRPr>
          </a:p>
        </p:txBody>
      </p:sp>
    </p:spTree>
    <p:extLst>
      <p:ext uri="{BB962C8B-B14F-4D97-AF65-F5344CB8AC3E}">
        <p14:creationId xmlns:p14="http://schemas.microsoft.com/office/powerpoint/2010/main" xmlns="" val="1139546732"/>
      </p:ext>
    </p:extLst>
  </p:cSld>
  <p:clrMapOvr>
    <a:overrideClrMapping bg1="lt1" tx1="dk1" bg2="lt2" tx2="dk2" accent1="accent1" accent2="accent2" accent3="accent3" accent4="accent4" accent5="accent5" accent6="accent6" hlink="hlink" folHlink="folHlink"/>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latin typeface="Century Schoolbook"/>
            </a:endParaRPr>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latin typeface="Century Schoolbook"/>
            </a:endParaRPr>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latin typeface="Century Schoolbook"/>
            </a:endParaRPr>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latin typeface="Century Schoolbook"/>
            </a:endParaRPr>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latin typeface="Century Schoolbook"/>
            </a:endParaRPr>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latin typeface="Century Schoolbook"/>
            </a:endParaRPr>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latin typeface="Century Schoolbook"/>
            </a:endParaRPr>
          </a:p>
        </p:txBody>
      </p:sp>
      <p:sp>
        <p:nvSpPr>
          <p:cNvPr id="17" name="Date Placeholder 16"/>
          <p:cNvSpPr>
            <a:spLocks noGrp="1"/>
          </p:cNvSpPr>
          <p:nvPr>
            <p:ph type="dt" sz="half" idx="10"/>
          </p:nvPr>
        </p:nvSpPr>
        <p:spPr/>
        <p:txBody>
          <a:bodyPr rtlCol="0"/>
          <a:lstStyle/>
          <a:p>
            <a:fld id="{1D8BD707-D9CF-40AE-B4C6-C98DA3205C09}" type="datetimeFigureOut">
              <a:rPr lang="en-US" smtClean="0">
                <a:solidFill>
                  <a:srgbClr val="575F6D"/>
                </a:solidFill>
                <a:latin typeface="Century Schoolbook"/>
              </a:rPr>
              <a:pPr/>
              <a:t>4/20/2012</a:t>
            </a:fld>
            <a:endParaRPr lang="en-US">
              <a:solidFill>
                <a:srgbClr val="575F6D"/>
              </a:solidFill>
              <a:latin typeface="Century Schoolbook"/>
            </a:endParaRPr>
          </a:p>
        </p:txBody>
      </p:sp>
      <p:sp>
        <p:nvSpPr>
          <p:cNvPr id="18" name="Slide Number Placeholder 17"/>
          <p:cNvSpPr>
            <a:spLocks noGrp="1"/>
          </p:cNvSpPr>
          <p:nvPr>
            <p:ph type="sldNum" sz="quarter" idx="11"/>
          </p:nvPr>
        </p:nvSpPr>
        <p:spPr/>
        <p:txBody>
          <a:bodyPr rtlCol="0"/>
          <a:lstStyle/>
          <a:p>
            <a:fld id="{B6F15528-21DE-4FAA-801E-634DDDAF4B2B}" type="slidenum">
              <a:rPr lang="en-US" smtClean="0">
                <a:latin typeface="Century Schoolbook"/>
              </a:rPr>
              <a:pPr/>
              <a:t>‹#›</a:t>
            </a:fld>
            <a:endParaRPr lang="en-US">
              <a:latin typeface="Century Schoolbook"/>
            </a:endParaRPr>
          </a:p>
        </p:txBody>
      </p:sp>
      <p:sp>
        <p:nvSpPr>
          <p:cNvPr id="21" name="Footer Placeholder 20"/>
          <p:cNvSpPr>
            <a:spLocks noGrp="1"/>
          </p:cNvSpPr>
          <p:nvPr>
            <p:ph type="ftr" sz="quarter" idx="12"/>
          </p:nvPr>
        </p:nvSpPr>
        <p:spPr/>
        <p:txBody>
          <a:bodyPr rtlCol="0"/>
          <a:lstStyle/>
          <a:p>
            <a:endParaRPr lang="en-US">
              <a:solidFill>
                <a:srgbClr val="575F6D"/>
              </a:solidFill>
              <a:latin typeface="Century Schoolbook"/>
            </a:endParaRPr>
          </a:p>
        </p:txBody>
      </p:sp>
    </p:spTree>
    <p:extLst>
      <p:ext uri="{BB962C8B-B14F-4D97-AF65-F5344CB8AC3E}">
        <p14:creationId xmlns:p14="http://schemas.microsoft.com/office/powerpoint/2010/main" xmlns="" val="115148914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575F6D"/>
                </a:solidFill>
                <a:latin typeface="Century Schoolbook"/>
              </a:rPr>
              <a:pPr/>
              <a:t>4/20/2012</a:t>
            </a:fld>
            <a:endParaRPr lang="en-US">
              <a:solidFill>
                <a:srgbClr val="575F6D"/>
              </a:solidFill>
              <a:latin typeface="Century Schoolbook"/>
            </a:endParaRPr>
          </a:p>
        </p:txBody>
      </p:sp>
      <p:sp>
        <p:nvSpPr>
          <p:cNvPr id="5" name="Footer Placeholder 4"/>
          <p:cNvSpPr>
            <a:spLocks noGrp="1"/>
          </p:cNvSpPr>
          <p:nvPr>
            <p:ph type="ftr" sz="quarter" idx="11"/>
          </p:nvPr>
        </p:nvSpPr>
        <p:spPr/>
        <p:txBody>
          <a:bodyPr/>
          <a:lstStyle/>
          <a:p>
            <a:endParaRPr lang="en-US">
              <a:solidFill>
                <a:srgbClr val="575F6D"/>
              </a:solidFill>
              <a:latin typeface="Century Schoolbook"/>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latin typeface="Century Schoolbook"/>
              </a:rPr>
              <a:pPr/>
              <a:t>‹#›</a:t>
            </a:fld>
            <a:endParaRPr lang="en-US">
              <a:latin typeface="Century Schoolbook"/>
            </a:endParaRPr>
          </a:p>
        </p:txBody>
      </p:sp>
    </p:spTree>
    <p:extLst>
      <p:ext uri="{BB962C8B-B14F-4D97-AF65-F5344CB8AC3E}">
        <p14:creationId xmlns:p14="http://schemas.microsoft.com/office/powerpoint/2010/main" xmlns="" val="34664865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575F6D"/>
                </a:solidFill>
                <a:latin typeface="Century Schoolbook"/>
              </a:rPr>
              <a:pPr/>
              <a:t>4/20/2012</a:t>
            </a:fld>
            <a:endParaRPr lang="en-US">
              <a:solidFill>
                <a:srgbClr val="575F6D"/>
              </a:solidFill>
              <a:latin typeface="Century Schoolbook"/>
            </a:endParaRPr>
          </a:p>
        </p:txBody>
      </p:sp>
      <p:sp>
        <p:nvSpPr>
          <p:cNvPr id="5" name="Footer Placeholder 4"/>
          <p:cNvSpPr>
            <a:spLocks noGrp="1"/>
          </p:cNvSpPr>
          <p:nvPr>
            <p:ph type="ftr" sz="quarter" idx="11"/>
          </p:nvPr>
        </p:nvSpPr>
        <p:spPr/>
        <p:txBody>
          <a:bodyPr/>
          <a:lstStyle/>
          <a:p>
            <a:endParaRPr lang="en-US">
              <a:solidFill>
                <a:srgbClr val="575F6D"/>
              </a:solidFill>
              <a:latin typeface="Century Schoolbook"/>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latin typeface="Century Schoolbook"/>
              </a:rPr>
              <a:pPr/>
              <a:t>‹#›</a:t>
            </a:fld>
            <a:endParaRPr lang="en-US">
              <a:latin typeface="Century Schoolbook"/>
            </a:endParaRPr>
          </a:p>
        </p:txBody>
      </p:sp>
    </p:spTree>
    <p:extLst>
      <p:ext uri="{BB962C8B-B14F-4D97-AF65-F5344CB8AC3E}">
        <p14:creationId xmlns:p14="http://schemas.microsoft.com/office/powerpoint/2010/main" xmlns="" val="21872193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29EC054-3869-4501-B163-1BBFDE8DCE04}" type="datetime4">
              <a:rPr lang="en-US" smtClean="0"/>
              <a:pPr/>
              <a:t>April 20, 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63D831-56C1-49CF-8EF7-8B9A98402BCD}" type="datetime4">
              <a:rPr lang="en-US" smtClean="0"/>
              <a:pPr/>
              <a:t>April 20, 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8DF745-7D3F-47F4-83A3-874385CFAA6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AD5615-7F4F-4584-84D5-CC95918C321F}" type="datetime4">
              <a:rPr lang="en-US" smtClean="0"/>
              <a:pPr/>
              <a:t>April 20, 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8DF745-7D3F-47F4-83A3-874385CFAA69}"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EEA923-9BEE-48CE-9F28-5B525F399BAD}" type="datetime4">
              <a:rPr lang="en-US" smtClean="0"/>
              <a:pPr/>
              <a:t>April 20, 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F38DF745-7D3F-47F4-83A3-874385CFAA69}" type="slidenum">
              <a:rPr lang="en-US" smtClean="0"/>
              <a:pPr/>
              <a:t>‹#›</a:t>
            </a:fld>
            <a:endParaRPr lang="en-US" dirty="0"/>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17D0EFEE-2756-4A20-BF2A-63F0A94F99AC}" type="datetime4">
              <a:rPr lang="en-US" smtClean="0"/>
              <a:pPr/>
              <a:t>April 20, 2012</a:t>
            </a:fld>
            <a:endParaRPr lang="en-US" dirty="0"/>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F38DF745-7D3F-47F4-83A3-874385CFAA69}" type="slidenum">
              <a:rPr lang="en-US" smtClean="0"/>
              <a:pPr/>
              <a:t>‹#›</a:t>
            </a:fld>
            <a:endParaRPr lang="en-US" dirty="0"/>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sldNum="0" hdr="0" ftr="0" dt="0"/>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4E8CBB-0DA3-42C5-9991-748431CD60EA}" type="datetimeFigureOut">
              <a:rPr lang="en-US" smtClean="0">
                <a:solidFill>
                  <a:prstClr val="black">
                    <a:tint val="75000"/>
                  </a:prstClr>
                </a:solidFill>
                <a:latin typeface="Calibri"/>
              </a:rPr>
              <a:pPr/>
              <a:t>4/20/2012</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FCFF7A-BD60-4672-B61D-ED0A31D089D1}"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xmlns="" val="2438573483"/>
      </p:ext>
    </p:extLst>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latin typeface="Century Schoolbook"/>
            </a:endParaRPr>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solidFill>
                  <a:srgbClr val="575F6D"/>
                </a:solidFill>
                <a:latin typeface="Century Schoolbook"/>
              </a:rPr>
              <a:pPr/>
              <a:t>4/20/2012</a:t>
            </a:fld>
            <a:endParaRPr lang="en-US">
              <a:solidFill>
                <a:srgbClr val="575F6D"/>
              </a:solidFill>
              <a:latin typeface="Century Schoolbook"/>
            </a:endParaRP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solidFill>
                <a:srgbClr val="575F6D"/>
              </a:solidFill>
              <a:latin typeface="Century Schoolbook"/>
            </a:endParaRP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latin typeface="Century Schoolbook"/>
            </a:endParaRPr>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latin typeface="Century Schoolbook"/>
            </a:endParaRPr>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latin typeface="Century Schoolbook"/>
            </a:endParaRPr>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latin typeface="Century Schoolbook"/>
            </a:endParaRPr>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latin typeface="Century Schoolbook"/>
            </a:endParaRPr>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latin typeface="Century Schoolbook"/>
              </a:rPr>
              <a:pPr/>
              <a:t>‹#›</a:t>
            </a:fld>
            <a:endParaRPr lang="en-US">
              <a:latin typeface="Century Schoolbook"/>
            </a:endParaRPr>
          </a:p>
        </p:txBody>
      </p:sp>
    </p:spTree>
    <p:extLst>
      <p:ext uri="{BB962C8B-B14F-4D97-AF65-F5344CB8AC3E}">
        <p14:creationId xmlns:p14="http://schemas.microsoft.com/office/powerpoint/2010/main" xmlns="" val="3557817577"/>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17D0EFEE-2756-4A20-BF2A-63F0A94F99AC}" type="datetime4">
              <a:rPr lang="en-US" smtClean="0">
                <a:solidFill>
                  <a:srgbClr val="000000"/>
                </a:solidFill>
                <a:latin typeface="Arial"/>
              </a:rPr>
              <a:pPr/>
              <a:t>April 20, 2012</a:t>
            </a:fld>
            <a:endParaRPr lang="en-US" dirty="0">
              <a:solidFill>
                <a:srgbClr val="000000"/>
              </a:solidFill>
              <a:latin typeface="Arial"/>
            </a:endParaRPr>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dirty="0">
              <a:solidFill>
                <a:srgbClr val="000000"/>
              </a:solidFill>
              <a:latin typeface="Arial"/>
            </a:endParaRPr>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F38DF745-7D3F-47F4-83A3-874385CFAA69}" type="slidenum">
              <a:rPr lang="en-US" smtClean="0">
                <a:solidFill>
                  <a:srgbClr val="D1282E"/>
                </a:solidFill>
                <a:latin typeface="Arial"/>
              </a:rPr>
              <a:pPr/>
              <a:t>‹#›</a:t>
            </a:fld>
            <a:endParaRPr lang="en-US" dirty="0">
              <a:solidFill>
                <a:srgbClr val="D1282E"/>
              </a:solidFill>
              <a:latin typeface="Arial"/>
            </a:endParaRPr>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latin typeface="Arial"/>
            </a:endParaRPr>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latin typeface="Arial"/>
            </a:endParaRPr>
          </a:p>
        </p:txBody>
      </p:sp>
    </p:spTree>
    <p:extLst>
      <p:ext uri="{BB962C8B-B14F-4D97-AF65-F5344CB8AC3E}">
        <p14:creationId xmlns:p14="http://schemas.microsoft.com/office/powerpoint/2010/main" xmlns="" val="2022930754"/>
      </p:ext>
    </p:extLst>
  </p:cSld>
  <p:clrMap bg1="lt1" tx1="dk1" bg2="lt2" tx2="dk2" accent1="accent1" accent2="accent2" accent3="accent3" accent4="accent4" accent5="accent5" accent6="accent6" hlink="hlink" folHlink="folHlink"/>
  <p:sldLayoutIdLst>
    <p:sldLayoutId id="2147483949" r:id="rId1"/>
    <p:sldLayoutId id="2147483950" r:id="rId2"/>
    <p:sldLayoutId id="2147483951" r:id="rId3"/>
    <p:sldLayoutId id="2147483952" r:id="rId4"/>
    <p:sldLayoutId id="2147483953" r:id="rId5"/>
    <p:sldLayoutId id="2147483954" r:id="rId6"/>
    <p:sldLayoutId id="2147483955" r:id="rId7"/>
    <p:sldLayoutId id="2147483956" r:id="rId8"/>
    <p:sldLayoutId id="2147483957" r:id="rId9"/>
    <p:sldLayoutId id="2147483958" r:id="rId10"/>
    <p:sldLayoutId id="2147483959" r:id="rId11"/>
  </p:sldLayoutIdLst>
  <p:hf sldNum="0" hdr="0" ftr="0" dt="0"/>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latin typeface="Century Schoolbook"/>
            </a:endParaRPr>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solidFill>
                  <a:srgbClr val="575F6D"/>
                </a:solidFill>
                <a:latin typeface="Century Schoolbook"/>
              </a:rPr>
              <a:pPr/>
              <a:t>4/20/2012</a:t>
            </a:fld>
            <a:endParaRPr lang="en-US">
              <a:solidFill>
                <a:srgbClr val="575F6D"/>
              </a:solidFill>
              <a:latin typeface="Century Schoolbook"/>
            </a:endParaRP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solidFill>
                <a:srgbClr val="575F6D"/>
              </a:solidFill>
              <a:latin typeface="Century Schoolbook"/>
            </a:endParaRP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latin typeface="Century Schoolbook"/>
            </a:endParaRPr>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latin typeface="Century Schoolbook"/>
            </a:endParaRPr>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latin typeface="Century Schoolbook"/>
            </a:endParaRPr>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latin typeface="Century Schoolbook"/>
            </a:endParaRPr>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latin typeface="Century Schoolbook"/>
            </a:endParaRPr>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latin typeface="Century Schoolbook"/>
              </a:rPr>
              <a:pPr/>
              <a:t>‹#›</a:t>
            </a:fld>
            <a:endParaRPr lang="en-US">
              <a:latin typeface="Century Schoolbook"/>
            </a:endParaRPr>
          </a:p>
        </p:txBody>
      </p:sp>
    </p:spTree>
    <p:extLst>
      <p:ext uri="{BB962C8B-B14F-4D97-AF65-F5344CB8AC3E}">
        <p14:creationId xmlns:p14="http://schemas.microsoft.com/office/powerpoint/2010/main" xmlns="" val="2438301375"/>
      </p:ext>
    </p:extLst>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14.jpeg"/><Relationship Id="rId1" Type="http://schemas.openxmlformats.org/officeDocument/2006/relationships/slideLayout" Target="../slideLayouts/slideLayout2.xml"/><Relationship Id="rId5" Type="http://schemas.microsoft.com/office/2007/relationships/hdphoto" Target="../media/hdphoto4.wdp"/><Relationship Id="rId4" Type="http://schemas.openxmlformats.org/officeDocument/2006/relationships/image" Target="../media/image15.jpeg"/></Relationships>
</file>

<file path=ppt/slides/_rels/slide24.xml.rels><?xml version="1.0" encoding="UTF-8" standalone="yes"?>
<Relationships xmlns="http://schemas.openxmlformats.org/package/2006/relationships"><Relationship Id="rId3" Type="http://schemas.microsoft.com/office/2007/relationships/hdphoto" Target="../media/hdphoto5.wdp"/><Relationship Id="rId2" Type="http://schemas.openxmlformats.org/officeDocument/2006/relationships/image" Target="../media/image16.jpeg"/><Relationship Id="rId1" Type="http://schemas.openxmlformats.org/officeDocument/2006/relationships/slideLayout" Target="../slideLayouts/slideLayout2.xml"/><Relationship Id="rId5" Type="http://schemas.microsoft.com/office/2007/relationships/hdphoto" Target="../media/hdphoto6.wdp"/><Relationship Id="rId4" Type="http://schemas.openxmlformats.org/officeDocument/2006/relationships/image" Target="../media/image17.jpe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1.xml.rels><?xml version="1.0" encoding="UTF-8" standalone="yes"?>
<Relationships xmlns="http://schemas.openxmlformats.org/package/2006/relationships"><Relationship Id="rId3" Type="http://schemas.microsoft.com/office/2007/relationships/hdphoto" Target="../media/hdphoto7.wdp"/><Relationship Id="rId2" Type="http://schemas.openxmlformats.org/officeDocument/2006/relationships/image" Target="../media/image18.png"/><Relationship Id="rId1" Type="http://schemas.openxmlformats.org/officeDocument/2006/relationships/slideLayout" Target="../slideLayouts/slideLayout24.xml"/><Relationship Id="rId5" Type="http://schemas.microsoft.com/office/2007/relationships/hdphoto" Target="../media/hdphoto8.wdp"/><Relationship Id="rId4" Type="http://schemas.openxmlformats.org/officeDocument/2006/relationships/image" Target="../media/image19.png"/></Relationships>
</file>

<file path=ppt/slides/_rels/slide32.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4.xml"/><Relationship Id="rId4" Type="http://schemas.microsoft.com/office/2007/relationships/hdphoto" Target="../media/hdphoto9.wdp"/></Relationships>
</file>

<file path=ppt/slides/_rels/slide33.xml.rels><?xml version="1.0" encoding="UTF-8" standalone="yes"?>
<Relationships xmlns="http://schemas.openxmlformats.org/package/2006/relationships"><Relationship Id="rId8" Type="http://schemas.microsoft.com/office/2007/relationships/hdphoto" Target="../media/hdphoto12.wdp"/><Relationship Id="rId3" Type="http://schemas.microsoft.com/office/2007/relationships/hdphoto" Target="../media/hdphoto10.wdp"/><Relationship Id="rId7" Type="http://schemas.openxmlformats.org/officeDocument/2006/relationships/image" Target="../media/image25.png"/><Relationship Id="rId2" Type="http://schemas.openxmlformats.org/officeDocument/2006/relationships/image" Target="../media/image22.png"/><Relationship Id="rId1" Type="http://schemas.openxmlformats.org/officeDocument/2006/relationships/slideLayout" Target="../slideLayouts/slideLayout24.xml"/><Relationship Id="rId6" Type="http://schemas.microsoft.com/office/2007/relationships/hdphoto" Target="../media/hdphoto11.wdp"/><Relationship Id="rId5" Type="http://schemas.openxmlformats.org/officeDocument/2006/relationships/image" Target="../media/image24.png"/><Relationship Id="rId4" Type="http://schemas.openxmlformats.org/officeDocument/2006/relationships/image" Target="../media/image23.png"/></Relationships>
</file>

<file path=ppt/slides/_rels/slide34.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3.xml"/><Relationship Id="rId5" Type="http://schemas.openxmlformats.org/officeDocument/2006/relationships/image" Target="../media/image7.png"/><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3.xml"/><Relationship Id="rId5" Type="http://schemas.openxmlformats.org/officeDocument/2006/relationships/image" Target="../media/image11.png"/><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1"/>
            <a:ext cx="7772400" cy="2000250"/>
          </a:xfrm>
        </p:spPr>
        <p:txBody>
          <a:bodyPr>
            <a:normAutofit fontScale="90000"/>
          </a:bodyPr>
          <a:lstStyle/>
          <a:p>
            <a:r>
              <a:rPr lang="en-US" dirty="0" smtClean="0"/>
              <a:t>Risk and  Insurance  in  an </a:t>
            </a:r>
            <a:br>
              <a:rPr lang="en-US" dirty="0" smtClean="0"/>
            </a:br>
            <a:r>
              <a:rPr lang="en-US" dirty="0" smtClean="0"/>
              <a:t>Agricultural Economy</a:t>
            </a:r>
            <a:br>
              <a:rPr lang="en-US" dirty="0" smtClean="0"/>
            </a:br>
            <a:endParaRPr lang="en-US" dirty="0"/>
          </a:p>
        </p:txBody>
      </p:sp>
      <p:sp>
        <p:nvSpPr>
          <p:cNvPr id="3" name="Subtitle 2"/>
          <p:cNvSpPr>
            <a:spLocks noGrp="1"/>
          </p:cNvSpPr>
          <p:nvPr>
            <p:ph type="subTitle" idx="1"/>
          </p:nvPr>
        </p:nvSpPr>
        <p:spPr/>
        <p:txBody>
          <a:bodyPr/>
          <a:lstStyle/>
          <a:p>
            <a:r>
              <a:rPr lang="en-US" dirty="0" err="1" smtClean="0"/>
              <a:t>Bardhan</a:t>
            </a:r>
            <a:r>
              <a:rPr lang="en-US" dirty="0" smtClean="0"/>
              <a:t> and </a:t>
            </a:r>
            <a:r>
              <a:rPr lang="en-US" dirty="0" err="1" smtClean="0"/>
              <a:t>Udry</a:t>
            </a:r>
            <a:endParaRPr lang="en-US" dirty="0" smtClean="0"/>
          </a:p>
          <a:p>
            <a:endParaRPr lang="en-US" dirty="0"/>
          </a:p>
          <a:p>
            <a:r>
              <a:rPr lang="en-US" dirty="0" smtClean="0"/>
              <a:t>Presented by S. V. </a:t>
            </a:r>
            <a:r>
              <a:rPr lang="en-US" dirty="0" err="1" smtClean="0"/>
              <a:t>Uday</a:t>
            </a:r>
            <a:r>
              <a:rPr lang="en-US" dirty="0" smtClean="0"/>
              <a:t> Kumar</a:t>
            </a:r>
            <a:endParaRPr lang="en-US" dirty="0"/>
          </a:p>
        </p:txBody>
      </p:sp>
    </p:spTree>
    <p:extLst>
      <p:ext uri="{BB962C8B-B14F-4D97-AF65-F5344CB8AC3E}">
        <p14:creationId xmlns:p14="http://schemas.microsoft.com/office/powerpoint/2010/main" xmlns="" val="36396602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0"/>
            <a:ext cx="8305800" cy="914400"/>
          </a:xfrm>
        </p:spPr>
        <p:txBody>
          <a:bodyPr/>
          <a:lstStyle/>
          <a:p>
            <a:r>
              <a:rPr lang="en-US" dirty="0" smtClean="0"/>
              <a:t>Results</a:t>
            </a:r>
            <a:endParaRPr lang="en-US" dirty="0"/>
          </a:p>
        </p:txBody>
      </p:sp>
      <p:sp>
        <p:nvSpPr>
          <p:cNvPr id="3" name="Content Placeholder 2"/>
          <p:cNvSpPr>
            <a:spLocks noGrp="1"/>
          </p:cNvSpPr>
          <p:nvPr>
            <p:ph idx="4294967295"/>
          </p:nvPr>
        </p:nvSpPr>
        <p:spPr>
          <a:xfrm>
            <a:off x="304800" y="990600"/>
            <a:ext cx="8610600" cy="5867400"/>
          </a:xfrm>
        </p:spPr>
        <p:txBody>
          <a:bodyPr>
            <a:noAutofit/>
          </a:bodyPr>
          <a:lstStyle/>
          <a:p>
            <a:r>
              <a:rPr lang="en-US" sz="2200" dirty="0"/>
              <a:t>So household consumption is equal to the average level of consumption </a:t>
            </a:r>
            <a:r>
              <a:rPr lang="en-US" sz="2200" dirty="0" smtClean="0"/>
              <a:t>in the </a:t>
            </a:r>
            <a:r>
              <a:rPr lang="en-US" sz="2200" dirty="0"/>
              <a:t>village plus a time-invariant household fixed </a:t>
            </a:r>
            <a:r>
              <a:rPr lang="en-US" sz="2200" dirty="0" smtClean="0"/>
              <a:t>effect.</a:t>
            </a:r>
          </a:p>
          <a:p>
            <a:r>
              <a:rPr lang="en-US" sz="2200" dirty="0" smtClean="0"/>
              <a:t>Last </a:t>
            </a:r>
            <a:r>
              <a:rPr lang="en-US" sz="2200" dirty="0"/>
              <a:t>e</a:t>
            </a:r>
            <a:r>
              <a:rPr lang="en-US" sz="2200" dirty="0" smtClean="0"/>
              <a:t>quation implies that </a:t>
            </a:r>
            <a:r>
              <a:rPr lang="en-US" sz="2200" dirty="0"/>
              <a:t>the change in a household's consumption between any two periods is </a:t>
            </a:r>
            <a:r>
              <a:rPr lang="en-US" sz="2200" dirty="0" smtClean="0"/>
              <a:t>equal to </a:t>
            </a:r>
            <a:r>
              <a:rPr lang="en-US" sz="2200" dirty="0"/>
              <a:t>the change in average community consumption between the two periods</a:t>
            </a:r>
            <a:r>
              <a:rPr lang="en-US" sz="2200" dirty="0" smtClean="0"/>
              <a:t>.</a:t>
            </a:r>
          </a:p>
          <a:p>
            <a:r>
              <a:rPr lang="en-US" sz="2200" dirty="0"/>
              <a:t>This result depends on our choice </a:t>
            </a:r>
            <a:r>
              <a:rPr lang="en-US" sz="2200" dirty="0" smtClean="0"/>
              <a:t>of utility </a:t>
            </a:r>
            <a:r>
              <a:rPr lang="en-US" sz="2200" dirty="0"/>
              <a:t>functions; in general, the change </a:t>
            </a:r>
            <a:r>
              <a:rPr lang="en-US" sz="2200" dirty="0" smtClean="0"/>
              <a:t>in a </a:t>
            </a:r>
            <a:r>
              <a:rPr lang="en-US" sz="2200" dirty="0"/>
              <a:t>household's consumption is a monotonically increasing function of </a:t>
            </a:r>
            <a:r>
              <a:rPr lang="en-US" sz="2200" dirty="0" smtClean="0"/>
              <a:t>the change in average community consumption. </a:t>
            </a:r>
          </a:p>
          <a:p>
            <a:r>
              <a:rPr lang="en-US" sz="2200" dirty="0" smtClean="0"/>
              <a:t>In addition, notice that household income </a:t>
            </a:r>
            <a:r>
              <a:rPr lang="en-US" sz="2200" dirty="0"/>
              <a:t>Y</a:t>
            </a:r>
            <a:r>
              <a:rPr lang="en-US" sz="2200" baseline="-25000" dirty="0"/>
              <a:t>is</a:t>
            </a:r>
            <a:r>
              <a:rPr lang="en-US" sz="2200" dirty="0"/>
              <a:t> does not appear in </a:t>
            </a:r>
            <a:r>
              <a:rPr lang="en-US" sz="2200" dirty="0" smtClean="0"/>
              <a:t>the last equation.</a:t>
            </a:r>
          </a:p>
          <a:p>
            <a:r>
              <a:rPr lang="en-US" sz="2200" dirty="0" smtClean="0"/>
              <a:t> </a:t>
            </a:r>
            <a:r>
              <a:rPr lang="en-US" sz="2200" dirty="0"/>
              <a:t>After controlling for average consumption, </a:t>
            </a:r>
            <a:r>
              <a:rPr lang="en-US" sz="2200" dirty="0" smtClean="0"/>
              <a:t>a household's </a:t>
            </a:r>
            <a:r>
              <a:rPr lang="en-US" sz="2200" dirty="0"/>
              <a:t>consumption is unaffected by its own income</a:t>
            </a:r>
            <a:r>
              <a:rPr lang="en-US" sz="2200" dirty="0" smtClean="0"/>
              <a:t>.</a:t>
            </a:r>
          </a:p>
          <a:p>
            <a:r>
              <a:rPr lang="en-US" sz="2200" dirty="0"/>
              <a:t>In a Pareto-efficient allocation of risk within a community, households face only aggregate risk. </a:t>
            </a:r>
            <a:endParaRPr lang="en-US" sz="2200" dirty="0" smtClean="0"/>
          </a:p>
          <a:p>
            <a:r>
              <a:rPr lang="en-US" sz="2200" dirty="0" smtClean="0"/>
              <a:t>Idiosyncratic </a:t>
            </a:r>
            <a:r>
              <a:rPr lang="en-US" sz="2200" dirty="0"/>
              <a:t>income shocks are completely insured within the community.</a:t>
            </a:r>
          </a:p>
        </p:txBody>
      </p:sp>
    </p:spTree>
    <p:extLst>
      <p:ext uri="{BB962C8B-B14F-4D97-AF65-F5344CB8AC3E}">
        <p14:creationId xmlns:p14="http://schemas.microsoft.com/office/powerpoint/2010/main" xmlns="" val="19337965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Issues</a:t>
            </a:r>
            <a:endParaRPr lang="en-US" dirty="0"/>
          </a:p>
        </p:txBody>
      </p:sp>
      <p:sp>
        <p:nvSpPr>
          <p:cNvPr id="3" name="Content Placeholder 2"/>
          <p:cNvSpPr>
            <a:spLocks noGrp="1"/>
          </p:cNvSpPr>
          <p:nvPr>
            <p:ph idx="1"/>
          </p:nvPr>
        </p:nvSpPr>
        <p:spPr>
          <a:xfrm>
            <a:off x="457200" y="1600200"/>
            <a:ext cx="8229600" cy="4724400"/>
          </a:xfrm>
        </p:spPr>
        <p:txBody>
          <a:bodyPr>
            <a:noAutofit/>
          </a:bodyPr>
          <a:lstStyle/>
          <a:p>
            <a:r>
              <a:rPr lang="en-US" sz="2200" dirty="0"/>
              <a:t>Within small regions, the incomes of households engaged in </a:t>
            </a:r>
            <a:r>
              <a:rPr lang="en-US" sz="2200" dirty="0" err="1" smtClean="0"/>
              <a:t>rainfed</a:t>
            </a:r>
            <a:r>
              <a:rPr lang="en-US" sz="2200" dirty="0" smtClean="0"/>
              <a:t> agriculture </a:t>
            </a:r>
            <a:r>
              <a:rPr lang="en-US" sz="2200" dirty="0"/>
              <a:t>are likely to have a high covariance, reducing the effectiveness of local risk-sharing </a:t>
            </a:r>
            <a:r>
              <a:rPr lang="en-US" sz="2200" dirty="0" smtClean="0"/>
              <a:t>arrangements.</a:t>
            </a:r>
          </a:p>
          <a:p>
            <a:r>
              <a:rPr lang="en-US" sz="2200" dirty="0" smtClean="0"/>
              <a:t>From </a:t>
            </a:r>
            <a:r>
              <a:rPr lang="en-US" sz="2200" dirty="0"/>
              <a:t>the second welfare theorem, we know that the Pareto-efficient allocation </a:t>
            </a:r>
            <a:r>
              <a:rPr lang="en-US" sz="2200" dirty="0" smtClean="0"/>
              <a:t>of risk </a:t>
            </a:r>
            <a:r>
              <a:rPr lang="en-US" sz="2200" dirty="0"/>
              <a:t>can be supported by a competitive equilibrium with complete contingent markets</a:t>
            </a:r>
            <a:r>
              <a:rPr lang="en-US" sz="2200" dirty="0" smtClean="0"/>
              <a:t>.</a:t>
            </a:r>
          </a:p>
          <a:p>
            <a:r>
              <a:rPr lang="en-US" sz="2200" dirty="0" smtClean="0"/>
              <a:t>However</a:t>
            </a:r>
            <a:r>
              <a:rPr lang="en-US" sz="2200" dirty="0"/>
              <a:t>, the notion that such a rich set of competitive markets exists is incredible. </a:t>
            </a:r>
            <a:endParaRPr lang="en-US" sz="2200" dirty="0" smtClean="0"/>
          </a:p>
          <a:p>
            <a:r>
              <a:rPr lang="en-US" sz="2200" dirty="0" smtClean="0"/>
              <a:t>Any </a:t>
            </a:r>
            <a:r>
              <a:rPr lang="en-US" sz="2200" dirty="0"/>
              <a:t>risk-pooling mechanism must overcome the information and enforcement problems associated with insurance contracts. </a:t>
            </a:r>
            <a:endParaRPr lang="en-US" sz="2200" dirty="0" smtClean="0"/>
          </a:p>
          <a:p>
            <a:r>
              <a:rPr lang="en-US" sz="2200" dirty="0" smtClean="0"/>
              <a:t>In the presence of information and enforcement obstacles, a complete set of markets will not exist and the competitive equilibrium will not be Pareto efficient. </a:t>
            </a:r>
          </a:p>
        </p:txBody>
      </p:sp>
    </p:spTree>
    <p:extLst>
      <p:ext uri="{BB962C8B-B14F-4D97-AF65-F5344CB8AC3E}">
        <p14:creationId xmlns:p14="http://schemas.microsoft.com/office/powerpoint/2010/main" xmlns="" val="6519602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mechanisms</a:t>
            </a:r>
            <a:endParaRPr lang="en-US" dirty="0"/>
          </a:p>
        </p:txBody>
      </p:sp>
      <p:sp>
        <p:nvSpPr>
          <p:cNvPr id="3" name="Content Placeholder 2"/>
          <p:cNvSpPr>
            <a:spLocks noGrp="1"/>
          </p:cNvSpPr>
          <p:nvPr>
            <p:ph idx="1"/>
          </p:nvPr>
        </p:nvSpPr>
        <p:spPr/>
        <p:txBody>
          <a:bodyPr>
            <a:normAutofit/>
          </a:bodyPr>
          <a:lstStyle/>
          <a:p>
            <a:r>
              <a:rPr lang="en-US" sz="2200" dirty="0" smtClean="0"/>
              <a:t>However, efficient (or nearly efficient) risk-pooling could be supported by a variety of other mechanisms. </a:t>
            </a:r>
          </a:p>
          <a:p>
            <a:r>
              <a:rPr lang="en-US" sz="2200" dirty="0" err="1" smtClean="0"/>
              <a:t>Sahlins</a:t>
            </a:r>
            <a:r>
              <a:rPr lang="en-US" sz="2200" dirty="0" smtClean="0"/>
              <a:t> (1972) provides a discussion of systems of 'generalized reciprocity', in which those whose income temporarily is relatively large provide gifts to those whose income temporarily is relatively small. </a:t>
            </a:r>
          </a:p>
          <a:p>
            <a:r>
              <a:rPr lang="en-US" sz="2200" dirty="0" smtClean="0"/>
              <a:t>It is not necessarily true that gifts between specific individuals are reciprocated, but the giver can expect gifts when he is trouble, from someone in the community.</a:t>
            </a:r>
          </a:p>
          <a:p>
            <a:r>
              <a:rPr lang="en-US" sz="2200" dirty="0" err="1" smtClean="0"/>
              <a:t>Sahlins</a:t>
            </a:r>
            <a:r>
              <a:rPr lang="en-US" sz="2200" dirty="0" smtClean="0"/>
              <a:t> argues that systems of generalized reciprocity usually are found within kinship groups, but other communities can support similar risk-pooling arrangements.</a:t>
            </a:r>
          </a:p>
        </p:txBody>
      </p:sp>
    </p:spTree>
    <p:extLst>
      <p:ext uri="{BB962C8B-B14F-4D97-AF65-F5344CB8AC3E}">
        <p14:creationId xmlns:p14="http://schemas.microsoft.com/office/powerpoint/2010/main" xmlns="" val="17102570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lstStyle/>
          <a:p>
            <a:r>
              <a:rPr lang="en-US" dirty="0" err="1" smtClean="0"/>
              <a:t>Cashdan</a:t>
            </a:r>
            <a:r>
              <a:rPr lang="en-US" dirty="0" smtClean="0"/>
              <a:t> Example</a:t>
            </a:r>
            <a:endParaRPr lang="en-US" dirty="0"/>
          </a:p>
        </p:txBody>
      </p:sp>
      <p:sp>
        <p:nvSpPr>
          <p:cNvPr id="3" name="Content Placeholder 2"/>
          <p:cNvSpPr>
            <a:spLocks noGrp="1"/>
          </p:cNvSpPr>
          <p:nvPr>
            <p:ph idx="1"/>
          </p:nvPr>
        </p:nvSpPr>
        <p:spPr>
          <a:xfrm>
            <a:off x="457200" y="990600"/>
            <a:ext cx="8229600" cy="5638800"/>
          </a:xfrm>
        </p:spPr>
        <p:txBody>
          <a:bodyPr>
            <a:normAutofit/>
          </a:bodyPr>
          <a:lstStyle/>
          <a:p>
            <a:r>
              <a:rPr lang="en-US" sz="2200" dirty="0" err="1" smtClean="0"/>
              <a:t>Cashdan</a:t>
            </a:r>
            <a:r>
              <a:rPr lang="en-US" sz="2200" dirty="0" smtClean="0"/>
              <a:t> (1985) describes a system of gift exchange among </a:t>
            </a:r>
            <a:r>
              <a:rPr lang="en-US" sz="2200" dirty="0" err="1" smtClean="0"/>
              <a:t>Basarwa</a:t>
            </a:r>
            <a:r>
              <a:rPr lang="en-US" sz="2200" dirty="0" smtClean="0"/>
              <a:t> farmer-herders in northern Botswana. </a:t>
            </a:r>
          </a:p>
          <a:p>
            <a:r>
              <a:rPr lang="en-US" sz="2200" dirty="0" smtClean="0"/>
              <a:t>Most of the people`s livelihood is providing livestock-herding services to richer non-</a:t>
            </a:r>
            <a:r>
              <a:rPr lang="en-US" sz="2200" dirty="0" err="1" smtClean="0"/>
              <a:t>Basarwa</a:t>
            </a:r>
            <a:r>
              <a:rPr lang="en-US" sz="2200" dirty="0" smtClean="0"/>
              <a:t> cattle-owners. </a:t>
            </a:r>
          </a:p>
          <a:p>
            <a:r>
              <a:rPr lang="en-US" sz="2200" dirty="0" smtClean="0"/>
              <a:t>In exchange they receive milk and the opportunity to use the draught power of the animals to cultivate their own fields. </a:t>
            </a:r>
          </a:p>
          <a:p>
            <a:r>
              <a:rPr lang="en-US" sz="2200" dirty="0" smtClean="0"/>
              <a:t>As the herd sizes (and therefore </a:t>
            </a:r>
            <a:r>
              <a:rPr lang="en-US" sz="2200" dirty="0" err="1" smtClean="0"/>
              <a:t>labour</a:t>
            </a:r>
            <a:r>
              <a:rPr lang="en-US" sz="2200" dirty="0" smtClean="0"/>
              <a:t> demands) of the wealthy cattle-owners fluctuate, the </a:t>
            </a:r>
            <a:r>
              <a:rPr lang="en-US" sz="2200" dirty="0" err="1" smtClean="0"/>
              <a:t>Basarwa</a:t>
            </a:r>
            <a:r>
              <a:rPr lang="en-US" sz="2200" dirty="0" smtClean="0"/>
              <a:t> workers find themselves forced to move to the cattle posts of new employers. </a:t>
            </a:r>
          </a:p>
          <a:p>
            <a:r>
              <a:rPr lang="en-US" sz="2200" dirty="0" smtClean="0"/>
              <a:t>Land is abundant and freely available for cultivation, but it takes time (two to three years) to clear and fence an optimally sized farm in the new location. </a:t>
            </a:r>
          </a:p>
          <a:p>
            <a:r>
              <a:rPr lang="en-US" sz="2200" dirty="0" smtClean="0"/>
              <a:t>These unpredictable employment changes, therefore, generate random variations in the income of these </a:t>
            </a:r>
            <a:r>
              <a:rPr lang="en-US" sz="2200" dirty="0" err="1" smtClean="0"/>
              <a:t>Basarwa</a:t>
            </a:r>
            <a:r>
              <a:rPr lang="en-US" sz="2200" dirty="0" smtClean="0"/>
              <a:t> households. </a:t>
            </a:r>
          </a:p>
          <a:p>
            <a:r>
              <a:rPr lang="en-US" sz="2200" dirty="0" smtClean="0"/>
              <a:t>This probability is different for different households.</a:t>
            </a:r>
          </a:p>
        </p:txBody>
      </p:sp>
    </p:spTree>
    <p:extLst>
      <p:ext uri="{BB962C8B-B14F-4D97-AF65-F5344CB8AC3E}">
        <p14:creationId xmlns:p14="http://schemas.microsoft.com/office/powerpoint/2010/main" xmlns="" val="34465493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763000" cy="6553200"/>
          </a:xfrm>
        </p:spPr>
        <p:txBody>
          <a:bodyPr>
            <a:noAutofit/>
          </a:bodyPr>
          <a:lstStyle/>
          <a:p>
            <a:r>
              <a:rPr lang="en-US" sz="2200" dirty="0" smtClean="0"/>
              <a:t>Therefore, a substantial portion of the income risk faced by these households is idiosyncratic and can be addressed by local risk sharing mechanisms. </a:t>
            </a:r>
          </a:p>
          <a:p>
            <a:r>
              <a:rPr lang="en-US" sz="2200" dirty="0" err="1" smtClean="0"/>
              <a:t>Cashdan</a:t>
            </a:r>
            <a:r>
              <a:rPr lang="en-US" sz="2200" dirty="0" smtClean="0"/>
              <a:t> reports that, within a given locality, households that have been resident for longer (because they have not recently been forced to change employers) have relatively high incomes, and these households provide gifts of food to newer residents with smaller farms and incomes. </a:t>
            </a:r>
          </a:p>
          <a:p>
            <a:r>
              <a:rPr lang="en-US" sz="2200" dirty="0" smtClean="0"/>
              <a:t>The important idiosyncratic risk which is insured by this mechanism is certainly observable to all members of the community, and </a:t>
            </a:r>
            <a:r>
              <a:rPr lang="en-US" sz="2200" dirty="0" err="1" smtClean="0"/>
              <a:t>Cashdan</a:t>
            </a:r>
            <a:r>
              <a:rPr lang="en-US" sz="2200" dirty="0" smtClean="0"/>
              <a:t> implies that the probability of being forced to move is relatively exogenous to the </a:t>
            </a:r>
            <a:r>
              <a:rPr lang="en-US" sz="2200" dirty="0" err="1" smtClean="0"/>
              <a:t>behaviour</a:t>
            </a:r>
            <a:r>
              <a:rPr lang="en-US" sz="2200" dirty="0" smtClean="0"/>
              <a:t> of the households.</a:t>
            </a:r>
          </a:p>
          <a:p>
            <a:r>
              <a:rPr lang="en-US" sz="2200" dirty="0" smtClean="0"/>
              <a:t>The problems of information asymmetries within the </a:t>
            </a:r>
            <a:r>
              <a:rPr lang="en-US" sz="2200" dirty="0" err="1" smtClean="0"/>
              <a:t>Basarwa</a:t>
            </a:r>
            <a:r>
              <a:rPr lang="en-US" sz="2200" dirty="0" smtClean="0"/>
              <a:t> community, therefore, seem relatively unimportant with respect to this source of risk. </a:t>
            </a:r>
            <a:r>
              <a:rPr lang="en-US" sz="2400" dirty="0" smtClean="0"/>
              <a:t> </a:t>
            </a:r>
          </a:p>
          <a:p>
            <a:r>
              <a:rPr lang="en-US" sz="2200" dirty="0" smtClean="0"/>
              <a:t>Ethnic identity and the social costs of disengaging from the system of generalized reciprocity seem to play a crucial role in enforcing the obligation of temporarily wealthy households to transfer food to newer residents of a cattle post.</a:t>
            </a:r>
          </a:p>
          <a:p>
            <a:endParaRPr lang="en-US" sz="2200" dirty="0" smtClean="0"/>
          </a:p>
          <a:p>
            <a:endParaRPr lang="en-US" sz="2200" dirty="0"/>
          </a:p>
        </p:txBody>
      </p:sp>
    </p:spTree>
    <p:extLst>
      <p:ext uri="{BB962C8B-B14F-4D97-AF65-F5344CB8AC3E}">
        <p14:creationId xmlns:p14="http://schemas.microsoft.com/office/powerpoint/2010/main" xmlns="" val="11600976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838200"/>
          </a:xfrm>
        </p:spPr>
        <p:txBody>
          <a:bodyPr/>
          <a:lstStyle/>
          <a:p>
            <a:r>
              <a:rPr lang="en-US" dirty="0" err="1" smtClean="0"/>
              <a:t>Platteau</a:t>
            </a:r>
            <a:r>
              <a:rPr lang="en-US" dirty="0" smtClean="0"/>
              <a:t> and Abraham (1987)</a:t>
            </a:r>
            <a:endParaRPr lang="en-US" dirty="0"/>
          </a:p>
        </p:txBody>
      </p:sp>
      <p:sp>
        <p:nvSpPr>
          <p:cNvPr id="3" name="Content Placeholder 2"/>
          <p:cNvSpPr>
            <a:spLocks noGrp="1"/>
          </p:cNvSpPr>
          <p:nvPr>
            <p:ph idx="1"/>
          </p:nvPr>
        </p:nvSpPr>
        <p:spPr>
          <a:xfrm>
            <a:off x="228600" y="762000"/>
            <a:ext cx="8458200" cy="5791200"/>
          </a:xfrm>
        </p:spPr>
        <p:txBody>
          <a:bodyPr>
            <a:noAutofit/>
          </a:bodyPr>
          <a:lstStyle/>
          <a:p>
            <a:r>
              <a:rPr lang="en-US" sz="2200" dirty="0" smtClean="0"/>
              <a:t>They discuss the importance of 'reciprocal credit' in a risk-pooling system of fishermen in a south </a:t>
            </a:r>
            <a:r>
              <a:rPr lang="en-US" sz="2200" dirty="0" err="1" smtClean="0"/>
              <a:t>indian</a:t>
            </a:r>
            <a:r>
              <a:rPr lang="en-US" sz="2200" dirty="0" smtClean="0"/>
              <a:t> village. </a:t>
            </a:r>
          </a:p>
          <a:p>
            <a:r>
              <a:rPr lang="en-US" sz="2200" dirty="0" smtClean="0"/>
              <a:t>These fishermen live close to the margin of subsistence, and are engaged in a very risky activity. </a:t>
            </a:r>
          </a:p>
          <a:p>
            <a:r>
              <a:rPr lang="en-US" sz="2200" dirty="0" smtClean="0"/>
              <a:t>(The coefficient of variation of their daily catches exceeds unity.) There is little </a:t>
            </a:r>
            <a:r>
              <a:rPr lang="en-US" sz="2200" dirty="0" err="1" smtClean="0"/>
              <a:t>covariation</a:t>
            </a:r>
            <a:r>
              <a:rPr lang="en-US" sz="2200" dirty="0" smtClean="0"/>
              <a:t> in these incomes across households in the village, so there is ample scope for insurance within the village. Insurance is effected through frequent, very small, 'credit‘ transactions within the village. </a:t>
            </a:r>
          </a:p>
          <a:p>
            <a:r>
              <a:rPr lang="en-US" sz="2200" dirty="0" smtClean="0"/>
              <a:t>The acceptance of a loan by a fisherman implicitly recognizes that he will be concerned with the future economic fortune of his creditor.</a:t>
            </a:r>
          </a:p>
          <a:p>
            <a:r>
              <a:rPr lang="en-US" sz="2200" dirty="0" smtClean="0"/>
              <a:t>If the creditor is in trouble than the fisherman should be ready to help even if he paid his loan completely.</a:t>
            </a:r>
          </a:p>
          <a:p>
            <a:r>
              <a:rPr lang="en-US" sz="2200" dirty="0" smtClean="0"/>
              <a:t>Conversely, if the debtor again finds himself on the brink of a subsistence crisis, the creditor is expected to come to his rescue irrespective of whether or not he has cleared his first debt.</a:t>
            </a:r>
          </a:p>
          <a:p>
            <a:endParaRPr lang="en-US" sz="2200" dirty="0"/>
          </a:p>
        </p:txBody>
      </p:sp>
    </p:spTree>
    <p:extLst>
      <p:ext uri="{BB962C8B-B14F-4D97-AF65-F5344CB8AC3E}">
        <p14:creationId xmlns:p14="http://schemas.microsoft.com/office/powerpoint/2010/main" xmlns="" val="181854073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458200" cy="6248400"/>
          </a:xfrm>
        </p:spPr>
        <p:txBody>
          <a:bodyPr>
            <a:noAutofit/>
          </a:bodyPr>
          <a:lstStyle/>
          <a:p>
            <a:r>
              <a:rPr lang="en-US" sz="2200" dirty="0" smtClean="0"/>
              <a:t>These credit transactions, therefore serve to pool risk between borrowers and lenders within a small community. </a:t>
            </a:r>
          </a:p>
          <a:p>
            <a:r>
              <a:rPr lang="en-US" sz="2200" dirty="0" smtClean="0"/>
              <a:t>A similar arrangement is documented by </a:t>
            </a:r>
            <a:r>
              <a:rPr lang="en-US" sz="2200" dirty="0" err="1" smtClean="0"/>
              <a:t>Udry</a:t>
            </a:r>
            <a:r>
              <a:rPr lang="en-US" sz="2200" dirty="0" smtClean="0"/>
              <a:t>(1990).</a:t>
            </a:r>
          </a:p>
          <a:p>
            <a:r>
              <a:rPr lang="en-US" sz="2200" dirty="0" err="1" smtClean="0"/>
              <a:t>Udry</a:t>
            </a:r>
            <a:r>
              <a:rPr lang="en-US" sz="2200" dirty="0" smtClean="0"/>
              <a:t> finds that households in villages in northern Nigeria often simultaneously participate on both sides of an active credit market. </a:t>
            </a:r>
          </a:p>
          <a:p>
            <a:r>
              <a:rPr lang="en-US" sz="2200" dirty="0" smtClean="0"/>
              <a:t>The credit transactions pool risk between the borrowers and lenders through the use of contracts in which there payment owed by the borrower depends upon the realization of random production shocks by both the borrower and the lender.</a:t>
            </a:r>
          </a:p>
          <a:p>
            <a:r>
              <a:rPr lang="en-US" sz="2200" dirty="0" smtClean="0"/>
              <a:t>A key feature of both the South Indian and northern Nigerian examples is that the risk-pooling arrangements occur within the confines of small communities within which information concerning the outcomes of, respectively, fishing and farming activities flows very freely. </a:t>
            </a:r>
          </a:p>
          <a:p>
            <a:r>
              <a:rPr lang="en-US" sz="2200" dirty="0" smtClean="0"/>
              <a:t>Moreover, in each instance the local community has access to enforcement mechanisms (primarily social pressure) to bring pressure on borrowers.</a:t>
            </a:r>
            <a:endParaRPr lang="en-US" sz="2200" dirty="0"/>
          </a:p>
        </p:txBody>
      </p:sp>
    </p:spTree>
    <p:extLst>
      <p:ext uri="{BB962C8B-B14F-4D97-AF65-F5344CB8AC3E}">
        <p14:creationId xmlns:p14="http://schemas.microsoft.com/office/powerpoint/2010/main" xmlns="" val="37652272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 evidence of Pareto-efficient allocation of risk</a:t>
            </a:r>
            <a:endParaRPr lang="en-US" dirty="0"/>
          </a:p>
        </p:txBody>
      </p:sp>
      <p:sp>
        <p:nvSpPr>
          <p:cNvPr id="3" name="Content Placeholder 2"/>
          <p:cNvSpPr>
            <a:spLocks noGrp="1"/>
          </p:cNvSpPr>
          <p:nvPr>
            <p:ph idx="1"/>
          </p:nvPr>
        </p:nvSpPr>
        <p:spPr>
          <a:xfrm>
            <a:off x="152400" y="1600200"/>
            <a:ext cx="8534400" cy="4525963"/>
          </a:xfrm>
        </p:spPr>
        <p:txBody>
          <a:bodyPr>
            <a:normAutofit/>
          </a:bodyPr>
          <a:lstStyle/>
          <a:p>
            <a:r>
              <a:rPr lang="en-US" sz="2200" dirty="0" smtClean="0"/>
              <a:t>As there are many risk pooling mechanisms within a variety of communities in less developed countries, this raises the possibility that some communities may have developed insurance systems which permit the allocation of risk to approach Pareto efficiency. </a:t>
            </a:r>
          </a:p>
          <a:p>
            <a:r>
              <a:rPr lang="en-US" sz="2200" dirty="0" smtClean="0"/>
              <a:t>Townsend (1994) and </a:t>
            </a:r>
            <a:r>
              <a:rPr lang="en-US" sz="2200" dirty="0" err="1" smtClean="0"/>
              <a:t>Ravallion</a:t>
            </a:r>
            <a:r>
              <a:rPr lang="en-US" sz="2200" dirty="0" smtClean="0"/>
              <a:t> and </a:t>
            </a:r>
            <a:r>
              <a:rPr lang="en-US" sz="2200" dirty="0" err="1" smtClean="0"/>
              <a:t>Chaudhuri</a:t>
            </a:r>
            <a:r>
              <a:rPr lang="en-US" sz="2200" dirty="0" smtClean="0"/>
              <a:t> (1997) examined consumption outcomes rather than specific risk-pooling mechanisms in the ICRISAT Indian study villages.</a:t>
            </a:r>
          </a:p>
          <a:p>
            <a:r>
              <a:rPr lang="en-US" sz="2200" dirty="0" smtClean="0"/>
              <a:t>There is a high degree of co-movement in consumption across households within this set of villages, despite the fact that there is a substantial amount of idiosyncratic income variation. </a:t>
            </a:r>
          </a:p>
          <a:p>
            <a:r>
              <a:rPr lang="en-US" sz="2200" dirty="0" smtClean="0"/>
              <a:t>Nevertheless, a fully Pareto-efficient allocation of risk is not achieved in these villages.</a:t>
            </a:r>
            <a:endParaRPr lang="en-US" sz="2200" dirty="0"/>
          </a:p>
        </p:txBody>
      </p:sp>
    </p:spTree>
    <p:extLst>
      <p:ext uri="{BB962C8B-B14F-4D97-AF65-F5344CB8AC3E}">
        <p14:creationId xmlns:p14="http://schemas.microsoft.com/office/powerpoint/2010/main" xmlns="" val="30173521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04800" y="1600200"/>
            <a:ext cx="8382000" cy="4876800"/>
          </a:xfrm>
        </p:spPr>
        <p:txBody>
          <a:bodyPr>
            <a:normAutofit/>
          </a:bodyPr>
          <a:lstStyle/>
          <a:p>
            <a:r>
              <a:rPr lang="en-US" sz="2200" dirty="0" smtClean="0"/>
              <a:t>Deaton (1992a) and </a:t>
            </a:r>
            <a:r>
              <a:rPr lang="en-US" sz="2200" dirty="0" err="1" smtClean="0"/>
              <a:t>Grimard</a:t>
            </a:r>
            <a:r>
              <a:rPr lang="en-US" sz="2200" dirty="0" smtClean="0"/>
              <a:t> (1997) examine patterns of consumption to test the hypothesis of efficient risk pooling within villages and ethnic groups, respectively, within Cote d'Ivoire.</a:t>
            </a:r>
          </a:p>
          <a:p>
            <a:r>
              <a:rPr lang="en-US" sz="2200" dirty="0" smtClean="0"/>
              <a:t>There is little evidence of any risk-pooling within villages, and somewhat </a:t>
            </a:r>
            <a:r>
              <a:rPr lang="en-US" sz="2200" b="1" dirty="0" smtClean="0"/>
              <a:t>stronger evidence of partial risk-pooling within ethnic groups</a:t>
            </a:r>
            <a:r>
              <a:rPr lang="en-US" sz="2200" dirty="0" smtClean="0"/>
              <a:t>. </a:t>
            </a:r>
          </a:p>
          <a:p>
            <a:r>
              <a:rPr lang="en-US" sz="2200" dirty="0" smtClean="0"/>
              <a:t>In neither case is full risk-pooling achieved. </a:t>
            </a:r>
          </a:p>
          <a:p>
            <a:r>
              <a:rPr lang="en-US" sz="2200" dirty="0" err="1" smtClean="0"/>
              <a:t>Udry</a:t>
            </a:r>
            <a:r>
              <a:rPr lang="en-US" sz="2200" dirty="0" smtClean="0"/>
              <a:t> (1994) rejects the hypothesis that Pareto efficient risk-pooling is achieved in northern Nigerian villages using the specific mechanism of reciprocal credit transactions. </a:t>
            </a:r>
          </a:p>
          <a:p>
            <a:r>
              <a:rPr lang="en-US" sz="2200" b="1" dirty="0" smtClean="0"/>
              <a:t>In every case </a:t>
            </a:r>
            <a:r>
              <a:rPr lang="en-US" sz="2200" dirty="0" smtClean="0"/>
              <a:t>so far examined in the literature, therefore, the hypothesis of </a:t>
            </a:r>
            <a:r>
              <a:rPr lang="en-US" sz="2200" b="1" dirty="0" smtClean="0"/>
              <a:t>Pareto-efficient risk-pooling within rural communities in poor countries has been rejected</a:t>
            </a:r>
            <a:r>
              <a:rPr lang="en-US" sz="2200" dirty="0" smtClean="0"/>
              <a:t>.</a:t>
            </a:r>
            <a:endParaRPr lang="en-US" sz="2200" dirty="0"/>
          </a:p>
        </p:txBody>
      </p:sp>
    </p:spTree>
    <p:extLst>
      <p:ext uri="{BB962C8B-B14F-4D97-AF65-F5344CB8AC3E}">
        <p14:creationId xmlns:p14="http://schemas.microsoft.com/office/powerpoint/2010/main" xmlns="" val="2230218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600" dirty="0"/>
              <a:t>RISK and Insurance in an Agricultural Economy</a:t>
            </a:r>
          </a:p>
        </p:txBody>
      </p:sp>
      <p:sp>
        <p:nvSpPr>
          <p:cNvPr id="3" name="Subtitle 2"/>
          <p:cNvSpPr>
            <a:spLocks noGrp="1"/>
          </p:cNvSpPr>
          <p:nvPr>
            <p:ph type="subTitle" idx="1"/>
          </p:nvPr>
        </p:nvSpPr>
        <p:spPr>
          <a:xfrm>
            <a:off x="457199" y="4800599"/>
            <a:ext cx="8447717" cy="1612075"/>
          </a:xfrm>
        </p:spPr>
        <p:txBody>
          <a:bodyPr>
            <a:normAutofit/>
          </a:bodyPr>
          <a:lstStyle/>
          <a:p>
            <a:r>
              <a:rPr lang="en-US" dirty="0" err="1"/>
              <a:t>Pranab</a:t>
            </a:r>
            <a:r>
              <a:rPr lang="en-US" dirty="0"/>
              <a:t> </a:t>
            </a:r>
            <a:r>
              <a:rPr lang="en-US" dirty="0" err="1"/>
              <a:t>Bardhan</a:t>
            </a:r>
            <a:r>
              <a:rPr lang="en-US" dirty="0"/>
              <a:t> and Christopher </a:t>
            </a:r>
            <a:r>
              <a:rPr lang="en-US" dirty="0" err="1"/>
              <a:t>Udry</a:t>
            </a:r>
            <a:r>
              <a:rPr lang="en-US" dirty="0"/>
              <a:t> (1999), </a:t>
            </a:r>
            <a:r>
              <a:rPr lang="en-US" i="1" dirty="0"/>
              <a:t>Development </a:t>
            </a:r>
            <a:r>
              <a:rPr lang="en-US" i="1" dirty="0" smtClean="0"/>
              <a:t>Microeconomics</a:t>
            </a:r>
          </a:p>
          <a:p>
            <a:endParaRPr lang="en-US" i="1" dirty="0"/>
          </a:p>
          <a:p>
            <a:pPr algn="r"/>
            <a:r>
              <a:rPr lang="en-US" sz="1400" cap="none" dirty="0" smtClean="0">
                <a:solidFill>
                  <a:schemeClr val="tx1"/>
                </a:solidFill>
              </a:rPr>
              <a:t>Presented By Pranav Pareek</a:t>
            </a:r>
            <a:endParaRPr lang="en-US" sz="1400" cap="none" dirty="0">
              <a:solidFill>
                <a:schemeClr val="tx1"/>
              </a:solidFill>
            </a:endParaRPr>
          </a:p>
        </p:txBody>
      </p:sp>
    </p:spTree>
    <p:extLst>
      <p:ext uri="{BB962C8B-B14F-4D97-AF65-F5344CB8AC3E}">
        <p14:creationId xmlns:p14="http://schemas.microsoft.com/office/powerpoint/2010/main" xmlns="" val="6804098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914400"/>
          </a:xfrm>
        </p:spPr>
        <p:txBody>
          <a:bodyPr/>
          <a:lstStyle/>
          <a:p>
            <a:r>
              <a:rPr lang="en-US" dirty="0" smtClean="0"/>
              <a:t>Introduction</a:t>
            </a:r>
            <a:endParaRPr lang="en-US" dirty="0"/>
          </a:p>
        </p:txBody>
      </p:sp>
      <p:sp>
        <p:nvSpPr>
          <p:cNvPr id="3" name="Content Placeholder 2"/>
          <p:cNvSpPr>
            <a:spLocks noGrp="1"/>
          </p:cNvSpPr>
          <p:nvPr>
            <p:ph idx="1"/>
          </p:nvPr>
        </p:nvSpPr>
        <p:spPr>
          <a:xfrm>
            <a:off x="152400" y="990600"/>
            <a:ext cx="8686800" cy="5638800"/>
          </a:xfrm>
        </p:spPr>
        <p:txBody>
          <a:bodyPr>
            <a:normAutofit lnSpcReduction="10000"/>
          </a:bodyPr>
          <a:lstStyle/>
          <a:p>
            <a:r>
              <a:rPr lang="en-US" sz="2200" dirty="0" smtClean="0"/>
              <a:t>People in the rural areas of poor countries often cope not only with severe poverty but also suffer from variable incomes.</a:t>
            </a:r>
          </a:p>
          <a:p>
            <a:r>
              <a:rPr lang="en-US" sz="2200" dirty="0" smtClean="0"/>
              <a:t> This is mostly apparent for those who are directly dependent on agricultural income.</a:t>
            </a:r>
          </a:p>
          <a:p>
            <a:r>
              <a:rPr lang="en-US" sz="2200" dirty="0"/>
              <a:t>Weather variation, the incidence of disease, pests and fire, and </a:t>
            </a:r>
            <a:r>
              <a:rPr lang="en-US" sz="2200" dirty="0" smtClean="0"/>
              <a:t>other factors </a:t>
            </a:r>
            <a:r>
              <a:rPr lang="en-US" sz="2200" dirty="0"/>
              <a:t>cause farming yields to fluctuate </a:t>
            </a:r>
            <a:r>
              <a:rPr lang="en-US" sz="2200" dirty="0" smtClean="0"/>
              <a:t>unpredictably.</a:t>
            </a:r>
          </a:p>
          <a:p>
            <a:r>
              <a:rPr lang="en-US" sz="2200" dirty="0"/>
              <a:t>Variations in the price of marketed output can also cause farm profits to </a:t>
            </a:r>
            <a:r>
              <a:rPr lang="en-US" sz="2200" dirty="0" smtClean="0"/>
              <a:t>vary.</a:t>
            </a:r>
          </a:p>
          <a:p>
            <a:r>
              <a:rPr lang="en-US" sz="2200" dirty="0"/>
              <a:t>Fluctuations in income can present an acute threat to people's livelihoods even if, on average, incomes are high enough to maintain a minimal standard </a:t>
            </a:r>
            <a:r>
              <a:rPr lang="en-US" sz="2200" dirty="0" smtClean="0"/>
              <a:t>of living.</a:t>
            </a:r>
          </a:p>
          <a:p>
            <a:r>
              <a:rPr lang="en-US" sz="2200" dirty="0" smtClean="0"/>
              <a:t>Occasional famines cause great risk in the agricultural occupation.</a:t>
            </a:r>
          </a:p>
          <a:p>
            <a:r>
              <a:rPr lang="en-US" sz="2200" dirty="0" smtClean="0"/>
              <a:t>The consequences of a bad harvest for a family are </a:t>
            </a:r>
          </a:p>
          <a:p>
            <a:pPr marL="640080">
              <a:buFont typeface="Wingdings" pitchFamily="2" charset="2"/>
              <a:buChar char="Ø"/>
            </a:pPr>
            <a:r>
              <a:rPr lang="en-US" sz="2200" dirty="0" smtClean="0"/>
              <a:t>Difficulty to afford school fees for children </a:t>
            </a:r>
          </a:p>
          <a:p>
            <a:pPr marL="640080">
              <a:buFont typeface="Wingdings" pitchFamily="2" charset="2"/>
              <a:buChar char="Ø"/>
            </a:pPr>
            <a:r>
              <a:rPr lang="en-US" sz="2200" dirty="0" smtClean="0"/>
              <a:t>Difficulty in providing a healthy diet for all the households.</a:t>
            </a:r>
          </a:p>
          <a:p>
            <a:endParaRPr lang="en-US" sz="2200" dirty="0"/>
          </a:p>
        </p:txBody>
      </p:sp>
    </p:spTree>
    <p:extLst>
      <p:ext uri="{BB962C8B-B14F-4D97-AF65-F5344CB8AC3E}">
        <p14:creationId xmlns:p14="http://schemas.microsoft.com/office/powerpoint/2010/main" xmlns="" val="11153465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pPr marL="342900" indent="-342900">
              <a:buFont typeface="Arial"/>
              <a:buChar char="•"/>
            </a:pPr>
            <a:r>
              <a:rPr lang="en-US" dirty="0" smtClean="0"/>
              <a:t>Case of unlimited access to credit markets</a:t>
            </a:r>
          </a:p>
          <a:p>
            <a:pPr marL="342900" indent="-342900">
              <a:buFont typeface="Arial"/>
              <a:buChar char="•"/>
            </a:pPr>
            <a:endParaRPr lang="en-US" dirty="0" smtClean="0"/>
          </a:p>
          <a:p>
            <a:pPr marL="342900" indent="-342900">
              <a:buFont typeface="Arial"/>
              <a:buChar char="•"/>
            </a:pPr>
            <a:endParaRPr lang="en-US" dirty="0" smtClean="0"/>
          </a:p>
          <a:p>
            <a:pPr marL="342900" indent="-342900">
              <a:buFont typeface="Arial"/>
              <a:buChar char="•"/>
            </a:pPr>
            <a:r>
              <a:rPr lang="en-US" dirty="0" smtClean="0"/>
              <a:t>Permanent Income Hypothesis(PIH)</a:t>
            </a:r>
          </a:p>
          <a:p>
            <a:pPr marL="342900" indent="-342900">
              <a:buFont typeface="Arial"/>
              <a:buChar char="•"/>
            </a:pPr>
            <a:endParaRPr lang="en-US" dirty="0" smtClean="0"/>
          </a:p>
          <a:p>
            <a:pPr marL="342900" indent="-342900">
              <a:buFont typeface="Arial"/>
              <a:buChar char="•"/>
            </a:pPr>
            <a:endParaRPr lang="en-US" dirty="0" smtClean="0"/>
          </a:p>
          <a:p>
            <a:pPr marL="342900" indent="-342900">
              <a:buFont typeface="Arial"/>
              <a:buChar char="•"/>
            </a:pPr>
            <a:r>
              <a:rPr lang="en-US" dirty="0" smtClean="0"/>
              <a:t>Rejection of Permanent Income Hypothesis </a:t>
            </a:r>
            <a:endParaRPr lang="en-US" dirty="0"/>
          </a:p>
        </p:txBody>
      </p:sp>
    </p:spTree>
    <p:extLst>
      <p:ext uri="{BB962C8B-B14F-4D97-AF65-F5344CB8AC3E}">
        <p14:creationId xmlns:p14="http://schemas.microsoft.com/office/powerpoint/2010/main" xmlns="" val="19154067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52718"/>
            <a:ext cx="8008741" cy="1371600"/>
          </a:xfrm>
        </p:spPr>
        <p:txBody>
          <a:bodyPr>
            <a:normAutofit/>
          </a:bodyPr>
          <a:lstStyle/>
          <a:p>
            <a:r>
              <a:rPr lang="en-US" cap="none" dirty="0" smtClean="0"/>
              <a:t>Case of unlimited access to credit market</a:t>
            </a:r>
            <a:endParaRPr lang="en-US" cap="none" dirty="0"/>
          </a:p>
        </p:txBody>
      </p:sp>
      <p:sp>
        <p:nvSpPr>
          <p:cNvPr id="3" name="Content Placeholder 2"/>
          <p:cNvSpPr>
            <a:spLocks noGrp="1"/>
          </p:cNvSpPr>
          <p:nvPr>
            <p:ph idx="1"/>
          </p:nvPr>
        </p:nvSpPr>
        <p:spPr/>
        <p:txBody>
          <a:bodyPr/>
          <a:lstStyle/>
          <a:p>
            <a:pPr marL="342900" indent="-342900">
              <a:buFont typeface="Arial"/>
              <a:buChar char="•"/>
            </a:pPr>
            <a:r>
              <a:rPr lang="en-US" dirty="0" smtClean="0"/>
              <a:t>Cross sectional risk-pooling is not sufficient to insulate consumption from the effects of  aggregate community-level shocks to income.</a:t>
            </a:r>
          </a:p>
          <a:p>
            <a:pPr marL="342900" indent="-342900">
              <a:buFont typeface="Arial"/>
              <a:buChar char="•"/>
            </a:pPr>
            <a:r>
              <a:rPr lang="en-US" dirty="0" smtClean="0"/>
              <a:t>Hence we explore the idea consumption-smoothing over time using saving and credit transactions.</a:t>
            </a:r>
          </a:p>
          <a:p>
            <a:pPr marL="342900" indent="-342900">
              <a:buFont typeface="Arial"/>
              <a:buChar char="•"/>
            </a:pPr>
            <a:r>
              <a:rPr lang="en-US" dirty="0" smtClean="0"/>
              <a:t>Household has no opportunity for cross-sectional risk-pooling, but with unlimited access to a credit market</a:t>
            </a:r>
          </a:p>
          <a:p>
            <a:pPr marL="342900" indent="-342900">
              <a:buFont typeface="Arial"/>
              <a:buChar char="•"/>
            </a:pPr>
            <a:r>
              <a:rPr lang="en-US" dirty="0" smtClean="0"/>
              <a:t>Household maximizes his expected utility function:</a:t>
            </a:r>
          </a:p>
          <a:p>
            <a:pPr marL="342900" indent="-342900">
              <a:buFont typeface="Arial"/>
              <a:buChar char="•"/>
            </a:pPr>
            <a:endParaRPr lang="en-US" dirty="0" smtClean="0"/>
          </a:p>
          <a:p>
            <a:pPr marL="342900" indent="-342900">
              <a:buFont typeface="Arial"/>
              <a:buChar char="•"/>
            </a:pPr>
            <a:endParaRPr lang="en-US" dirty="0"/>
          </a:p>
        </p:txBody>
      </p:sp>
      <p:pic>
        <p:nvPicPr>
          <p:cNvPr id="4" name="Picture 3"/>
          <p:cNvPicPr>
            <a:picLocks noChangeAspect="1"/>
          </p:cNvPicPr>
          <p:nvPr/>
        </p:nvPicPr>
        <p:blipFill>
          <a:blip r:embed="rId2" cstate="print">
            <a:extLst>
              <a:ext uri="{BEBA8EAE-BF5A-486C-A8C5-ECC9F3942E4B}">
                <a14:imgProps xmlns:a14="http://schemas.microsoft.com/office/drawing/2010/main" xmlns="">
                  <a14:imgLayer r:embed="rId3">
                    <a14:imgEffect>
                      <a14:brightnessContrast bright="-17000" contrast="33000"/>
                    </a14:imgEffect>
                  </a14:imgLayer>
                </a14:imgProps>
              </a:ext>
            </a:extLst>
          </a:blip>
          <a:stretch>
            <a:fillRect/>
          </a:stretch>
        </p:blipFill>
        <p:spPr>
          <a:xfrm>
            <a:off x="2819580" y="4865201"/>
            <a:ext cx="2971800" cy="749300"/>
          </a:xfrm>
          <a:prstGeom prst="rect">
            <a:avLst/>
          </a:prstGeom>
          <a:ln>
            <a:solidFill>
              <a:schemeClr val="tx1"/>
            </a:solidFill>
          </a:ln>
        </p:spPr>
      </p:pic>
      <p:sp>
        <p:nvSpPr>
          <p:cNvPr id="5" name="TextBox 4"/>
          <p:cNvSpPr txBox="1"/>
          <p:nvPr/>
        </p:nvSpPr>
        <p:spPr>
          <a:xfrm>
            <a:off x="7587991" y="5163121"/>
            <a:ext cx="489209" cy="369332"/>
          </a:xfrm>
          <a:prstGeom prst="rect">
            <a:avLst/>
          </a:prstGeom>
          <a:noFill/>
        </p:spPr>
        <p:txBody>
          <a:bodyPr wrap="square" rtlCol="0">
            <a:spAutoFit/>
          </a:bodyPr>
          <a:lstStyle/>
          <a:p>
            <a:r>
              <a:rPr lang="en-US" dirty="0" smtClean="0"/>
              <a:t>(1)</a:t>
            </a:r>
            <a:endParaRPr lang="en-US" dirty="0"/>
          </a:p>
        </p:txBody>
      </p:sp>
    </p:spTree>
    <p:extLst>
      <p:ext uri="{BB962C8B-B14F-4D97-AF65-F5344CB8AC3E}">
        <p14:creationId xmlns:p14="http://schemas.microsoft.com/office/powerpoint/2010/main" xmlns="" val="41606771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52718"/>
            <a:ext cx="8275261" cy="1371600"/>
          </a:xfrm>
        </p:spPr>
        <p:txBody>
          <a:bodyPr>
            <a:normAutofit/>
          </a:bodyPr>
          <a:lstStyle/>
          <a:p>
            <a:r>
              <a:rPr lang="en-US" cap="none" dirty="0"/>
              <a:t>Case of unlimited access to credit market</a:t>
            </a:r>
            <a:endParaRPr lang="en-US" dirty="0"/>
          </a:p>
        </p:txBody>
      </p:sp>
      <p:sp>
        <p:nvSpPr>
          <p:cNvPr id="3" name="Content Placeholder 2"/>
          <p:cNvSpPr>
            <a:spLocks noGrp="1"/>
          </p:cNvSpPr>
          <p:nvPr>
            <p:ph idx="1"/>
          </p:nvPr>
        </p:nvSpPr>
        <p:spPr/>
        <p:txBody>
          <a:bodyPr/>
          <a:lstStyle/>
          <a:p>
            <a:pPr marL="342900" indent="-342900">
              <a:buFont typeface="Arial"/>
              <a:buChar char="•"/>
            </a:pPr>
            <a:r>
              <a:rPr lang="en-US" dirty="0" smtClean="0"/>
              <a:t>Assumption: The household can borrow or lend on a credit market with an interest rate </a:t>
            </a:r>
            <a:r>
              <a:rPr lang="en-US" i="1" dirty="0" smtClean="0"/>
              <a:t>r</a:t>
            </a:r>
            <a:r>
              <a:rPr lang="en-US" i="1" baseline="-25000" dirty="0" smtClean="0"/>
              <a:t>t</a:t>
            </a:r>
            <a:r>
              <a:rPr lang="en-US" i="1" dirty="0" smtClean="0"/>
              <a:t>. </a:t>
            </a:r>
            <a:endParaRPr lang="en-US" dirty="0" smtClean="0"/>
          </a:p>
          <a:p>
            <a:pPr marL="342900" indent="-342900">
              <a:buFont typeface="Arial"/>
              <a:buChar char="•"/>
            </a:pPr>
            <a:r>
              <a:rPr lang="en-US" dirty="0" smtClean="0"/>
              <a:t>Household’s asset stock= A</a:t>
            </a:r>
            <a:r>
              <a:rPr lang="en-US" baseline="-25000" dirty="0" smtClean="0"/>
              <a:t>t</a:t>
            </a:r>
            <a:r>
              <a:rPr lang="en-US" dirty="0" smtClean="0"/>
              <a:t> at the start of period t</a:t>
            </a:r>
          </a:p>
          <a:p>
            <a:pPr marL="342900" indent="-342900">
              <a:buFont typeface="Arial"/>
              <a:buChar char="•"/>
            </a:pPr>
            <a:r>
              <a:rPr lang="en-US" dirty="0" smtClean="0"/>
              <a:t>Household’s Income= </a:t>
            </a:r>
            <a:r>
              <a:rPr lang="en-US" dirty="0" err="1" smtClean="0"/>
              <a:t>y</a:t>
            </a:r>
            <a:r>
              <a:rPr lang="en-US" baseline="-25000" dirty="0" err="1" smtClean="0"/>
              <a:t>t</a:t>
            </a:r>
            <a:r>
              <a:rPr lang="en-US" dirty="0" smtClean="0"/>
              <a:t> in period t</a:t>
            </a:r>
          </a:p>
          <a:p>
            <a:pPr marL="342900" indent="-342900">
              <a:buFont typeface="Arial"/>
              <a:buChar char="•"/>
            </a:pPr>
            <a:r>
              <a:rPr lang="en-US" dirty="0" smtClean="0"/>
              <a:t>Hence household’s next period asset can be written as:</a:t>
            </a:r>
          </a:p>
          <a:p>
            <a:pPr marL="342900" indent="-342900">
              <a:buFont typeface="Arial"/>
              <a:buChar char="•"/>
            </a:pPr>
            <a:endParaRPr lang="en-US" dirty="0"/>
          </a:p>
          <a:p>
            <a:pPr marL="342900" indent="-342900">
              <a:buFont typeface="Arial"/>
              <a:buChar char="•"/>
            </a:pPr>
            <a:r>
              <a:rPr lang="en-US" dirty="0" smtClean="0"/>
              <a:t>Household will maximize (1) subject to (2)</a:t>
            </a:r>
          </a:p>
          <a:p>
            <a:pPr marL="342900" indent="-342900">
              <a:buFont typeface="Arial"/>
              <a:buChar char="•"/>
            </a:pPr>
            <a:r>
              <a:rPr lang="en-US" dirty="0" smtClean="0"/>
              <a:t>Further assuming non negativity of C and A</a:t>
            </a:r>
            <a:r>
              <a:rPr lang="en-US" baseline="-25000" dirty="0" smtClean="0"/>
              <a:t>T+1</a:t>
            </a:r>
          </a:p>
          <a:p>
            <a:pPr marL="342900" indent="-342900">
              <a:buFont typeface="Arial"/>
              <a:buChar char="•"/>
            </a:pPr>
            <a:endParaRPr lang="en-US" dirty="0" smtClean="0"/>
          </a:p>
          <a:p>
            <a:pPr marL="342900" indent="-342900">
              <a:buFont typeface="Arial"/>
              <a:buChar char="•"/>
            </a:pPr>
            <a:endParaRPr lang="en-US" dirty="0"/>
          </a:p>
          <a:p>
            <a:pPr marL="342900" indent="-342900">
              <a:buFont typeface="Arial"/>
              <a:buChar char="•"/>
            </a:pPr>
            <a:endParaRPr lang="en-US" dirty="0"/>
          </a:p>
        </p:txBody>
      </p:sp>
      <p:pic>
        <p:nvPicPr>
          <p:cNvPr id="6" name="Picture 5"/>
          <p:cNvPicPr>
            <a:picLocks noChangeAspect="1"/>
          </p:cNvPicPr>
          <p:nvPr/>
        </p:nvPicPr>
        <p:blipFill>
          <a:blip r:embed="rId2" cstate="print">
            <a:extLst>
              <a:ext uri="{BEBA8EAE-BF5A-486C-A8C5-ECC9F3942E4B}">
                <a14:imgProps xmlns:a14="http://schemas.microsoft.com/office/drawing/2010/main" xmlns="">
                  <a14:imgLayer r:embed="rId3">
                    <a14:imgEffect>
                      <a14:brightnessContrast bright="-30000" contrast="37000"/>
                    </a14:imgEffect>
                  </a14:imgLayer>
                </a14:imgProps>
              </a:ext>
            </a:extLst>
          </a:blip>
          <a:stretch>
            <a:fillRect/>
          </a:stretch>
        </p:blipFill>
        <p:spPr>
          <a:xfrm>
            <a:off x="2732868" y="3843277"/>
            <a:ext cx="3302000" cy="444500"/>
          </a:xfrm>
          <a:prstGeom prst="rect">
            <a:avLst/>
          </a:prstGeom>
          <a:ln>
            <a:solidFill>
              <a:schemeClr val="tx1"/>
            </a:solidFill>
          </a:ln>
        </p:spPr>
      </p:pic>
      <p:sp>
        <p:nvSpPr>
          <p:cNvPr id="7" name="TextBox 6"/>
          <p:cNvSpPr txBox="1"/>
          <p:nvPr/>
        </p:nvSpPr>
        <p:spPr>
          <a:xfrm>
            <a:off x="7666380" y="3888617"/>
            <a:ext cx="674140" cy="369332"/>
          </a:xfrm>
          <a:prstGeom prst="rect">
            <a:avLst/>
          </a:prstGeom>
          <a:noFill/>
        </p:spPr>
        <p:txBody>
          <a:bodyPr wrap="square" rtlCol="0">
            <a:spAutoFit/>
          </a:bodyPr>
          <a:lstStyle/>
          <a:p>
            <a:r>
              <a:rPr lang="en-US" dirty="0" smtClean="0"/>
              <a:t>(2)</a:t>
            </a:r>
            <a:endParaRPr lang="en-US" dirty="0"/>
          </a:p>
        </p:txBody>
      </p:sp>
    </p:spTree>
    <p:extLst>
      <p:ext uri="{BB962C8B-B14F-4D97-AF65-F5344CB8AC3E}">
        <p14:creationId xmlns:p14="http://schemas.microsoft.com/office/powerpoint/2010/main" xmlns="" val="15206589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620000" cy="1371600"/>
          </a:xfrm>
        </p:spPr>
        <p:txBody>
          <a:bodyPr>
            <a:normAutofit/>
          </a:bodyPr>
          <a:lstStyle/>
          <a:p>
            <a:r>
              <a:rPr lang="en-US" cap="none" dirty="0"/>
              <a:t>Case of unlimited access to credit market</a:t>
            </a:r>
            <a:endParaRPr lang="en-US" dirty="0"/>
          </a:p>
        </p:txBody>
      </p:sp>
      <p:sp>
        <p:nvSpPr>
          <p:cNvPr id="3" name="Content Placeholder 2"/>
          <p:cNvSpPr>
            <a:spLocks noGrp="1"/>
          </p:cNvSpPr>
          <p:nvPr>
            <p:ph idx="1"/>
          </p:nvPr>
        </p:nvSpPr>
        <p:spPr>
          <a:xfrm>
            <a:off x="457200" y="1752600"/>
            <a:ext cx="7620000" cy="4566403"/>
          </a:xfrm>
        </p:spPr>
        <p:txBody>
          <a:bodyPr>
            <a:normAutofit fontScale="92500" lnSpcReduction="10000"/>
          </a:bodyPr>
          <a:lstStyle/>
          <a:p>
            <a:pPr marL="342900" indent="-342900">
              <a:buFont typeface="Arial"/>
              <a:buChar char="•"/>
            </a:pPr>
            <a:r>
              <a:rPr lang="en-US" dirty="0" smtClean="0"/>
              <a:t>Value function(period t) of household can be written as:</a:t>
            </a:r>
          </a:p>
          <a:p>
            <a:pPr marL="342900" indent="-342900">
              <a:buFont typeface="Arial"/>
              <a:buChar char="•"/>
            </a:pPr>
            <a:endParaRPr lang="en-US" dirty="0"/>
          </a:p>
          <a:p>
            <a:pPr marL="342900" indent="-342900">
              <a:buFont typeface="Arial"/>
              <a:buChar char="•"/>
            </a:pPr>
            <a:endParaRPr lang="en-US" dirty="0" smtClean="0"/>
          </a:p>
          <a:p>
            <a:pPr marL="342900" indent="-342900">
              <a:buFont typeface="Arial"/>
              <a:buChar char="•"/>
            </a:pPr>
            <a:r>
              <a:rPr lang="en-US" dirty="0" smtClean="0"/>
              <a:t>The above equation can be read as equality of “value of current resources” and “maximized value of current consumption plus the discounted expected value of resources next period.</a:t>
            </a:r>
          </a:p>
          <a:p>
            <a:pPr marL="342900" indent="-342900">
              <a:buFont typeface="Arial"/>
              <a:buChar char="•"/>
            </a:pPr>
            <a:r>
              <a:rPr lang="en-US" dirty="0" smtClean="0"/>
              <a:t>Optimization exercise using  envelope condition yields: </a:t>
            </a:r>
          </a:p>
          <a:p>
            <a:pPr marL="342900" indent="-342900">
              <a:buFont typeface="Arial"/>
              <a:buChar char="•"/>
            </a:pPr>
            <a:endParaRPr lang="en-US" dirty="0" smtClean="0"/>
          </a:p>
          <a:p>
            <a:r>
              <a:rPr lang="en-US" dirty="0"/>
              <a:t> </a:t>
            </a:r>
            <a:r>
              <a:rPr lang="en-US" dirty="0" smtClean="0"/>
              <a:t>  </a:t>
            </a:r>
          </a:p>
          <a:p>
            <a:r>
              <a:rPr lang="en-US" dirty="0" smtClean="0"/>
              <a:t>which implies that saving/lending decision are made so that marginal utility of current consumption is equal to discounted expected marginal utility of next period consumption</a:t>
            </a:r>
            <a:endParaRPr lang="en-US" dirty="0"/>
          </a:p>
        </p:txBody>
      </p:sp>
      <p:pic>
        <p:nvPicPr>
          <p:cNvPr id="4" name="Picture 3"/>
          <p:cNvPicPr>
            <a:picLocks noChangeAspect="1"/>
          </p:cNvPicPr>
          <p:nvPr/>
        </p:nvPicPr>
        <p:blipFill>
          <a:blip r:embed="rId2" cstate="print">
            <a:alphaModFix/>
            <a:extLst>
              <a:ext uri="{BEBA8EAE-BF5A-486C-A8C5-ECC9F3942E4B}">
                <a14:imgProps xmlns:a14="http://schemas.microsoft.com/office/drawing/2010/main" xmlns="">
                  <a14:imgLayer r:embed="rId3">
                    <a14:imgEffect>
                      <a14:brightnessContrast bright="-39000" contrast="43000"/>
                    </a14:imgEffect>
                  </a14:imgLayer>
                </a14:imgProps>
              </a:ext>
            </a:extLst>
          </a:blip>
          <a:stretch>
            <a:fillRect/>
          </a:stretch>
        </p:blipFill>
        <p:spPr>
          <a:xfrm>
            <a:off x="697098" y="2166945"/>
            <a:ext cx="7467600" cy="723900"/>
          </a:xfrm>
          <a:prstGeom prst="rect">
            <a:avLst/>
          </a:prstGeom>
          <a:ln>
            <a:solidFill>
              <a:schemeClr val="tx1"/>
            </a:solidFill>
          </a:ln>
        </p:spPr>
      </p:pic>
      <p:pic>
        <p:nvPicPr>
          <p:cNvPr id="5" name="Picture 4"/>
          <p:cNvPicPr>
            <a:picLocks noChangeAspect="1"/>
          </p:cNvPicPr>
          <p:nvPr/>
        </p:nvPicPr>
        <p:blipFill>
          <a:blip r:embed="rId4" cstate="print">
            <a:extLst>
              <a:ext uri="{BEBA8EAE-BF5A-486C-A8C5-ECC9F3942E4B}">
                <a14:imgProps xmlns:a14="http://schemas.microsoft.com/office/drawing/2010/main" xmlns="">
                  <a14:imgLayer r:embed="rId5">
                    <a14:imgEffect>
                      <a14:brightnessContrast bright="-35000" contrast="26000"/>
                    </a14:imgEffect>
                  </a14:imgLayer>
                </a14:imgProps>
              </a:ext>
            </a:extLst>
          </a:blip>
          <a:stretch>
            <a:fillRect/>
          </a:stretch>
        </p:blipFill>
        <p:spPr>
          <a:xfrm>
            <a:off x="2870200" y="4545110"/>
            <a:ext cx="3390900" cy="546100"/>
          </a:xfrm>
          <a:prstGeom prst="rect">
            <a:avLst/>
          </a:prstGeom>
          <a:ln>
            <a:solidFill>
              <a:schemeClr val="tx1"/>
            </a:solidFill>
          </a:ln>
        </p:spPr>
      </p:pic>
    </p:spTree>
    <p:extLst>
      <p:ext uri="{BB962C8B-B14F-4D97-AF65-F5344CB8AC3E}">
        <p14:creationId xmlns:p14="http://schemas.microsoft.com/office/powerpoint/2010/main" xmlns="" val="6322927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491378" cy="1371600"/>
          </a:xfrm>
        </p:spPr>
        <p:txBody>
          <a:bodyPr>
            <a:normAutofit/>
          </a:bodyPr>
          <a:lstStyle/>
          <a:p>
            <a:r>
              <a:rPr lang="en-US" cap="none" dirty="0"/>
              <a:t>Case of unlimited access to credit market</a:t>
            </a:r>
            <a:endParaRPr lang="en-US" dirty="0"/>
          </a:p>
        </p:txBody>
      </p:sp>
      <p:sp>
        <p:nvSpPr>
          <p:cNvPr id="3" name="Content Placeholder 2"/>
          <p:cNvSpPr>
            <a:spLocks noGrp="1"/>
          </p:cNvSpPr>
          <p:nvPr>
            <p:ph idx="1"/>
          </p:nvPr>
        </p:nvSpPr>
        <p:spPr>
          <a:xfrm>
            <a:off x="457200" y="1752600"/>
            <a:ext cx="7620000" cy="4691842"/>
          </a:xfrm>
        </p:spPr>
        <p:txBody>
          <a:bodyPr>
            <a:normAutofit/>
          </a:bodyPr>
          <a:lstStyle/>
          <a:p>
            <a:pPr marL="342900" indent="-342900">
              <a:buFont typeface="Arial"/>
              <a:buChar char="•"/>
            </a:pPr>
            <a:r>
              <a:rPr lang="en-US" dirty="0" smtClean="0"/>
              <a:t>Further assuming that asset just offsets the subjective discount rate and </a:t>
            </a:r>
            <a:r>
              <a:rPr lang="en-US" i="1" dirty="0" smtClean="0"/>
              <a:t>u </a:t>
            </a:r>
            <a:r>
              <a:rPr lang="en-US" dirty="0" smtClean="0"/>
              <a:t>is quadratic, we get:</a:t>
            </a:r>
          </a:p>
          <a:p>
            <a:pPr marL="342900" indent="-342900">
              <a:buFont typeface="Arial"/>
              <a:buChar char="•"/>
            </a:pPr>
            <a:endParaRPr lang="en-US" dirty="0"/>
          </a:p>
          <a:p>
            <a:pPr marL="342900" indent="-342900">
              <a:buFont typeface="Arial"/>
              <a:buChar char="•"/>
            </a:pPr>
            <a:endParaRPr lang="en-US" dirty="0" smtClean="0"/>
          </a:p>
          <a:p>
            <a:pPr marL="342900" indent="-342900">
              <a:buFont typeface="Arial"/>
              <a:buChar char="•"/>
            </a:pPr>
            <a:r>
              <a:rPr lang="en-US" dirty="0" smtClean="0"/>
              <a:t>Assuming A</a:t>
            </a:r>
            <a:r>
              <a:rPr lang="en-US" baseline="-25000" dirty="0" smtClean="0"/>
              <a:t>T+1</a:t>
            </a:r>
            <a:r>
              <a:rPr lang="en-US" dirty="0" smtClean="0"/>
              <a:t>=0 and letting T</a:t>
            </a:r>
            <a:r>
              <a:rPr lang="en-US" dirty="0">
                <a:sym typeface="Wingdings"/>
              </a:rPr>
              <a:t> </a:t>
            </a:r>
            <a:r>
              <a:rPr lang="en-US" dirty="0" smtClean="0">
                <a:sym typeface="Wingdings"/>
              </a:rPr>
              <a:t>go to infinity, we get Permanent Income hypothesis:</a:t>
            </a:r>
          </a:p>
          <a:p>
            <a:pPr marL="342900" indent="-342900">
              <a:buFont typeface="Arial"/>
              <a:buChar char="•"/>
            </a:pPr>
            <a:endParaRPr lang="en-US" baseline="-25000" dirty="0">
              <a:sym typeface="Wingdings"/>
            </a:endParaRPr>
          </a:p>
          <a:p>
            <a:pPr marL="342900" indent="-342900">
              <a:buFont typeface="Arial"/>
              <a:buChar char="•"/>
            </a:pPr>
            <a:endParaRPr lang="en-US" baseline="-25000" dirty="0" smtClean="0">
              <a:sym typeface="Wingdings"/>
            </a:endParaRPr>
          </a:p>
          <a:p>
            <a:pPr marL="342900" indent="-342900">
              <a:buFont typeface="Arial"/>
              <a:buChar char="•"/>
            </a:pPr>
            <a:endParaRPr lang="en-US" baseline="-25000" dirty="0">
              <a:sym typeface="Wingdings"/>
            </a:endParaRPr>
          </a:p>
          <a:p>
            <a:pPr marL="342900" indent="-342900">
              <a:buFont typeface="Arial"/>
              <a:buChar char="•"/>
            </a:pPr>
            <a:endParaRPr lang="en-US" baseline="-25000" dirty="0" smtClean="0">
              <a:sym typeface="Wingdings"/>
            </a:endParaRPr>
          </a:p>
          <a:p>
            <a:pPr marL="342900" indent="-342900">
              <a:buFont typeface="Arial"/>
              <a:buChar char="•"/>
            </a:pPr>
            <a:endParaRPr lang="en-US" baseline="-25000" dirty="0">
              <a:sym typeface="Wingdings"/>
            </a:endParaRPr>
          </a:p>
          <a:p>
            <a:endParaRPr lang="en-US" dirty="0"/>
          </a:p>
        </p:txBody>
      </p:sp>
      <p:pic>
        <p:nvPicPr>
          <p:cNvPr id="4" name="Picture 3"/>
          <p:cNvPicPr>
            <a:picLocks noChangeAspect="1"/>
          </p:cNvPicPr>
          <p:nvPr/>
        </p:nvPicPr>
        <p:blipFill>
          <a:blip r:embed="rId2" cstate="print">
            <a:extLst>
              <a:ext uri="{BEBA8EAE-BF5A-486C-A8C5-ECC9F3942E4B}">
                <a14:imgProps xmlns:a14="http://schemas.microsoft.com/office/drawing/2010/main" xmlns="">
                  <a14:imgLayer r:embed="rId3">
                    <a14:imgEffect>
                      <a14:brightnessContrast bright="-20000" contrast="15000"/>
                    </a14:imgEffect>
                  </a14:imgLayer>
                </a14:imgProps>
              </a:ext>
            </a:extLst>
          </a:blip>
          <a:stretch>
            <a:fillRect/>
          </a:stretch>
        </p:blipFill>
        <p:spPr>
          <a:xfrm>
            <a:off x="3532179" y="2506724"/>
            <a:ext cx="1816100" cy="546100"/>
          </a:xfrm>
          <a:prstGeom prst="rect">
            <a:avLst/>
          </a:prstGeom>
          <a:ln>
            <a:solidFill>
              <a:schemeClr val="tx1"/>
            </a:solidFill>
          </a:ln>
        </p:spPr>
      </p:pic>
      <p:pic>
        <p:nvPicPr>
          <p:cNvPr id="5" name="Picture 4"/>
          <p:cNvPicPr>
            <a:picLocks noChangeAspect="1"/>
          </p:cNvPicPr>
          <p:nvPr/>
        </p:nvPicPr>
        <p:blipFill>
          <a:blip r:embed="rId4" cstate="print">
            <a:extLst>
              <a:ext uri="{BEBA8EAE-BF5A-486C-A8C5-ECC9F3942E4B}">
                <a14:imgProps xmlns:a14="http://schemas.microsoft.com/office/drawing/2010/main" xmlns="">
                  <a14:imgLayer r:embed="rId5">
                    <a14:imgEffect>
                      <a14:brightnessContrast bright="-33000" contrast="33000"/>
                    </a14:imgEffect>
                  </a14:imgLayer>
                </a14:imgProps>
              </a:ext>
            </a:extLst>
          </a:blip>
          <a:stretch>
            <a:fillRect/>
          </a:stretch>
        </p:blipFill>
        <p:spPr>
          <a:xfrm>
            <a:off x="2463800" y="4026752"/>
            <a:ext cx="4216400" cy="1219200"/>
          </a:xfrm>
          <a:prstGeom prst="rect">
            <a:avLst/>
          </a:prstGeom>
          <a:ln>
            <a:solidFill>
              <a:schemeClr val="tx1"/>
            </a:solidFill>
          </a:ln>
        </p:spPr>
      </p:pic>
    </p:spTree>
    <p:extLst>
      <p:ext uri="{BB962C8B-B14F-4D97-AF65-F5344CB8AC3E}">
        <p14:creationId xmlns:p14="http://schemas.microsoft.com/office/powerpoint/2010/main" xmlns="" val="33620271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134162" cy="1371600"/>
          </a:xfrm>
        </p:spPr>
        <p:txBody>
          <a:bodyPr/>
          <a:lstStyle/>
          <a:p>
            <a:r>
              <a:rPr lang="en-US" cap="none" dirty="0" smtClean="0"/>
              <a:t>Permanent Income Hypothesis</a:t>
            </a:r>
            <a:endParaRPr lang="en-US" cap="none" dirty="0"/>
          </a:p>
        </p:txBody>
      </p:sp>
      <p:sp>
        <p:nvSpPr>
          <p:cNvPr id="3" name="Content Placeholder 2"/>
          <p:cNvSpPr>
            <a:spLocks noGrp="1"/>
          </p:cNvSpPr>
          <p:nvPr>
            <p:ph idx="1"/>
          </p:nvPr>
        </p:nvSpPr>
        <p:spPr/>
        <p:txBody>
          <a:bodyPr>
            <a:normAutofit fontScale="92500" lnSpcReduction="20000"/>
          </a:bodyPr>
          <a:lstStyle/>
          <a:p>
            <a:pPr marL="342900" indent="-342900">
              <a:buFont typeface="Arial"/>
              <a:buChar char="•"/>
            </a:pPr>
            <a:r>
              <a:rPr lang="en-US" dirty="0">
                <a:sym typeface="Wingdings"/>
              </a:rPr>
              <a:t>Current consumption is the annuity value of current assets plus the present value of expected stream of future </a:t>
            </a:r>
            <a:r>
              <a:rPr lang="en-US" dirty="0" smtClean="0">
                <a:sym typeface="Wingdings"/>
              </a:rPr>
              <a:t>income.</a:t>
            </a:r>
          </a:p>
          <a:p>
            <a:pPr marL="342900" indent="-342900">
              <a:buFont typeface="Arial"/>
              <a:buChar char="•"/>
            </a:pPr>
            <a:r>
              <a:rPr lang="en-US" dirty="0" smtClean="0">
                <a:sym typeface="Wingdings"/>
              </a:rPr>
              <a:t>How does consumption respond to an income shock? </a:t>
            </a:r>
          </a:p>
          <a:p>
            <a:pPr marL="342900" indent="-342900">
              <a:buFont typeface="Arial"/>
              <a:buChar char="•"/>
            </a:pPr>
            <a:r>
              <a:rPr lang="en-US" dirty="0" smtClean="0">
                <a:sym typeface="Wingdings"/>
              </a:rPr>
              <a:t>Evidence from various studies which suggest that household engage in a substantial degree of consumption smoothing. </a:t>
            </a:r>
          </a:p>
          <a:p>
            <a:pPr marL="342900" indent="-342900">
              <a:buFont typeface="Arial"/>
              <a:buChar char="•"/>
            </a:pPr>
            <a:r>
              <a:rPr lang="en-US" dirty="0" err="1" smtClean="0">
                <a:sym typeface="Wingdings"/>
              </a:rPr>
              <a:t>Paxson</a:t>
            </a:r>
            <a:r>
              <a:rPr lang="en-US" dirty="0" smtClean="0">
                <a:sym typeface="Wingdings"/>
              </a:rPr>
              <a:t>(1992) is a study </a:t>
            </a:r>
            <a:r>
              <a:rPr lang="en-US" dirty="0">
                <a:sym typeface="Wingdings"/>
              </a:rPr>
              <a:t>w</a:t>
            </a:r>
            <a:r>
              <a:rPr lang="en-US" dirty="0" smtClean="0">
                <a:sym typeface="Wingdings"/>
              </a:rPr>
              <a:t>hich uses deviation of rainfall from its average level to identify transitory income shocks affecting Thai rice farmers.</a:t>
            </a:r>
          </a:p>
          <a:p>
            <a:pPr marL="342900" indent="-342900">
              <a:buFont typeface="Arial"/>
              <a:buChar char="•"/>
            </a:pPr>
            <a:r>
              <a:rPr lang="en-US" dirty="0" smtClean="0">
                <a:sym typeface="Wingdings"/>
              </a:rPr>
              <a:t>These estimates were used to calculate the marginal propensity to save transitory income changes, which came out to be ¾ to 4/5 of transitory income changes.</a:t>
            </a:r>
          </a:p>
          <a:p>
            <a:pPr marL="342900" indent="-342900">
              <a:buFont typeface="Arial"/>
              <a:buChar char="•"/>
            </a:pPr>
            <a:r>
              <a:rPr lang="en-US" dirty="0" smtClean="0">
                <a:sym typeface="Wingdings"/>
              </a:rPr>
              <a:t>Marginal propensity to save is less than one, which is suggested by PIH, but strong evidence in favor of consumption smoothing.  </a:t>
            </a:r>
            <a:endParaRPr lang="en-US" dirty="0"/>
          </a:p>
          <a:p>
            <a:endParaRPr lang="en-US" dirty="0"/>
          </a:p>
        </p:txBody>
      </p:sp>
    </p:spTree>
    <p:extLst>
      <p:ext uri="{BB962C8B-B14F-4D97-AF65-F5344CB8AC3E}">
        <p14:creationId xmlns:p14="http://schemas.microsoft.com/office/powerpoint/2010/main" xmlns="" val="27466080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52718"/>
            <a:ext cx="8232803" cy="1371600"/>
          </a:xfrm>
        </p:spPr>
        <p:txBody>
          <a:bodyPr>
            <a:normAutofit/>
          </a:bodyPr>
          <a:lstStyle/>
          <a:p>
            <a:r>
              <a:rPr lang="en-US" cap="none" dirty="0" smtClean="0"/>
              <a:t>Rejecting Permanent Income Hypothesis</a:t>
            </a:r>
            <a:endParaRPr lang="en-US" cap="none" dirty="0"/>
          </a:p>
        </p:txBody>
      </p:sp>
      <p:sp>
        <p:nvSpPr>
          <p:cNvPr id="3" name="Content Placeholder 2"/>
          <p:cNvSpPr>
            <a:spLocks noGrp="1"/>
          </p:cNvSpPr>
          <p:nvPr>
            <p:ph idx="1"/>
          </p:nvPr>
        </p:nvSpPr>
        <p:spPr/>
        <p:txBody>
          <a:bodyPr>
            <a:normAutofit fontScale="92500" lnSpcReduction="10000"/>
          </a:bodyPr>
          <a:lstStyle/>
          <a:p>
            <a:pPr marL="342900" indent="-342900">
              <a:buFont typeface="Arial"/>
              <a:buChar char="•"/>
            </a:pPr>
            <a:r>
              <a:rPr lang="en-US" dirty="0" smtClean="0"/>
              <a:t>Microeconomic data from US and Japan indicate that even in these countries, consumers are often liquidity constrained(Hayashi 1987)</a:t>
            </a:r>
          </a:p>
          <a:p>
            <a:pPr marL="342900" indent="-342900">
              <a:buFont typeface="Arial"/>
              <a:buChar char="•"/>
            </a:pPr>
            <a:r>
              <a:rPr lang="en-US" dirty="0" err="1" smtClean="0"/>
              <a:t>Morduch</a:t>
            </a:r>
            <a:r>
              <a:rPr lang="en-US" dirty="0" smtClean="0"/>
              <a:t>(1992) finds evidence of borrowing constraints strongly affecting the behavior of relatively poor households in a set of villages in India</a:t>
            </a:r>
          </a:p>
          <a:p>
            <a:pPr marL="342900" indent="-342900">
              <a:buFont typeface="Arial"/>
              <a:buChar char="•"/>
            </a:pPr>
            <a:r>
              <a:rPr lang="en-US" dirty="0" err="1" smtClean="0"/>
              <a:t>Rosenzweig</a:t>
            </a:r>
            <a:r>
              <a:rPr lang="en-US" dirty="0" smtClean="0"/>
              <a:t> and Binswanger(1993) also finds evidence of limitation of household’s ex post smoothing capabilities. They show that wealthier households, less constrained in their ability to absorb income variability, invest in significantly higher mean returns form these activities than poorer households. The inability of poorer households to insulate their consumption from income shock has adverse consequence for both the distribution of income and for productive efficiency. </a:t>
            </a:r>
            <a:endParaRPr lang="en-US" dirty="0"/>
          </a:p>
        </p:txBody>
      </p:sp>
    </p:spTree>
    <p:extLst>
      <p:ext uri="{BB962C8B-B14F-4D97-AF65-F5344CB8AC3E}">
        <p14:creationId xmlns:p14="http://schemas.microsoft.com/office/powerpoint/2010/main" xmlns="" val="36766304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152718"/>
            <a:ext cx="8409709" cy="1371600"/>
          </a:xfrm>
        </p:spPr>
        <p:txBody>
          <a:bodyPr/>
          <a:lstStyle/>
          <a:p>
            <a:r>
              <a:rPr lang="en-US" cap="none" dirty="0"/>
              <a:t>Rejecting Permanent Income Hypothesis</a:t>
            </a:r>
            <a:endParaRPr lang="en-US" dirty="0"/>
          </a:p>
        </p:txBody>
      </p:sp>
      <p:sp>
        <p:nvSpPr>
          <p:cNvPr id="3" name="Content Placeholder 2"/>
          <p:cNvSpPr>
            <a:spLocks noGrp="1"/>
          </p:cNvSpPr>
          <p:nvPr>
            <p:ph idx="1"/>
          </p:nvPr>
        </p:nvSpPr>
        <p:spPr/>
        <p:txBody>
          <a:bodyPr>
            <a:normAutofit fontScale="85000" lnSpcReduction="10000"/>
          </a:bodyPr>
          <a:lstStyle/>
          <a:p>
            <a:pPr marL="342900" indent="-342900">
              <a:buFont typeface="Arial"/>
              <a:buChar char="•"/>
            </a:pPr>
            <a:r>
              <a:rPr lang="en-US" dirty="0" smtClean="0"/>
              <a:t>Deaton(1991) shows that, even if households have no access to a credit market at all, they may be able to achieve a high degree of consumption-smoothing using buffer stocks. It can be done only if  household’s wealth is significantly more than 0.</a:t>
            </a:r>
          </a:p>
          <a:p>
            <a:pPr marL="342900" indent="-342900">
              <a:buFont typeface="Arial"/>
              <a:buChar char="•"/>
            </a:pPr>
            <a:r>
              <a:rPr lang="en-US" dirty="0" smtClean="0"/>
              <a:t>If the assets that are used as buffer stocks are themselves used in the production process, there there can be important effects on future income even from temporary shock to current income.(Polly Hill, 1977 &amp; </a:t>
            </a:r>
            <a:r>
              <a:rPr lang="en-US" dirty="0" err="1" smtClean="0"/>
              <a:t>Rosenzweig</a:t>
            </a:r>
            <a:r>
              <a:rPr lang="en-US" dirty="0" smtClean="0"/>
              <a:t> and </a:t>
            </a:r>
            <a:r>
              <a:rPr lang="en-US" dirty="0" err="1" smtClean="0"/>
              <a:t>Wolpin</a:t>
            </a:r>
            <a:r>
              <a:rPr lang="en-US" dirty="0" smtClean="0"/>
              <a:t>, 1993)</a:t>
            </a:r>
          </a:p>
          <a:p>
            <a:pPr marL="342900" indent="-342900">
              <a:buFont typeface="Arial"/>
              <a:buChar char="•"/>
            </a:pPr>
            <a:r>
              <a:rPr lang="en-US" dirty="0" err="1" smtClean="0"/>
              <a:t>Udry</a:t>
            </a:r>
            <a:r>
              <a:rPr lang="en-US" dirty="0" smtClean="0"/>
              <a:t>(1995) shows that, as long as a household has stocks of an asset that is not used in the production, this asset will be used to smooth consumption; however , once this asset is drawn near zero, then asset used in  production may be sold in order to smooth consumption.</a:t>
            </a:r>
          </a:p>
          <a:p>
            <a:pPr marL="342900" indent="-342900">
              <a:buFont typeface="Arial"/>
              <a:buChar char="•"/>
            </a:pPr>
            <a:r>
              <a:rPr lang="en-US" dirty="0" err="1" smtClean="0"/>
              <a:t>Rosenzweig</a:t>
            </a:r>
            <a:r>
              <a:rPr lang="en-US" dirty="0" smtClean="0"/>
              <a:t> and </a:t>
            </a:r>
            <a:r>
              <a:rPr lang="en-US" dirty="0" err="1" smtClean="0"/>
              <a:t>Wolpin</a:t>
            </a:r>
            <a:r>
              <a:rPr lang="en-US" dirty="0" smtClean="0"/>
              <a:t>(1985) showed that household subjected to two consecutive years of drought are 150% more likely to sell land.</a:t>
            </a:r>
            <a:endParaRPr lang="en-US" dirty="0"/>
          </a:p>
        </p:txBody>
      </p:sp>
    </p:spTree>
    <p:extLst>
      <p:ext uri="{BB962C8B-B14F-4D97-AF65-F5344CB8AC3E}">
        <p14:creationId xmlns:p14="http://schemas.microsoft.com/office/powerpoint/2010/main" xmlns="" val="487949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200" dirty="0" smtClean="0"/>
              <a:t>RISK </a:t>
            </a:r>
            <a:r>
              <a:rPr lang="en-US" sz="3200" dirty="0"/>
              <a:t>and Insurance in an Agricultural Economy</a:t>
            </a:r>
            <a:endParaRPr lang="en-US" dirty="0"/>
          </a:p>
        </p:txBody>
      </p:sp>
      <p:sp>
        <p:nvSpPr>
          <p:cNvPr id="3" name="Subtitle 2"/>
          <p:cNvSpPr>
            <a:spLocks noGrp="1"/>
          </p:cNvSpPr>
          <p:nvPr>
            <p:ph type="subTitle" idx="1"/>
          </p:nvPr>
        </p:nvSpPr>
        <p:spPr/>
        <p:txBody>
          <a:bodyPr>
            <a:normAutofit lnSpcReduction="10000"/>
          </a:bodyPr>
          <a:lstStyle/>
          <a:p>
            <a:r>
              <a:rPr lang="en-US" dirty="0" err="1"/>
              <a:t>Pranab</a:t>
            </a:r>
            <a:r>
              <a:rPr lang="en-US" dirty="0"/>
              <a:t> </a:t>
            </a:r>
            <a:r>
              <a:rPr lang="en-US" dirty="0" err="1"/>
              <a:t>Bardhan</a:t>
            </a:r>
            <a:r>
              <a:rPr lang="en-US" dirty="0"/>
              <a:t> and Christopher </a:t>
            </a:r>
            <a:r>
              <a:rPr lang="en-US" dirty="0" err="1"/>
              <a:t>Udry</a:t>
            </a:r>
            <a:r>
              <a:rPr lang="en-US" dirty="0"/>
              <a:t> (1999</a:t>
            </a:r>
            <a:r>
              <a:rPr lang="en-US" dirty="0" smtClean="0"/>
              <a:t>)</a:t>
            </a:r>
          </a:p>
          <a:p>
            <a:endParaRPr lang="en-US" dirty="0"/>
          </a:p>
          <a:p>
            <a:endParaRPr lang="en-US" dirty="0" smtClean="0"/>
          </a:p>
          <a:p>
            <a:pPr algn="r"/>
            <a:r>
              <a:rPr lang="en-US" dirty="0" smtClean="0"/>
              <a:t>Presented by </a:t>
            </a:r>
            <a:r>
              <a:rPr lang="en-US" dirty="0" err="1" smtClean="0"/>
              <a:t>Sandeep</a:t>
            </a:r>
            <a:r>
              <a:rPr lang="en-US" dirty="0" smtClean="0"/>
              <a:t> </a:t>
            </a:r>
            <a:r>
              <a:rPr lang="en-US" dirty="0" err="1" smtClean="0"/>
              <a:t>Agarwal</a:t>
            </a:r>
            <a:endParaRPr lang="en-US" dirty="0"/>
          </a:p>
        </p:txBody>
      </p:sp>
    </p:spTree>
    <p:extLst>
      <p:ext uri="{BB962C8B-B14F-4D97-AF65-F5344CB8AC3E}">
        <p14:creationId xmlns:p14="http://schemas.microsoft.com/office/powerpoint/2010/main" xmlns="" val="27071184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001000" cy="1143000"/>
          </a:xfrm>
        </p:spPr>
        <p:txBody>
          <a:bodyPr/>
          <a:lstStyle/>
          <a:p>
            <a:r>
              <a:rPr lang="en-US" dirty="0" smtClean="0"/>
              <a:t>Ex Ante Means of Reducing Income Fluctuations</a:t>
            </a:r>
            <a:endParaRPr lang="en-IN" dirty="0"/>
          </a:p>
        </p:txBody>
      </p:sp>
      <p:sp>
        <p:nvSpPr>
          <p:cNvPr id="3" name="Content Placeholder 2"/>
          <p:cNvSpPr>
            <a:spLocks noGrp="1"/>
          </p:cNvSpPr>
          <p:nvPr>
            <p:ph sz="quarter" idx="1"/>
          </p:nvPr>
        </p:nvSpPr>
        <p:spPr>
          <a:xfrm>
            <a:off x="96980" y="1600200"/>
            <a:ext cx="8229600" cy="4873752"/>
          </a:xfrm>
        </p:spPr>
        <p:txBody>
          <a:bodyPr>
            <a:noAutofit/>
          </a:bodyPr>
          <a:lstStyle/>
          <a:p>
            <a:r>
              <a:rPr lang="en-IN" sz="2100" dirty="0" smtClean="0"/>
              <a:t>When </a:t>
            </a:r>
            <a:r>
              <a:rPr lang="en-IN" sz="2100" dirty="0"/>
              <a:t>the </a:t>
            </a:r>
            <a:r>
              <a:rPr lang="en-IN" sz="2100" i="1" dirty="0"/>
              <a:t>ex post </a:t>
            </a:r>
            <a:r>
              <a:rPr lang="en-IN" sz="2100" dirty="0"/>
              <a:t>mechanisms for mitigating the adverse consequences of income fluctuations fail, risk-averse households invest in </a:t>
            </a:r>
            <a:r>
              <a:rPr lang="en-IN" sz="2100" i="1" dirty="0"/>
              <a:t>ex ante </a:t>
            </a:r>
            <a:r>
              <a:rPr lang="en-IN" sz="2100" dirty="0"/>
              <a:t>means of reducing income fluctuations. </a:t>
            </a:r>
            <a:endParaRPr lang="en-IN" sz="2100" dirty="0" smtClean="0"/>
          </a:p>
          <a:p>
            <a:endParaRPr lang="en-IN" sz="2100" dirty="0"/>
          </a:p>
          <a:p>
            <a:r>
              <a:rPr lang="en-IN" sz="2100" dirty="0"/>
              <a:t>Farmers might use conservative agronomic practices which lower risk and expected returns, such as planting low-yielding but rapidly maturing varieties </a:t>
            </a:r>
            <a:r>
              <a:rPr lang="en-IN" sz="2100" dirty="0" smtClean="0"/>
              <a:t>of crops </a:t>
            </a:r>
            <a:r>
              <a:rPr lang="en-IN" sz="2100" dirty="0"/>
              <a:t>to minimize the probability that rainfall shortages will cause crop failure, or planting multiple crops on widely dispersed fields. </a:t>
            </a:r>
            <a:endParaRPr lang="en-IN" sz="2100" dirty="0" smtClean="0"/>
          </a:p>
          <a:p>
            <a:endParaRPr lang="en-IN" sz="2100" dirty="0"/>
          </a:p>
          <a:p>
            <a:r>
              <a:rPr lang="en-IN" sz="2100" dirty="0"/>
              <a:t>Households might work in a diverse range of activities rather than specialize in a single profit-maximizing business in </a:t>
            </a:r>
            <a:endParaRPr lang="en-IN" sz="2100" dirty="0" smtClean="0"/>
          </a:p>
          <a:p>
            <a:pPr marL="0" indent="0">
              <a:buNone/>
            </a:pPr>
            <a:r>
              <a:rPr lang="en-IN" sz="2100" dirty="0"/>
              <a:t> </a:t>
            </a:r>
            <a:r>
              <a:rPr lang="en-IN" sz="2100" dirty="0" smtClean="0"/>
              <a:t>   order </a:t>
            </a:r>
            <a:r>
              <a:rPr lang="en-IN" sz="2100" dirty="0"/>
              <a:t>to diversify some of the income risk </a:t>
            </a:r>
          </a:p>
        </p:txBody>
      </p:sp>
    </p:spTree>
    <p:extLst>
      <p:ext uri="{BB962C8B-B14F-4D97-AF65-F5344CB8AC3E}">
        <p14:creationId xmlns:p14="http://schemas.microsoft.com/office/powerpoint/2010/main" xmlns="" val="32411163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Goals</a:t>
            </a:r>
            <a:endParaRPr lang="en-US" dirty="0"/>
          </a:p>
        </p:txBody>
      </p:sp>
      <p:sp>
        <p:nvSpPr>
          <p:cNvPr id="3" name="Content Placeholder 2"/>
          <p:cNvSpPr>
            <a:spLocks noGrp="1"/>
          </p:cNvSpPr>
          <p:nvPr>
            <p:ph idx="1"/>
          </p:nvPr>
        </p:nvSpPr>
        <p:spPr>
          <a:xfrm>
            <a:off x="304800" y="1143000"/>
            <a:ext cx="8458200" cy="5486400"/>
          </a:xfrm>
        </p:spPr>
        <p:txBody>
          <a:bodyPr>
            <a:noAutofit/>
          </a:bodyPr>
          <a:lstStyle/>
          <a:p>
            <a:r>
              <a:rPr lang="en-US" sz="2200" dirty="0" smtClean="0"/>
              <a:t>We </a:t>
            </a:r>
            <a:r>
              <a:rPr lang="en-US" sz="2200" dirty="0"/>
              <a:t>have three main goals in this chapter. </a:t>
            </a:r>
            <a:endParaRPr lang="en-US" sz="2200" dirty="0" smtClean="0"/>
          </a:p>
          <a:p>
            <a:r>
              <a:rPr lang="en-US" sz="2200" dirty="0" smtClean="0"/>
              <a:t>First</a:t>
            </a:r>
            <a:r>
              <a:rPr lang="en-US" sz="2200" dirty="0"/>
              <a:t>, we will describe the Pareto-efficient allocation of risk within a community</a:t>
            </a:r>
            <a:r>
              <a:rPr lang="en-US" sz="2200" dirty="0" smtClean="0"/>
              <a:t>.</a:t>
            </a:r>
          </a:p>
          <a:p>
            <a:r>
              <a:rPr lang="en-US" sz="2200" dirty="0"/>
              <a:t>Risk-pooling within a </a:t>
            </a:r>
            <a:r>
              <a:rPr lang="en-US" sz="2200" dirty="0" smtClean="0"/>
              <a:t>community could be </a:t>
            </a:r>
            <a:r>
              <a:rPr lang="en-US" sz="2200" dirty="0"/>
              <a:t>achieved </a:t>
            </a:r>
            <a:r>
              <a:rPr lang="en-US" sz="2200" dirty="0" smtClean="0"/>
              <a:t>through formal </a:t>
            </a:r>
            <a:r>
              <a:rPr lang="en-US" sz="2200" dirty="0"/>
              <a:t>insurance </a:t>
            </a:r>
            <a:r>
              <a:rPr lang="en-US" sz="2200" dirty="0" smtClean="0"/>
              <a:t>markets, or through a variety </a:t>
            </a:r>
            <a:r>
              <a:rPr lang="en-US" sz="2200" dirty="0"/>
              <a:t>of informal transfer mechanisms</a:t>
            </a:r>
            <a:r>
              <a:rPr lang="en-US" sz="2200" dirty="0" smtClean="0"/>
              <a:t>.</a:t>
            </a:r>
          </a:p>
          <a:p>
            <a:r>
              <a:rPr lang="en-US" sz="2200" dirty="0" smtClean="0"/>
              <a:t>There are </a:t>
            </a:r>
            <a:r>
              <a:rPr lang="en-US" sz="2200" dirty="0"/>
              <a:t>a number of reasons to expect that fully efficient risk-pooling rarely, if ever, is achieved</a:t>
            </a:r>
            <a:r>
              <a:rPr lang="en-US" sz="2200" dirty="0" smtClean="0"/>
              <a:t>.</a:t>
            </a:r>
          </a:p>
          <a:p>
            <a:r>
              <a:rPr lang="en-US" sz="2200" dirty="0" smtClean="0"/>
              <a:t>Second, this chapter examines </a:t>
            </a:r>
            <a:r>
              <a:rPr lang="en-US" sz="2200" dirty="0"/>
              <a:t>the use of </a:t>
            </a:r>
            <a:r>
              <a:rPr lang="en-US" sz="2200" dirty="0" err="1" smtClean="0"/>
              <a:t>intertemporal</a:t>
            </a:r>
            <a:r>
              <a:rPr lang="en-US" sz="2200" dirty="0" smtClean="0"/>
              <a:t> consumption-smoothing </a:t>
            </a:r>
            <a:r>
              <a:rPr lang="en-US" sz="2200" dirty="0"/>
              <a:t>through saving and credit markets </a:t>
            </a:r>
            <a:r>
              <a:rPr lang="en-US" sz="2200" dirty="0" smtClean="0"/>
              <a:t>as a </a:t>
            </a:r>
            <a:r>
              <a:rPr lang="en-US" sz="2200" dirty="0"/>
              <a:t>substitute for full risk-pooling. </a:t>
            </a:r>
            <a:endParaRPr lang="en-US" sz="2200" dirty="0" smtClean="0"/>
          </a:p>
          <a:p>
            <a:r>
              <a:rPr lang="en-US" sz="2200" dirty="0" smtClean="0"/>
              <a:t>Finally</a:t>
            </a:r>
            <a:r>
              <a:rPr lang="en-US" sz="2200" dirty="0"/>
              <a:t>, if a risk-averse household is not able to achieve an entirely smooth consumption path through ex post mechanisms such </a:t>
            </a:r>
            <a:r>
              <a:rPr lang="en-US" sz="2200" dirty="0" smtClean="0"/>
              <a:t>as insurance, saving and credit transactions, it has an incentive to devote resources in an effort to secure a more stable income stream.</a:t>
            </a:r>
          </a:p>
          <a:p>
            <a:endParaRPr lang="en-US" sz="2200" dirty="0"/>
          </a:p>
        </p:txBody>
      </p:sp>
    </p:spTree>
    <p:extLst>
      <p:ext uri="{BB962C8B-B14F-4D97-AF65-F5344CB8AC3E}">
        <p14:creationId xmlns:p14="http://schemas.microsoft.com/office/powerpoint/2010/main" xmlns="" val="34863190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7620000" cy="5940552"/>
          </a:xfrm>
        </p:spPr>
        <p:txBody>
          <a:bodyPr>
            <a:normAutofit/>
          </a:bodyPr>
          <a:lstStyle/>
          <a:p>
            <a:r>
              <a:rPr lang="en-IN" sz="2000" dirty="0" smtClean="0"/>
              <a:t>Households </a:t>
            </a:r>
            <a:r>
              <a:rPr lang="en-IN" sz="2000" dirty="0"/>
              <a:t>might spread their members across space through migration or marriage in order to reduce the variance of aggregate household income. </a:t>
            </a:r>
            <a:endParaRPr lang="en-IN" sz="2000" dirty="0" smtClean="0"/>
          </a:p>
          <a:p>
            <a:pPr marL="0" indent="0">
              <a:buNone/>
            </a:pPr>
            <a:endParaRPr lang="en-IN" sz="2000" dirty="0"/>
          </a:p>
          <a:p>
            <a:r>
              <a:rPr lang="en-IN" sz="2000" dirty="0" smtClean="0"/>
              <a:t>They might agree to </a:t>
            </a:r>
            <a:r>
              <a:rPr lang="en-IN" sz="2000" dirty="0"/>
              <a:t>the </a:t>
            </a:r>
            <a:r>
              <a:rPr lang="en-IN" sz="2000" dirty="0" smtClean="0"/>
              <a:t>use of contracts </a:t>
            </a:r>
            <a:r>
              <a:rPr lang="en-IN" sz="2000" dirty="0"/>
              <a:t>(</a:t>
            </a:r>
            <a:r>
              <a:rPr lang="en-IN" sz="2000" dirty="0" smtClean="0"/>
              <a:t>such as sharecropping</a:t>
            </a:r>
            <a:r>
              <a:rPr lang="en-IN" sz="2000" dirty="0"/>
              <a:t>),</a:t>
            </a:r>
            <a:r>
              <a:rPr lang="en-IN" sz="2000" dirty="0" smtClean="0"/>
              <a:t>which provide </a:t>
            </a:r>
            <a:r>
              <a:rPr lang="en-IN" sz="2000" dirty="0"/>
              <a:t>poor incentives for producing profit-maximizing levels of output but reduce the variance </a:t>
            </a:r>
            <a:r>
              <a:rPr lang="en-IN" sz="2000" dirty="0" smtClean="0"/>
              <a:t>of income </a:t>
            </a:r>
          </a:p>
          <a:p>
            <a:pPr marL="0" indent="0">
              <a:buNone/>
            </a:pPr>
            <a:endParaRPr lang="en-IN" sz="2000" dirty="0" smtClean="0"/>
          </a:p>
          <a:p>
            <a:pPr marL="0" indent="0">
              <a:buNone/>
            </a:pPr>
            <a:endParaRPr lang="en-IN" sz="2000" dirty="0"/>
          </a:p>
          <a:p>
            <a:pPr marL="0" indent="0">
              <a:buNone/>
            </a:pPr>
            <a:endParaRPr lang="en-IN" sz="2000" dirty="0" smtClean="0"/>
          </a:p>
          <a:p>
            <a:pPr marL="0" indent="0">
              <a:buNone/>
            </a:pPr>
            <a:endParaRPr lang="en-IN" sz="2000" dirty="0"/>
          </a:p>
          <a:p>
            <a:pPr marL="0" indent="0">
              <a:buNone/>
            </a:pPr>
            <a:endParaRPr lang="en-IN" sz="2000" dirty="0" smtClean="0"/>
          </a:p>
          <a:p>
            <a:pPr marL="0" indent="0">
              <a:buNone/>
            </a:pPr>
            <a:r>
              <a:rPr lang="en-IN" sz="2000" b="1" dirty="0" smtClean="0">
                <a:solidFill>
                  <a:srgbClr val="FF0000"/>
                </a:solidFill>
              </a:rPr>
              <a:t>All of these measures reduce expected profits</a:t>
            </a:r>
            <a:r>
              <a:rPr lang="en-IN" sz="2000" b="1" dirty="0">
                <a:solidFill>
                  <a:srgbClr val="FF0000"/>
                </a:solidFill>
              </a:rPr>
              <a:t>, </a:t>
            </a:r>
            <a:r>
              <a:rPr lang="en-IN" sz="2000" b="1" dirty="0" smtClean="0">
                <a:solidFill>
                  <a:srgbClr val="FF0000"/>
                </a:solidFill>
              </a:rPr>
              <a:t>but also </a:t>
            </a:r>
            <a:r>
              <a:rPr lang="en-IN" sz="2000" b="1" dirty="0">
                <a:solidFill>
                  <a:srgbClr val="FF0000"/>
                </a:solidFill>
              </a:rPr>
              <a:t>reduce the variance </a:t>
            </a:r>
            <a:r>
              <a:rPr lang="en-IN" sz="2000" b="1" dirty="0" smtClean="0">
                <a:solidFill>
                  <a:srgbClr val="FF0000"/>
                </a:solidFill>
              </a:rPr>
              <a:t>of income</a:t>
            </a:r>
            <a:r>
              <a:rPr lang="en-IN" sz="2000" b="1" dirty="0">
                <a:solidFill>
                  <a:srgbClr val="FF0000"/>
                </a:solidFill>
              </a:rPr>
              <a:t>.</a:t>
            </a:r>
          </a:p>
        </p:txBody>
      </p:sp>
    </p:spTree>
    <p:extLst>
      <p:ext uri="{BB962C8B-B14F-4D97-AF65-F5344CB8AC3E}">
        <p14:creationId xmlns:p14="http://schemas.microsoft.com/office/powerpoint/2010/main" xmlns="" val="426275712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839200" cy="1143000"/>
          </a:xfrm>
        </p:spPr>
        <p:txBody>
          <a:bodyPr>
            <a:noAutofit/>
          </a:bodyPr>
          <a:lstStyle/>
          <a:p>
            <a:r>
              <a:rPr lang="en-IN" sz="3200" dirty="0"/>
              <a:t/>
            </a:r>
            <a:br>
              <a:rPr lang="en-IN" sz="3200" dirty="0"/>
            </a:br>
            <a:r>
              <a:rPr lang="en-IN" sz="3200" dirty="0"/>
              <a:t>effect </a:t>
            </a:r>
            <a:r>
              <a:rPr lang="en-IN" sz="3200" dirty="0" smtClean="0"/>
              <a:t>of imperfect ex post consumption smoothing on production </a:t>
            </a:r>
            <a:r>
              <a:rPr lang="en-IN" sz="3200" dirty="0"/>
              <a:t>decisions </a:t>
            </a:r>
          </a:p>
        </p:txBody>
      </p:sp>
      <p:sp>
        <p:nvSpPr>
          <p:cNvPr id="3" name="Content Placeholder 2"/>
          <p:cNvSpPr>
            <a:spLocks noGrp="1"/>
          </p:cNvSpPr>
          <p:nvPr>
            <p:ph sz="quarter" idx="1"/>
          </p:nvPr>
        </p:nvSpPr>
        <p:spPr>
          <a:xfrm>
            <a:off x="152400" y="1600200"/>
            <a:ext cx="7467600" cy="4873752"/>
          </a:xfrm>
        </p:spPr>
        <p:txBody>
          <a:bodyPr>
            <a:normAutofit/>
          </a:bodyPr>
          <a:lstStyle/>
          <a:p>
            <a:r>
              <a:rPr lang="en-IN" sz="2000" dirty="0" smtClean="0"/>
              <a:t>Suppose </a:t>
            </a:r>
            <a:r>
              <a:rPr lang="en-IN" sz="2000" dirty="0"/>
              <a:t>that households face a liquidity constraint such that in any </a:t>
            </a:r>
            <a:r>
              <a:rPr lang="en-IN" sz="2000" dirty="0" smtClean="0"/>
              <a:t>period</a:t>
            </a:r>
          </a:p>
          <a:p>
            <a:endParaRPr lang="en-IN" sz="2000" dirty="0"/>
          </a:p>
          <a:p>
            <a:r>
              <a:rPr lang="en-IN" sz="2000" dirty="0"/>
              <a:t>In addition, suppose that farmers face a portfolio choice (think of it as a choice about how much acreage to allocate to each of two different </a:t>
            </a:r>
            <a:r>
              <a:rPr lang="en-IN" sz="2000" dirty="0" smtClean="0"/>
              <a:t>crops)between two </a:t>
            </a:r>
            <a:r>
              <a:rPr lang="en-IN" sz="2000" dirty="0"/>
              <a:t>activities, </a:t>
            </a:r>
            <a:r>
              <a:rPr lang="en-IN" sz="2000" dirty="0" smtClean="0"/>
              <a:t>one of which is more risky than the other.</a:t>
            </a:r>
          </a:p>
          <a:p>
            <a:endParaRPr lang="en-IN" sz="2000" dirty="0"/>
          </a:p>
          <a:p>
            <a:r>
              <a:rPr lang="en-IN" sz="2000" dirty="0"/>
              <a:t>In particular, let period </a:t>
            </a:r>
            <a:r>
              <a:rPr lang="en-IN" sz="2000" i="1" dirty="0"/>
              <a:t>t </a:t>
            </a:r>
            <a:r>
              <a:rPr lang="en-IN" sz="2000" dirty="0"/>
              <a:t>income be determined by the realization of a zero mean independent and identically distributed (</a:t>
            </a:r>
            <a:r>
              <a:rPr lang="en-IN" sz="2000" dirty="0" err="1" smtClean="0"/>
              <a:t>i.i.d</a:t>
            </a:r>
            <a:r>
              <a:rPr lang="en-IN" sz="2000" dirty="0" smtClean="0"/>
              <a:t>.) </a:t>
            </a:r>
            <a:r>
              <a:rPr lang="en-IN" sz="2000" dirty="0"/>
              <a:t>shock </a:t>
            </a:r>
            <a:r>
              <a:rPr lang="el-GR" sz="2000" dirty="0" smtClean="0">
                <a:latin typeface="Calibri"/>
                <a:cs typeface="Calibri"/>
              </a:rPr>
              <a:t>ε</a:t>
            </a:r>
            <a:r>
              <a:rPr lang="en-IN" sz="2000" baseline="30000" dirty="0" smtClean="0"/>
              <a:t>t </a:t>
            </a:r>
            <a:r>
              <a:rPr lang="en-IN" sz="2000" dirty="0"/>
              <a:t>and the </a:t>
            </a:r>
            <a:r>
              <a:rPr lang="en-IN" sz="2000" dirty="0" smtClean="0"/>
              <a:t>previous period </a:t>
            </a:r>
            <a:r>
              <a:rPr lang="en-IN" sz="2000" dirty="0"/>
              <a:t>portfolio choice </a:t>
            </a:r>
            <a:r>
              <a:rPr lang="en-IN" sz="2000" i="1" dirty="0"/>
              <a:t>x</a:t>
            </a:r>
            <a:r>
              <a:rPr lang="en-IN" sz="2000" i="1" baseline="-25000" dirty="0"/>
              <a:t>t-1</a:t>
            </a:r>
            <a:r>
              <a:rPr lang="en-IN" sz="2000" i="1" dirty="0"/>
              <a:t>, </a:t>
            </a:r>
            <a:r>
              <a:rPr lang="en-IN" sz="2000" dirty="0"/>
              <a:t>so that </a:t>
            </a:r>
            <a:endParaRPr lang="en-IN" sz="2000" dirty="0" smtClean="0"/>
          </a:p>
          <a:p>
            <a:endParaRPr lang="en-US" sz="2000" dirty="0"/>
          </a:p>
          <a:p>
            <a:endParaRPr lang="en-IN" sz="2000" dirty="0"/>
          </a:p>
        </p:txBody>
      </p:sp>
      <p:pic>
        <p:nvPicPr>
          <p:cNvPr id="1026" name="Picture 2"/>
          <p:cNvPicPr>
            <a:picLocks noChangeAspect="1" noChangeArrowheads="1"/>
          </p:cNvPicPr>
          <p:nvPr/>
        </p:nvPicPr>
        <p:blipFill>
          <a:blip r:embed="rId2" cstate="print">
            <a:extLst>
              <a:ext uri="{BEBA8EAE-BF5A-486C-A8C5-ECC9F3942E4B}">
                <a14:imgProps xmlns:a14="http://schemas.microsoft.com/office/drawing/2010/main" xmlns="">
                  <a14:imgLayer r:embed="rId3">
                    <a14:imgEffect>
                      <a14:colorTemperature colorTemp="11200"/>
                    </a14:imgEffect>
                    <a14:imgEffect>
                      <a14:brightnessContrast contrast="-40000"/>
                    </a14:imgEffect>
                  </a14:imgLayer>
                </a14:imgProps>
              </a:ext>
              <a:ext uri="{28A0092B-C50C-407E-A947-70E740481C1C}">
                <a14:useLocalDpi xmlns:a14="http://schemas.microsoft.com/office/drawing/2010/main" xmlns="" val="0"/>
              </a:ext>
            </a:extLst>
          </a:blip>
          <a:srcRect/>
          <a:stretch>
            <a:fillRect/>
          </a:stretch>
        </p:blipFill>
        <p:spPr bwMode="auto">
          <a:xfrm>
            <a:off x="2895600" y="2029690"/>
            <a:ext cx="1676400" cy="36515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cstate="print">
            <a:extLst>
              <a:ext uri="{BEBA8EAE-BF5A-486C-A8C5-ECC9F3942E4B}">
                <a14:imgProps xmlns:a14="http://schemas.microsoft.com/office/drawing/2010/main" xmlns="">
                  <a14:imgLayer r:embed="rId5">
                    <a14:imgEffect>
                      <a14:sharpenSoften amount="50000"/>
                    </a14:imgEffect>
                  </a14:imgLayer>
                </a14:imgProps>
              </a:ext>
              <a:ext uri="{28A0092B-C50C-407E-A947-70E740481C1C}">
                <a14:useLocalDpi xmlns:a14="http://schemas.microsoft.com/office/drawing/2010/main" xmlns="" val="0"/>
              </a:ext>
            </a:extLst>
          </a:blip>
          <a:srcRect/>
          <a:stretch>
            <a:fillRect/>
          </a:stretch>
        </p:blipFill>
        <p:spPr bwMode="auto">
          <a:xfrm>
            <a:off x="2233612" y="5943600"/>
            <a:ext cx="3786188" cy="40494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00219655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457200"/>
            <a:ext cx="7467600" cy="4873752"/>
          </a:xfrm>
        </p:spPr>
        <p:txBody>
          <a:bodyPr>
            <a:normAutofit/>
          </a:bodyPr>
          <a:lstStyle/>
          <a:p>
            <a:pPr marL="0" indent="0">
              <a:buNone/>
            </a:pPr>
            <a:r>
              <a:rPr lang="en-US" sz="2000" dirty="0"/>
              <a:t>a</a:t>
            </a:r>
            <a:r>
              <a:rPr lang="en-US" sz="2000" dirty="0" smtClean="0"/>
              <a:t>nd the </a:t>
            </a:r>
            <a:r>
              <a:rPr lang="en-IN" sz="2000" dirty="0" smtClean="0"/>
              <a:t>portfolio </a:t>
            </a:r>
            <a:r>
              <a:rPr lang="en-IN" sz="2000" dirty="0"/>
              <a:t>choice is such that </a:t>
            </a:r>
            <a:endParaRPr lang="en-IN" sz="2000" dirty="0" smtClean="0"/>
          </a:p>
          <a:p>
            <a:pPr marL="0" indent="0">
              <a:buNone/>
            </a:pPr>
            <a:endParaRPr lang="en-IN" sz="2000"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704974" y="1219199"/>
            <a:ext cx="5381625" cy="41122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Rectangle 3"/>
          <p:cNvSpPr/>
          <p:nvPr/>
        </p:nvSpPr>
        <p:spPr>
          <a:xfrm>
            <a:off x="457200" y="1981200"/>
            <a:ext cx="8001000" cy="1938992"/>
          </a:xfrm>
          <a:prstGeom prst="rect">
            <a:avLst/>
          </a:prstGeom>
        </p:spPr>
        <p:txBody>
          <a:bodyPr wrap="square">
            <a:spAutoFit/>
          </a:bodyPr>
          <a:lstStyle/>
          <a:p>
            <a:r>
              <a:rPr lang="en-IN" sz="2000" dirty="0" smtClean="0">
                <a:solidFill>
                  <a:prstClr val="black"/>
                </a:solidFill>
                <a:latin typeface="Century Schoolbook"/>
              </a:rPr>
              <a:t>In good </a:t>
            </a:r>
            <a:r>
              <a:rPr lang="en-IN" sz="2000" dirty="0">
                <a:solidFill>
                  <a:prstClr val="black"/>
                </a:solidFill>
                <a:latin typeface="Century Schoolbook"/>
              </a:rPr>
              <a:t>times choosing more of the risky activity increases output, while in bad times choosing more </a:t>
            </a:r>
            <a:r>
              <a:rPr lang="en-IN" sz="2000" dirty="0" smtClean="0">
                <a:solidFill>
                  <a:prstClr val="black"/>
                </a:solidFill>
                <a:latin typeface="Century Schoolbook"/>
              </a:rPr>
              <a:t>of the </a:t>
            </a:r>
            <a:r>
              <a:rPr lang="en-IN" sz="2000" dirty="0">
                <a:solidFill>
                  <a:prstClr val="black"/>
                </a:solidFill>
                <a:latin typeface="Century Schoolbook"/>
              </a:rPr>
              <a:t>risky activity reduces output</a:t>
            </a:r>
            <a:r>
              <a:rPr lang="en-IN" sz="2000" dirty="0" smtClean="0">
                <a:solidFill>
                  <a:prstClr val="black"/>
                </a:solidFill>
                <a:latin typeface="Century Schoolbook"/>
              </a:rPr>
              <a:t>.</a:t>
            </a:r>
          </a:p>
          <a:p>
            <a:endParaRPr lang="en-US" sz="2000" dirty="0">
              <a:solidFill>
                <a:prstClr val="black"/>
              </a:solidFill>
              <a:latin typeface="Century Schoolbook"/>
            </a:endParaRPr>
          </a:p>
          <a:p>
            <a:endParaRPr lang="en-IN" sz="2000" dirty="0">
              <a:solidFill>
                <a:prstClr val="black"/>
              </a:solidFill>
              <a:latin typeface="Century Schoolbook"/>
            </a:endParaRPr>
          </a:p>
          <a:p>
            <a:r>
              <a:rPr lang="en-IN" sz="2000" b="1" dirty="0">
                <a:solidFill>
                  <a:prstClr val="black"/>
                </a:solidFill>
                <a:latin typeface="Century Schoolbook"/>
              </a:rPr>
              <a:t>The period </a:t>
            </a:r>
            <a:r>
              <a:rPr lang="en-IN" sz="2000" b="1" i="1" dirty="0">
                <a:solidFill>
                  <a:prstClr val="black"/>
                </a:solidFill>
                <a:latin typeface="Century Schoolbook"/>
              </a:rPr>
              <a:t>t </a:t>
            </a:r>
            <a:r>
              <a:rPr lang="en-IN" sz="2000" b="1" dirty="0">
                <a:solidFill>
                  <a:prstClr val="black"/>
                </a:solidFill>
                <a:latin typeface="Century Schoolbook"/>
              </a:rPr>
              <a:t>value function for the household now </a:t>
            </a:r>
            <a:r>
              <a:rPr lang="en-IN" sz="2000" b="1" dirty="0" smtClean="0">
                <a:solidFill>
                  <a:prstClr val="black"/>
                </a:solidFill>
                <a:latin typeface="Century Schoolbook"/>
              </a:rPr>
              <a:t>satisfies</a:t>
            </a:r>
            <a:endParaRPr lang="en-IN" sz="2000" b="1" dirty="0">
              <a:solidFill>
                <a:prstClr val="black"/>
              </a:solidFill>
              <a:latin typeface="Century Schoolbook"/>
            </a:endParaRPr>
          </a:p>
        </p:txBody>
      </p:sp>
      <p:pic>
        <p:nvPicPr>
          <p:cNvPr id="2051" name="Picture 3"/>
          <p:cNvPicPr>
            <a:picLocks noChangeAspect="1" noChangeArrowheads="1"/>
          </p:cNvPicPr>
          <p:nvPr/>
        </p:nvPicPr>
        <p:blipFill>
          <a:blip r:embed="rId3" cstate="print">
            <a:extLst>
              <a:ext uri="{BEBA8EAE-BF5A-486C-A8C5-ECC9F3942E4B}">
                <a14:imgProps xmlns:a14="http://schemas.microsoft.com/office/drawing/2010/main" xmlns="">
                  <a14:imgLayer r:embed="rId4">
                    <a14:imgEffect>
                      <a14:brightnessContrast bright="-20000" contrast="20000"/>
                    </a14:imgEffect>
                  </a14:imgLayer>
                </a14:imgProps>
              </a:ext>
              <a:ext uri="{28A0092B-C50C-407E-A947-70E740481C1C}">
                <a14:useLocalDpi xmlns:a14="http://schemas.microsoft.com/office/drawing/2010/main" xmlns="" val="0"/>
              </a:ext>
            </a:extLst>
          </a:blip>
          <a:srcRect/>
          <a:stretch>
            <a:fillRect/>
          </a:stretch>
        </p:blipFill>
        <p:spPr bwMode="auto">
          <a:xfrm>
            <a:off x="457200" y="4038600"/>
            <a:ext cx="7587343" cy="113003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Rectangle 4"/>
          <p:cNvSpPr/>
          <p:nvPr/>
        </p:nvSpPr>
        <p:spPr>
          <a:xfrm>
            <a:off x="457199" y="5396943"/>
            <a:ext cx="7587343" cy="646331"/>
          </a:xfrm>
          <a:prstGeom prst="rect">
            <a:avLst/>
          </a:prstGeom>
        </p:spPr>
        <p:txBody>
          <a:bodyPr wrap="square">
            <a:spAutoFit/>
          </a:bodyPr>
          <a:lstStyle/>
          <a:p>
            <a:r>
              <a:rPr lang="en-IN" dirty="0" smtClean="0">
                <a:solidFill>
                  <a:prstClr val="black"/>
                </a:solidFill>
                <a:latin typeface="Century Schoolbook"/>
              </a:rPr>
              <a:t>Where </a:t>
            </a:r>
            <a:r>
              <a:rPr lang="el-GR" dirty="0" smtClean="0">
                <a:solidFill>
                  <a:prstClr val="black"/>
                </a:solidFill>
                <a:latin typeface="Calibri"/>
                <a:cs typeface="Calibri"/>
              </a:rPr>
              <a:t>λ</a:t>
            </a:r>
            <a:r>
              <a:rPr lang="en-IN" baseline="-25000" dirty="0" smtClean="0">
                <a:solidFill>
                  <a:prstClr val="black"/>
                </a:solidFill>
                <a:latin typeface="Century Schoolbook"/>
              </a:rPr>
              <a:t>t</a:t>
            </a:r>
            <a:r>
              <a:rPr lang="en-IN" dirty="0" smtClean="0">
                <a:solidFill>
                  <a:prstClr val="black"/>
                </a:solidFill>
                <a:latin typeface="Century Schoolbook"/>
              </a:rPr>
              <a:t> is the Lagrange multiplier corresponding to </a:t>
            </a:r>
            <a:r>
              <a:rPr lang="en-IN" dirty="0">
                <a:solidFill>
                  <a:prstClr val="black"/>
                </a:solidFill>
                <a:latin typeface="Century Schoolbook"/>
              </a:rPr>
              <a:t>the liquidity </a:t>
            </a:r>
            <a:r>
              <a:rPr lang="en-IN" dirty="0" smtClean="0">
                <a:solidFill>
                  <a:prstClr val="black"/>
                </a:solidFill>
                <a:latin typeface="Century Schoolbook"/>
              </a:rPr>
              <a:t>constraint in </a:t>
            </a:r>
            <a:r>
              <a:rPr lang="en-IN" dirty="0">
                <a:solidFill>
                  <a:prstClr val="black"/>
                </a:solidFill>
                <a:latin typeface="Century Schoolbook"/>
              </a:rPr>
              <a:t>period </a:t>
            </a:r>
            <a:r>
              <a:rPr lang="en-IN" i="1" dirty="0">
                <a:solidFill>
                  <a:prstClr val="black"/>
                </a:solidFill>
                <a:latin typeface="Century Schoolbook"/>
              </a:rPr>
              <a:t>t. </a:t>
            </a:r>
            <a:endParaRPr lang="en-IN" dirty="0">
              <a:solidFill>
                <a:prstClr val="black"/>
              </a:solidFill>
              <a:latin typeface="Century Schoolbook"/>
            </a:endParaRPr>
          </a:p>
        </p:txBody>
      </p:sp>
    </p:spTree>
    <p:extLst>
      <p:ext uri="{BB962C8B-B14F-4D97-AF65-F5344CB8AC3E}">
        <p14:creationId xmlns:p14="http://schemas.microsoft.com/office/powerpoint/2010/main" xmlns="" val="79285263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304800"/>
            <a:ext cx="7467600" cy="4873752"/>
          </a:xfrm>
        </p:spPr>
        <p:txBody>
          <a:bodyPr>
            <a:normAutofit/>
          </a:bodyPr>
          <a:lstStyle/>
          <a:p>
            <a:pPr marL="0" indent="0">
              <a:buNone/>
            </a:pPr>
            <a:r>
              <a:rPr lang="en-IN" sz="2000" dirty="0" smtClean="0"/>
              <a:t>FOC’s</a:t>
            </a:r>
          </a:p>
          <a:p>
            <a:pPr marL="0" indent="0">
              <a:buNone/>
            </a:pPr>
            <a:endParaRPr lang="en-US" sz="2000" dirty="0"/>
          </a:p>
          <a:p>
            <a:pPr marL="0" indent="0">
              <a:buNone/>
            </a:pPr>
            <a:r>
              <a:rPr lang="en-US" sz="2000" b="1" dirty="0" smtClean="0"/>
              <a:t>C</a:t>
            </a:r>
            <a:r>
              <a:rPr lang="en-US" sz="2000" b="1" baseline="-25000" dirty="0" smtClean="0"/>
              <a:t>t </a:t>
            </a:r>
            <a:r>
              <a:rPr lang="en-US" sz="2000" baseline="-25000" dirty="0" smtClean="0"/>
              <a:t> </a:t>
            </a:r>
          </a:p>
          <a:p>
            <a:pPr marL="0" indent="0">
              <a:buNone/>
            </a:pPr>
            <a:endParaRPr lang="en-US" sz="2000" baseline="-25000" dirty="0"/>
          </a:p>
          <a:p>
            <a:pPr marL="0" indent="0">
              <a:buNone/>
            </a:pPr>
            <a:r>
              <a:rPr lang="en-US" sz="2000" b="1" baseline="-25000" dirty="0" smtClean="0"/>
              <a:t>From </a:t>
            </a:r>
            <a:r>
              <a:rPr lang="en-US" sz="2000" b="1" baseline="-25000" smtClean="0"/>
              <a:t>BS and </a:t>
            </a:r>
            <a:endParaRPr lang="en-IN" sz="2000" b="1" baseline="-36000" dirty="0"/>
          </a:p>
        </p:txBody>
      </p:sp>
      <p:pic>
        <p:nvPicPr>
          <p:cNvPr id="3074" name="Picture 2"/>
          <p:cNvPicPr>
            <a:picLocks noChangeAspect="1" noChangeArrowheads="1"/>
          </p:cNvPicPr>
          <p:nvPr/>
        </p:nvPicPr>
        <p:blipFill>
          <a:blip r:embed="rId2" cstate="print">
            <a:extLst>
              <a:ext uri="{BEBA8EAE-BF5A-486C-A8C5-ECC9F3942E4B}">
                <a14:imgProps xmlns:a14="http://schemas.microsoft.com/office/drawing/2010/main" xmlns="">
                  <a14:imgLayer r:embed="rId3">
                    <a14:imgEffect>
                      <a14:sharpenSoften amount="25000"/>
                    </a14:imgEffect>
                  </a14:imgLayer>
                </a14:imgProps>
              </a:ext>
              <a:ext uri="{28A0092B-C50C-407E-A947-70E740481C1C}">
                <a14:useLocalDpi xmlns:a14="http://schemas.microsoft.com/office/drawing/2010/main" xmlns="" val="0"/>
              </a:ext>
            </a:extLst>
          </a:blip>
          <a:srcRect/>
          <a:stretch>
            <a:fillRect/>
          </a:stretch>
        </p:blipFill>
        <p:spPr bwMode="auto">
          <a:xfrm>
            <a:off x="1066800" y="990600"/>
            <a:ext cx="6903308" cy="609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743200" y="1447800"/>
            <a:ext cx="3223054" cy="84079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5" name="Rectangle 4"/>
          <p:cNvSpPr/>
          <p:nvPr/>
        </p:nvSpPr>
        <p:spPr>
          <a:xfrm>
            <a:off x="457200" y="2590800"/>
            <a:ext cx="4572000" cy="646331"/>
          </a:xfrm>
          <a:prstGeom prst="rect">
            <a:avLst/>
          </a:prstGeom>
        </p:spPr>
        <p:txBody>
          <a:bodyPr>
            <a:spAutoFit/>
          </a:bodyPr>
          <a:lstStyle/>
          <a:p>
            <a:endParaRPr lang="en-IN" dirty="0">
              <a:solidFill>
                <a:prstClr val="black"/>
              </a:solidFill>
              <a:latin typeface="Century Schoolbook"/>
            </a:endParaRPr>
          </a:p>
          <a:p>
            <a:r>
              <a:rPr lang="en-IN" dirty="0" smtClean="0">
                <a:solidFill>
                  <a:prstClr val="black"/>
                </a:solidFill>
                <a:latin typeface="Century Schoolbook"/>
              </a:rPr>
              <a:t>Substituting </a:t>
            </a:r>
            <a:r>
              <a:rPr lang="en-IN" dirty="0">
                <a:solidFill>
                  <a:prstClr val="black"/>
                </a:solidFill>
                <a:latin typeface="Century Schoolbook"/>
              </a:rPr>
              <a:t>for </a:t>
            </a:r>
            <a:r>
              <a:rPr lang="en-IN" i="1" dirty="0">
                <a:solidFill>
                  <a:prstClr val="black"/>
                </a:solidFill>
                <a:latin typeface="Century Schoolbook"/>
              </a:rPr>
              <a:t>u</a:t>
            </a:r>
            <a:r>
              <a:rPr lang="en-IN" i="1" dirty="0" smtClean="0">
                <a:solidFill>
                  <a:prstClr val="black"/>
                </a:solidFill>
                <a:latin typeface="Century Schoolbook"/>
              </a:rPr>
              <a:t>'(c</a:t>
            </a:r>
            <a:r>
              <a:rPr lang="en-IN" i="1" baseline="-25000" dirty="0" smtClean="0">
                <a:solidFill>
                  <a:prstClr val="black"/>
                </a:solidFill>
                <a:latin typeface="Century Schoolbook"/>
              </a:rPr>
              <a:t>t</a:t>
            </a:r>
            <a:r>
              <a:rPr lang="en-IN" i="1" baseline="30000" dirty="0" smtClean="0">
                <a:solidFill>
                  <a:prstClr val="black"/>
                </a:solidFill>
                <a:latin typeface="Century Schoolbook"/>
              </a:rPr>
              <a:t> </a:t>
            </a:r>
            <a:r>
              <a:rPr lang="en-IN" i="1" dirty="0">
                <a:solidFill>
                  <a:prstClr val="black"/>
                </a:solidFill>
                <a:latin typeface="Century Schoolbook"/>
              </a:rPr>
              <a:t>) , </a:t>
            </a:r>
            <a:r>
              <a:rPr lang="en-IN" dirty="0">
                <a:solidFill>
                  <a:prstClr val="black"/>
                </a:solidFill>
                <a:latin typeface="Century Schoolbook"/>
              </a:rPr>
              <a:t>we have </a:t>
            </a:r>
          </a:p>
        </p:txBody>
      </p:sp>
      <p:pic>
        <p:nvPicPr>
          <p:cNvPr id="3076" name="Picture 4"/>
          <p:cNvPicPr>
            <a:picLocks noChangeAspect="1" noChangeArrowheads="1"/>
          </p:cNvPicPr>
          <p:nvPr/>
        </p:nvPicPr>
        <p:blipFill>
          <a:blip r:embed="rId5" cstate="print">
            <a:extLst>
              <a:ext uri="{BEBA8EAE-BF5A-486C-A8C5-ECC9F3942E4B}">
                <a14:imgProps xmlns:a14="http://schemas.microsoft.com/office/drawing/2010/main" xmlns="">
                  <a14:imgLayer r:embed="rId6">
                    <a14:imgEffect>
                      <a14:sharpenSoften amount="25000"/>
                    </a14:imgEffect>
                  </a14:imgLayer>
                </a14:imgProps>
              </a:ext>
              <a:ext uri="{28A0092B-C50C-407E-A947-70E740481C1C}">
                <a14:useLocalDpi xmlns:a14="http://schemas.microsoft.com/office/drawing/2010/main" xmlns="" val="0"/>
              </a:ext>
            </a:extLst>
          </a:blip>
          <a:srcRect/>
          <a:stretch>
            <a:fillRect/>
          </a:stretch>
        </p:blipFill>
        <p:spPr bwMode="auto">
          <a:xfrm>
            <a:off x="1828800" y="3491345"/>
            <a:ext cx="3695700" cy="88769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6" name="Rectangle 5"/>
          <p:cNvSpPr/>
          <p:nvPr/>
        </p:nvSpPr>
        <p:spPr>
          <a:xfrm>
            <a:off x="537798" y="4379038"/>
            <a:ext cx="7844202" cy="923330"/>
          </a:xfrm>
          <a:prstGeom prst="rect">
            <a:avLst/>
          </a:prstGeom>
        </p:spPr>
        <p:txBody>
          <a:bodyPr wrap="square">
            <a:spAutoFit/>
          </a:bodyPr>
          <a:lstStyle/>
          <a:p>
            <a:endParaRPr lang="en-IN" dirty="0">
              <a:solidFill>
                <a:prstClr val="black"/>
              </a:solidFill>
              <a:latin typeface="Century Schoolbook"/>
            </a:endParaRPr>
          </a:p>
          <a:p>
            <a:r>
              <a:rPr lang="en-IN" dirty="0">
                <a:solidFill>
                  <a:prstClr val="black"/>
                </a:solidFill>
                <a:latin typeface="Century Schoolbook"/>
              </a:rPr>
              <a:t>S</a:t>
            </a:r>
            <a:r>
              <a:rPr lang="en-IN" dirty="0" smtClean="0">
                <a:solidFill>
                  <a:prstClr val="black"/>
                </a:solidFill>
                <a:latin typeface="Century Schoolbook"/>
              </a:rPr>
              <a:t>o if </a:t>
            </a:r>
            <a:r>
              <a:rPr lang="en-IN" dirty="0">
                <a:solidFill>
                  <a:prstClr val="black"/>
                </a:solidFill>
                <a:latin typeface="Century Schoolbook"/>
              </a:rPr>
              <a:t>the individual knows that the liquidity constraint will not bind in period </a:t>
            </a:r>
            <a:r>
              <a:rPr lang="en-IN" i="1" dirty="0">
                <a:solidFill>
                  <a:prstClr val="black"/>
                </a:solidFill>
                <a:latin typeface="Century Schoolbook"/>
              </a:rPr>
              <a:t>t, </a:t>
            </a:r>
            <a:r>
              <a:rPr lang="en-IN" dirty="0" smtClean="0">
                <a:solidFill>
                  <a:prstClr val="black"/>
                </a:solidFill>
                <a:latin typeface="Century Schoolbook"/>
              </a:rPr>
              <a:t>so that </a:t>
            </a:r>
            <a:r>
              <a:rPr lang="el-GR" dirty="0">
                <a:solidFill>
                  <a:prstClr val="black"/>
                </a:solidFill>
                <a:latin typeface="Calibri"/>
                <a:cs typeface="Calibri"/>
              </a:rPr>
              <a:t>λ</a:t>
            </a:r>
            <a:r>
              <a:rPr lang="en-IN" baseline="-25000" dirty="0">
                <a:solidFill>
                  <a:prstClr val="black"/>
                </a:solidFill>
                <a:latin typeface="Century Schoolbook"/>
              </a:rPr>
              <a:t>t</a:t>
            </a:r>
            <a:r>
              <a:rPr lang="en-IN" dirty="0">
                <a:solidFill>
                  <a:prstClr val="black"/>
                </a:solidFill>
                <a:latin typeface="Century Schoolbook"/>
              </a:rPr>
              <a:t> = 0 in all states of period </a:t>
            </a:r>
            <a:r>
              <a:rPr lang="en-IN" i="1" dirty="0">
                <a:solidFill>
                  <a:prstClr val="black"/>
                </a:solidFill>
                <a:latin typeface="Century Schoolbook"/>
              </a:rPr>
              <a:t>t, </a:t>
            </a:r>
            <a:r>
              <a:rPr lang="en-IN" dirty="0" smtClean="0">
                <a:solidFill>
                  <a:prstClr val="black"/>
                </a:solidFill>
                <a:latin typeface="Century Schoolbook"/>
              </a:rPr>
              <a:t>then </a:t>
            </a:r>
            <a:r>
              <a:rPr lang="en-IN" i="1" dirty="0">
                <a:solidFill>
                  <a:prstClr val="black"/>
                </a:solidFill>
                <a:latin typeface="Century Schoolbook"/>
              </a:rPr>
              <a:t>X</a:t>
            </a:r>
            <a:r>
              <a:rPr lang="en-IN" i="1" baseline="-25000" dirty="0">
                <a:solidFill>
                  <a:prstClr val="black"/>
                </a:solidFill>
                <a:latin typeface="Century Schoolbook"/>
              </a:rPr>
              <a:t>t-1 </a:t>
            </a:r>
            <a:r>
              <a:rPr lang="en-IN" dirty="0">
                <a:solidFill>
                  <a:prstClr val="black"/>
                </a:solidFill>
                <a:latin typeface="Century Schoolbook"/>
              </a:rPr>
              <a:t>is chosen so that </a:t>
            </a:r>
          </a:p>
        </p:txBody>
      </p:sp>
      <p:pic>
        <p:nvPicPr>
          <p:cNvPr id="3077" name="Picture 5"/>
          <p:cNvPicPr>
            <a:picLocks noChangeAspect="1" noChangeArrowheads="1"/>
          </p:cNvPicPr>
          <p:nvPr/>
        </p:nvPicPr>
        <p:blipFill>
          <a:blip r:embed="rId7" cstate="print">
            <a:duotone>
              <a:prstClr val="black"/>
              <a:srgbClr val="D9C3A5">
                <a:tint val="50000"/>
                <a:satMod val="180000"/>
              </a:srgbClr>
            </a:duotone>
            <a:extLst>
              <a:ext uri="{BEBA8EAE-BF5A-486C-A8C5-ECC9F3942E4B}">
                <a14:imgProps xmlns:a14="http://schemas.microsoft.com/office/drawing/2010/main" xmlns="">
                  <a14:imgLayer r:embed="rId8">
                    <a14:imgEffect>
                      <a14:sharpenSoften amount="25000"/>
                    </a14:imgEffect>
                  </a14:imgLayer>
                </a14:imgProps>
              </a:ext>
              <a:ext uri="{28A0092B-C50C-407E-A947-70E740481C1C}">
                <a14:useLocalDpi xmlns:a14="http://schemas.microsoft.com/office/drawing/2010/main" xmlns="" val="0"/>
              </a:ext>
            </a:extLst>
          </a:blip>
          <a:srcRect/>
          <a:stretch>
            <a:fillRect/>
          </a:stretch>
        </p:blipFill>
        <p:spPr bwMode="auto">
          <a:xfrm>
            <a:off x="1981201" y="5562600"/>
            <a:ext cx="2537254" cy="93972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49188495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200" y="533400"/>
            <a:ext cx="7467600" cy="4873752"/>
          </a:xfrm>
        </p:spPr>
        <p:txBody>
          <a:bodyPr>
            <a:normAutofit/>
          </a:bodyPr>
          <a:lstStyle/>
          <a:p>
            <a:pPr marL="0" indent="0">
              <a:buNone/>
            </a:pPr>
            <a:r>
              <a:rPr lang="en-IN" sz="2000" dirty="0"/>
              <a:t>On the other hand, if </a:t>
            </a:r>
            <a:r>
              <a:rPr lang="el-GR" sz="2000" dirty="0" smtClean="0">
                <a:latin typeface="Calibri"/>
                <a:cs typeface="Calibri"/>
              </a:rPr>
              <a:t>λ</a:t>
            </a:r>
            <a:r>
              <a:rPr lang="en-IN" sz="2000" baseline="-25000" dirty="0" smtClean="0"/>
              <a:t>t</a:t>
            </a:r>
            <a:r>
              <a:rPr lang="en-IN" sz="2000" dirty="0" smtClean="0"/>
              <a:t> &gt;0 for </a:t>
            </a:r>
            <a:r>
              <a:rPr lang="en-IN" sz="2000" dirty="0"/>
              <a:t>some states </a:t>
            </a:r>
            <a:r>
              <a:rPr lang="en-IN" sz="2000" dirty="0" smtClean="0"/>
              <a:t>of period </a:t>
            </a:r>
            <a:r>
              <a:rPr lang="en-IN" sz="2000" dirty="0"/>
              <a:t>t, </a:t>
            </a:r>
            <a:r>
              <a:rPr lang="en-IN" sz="2000" dirty="0" smtClean="0"/>
              <a:t>that is the liquidity constraint is binding in some states, then X</a:t>
            </a:r>
            <a:r>
              <a:rPr lang="en-IN" sz="2000" baseline="-25000" dirty="0" smtClean="0"/>
              <a:t>t-l</a:t>
            </a:r>
            <a:r>
              <a:rPr lang="en-IN" sz="2000" dirty="0" smtClean="0"/>
              <a:t> </a:t>
            </a:r>
            <a:r>
              <a:rPr lang="en-IN" sz="2000" dirty="0"/>
              <a:t>is chosen so that</a:t>
            </a:r>
          </a:p>
        </p:txBody>
      </p:sp>
      <p:pic>
        <p:nvPicPr>
          <p:cNvPr id="4098"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286000" y="1490078"/>
            <a:ext cx="4066162" cy="72665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Rectangle 3"/>
          <p:cNvSpPr/>
          <p:nvPr/>
        </p:nvSpPr>
        <p:spPr>
          <a:xfrm>
            <a:off x="457200" y="2245034"/>
            <a:ext cx="7772400" cy="2862322"/>
          </a:xfrm>
          <a:prstGeom prst="rect">
            <a:avLst/>
          </a:prstGeom>
        </p:spPr>
        <p:txBody>
          <a:bodyPr wrap="square">
            <a:spAutoFit/>
          </a:bodyPr>
          <a:lstStyle/>
          <a:p>
            <a:endParaRPr lang="en-IN" dirty="0" smtClean="0">
              <a:solidFill>
                <a:prstClr val="black"/>
              </a:solidFill>
              <a:latin typeface="Century Schoolbook"/>
            </a:endParaRPr>
          </a:p>
          <a:p>
            <a:r>
              <a:rPr lang="en-IN" dirty="0" smtClean="0">
                <a:solidFill>
                  <a:prstClr val="black"/>
                </a:solidFill>
                <a:latin typeface="Century Schoolbook"/>
              </a:rPr>
              <a:t>Where the later inequality holds because </a:t>
            </a:r>
            <a:r>
              <a:rPr lang="en-IN" dirty="0">
                <a:solidFill>
                  <a:prstClr val="black"/>
                </a:solidFill>
                <a:latin typeface="Century Schoolbook"/>
              </a:rPr>
              <a:t>the liquidity constraints bind </a:t>
            </a:r>
            <a:r>
              <a:rPr lang="en-IN" dirty="0" smtClean="0">
                <a:solidFill>
                  <a:prstClr val="black"/>
                </a:solidFill>
                <a:latin typeface="Century Schoolbook"/>
              </a:rPr>
              <a:t>(</a:t>
            </a:r>
            <a:r>
              <a:rPr lang="en-IN" dirty="0" smtClean="0">
                <a:solidFill>
                  <a:prstClr val="black"/>
                </a:solidFill>
                <a:latin typeface="Calibri"/>
                <a:cs typeface="Calibri"/>
              </a:rPr>
              <a:t>λ</a:t>
            </a:r>
            <a:r>
              <a:rPr lang="en-IN" baseline="-25000" dirty="0" smtClean="0">
                <a:solidFill>
                  <a:prstClr val="black"/>
                </a:solidFill>
                <a:latin typeface="Calibri"/>
                <a:cs typeface="Calibri"/>
              </a:rPr>
              <a:t>t</a:t>
            </a:r>
            <a:r>
              <a:rPr lang="en-IN" dirty="0" smtClean="0">
                <a:solidFill>
                  <a:prstClr val="black"/>
                </a:solidFill>
                <a:latin typeface="Century Schoolbook"/>
              </a:rPr>
              <a:t>&gt; </a:t>
            </a:r>
            <a:r>
              <a:rPr lang="en-IN" dirty="0">
                <a:solidFill>
                  <a:prstClr val="black"/>
                </a:solidFill>
                <a:latin typeface="Century Schoolbook"/>
              </a:rPr>
              <a:t>0) in low-income states of period </a:t>
            </a:r>
            <a:r>
              <a:rPr lang="en-IN" i="1" dirty="0" smtClean="0">
                <a:solidFill>
                  <a:prstClr val="black"/>
                </a:solidFill>
                <a:latin typeface="Century Schoolbook"/>
              </a:rPr>
              <a:t>t (</a:t>
            </a:r>
            <a:r>
              <a:rPr lang="el-GR" i="1" dirty="0" smtClean="0">
                <a:solidFill>
                  <a:prstClr val="black"/>
                </a:solidFill>
                <a:latin typeface="Calibri"/>
                <a:cs typeface="Calibri"/>
              </a:rPr>
              <a:t>ε</a:t>
            </a:r>
            <a:r>
              <a:rPr lang="en-US" i="1" baseline="-25000" dirty="0" smtClean="0">
                <a:solidFill>
                  <a:prstClr val="black"/>
                </a:solidFill>
                <a:latin typeface="Calibri"/>
                <a:cs typeface="Calibri"/>
              </a:rPr>
              <a:t>t </a:t>
            </a:r>
            <a:r>
              <a:rPr lang="en-US" i="1" dirty="0" smtClean="0">
                <a:solidFill>
                  <a:prstClr val="black"/>
                </a:solidFill>
                <a:latin typeface="Calibri"/>
                <a:cs typeface="Calibri"/>
              </a:rPr>
              <a:t>&lt; 0</a:t>
            </a:r>
            <a:r>
              <a:rPr lang="en-IN" i="1" dirty="0" smtClean="0">
                <a:solidFill>
                  <a:prstClr val="black"/>
                </a:solidFill>
                <a:latin typeface="Century Schoolbook"/>
              </a:rPr>
              <a:t> </a:t>
            </a:r>
            <a:r>
              <a:rPr lang="en-IN" i="1" dirty="0">
                <a:solidFill>
                  <a:prstClr val="black"/>
                </a:solidFill>
                <a:latin typeface="Century Schoolbook"/>
              </a:rPr>
              <a:t>), </a:t>
            </a:r>
            <a:r>
              <a:rPr lang="en-IN" dirty="0">
                <a:solidFill>
                  <a:prstClr val="black"/>
                </a:solidFill>
                <a:latin typeface="Century Schoolbook"/>
              </a:rPr>
              <a:t>and in those states </a:t>
            </a:r>
            <a:endParaRPr lang="en-IN" dirty="0" smtClean="0">
              <a:solidFill>
                <a:prstClr val="black"/>
              </a:solidFill>
              <a:latin typeface="Century Schoolbook"/>
            </a:endParaRPr>
          </a:p>
          <a:p>
            <a:endParaRPr lang="en-US" dirty="0">
              <a:solidFill>
                <a:prstClr val="black"/>
              </a:solidFill>
              <a:latin typeface="Century Schoolbook"/>
            </a:endParaRPr>
          </a:p>
          <a:p>
            <a:endParaRPr lang="en-US" dirty="0" smtClean="0">
              <a:solidFill>
                <a:prstClr val="black"/>
              </a:solidFill>
              <a:latin typeface="Century Schoolbook"/>
            </a:endParaRPr>
          </a:p>
          <a:p>
            <a:endParaRPr lang="en-US" dirty="0">
              <a:solidFill>
                <a:prstClr val="black"/>
              </a:solidFill>
              <a:latin typeface="Century Schoolbook"/>
            </a:endParaRPr>
          </a:p>
          <a:p>
            <a:r>
              <a:rPr lang="en-IN" dirty="0">
                <a:solidFill>
                  <a:prstClr val="black"/>
                </a:solidFill>
                <a:latin typeface="Century Schoolbook"/>
              </a:rPr>
              <a:t>Therefore</a:t>
            </a:r>
            <a:r>
              <a:rPr lang="en-IN" dirty="0" smtClean="0">
                <a:solidFill>
                  <a:prstClr val="black"/>
                </a:solidFill>
                <a:latin typeface="Century Schoolbook"/>
              </a:rPr>
              <a:t>, the </a:t>
            </a:r>
            <a:r>
              <a:rPr lang="en-IN" dirty="0">
                <a:solidFill>
                  <a:prstClr val="black"/>
                </a:solidFill>
                <a:latin typeface="Century Schoolbook"/>
              </a:rPr>
              <a:t>expected </a:t>
            </a:r>
            <a:r>
              <a:rPr lang="en-IN" dirty="0" smtClean="0">
                <a:solidFill>
                  <a:prstClr val="black"/>
                </a:solidFill>
                <a:latin typeface="Century Schoolbook"/>
              </a:rPr>
              <a:t>marginal utility of undertaking the risky activity must </a:t>
            </a:r>
            <a:r>
              <a:rPr lang="en-IN" dirty="0">
                <a:solidFill>
                  <a:prstClr val="black"/>
                </a:solidFill>
                <a:latin typeface="Century Schoolbook"/>
              </a:rPr>
              <a:t>be larger-and thus the </a:t>
            </a:r>
            <a:r>
              <a:rPr lang="en-IN" dirty="0" smtClean="0">
                <a:solidFill>
                  <a:prstClr val="black"/>
                </a:solidFill>
                <a:latin typeface="Century Schoolbook"/>
              </a:rPr>
              <a:t>level of </a:t>
            </a:r>
            <a:r>
              <a:rPr lang="en-IN" dirty="0">
                <a:solidFill>
                  <a:prstClr val="black"/>
                </a:solidFill>
                <a:latin typeface="Century Schoolbook"/>
              </a:rPr>
              <a:t>risk-taking must be lower-when the liquidity constraint might bind than when it is known that it will not bind . </a:t>
            </a:r>
          </a:p>
        </p:txBody>
      </p:sp>
      <p:pic>
        <p:nvPicPr>
          <p:cNvPr id="4099" name="Picture 3"/>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09600" y="3251581"/>
            <a:ext cx="1435786" cy="35059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64710013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br>
              <a:rPr lang="en-US" dirty="0" smtClean="0"/>
            </a:br>
            <a:endParaRPr lang="en-IN" dirty="0"/>
          </a:p>
        </p:txBody>
      </p:sp>
      <p:sp>
        <p:nvSpPr>
          <p:cNvPr id="3" name="Content Placeholder 2"/>
          <p:cNvSpPr>
            <a:spLocks noGrp="1"/>
          </p:cNvSpPr>
          <p:nvPr>
            <p:ph sz="quarter" idx="1"/>
          </p:nvPr>
        </p:nvSpPr>
        <p:spPr>
          <a:xfrm>
            <a:off x="457200" y="1374648"/>
            <a:ext cx="7467600" cy="4873752"/>
          </a:xfrm>
        </p:spPr>
        <p:txBody>
          <a:bodyPr>
            <a:normAutofit/>
          </a:bodyPr>
          <a:lstStyle/>
          <a:p>
            <a:r>
              <a:rPr lang="en-IN" sz="2000" dirty="0" smtClean="0"/>
              <a:t>As, it </a:t>
            </a:r>
            <a:r>
              <a:rPr lang="en-IN" sz="2000" dirty="0"/>
              <a:t>is to be expected that poorer households are more likely to be subject to </a:t>
            </a:r>
            <a:r>
              <a:rPr lang="en-IN" sz="2000" dirty="0" smtClean="0"/>
              <a:t>binding </a:t>
            </a:r>
            <a:r>
              <a:rPr lang="en-IN" sz="2000" dirty="0"/>
              <a:t>liquidity </a:t>
            </a:r>
            <a:r>
              <a:rPr lang="en-IN" sz="2000" dirty="0" smtClean="0"/>
              <a:t>constraints, </a:t>
            </a:r>
            <a:r>
              <a:rPr lang="en-IN" sz="2000" dirty="0"/>
              <a:t>t</a:t>
            </a:r>
            <a:r>
              <a:rPr lang="en-IN" sz="2000" dirty="0" smtClean="0"/>
              <a:t>hese </a:t>
            </a:r>
            <a:r>
              <a:rPr lang="en-IN" sz="2000" dirty="0"/>
              <a:t>households, therefore, will choose a more </a:t>
            </a:r>
            <a:r>
              <a:rPr lang="en-IN" sz="2000" dirty="0" smtClean="0"/>
              <a:t>conservative </a:t>
            </a:r>
            <a:r>
              <a:rPr lang="en-IN" sz="2000" dirty="0"/>
              <a:t>portfolio of activities than richer </a:t>
            </a:r>
            <a:r>
              <a:rPr lang="en-IN" sz="2000" dirty="0" smtClean="0"/>
              <a:t>households</a:t>
            </a:r>
          </a:p>
          <a:p>
            <a:pPr marL="0" indent="0">
              <a:buNone/>
            </a:pPr>
            <a:endParaRPr lang="en-IN" sz="2000" dirty="0" smtClean="0"/>
          </a:p>
          <a:p>
            <a:r>
              <a:rPr lang="en-IN" sz="2000" dirty="0"/>
              <a:t>Poorer </a:t>
            </a:r>
            <a:r>
              <a:rPr lang="en-IN" sz="2000" dirty="0" smtClean="0"/>
              <a:t>households will </a:t>
            </a:r>
            <a:r>
              <a:rPr lang="en-IN" sz="2000" dirty="0"/>
              <a:t>choose activities that reduce the variance of their incomes, but that also have lower expected incomes than the activities chosen by wealthier households. </a:t>
            </a:r>
            <a:r>
              <a:rPr lang="en-IN" sz="2000" dirty="0" smtClean="0"/>
              <a:t> </a:t>
            </a:r>
            <a:endParaRPr lang="en-IN" sz="2000" dirty="0"/>
          </a:p>
        </p:txBody>
      </p:sp>
    </p:spTree>
    <p:extLst>
      <p:ext uri="{BB962C8B-B14F-4D97-AF65-F5344CB8AC3E}">
        <p14:creationId xmlns:p14="http://schemas.microsoft.com/office/powerpoint/2010/main" xmlns="" val="268174294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ways to reduce risk</a:t>
            </a:r>
            <a:endParaRPr lang="en-US" dirty="0"/>
          </a:p>
        </p:txBody>
      </p:sp>
      <p:sp>
        <p:nvSpPr>
          <p:cNvPr id="3" name="Content Placeholder 2"/>
          <p:cNvSpPr>
            <a:spLocks noGrp="1"/>
          </p:cNvSpPr>
          <p:nvPr>
            <p:ph idx="1"/>
          </p:nvPr>
        </p:nvSpPr>
        <p:spPr>
          <a:xfrm>
            <a:off x="152400" y="1600200"/>
            <a:ext cx="8763000" cy="4525963"/>
          </a:xfrm>
        </p:spPr>
        <p:txBody>
          <a:bodyPr>
            <a:normAutofit/>
          </a:bodyPr>
          <a:lstStyle/>
          <a:p>
            <a:r>
              <a:rPr lang="en-US" sz="2200" dirty="0" smtClean="0"/>
              <a:t>In an agricultural </a:t>
            </a:r>
            <a:r>
              <a:rPr lang="en-US" sz="2200" dirty="0"/>
              <a:t>economy, households might farm a </a:t>
            </a:r>
            <a:endParaRPr lang="en-US" sz="2200" dirty="0" smtClean="0"/>
          </a:p>
          <a:p>
            <a:pPr marL="731520">
              <a:buFont typeface="Wingdings" pitchFamily="2" charset="2"/>
              <a:buChar char="Ø"/>
            </a:pPr>
            <a:r>
              <a:rPr lang="en-US" sz="2200" dirty="0" smtClean="0"/>
              <a:t>diversified </a:t>
            </a:r>
            <a:r>
              <a:rPr lang="en-US" sz="2200" dirty="0"/>
              <a:t>portfolio of land, </a:t>
            </a:r>
            <a:endParaRPr lang="en-US" sz="2200" dirty="0" smtClean="0"/>
          </a:p>
          <a:p>
            <a:pPr marL="731520">
              <a:buFont typeface="Wingdings" pitchFamily="2" charset="2"/>
              <a:buChar char="Ø"/>
            </a:pPr>
            <a:r>
              <a:rPr lang="en-US" sz="2200" dirty="0" smtClean="0"/>
              <a:t>adopt </a:t>
            </a:r>
            <a:r>
              <a:rPr lang="en-US" sz="2200" dirty="0"/>
              <a:t>technologies (such as intercropping or drought-resistant </a:t>
            </a:r>
            <a:r>
              <a:rPr lang="en-US" sz="2200" dirty="0" smtClean="0"/>
              <a:t>crops</a:t>
            </a:r>
            <a:r>
              <a:rPr lang="en-US" sz="2200" dirty="0"/>
              <a:t>) </a:t>
            </a:r>
            <a:r>
              <a:rPr lang="en-US" sz="2200" dirty="0" smtClean="0"/>
              <a:t> </a:t>
            </a:r>
          </a:p>
          <a:p>
            <a:pPr marL="731520">
              <a:buFont typeface="Wingdings" pitchFamily="2" charset="2"/>
              <a:buChar char="Ø"/>
            </a:pPr>
            <a:r>
              <a:rPr lang="en-US" sz="2200" dirty="0" smtClean="0"/>
              <a:t>contractual </a:t>
            </a:r>
            <a:r>
              <a:rPr lang="en-US" sz="2200" dirty="0"/>
              <a:t>arrangements (such as sharecropping) </a:t>
            </a:r>
            <a:endParaRPr lang="en-US" sz="2200" dirty="0" smtClean="0"/>
          </a:p>
          <a:p>
            <a:r>
              <a:rPr lang="en-US" sz="2200" dirty="0" smtClean="0"/>
              <a:t>that </a:t>
            </a:r>
            <a:r>
              <a:rPr lang="en-US" sz="2200" dirty="0"/>
              <a:t>reduce the variance of income, or diversify their activities (through migration or local non-agricultural employment</a:t>
            </a:r>
            <a:r>
              <a:rPr lang="en-US" sz="2200" dirty="0" smtClean="0"/>
              <a:t>).</a:t>
            </a:r>
          </a:p>
          <a:p>
            <a:r>
              <a:rPr lang="en-US" sz="2200" dirty="0"/>
              <a:t>Any of these ex ante actions might be costly, so that the households </a:t>
            </a:r>
            <a:r>
              <a:rPr lang="en-US" sz="2200" dirty="0" smtClean="0"/>
              <a:t>would be sacrificing income, on average, in order to assure a less risky stream of </a:t>
            </a:r>
            <a:r>
              <a:rPr lang="en-US" sz="2200" dirty="0"/>
              <a:t>income.</a:t>
            </a:r>
          </a:p>
        </p:txBody>
      </p:sp>
    </p:spTree>
    <p:extLst>
      <p:ext uri="{BB962C8B-B14F-4D97-AF65-F5344CB8AC3E}">
        <p14:creationId xmlns:p14="http://schemas.microsoft.com/office/powerpoint/2010/main" xmlns="" val="18159789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Risk sharing</a:t>
            </a:r>
            <a:endParaRPr lang="en-US" dirty="0"/>
          </a:p>
        </p:txBody>
      </p:sp>
      <p:sp>
        <p:nvSpPr>
          <p:cNvPr id="3" name="Content Placeholder 2"/>
          <p:cNvSpPr>
            <a:spLocks noGrp="1"/>
          </p:cNvSpPr>
          <p:nvPr>
            <p:ph idx="1"/>
          </p:nvPr>
        </p:nvSpPr>
        <p:spPr>
          <a:xfrm>
            <a:off x="457200" y="1524000"/>
            <a:ext cx="8229600" cy="4800600"/>
          </a:xfrm>
        </p:spPr>
        <p:txBody>
          <a:bodyPr>
            <a:normAutofit/>
          </a:bodyPr>
          <a:lstStyle/>
          <a:p>
            <a:r>
              <a:rPr lang="en-US" sz="2200" dirty="0"/>
              <a:t>There is a possibility that in some communities mechanisms exist to allocate risk efficiently</a:t>
            </a:r>
            <a:r>
              <a:rPr lang="en-US" sz="2200" dirty="0" smtClean="0"/>
              <a:t>. </a:t>
            </a:r>
          </a:p>
          <a:p>
            <a:r>
              <a:rPr lang="en-US" sz="2200" dirty="0" smtClean="0"/>
              <a:t>Households </a:t>
            </a:r>
            <a:r>
              <a:rPr lang="en-US" sz="2200" dirty="0"/>
              <a:t>within a village, kinship group, or other social </a:t>
            </a:r>
            <a:r>
              <a:rPr lang="en-US" sz="2200" dirty="0" smtClean="0"/>
              <a:t>network may share each </a:t>
            </a:r>
            <a:r>
              <a:rPr lang="en-US" sz="2200" dirty="0"/>
              <a:t>other's risk </a:t>
            </a:r>
            <a:r>
              <a:rPr lang="en-US" sz="2200" dirty="0" smtClean="0"/>
              <a:t>through institutional arrangements which </a:t>
            </a:r>
            <a:r>
              <a:rPr lang="en-US" sz="2200" dirty="0"/>
              <a:t>approximate the Pareto-efficient allocation of risk. </a:t>
            </a:r>
            <a:endParaRPr lang="en-US" sz="2200" dirty="0" smtClean="0"/>
          </a:p>
          <a:p>
            <a:r>
              <a:rPr lang="en-US" sz="2200" dirty="0" smtClean="0"/>
              <a:t>The </a:t>
            </a:r>
            <a:r>
              <a:rPr lang="en-US" sz="2200" dirty="0"/>
              <a:t>information flow within a cohesive community may be sufficiently </a:t>
            </a:r>
            <a:r>
              <a:rPr lang="en-US" sz="2200" dirty="0" smtClean="0"/>
              <a:t>rich.</a:t>
            </a:r>
          </a:p>
          <a:p>
            <a:r>
              <a:rPr lang="en-US" sz="2200" dirty="0" smtClean="0"/>
              <a:t>This ensures that any </a:t>
            </a:r>
            <a:r>
              <a:rPr lang="en-US" sz="2200" dirty="0"/>
              <a:t>incidence of random shocks to households' incomes is common </a:t>
            </a:r>
            <a:r>
              <a:rPr lang="en-US" sz="2200" dirty="0" smtClean="0"/>
              <a:t>knowledge.</a:t>
            </a:r>
          </a:p>
          <a:p>
            <a:r>
              <a:rPr lang="en-US" sz="2200" dirty="0" smtClean="0"/>
              <a:t>This permits </a:t>
            </a:r>
            <a:r>
              <a:rPr lang="en-US" sz="2200" dirty="0"/>
              <a:t>community-level institutions to insure members against </a:t>
            </a:r>
            <a:r>
              <a:rPr lang="en-US" sz="2200" dirty="0" smtClean="0"/>
              <a:t>fluctuations in </a:t>
            </a:r>
            <a:r>
              <a:rPr lang="en-US" sz="2200" dirty="0"/>
              <a:t>their incomes without the problems of moral hazard and adverse selection that would plague an outside insurer.</a:t>
            </a:r>
          </a:p>
        </p:txBody>
      </p:sp>
    </p:spTree>
    <p:extLst>
      <p:ext uri="{BB962C8B-B14F-4D97-AF65-F5344CB8AC3E}">
        <p14:creationId xmlns:p14="http://schemas.microsoft.com/office/powerpoint/2010/main" xmlns="" val="13206366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84238"/>
          </a:xfrm>
        </p:spPr>
        <p:txBody>
          <a:bodyPr>
            <a:normAutofit/>
          </a:bodyPr>
          <a:lstStyle/>
          <a:p>
            <a:r>
              <a:rPr lang="en-US" dirty="0" smtClean="0"/>
              <a:t>Model</a:t>
            </a:r>
            <a:endParaRPr lang="en-US" dirty="0"/>
          </a:p>
        </p:txBody>
      </p:sp>
      <p:sp>
        <p:nvSpPr>
          <p:cNvPr id="3" name="Content Placeholder 2"/>
          <p:cNvSpPr>
            <a:spLocks noGrp="1"/>
          </p:cNvSpPr>
          <p:nvPr>
            <p:ph idx="1"/>
          </p:nvPr>
        </p:nvSpPr>
        <p:spPr>
          <a:xfrm>
            <a:off x="381000" y="914400"/>
            <a:ext cx="8229600" cy="5715000"/>
          </a:xfrm>
        </p:spPr>
        <p:txBody>
          <a:bodyPr>
            <a:normAutofit/>
          </a:bodyPr>
          <a:lstStyle/>
          <a:p>
            <a:r>
              <a:rPr lang="en-US" sz="2200" dirty="0" smtClean="0"/>
              <a:t>Let </a:t>
            </a:r>
            <a:r>
              <a:rPr lang="en-US" sz="2200" dirty="0" err="1" smtClean="0"/>
              <a:t>i</a:t>
            </a:r>
            <a:r>
              <a:rPr lang="en-US" sz="2200" dirty="0" smtClean="0"/>
              <a:t> </a:t>
            </a:r>
            <a:r>
              <a:rPr lang="en-US" sz="2200" dirty="0"/>
              <a:t>=1,...,</a:t>
            </a:r>
            <a:r>
              <a:rPr lang="en-US" sz="2200" dirty="0" smtClean="0"/>
              <a:t>N index the households that live in the village.</a:t>
            </a:r>
          </a:p>
          <a:p>
            <a:r>
              <a:rPr lang="en-US" sz="2200" dirty="0" smtClean="0"/>
              <a:t>There are T periods</a:t>
            </a:r>
            <a:r>
              <a:rPr lang="en-US" sz="2200" dirty="0"/>
              <a:t>, indexed by t. </a:t>
            </a:r>
            <a:endParaRPr lang="en-US" sz="2200" dirty="0" smtClean="0"/>
          </a:p>
          <a:p>
            <a:r>
              <a:rPr lang="en-US" sz="2200" dirty="0" smtClean="0"/>
              <a:t>There are S states, indexed by s. </a:t>
            </a:r>
          </a:p>
          <a:p>
            <a:r>
              <a:rPr lang="en-US" sz="2200" dirty="0" smtClean="0"/>
              <a:t>Commonly known probability of occurrence of a state s is </a:t>
            </a:r>
            <a:r>
              <a:rPr lang="el-GR" sz="2200" dirty="0" smtClean="0"/>
              <a:t>π</a:t>
            </a:r>
            <a:r>
              <a:rPr lang="en-US" sz="2200" baseline="-25000" dirty="0" smtClean="0"/>
              <a:t>s</a:t>
            </a:r>
          </a:p>
          <a:p>
            <a:r>
              <a:rPr lang="en-US" sz="2200" dirty="0" smtClean="0"/>
              <a:t>In state </a:t>
            </a:r>
            <a:r>
              <a:rPr lang="en-US" sz="2200" dirty="0"/>
              <a:t>s</a:t>
            </a:r>
            <a:r>
              <a:rPr lang="en-US" sz="2200" dirty="0" smtClean="0"/>
              <a:t> </a:t>
            </a:r>
            <a:r>
              <a:rPr lang="en-US" sz="2200" dirty="0"/>
              <a:t>each household </a:t>
            </a:r>
            <a:r>
              <a:rPr lang="en-US" sz="2200" dirty="0" err="1"/>
              <a:t>i</a:t>
            </a:r>
            <a:r>
              <a:rPr lang="en-US" sz="2200" dirty="0"/>
              <a:t> receives an income </a:t>
            </a:r>
            <a:r>
              <a:rPr lang="en-US" sz="2200" dirty="0" smtClean="0"/>
              <a:t>of Y</a:t>
            </a:r>
            <a:r>
              <a:rPr lang="en-US" sz="2200" baseline="-25000" dirty="0" smtClean="0"/>
              <a:t>is</a:t>
            </a:r>
            <a:r>
              <a:rPr lang="en-US" sz="2200" dirty="0" smtClean="0"/>
              <a:t> </a:t>
            </a:r>
            <a:r>
              <a:rPr lang="en-US" sz="2200" dirty="0"/>
              <a:t>&gt; 0</a:t>
            </a:r>
            <a:r>
              <a:rPr lang="en-US" sz="2200" dirty="0" smtClean="0"/>
              <a:t>. </a:t>
            </a:r>
          </a:p>
          <a:p>
            <a:r>
              <a:rPr lang="en-US" sz="2200" dirty="0" smtClean="0"/>
              <a:t>Let </a:t>
            </a:r>
            <a:r>
              <a:rPr lang="en-US" sz="2200" dirty="0"/>
              <a:t>C</a:t>
            </a:r>
            <a:r>
              <a:rPr lang="en-US" sz="2200" baseline="-25000" dirty="0"/>
              <a:t>ist</a:t>
            </a:r>
            <a:r>
              <a:rPr lang="en-US" sz="2200" dirty="0"/>
              <a:t> represent the consumption of household </a:t>
            </a:r>
            <a:r>
              <a:rPr lang="en-US" sz="2200" dirty="0" err="1"/>
              <a:t>i</a:t>
            </a:r>
            <a:r>
              <a:rPr lang="en-US" sz="2200" dirty="0"/>
              <a:t> </a:t>
            </a:r>
            <a:r>
              <a:rPr lang="en-US" sz="2200" dirty="0" smtClean="0"/>
              <a:t>if state </a:t>
            </a:r>
            <a:r>
              <a:rPr lang="en-US" sz="2200" dirty="0"/>
              <a:t>s occurs in period t</a:t>
            </a:r>
            <a:r>
              <a:rPr lang="en-US" sz="2200" dirty="0" smtClean="0"/>
              <a:t>.</a:t>
            </a:r>
          </a:p>
          <a:p>
            <a:r>
              <a:rPr lang="en-US" sz="2200" dirty="0" smtClean="0"/>
              <a:t>Suppose </a:t>
            </a:r>
            <a:r>
              <a:rPr lang="en-US" sz="2200" dirty="0"/>
              <a:t>that each household has a separable utility function of the form</a:t>
            </a:r>
            <a:r>
              <a:rPr lang="en-US" sz="2200" dirty="0" smtClean="0"/>
              <a:t>:</a:t>
            </a:r>
          </a:p>
          <a:p>
            <a:endParaRPr lang="en-US" sz="2200" dirty="0"/>
          </a:p>
          <a:p>
            <a:endParaRPr lang="en-US" sz="2200" dirty="0" smtClean="0"/>
          </a:p>
          <a:p>
            <a:endParaRPr lang="en-US" sz="2200" dirty="0" smtClean="0"/>
          </a:p>
          <a:p>
            <a:r>
              <a:rPr lang="en-US" sz="2200" dirty="0"/>
              <a:t>where u() is twice continuously differentiable with u' &gt; 0, u" &lt; 0 and </a:t>
            </a:r>
            <a:r>
              <a:rPr lang="en-US" sz="2200" dirty="0" smtClean="0"/>
              <a:t>Lim </a:t>
            </a:r>
            <a:r>
              <a:rPr lang="en-US" sz="2200" baseline="-25000" dirty="0" smtClean="0"/>
              <a:t>x-&gt;0</a:t>
            </a:r>
            <a:r>
              <a:rPr lang="en-US" sz="2200" dirty="0" smtClean="0"/>
              <a:t> u</a:t>
            </a:r>
            <a:r>
              <a:rPr lang="en-US" sz="2200" dirty="0"/>
              <a:t>'(x)= +00.</a:t>
            </a:r>
          </a:p>
        </p:txBody>
      </p:sp>
      <p:pic>
        <p:nvPicPr>
          <p:cNvPr id="1027" name="Picture 3"/>
          <p:cNvPicPr>
            <a:picLocks noChangeAspect="1" noChangeArrowheads="1"/>
          </p:cNvPicPr>
          <p:nvPr/>
        </p:nvPicPr>
        <p:blipFill>
          <a:blip r:embed="rId2" cstate="print"/>
          <a:srcRect/>
          <a:stretch>
            <a:fillRect/>
          </a:stretch>
        </p:blipFill>
        <p:spPr bwMode="auto">
          <a:xfrm>
            <a:off x="1828800" y="4343400"/>
            <a:ext cx="3429000" cy="1021404"/>
          </a:xfrm>
          <a:prstGeom prst="rect">
            <a:avLst/>
          </a:prstGeom>
          <a:noFill/>
          <a:ln w="9525">
            <a:noFill/>
            <a:miter lim="800000"/>
            <a:headEnd/>
            <a:tailEnd/>
          </a:ln>
          <a:effectLst/>
        </p:spPr>
      </p:pic>
    </p:spTree>
    <p:extLst>
      <p:ext uri="{BB962C8B-B14F-4D97-AF65-F5344CB8AC3E}">
        <p14:creationId xmlns:p14="http://schemas.microsoft.com/office/powerpoint/2010/main" xmlns="" val="24688960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458200" cy="6477000"/>
          </a:xfrm>
        </p:spPr>
        <p:txBody>
          <a:bodyPr>
            <a:normAutofit/>
          </a:bodyPr>
          <a:lstStyle/>
          <a:p>
            <a:r>
              <a:rPr lang="en-US" sz="2200" dirty="0" smtClean="0"/>
              <a:t>A Pareto-efficient allocation of risk within the village can </a:t>
            </a:r>
            <a:r>
              <a:rPr lang="en-US" sz="2200" dirty="0"/>
              <a:t>be found by maximizing the weighted sum of the utilities of each of the N households, where the weight of household </a:t>
            </a:r>
            <a:r>
              <a:rPr lang="en-US" sz="2200" dirty="0" err="1"/>
              <a:t>i</a:t>
            </a:r>
            <a:r>
              <a:rPr lang="en-US" sz="2200" dirty="0"/>
              <a:t> in the Pareto </a:t>
            </a:r>
            <a:r>
              <a:rPr lang="en-US" sz="2200" dirty="0" err="1"/>
              <a:t>programme</a:t>
            </a:r>
            <a:r>
              <a:rPr lang="en-US" sz="2200" dirty="0"/>
              <a:t> is </a:t>
            </a:r>
            <a:r>
              <a:rPr lang="el-GR" sz="2200" dirty="0" smtClean="0"/>
              <a:t>λ</a:t>
            </a:r>
            <a:r>
              <a:rPr lang="en-US" sz="2200" baseline="-25000" dirty="0" err="1" smtClean="0"/>
              <a:t>i</a:t>
            </a:r>
            <a:r>
              <a:rPr lang="en-US" sz="2200" baseline="-25000" dirty="0" smtClean="0"/>
              <a:t> </a:t>
            </a:r>
            <a:r>
              <a:rPr lang="en-US" sz="2200" dirty="0" smtClean="0"/>
              <a:t>, 0 &lt; </a:t>
            </a:r>
            <a:r>
              <a:rPr lang="el-GR" sz="2200" dirty="0" smtClean="0"/>
              <a:t>λ</a:t>
            </a:r>
            <a:r>
              <a:rPr lang="en-US" sz="2200" baseline="-25000" dirty="0" err="1" smtClean="0"/>
              <a:t>i</a:t>
            </a:r>
            <a:r>
              <a:rPr lang="en-US" sz="2200" dirty="0" smtClean="0"/>
              <a:t> &lt; 1 , </a:t>
            </a:r>
          </a:p>
          <a:p>
            <a:endParaRPr lang="en-US" sz="2200" dirty="0"/>
          </a:p>
          <a:p>
            <a:endParaRPr lang="en-US" sz="2200" dirty="0" smtClean="0"/>
          </a:p>
          <a:p>
            <a:r>
              <a:rPr lang="en-US" sz="2200" dirty="0"/>
              <a:t>s</a:t>
            </a:r>
            <a:r>
              <a:rPr lang="en-US" sz="2200" dirty="0" smtClean="0"/>
              <a:t>ubject to</a:t>
            </a:r>
          </a:p>
          <a:p>
            <a:endParaRPr lang="en-US" sz="2200" dirty="0"/>
          </a:p>
          <a:p>
            <a:endParaRPr lang="en-US" sz="2200" dirty="0" smtClean="0"/>
          </a:p>
          <a:p>
            <a:endParaRPr lang="en-US" sz="2200" dirty="0"/>
          </a:p>
          <a:p>
            <a:endParaRPr lang="en-US" sz="2200" dirty="0" smtClean="0"/>
          </a:p>
          <a:p>
            <a:r>
              <a:rPr lang="en-US" sz="2200" dirty="0"/>
              <a:t>The first-order conditions corresponding to C</a:t>
            </a:r>
            <a:r>
              <a:rPr lang="en-US" sz="2200" baseline="-25000" dirty="0"/>
              <a:t>ist</a:t>
            </a:r>
            <a:r>
              <a:rPr lang="en-US" sz="2200" dirty="0"/>
              <a:t> and </a:t>
            </a:r>
            <a:r>
              <a:rPr lang="en-US" sz="2200" dirty="0" err="1"/>
              <a:t>C</a:t>
            </a:r>
            <a:r>
              <a:rPr lang="en-US" sz="2200" baseline="-25000" dirty="0" err="1"/>
              <a:t>jst</a:t>
            </a:r>
            <a:r>
              <a:rPr lang="en-US" sz="2200" dirty="0"/>
              <a:t> imply</a:t>
            </a:r>
            <a:endParaRPr lang="en-US" sz="2200" dirty="0" smtClean="0"/>
          </a:p>
        </p:txBody>
      </p:sp>
      <p:pic>
        <p:nvPicPr>
          <p:cNvPr id="2050" name="Picture 2"/>
          <p:cNvPicPr>
            <a:picLocks noChangeAspect="1" noChangeArrowheads="1"/>
          </p:cNvPicPr>
          <p:nvPr/>
        </p:nvPicPr>
        <p:blipFill>
          <a:blip r:embed="rId2" cstate="print"/>
          <a:srcRect/>
          <a:stretch>
            <a:fillRect/>
          </a:stretch>
        </p:blipFill>
        <p:spPr bwMode="auto">
          <a:xfrm>
            <a:off x="3810000" y="1295400"/>
            <a:ext cx="1076325" cy="428625"/>
          </a:xfrm>
          <a:prstGeom prst="rect">
            <a:avLst/>
          </a:prstGeom>
          <a:noFill/>
          <a:ln w="9525">
            <a:noFill/>
            <a:miter lim="800000"/>
            <a:headEnd/>
            <a:tailEnd/>
          </a:ln>
          <a:effectLst/>
        </p:spPr>
      </p:pic>
      <p:pic>
        <p:nvPicPr>
          <p:cNvPr id="2051" name="Picture 3"/>
          <p:cNvPicPr>
            <a:picLocks noChangeAspect="1" noChangeArrowheads="1"/>
          </p:cNvPicPr>
          <p:nvPr/>
        </p:nvPicPr>
        <p:blipFill>
          <a:blip r:embed="rId3" cstate="print"/>
          <a:srcRect/>
          <a:stretch>
            <a:fillRect/>
          </a:stretch>
        </p:blipFill>
        <p:spPr bwMode="auto">
          <a:xfrm>
            <a:off x="228600" y="1600200"/>
            <a:ext cx="2057400" cy="926369"/>
          </a:xfrm>
          <a:prstGeom prst="rect">
            <a:avLst/>
          </a:prstGeom>
          <a:noFill/>
          <a:ln w="9525">
            <a:noFill/>
            <a:miter lim="800000"/>
            <a:headEnd/>
            <a:tailEnd/>
          </a:ln>
          <a:effectLst/>
        </p:spPr>
      </p:pic>
      <p:pic>
        <p:nvPicPr>
          <p:cNvPr id="2052" name="Picture 4"/>
          <p:cNvPicPr>
            <a:picLocks noChangeAspect="1" noChangeArrowheads="1"/>
          </p:cNvPicPr>
          <p:nvPr/>
        </p:nvPicPr>
        <p:blipFill>
          <a:blip r:embed="rId4" cstate="print"/>
          <a:srcRect/>
          <a:stretch>
            <a:fillRect/>
          </a:stretch>
        </p:blipFill>
        <p:spPr bwMode="auto">
          <a:xfrm>
            <a:off x="381000" y="2819400"/>
            <a:ext cx="6487257" cy="1447800"/>
          </a:xfrm>
          <a:prstGeom prst="rect">
            <a:avLst/>
          </a:prstGeom>
          <a:noFill/>
          <a:ln w="9525">
            <a:noFill/>
            <a:miter lim="800000"/>
            <a:headEnd/>
            <a:tailEnd/>
          </a:ln>
          <a:effectLst/>
        </p:spPr>
      </p:pic>
      <p:pic>
        <p:nvPicPr>
          <p:cNvPr id="2053" name="Picture 5"/>
          <p:cNvPicPr>
            <a:picLocks noChangeAspect="1" noChangeArrowheads="1"/>
          </p:cNvPicPr>
          <p:nvPr/>
        </p:nvPicPr>
        <p:blipFill>
          <a:blip r:embed="rId5" cstate="print"/>
          <a:srcRect/>
          <a:stretch>
            <a:fillRect/>
          </a:stretch>
        </p:blipFill>
        <p:spPr bwMode="auto">
          <a:xfrm>
            <a:off x="1142999" y="5029200"/>
            <a:ext cx="3167743" cy="1143000"/>
          </a:xfrm>
          <a:prstGeom prst="rect">
            <a:avLst/>
          </a:prstGeom>
          <a:noFill/>
          <a:ln w="9525">
            <a:noFill/>
            <a:miter lim="800000"/>
            <a:headEnd/>
            <a:tailEnd/>
          </a:ln>
          <a:effectLst/>
        </p:spPr>
      </p:pic>
    </p:spTree>
    <p:extLst>
      <p:ext uri="{BB962C8B-B14F-4D97-AF65-F5344CB8AC3E}">
        <p14:creationId xmlns:p14="http://schemas.microsoft.com/office/powerpoint/2010/main" xmlns="" val="15890701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10600" cy="5897563"/>
          </a:xfrm>
        </p:spPr>
        <p:txBody>
          <a:bodyPr>
            <a:noAutofit/>
          </a:bodyPr>
          <a:lstStyle/>
          <a:p>
            <a:r>
              <a:rPr lang="en-US" sz="2200" dirty="0"/>
              <a:t>This equality extends across all N households in the village in any state at any point in time</a:t>
            </a:r>
            <a:r>
              <a:rPr lang="en-US" sz="2200" dirty="0" smtClean="0"/>
              <a:t>.</a:t>
            </a:r>
          </a:p>
          <a:p>
            <a:r>
              <a:rPr lang="en-US" sz="2200" dirty="0"/>
              <a:t>The marginal utilities and therefore consumption levels of all households in the village move together. </a:t>
            </a:r>
            <a:endParaRPr lang="en-US" sz="2200" dirty="0" smtClean="0"/>
          </a:p>
          <a:p>
            <a:r>
              <a:rPr lang="en-US" sz="2200" dirty="0" smtClean="0"/>
              <a:t>Therefore</a:t>
            </a:r>
            <a:r>
              <a:rPr lang="en-US" sz="2200" dirty="0"/>
              <a:t>, the marginal utility </a:t>
            </a:r>
            <a:r>
              <a:rPr lang="en-US" sz="2200" dirty="0" smtClean="0"/>
              <a:t>of any </a:t>
            </a:r>
            <a:r>
              <a:rPr lang="en-US" sz="2200" dirty="0"/>
              <a:t>household is a monotonically increasing function </a:t>
            </a:r>
            <a:r>
              <a:rPr lang="en-US" sz="2200" dirty="0" smtClean="0"/>
              <a:t>of the </a:t>
            </a:r>
            <a:r>
              <a:rPr lang="en-US" sz="2200" dirty="0"/>
              <a:t>average marginal utility of households in the village </a:t>
            </a:r>
            <a:r>
              <a:rPr lang="en-US" sz="2200" dirty="0" smtClean="0"/>
              <a:t>in </a:t>
            </a:r>
            <a:r>
              <a:rPr lang="en-US" sz="2200" dirty="0"/>
              <a:t>any state. </a:t>
            </a:r>
            <a:endParaRPr lang="en-US" sz="2200" dirty="0" smtClean="0"/>
          </a:p>
          <a:p>
            <a:r>
              <a:rPr lang="en-US" sz="2200" b="1" dirty="0" smtClean="0"/>
              <a:t>This </a:t>
            </a:r>
            <a:r>
              <a:rPr lang="en-US" sz="2200" b="1" dirty="0"/>
              <a:t>implies that the consumption </a:t>
            </a:r>
            <a:r>
              <a:rPr lang="en-US" sz="2200" b="1" dirty="0" smtClean="0"/>
              <a:t>of any </a:t>
            </a:r>
            <a:r>
              <a:rPr lang="en-US" sz="2200" b="1" dirty="0"/>
              <a:t>household </a:t>
            </a:r>
            <a:r>
              <a:rPr lang="en-US" sz="2200" b="1" dirty="0" smtClean="0"/>
              <a:t>is a monotonically increasing function of average </a:t>
            </a:r>
            <a:r>
              <a:rPr lang="en-US" sz="2200" b="1" dirty="0"/>
              <a:t>village consumption</a:t>
            </a:r>
            <a:r>
              <a:rPr lang="en-US" sz="2200" dirty="0" smtClean="0"/>
              <a:t>.</a:t>
            </a:r>
          </a:p>
          <a:p>
            <a:r>
              <a:rPr lang="en-US" sz="2200" dirty="0" smtClean="0"/>
              <a:t>There </a:t>
            </a:r>
            <a:r>
              <a:rPr lang="en-US" sz="2200" dirty="0"/>
              <a:t>is no incentive for risk diversification at the household level, because, after controlling for aggregate consumption, household consumption is not affected by shocks to a household's income. </a:t>
            </a:r>
            <a:endParaRPr lang="en-US" sz="2200" dirty="0" smtClean="0"/>
          </a:p>
          <a:p>
            <a:r>
              <a:rPr lang="en-US" sz="2200" b="1" dirty="0" smtClean="0"/>
              <a:t>The only risk faced by the household is that faced by the community as a whole</a:t>
            </a:r>
            <a:r>
              <a:rPr lang="en-US" sz="2200" dirty="0" smtClean="0"/>
              <a:t>.</a:t>
            </a:r>
            <a:endParaRPr lang="en-US" sz="2200" dirty="0"/>
          </a:p>
        </p:txBody>
      </p:sp>
    </p:spTree>
    <p:extLst>
      <p:ext uri="{BB962C8B-B14F-4D97-AF65-F5344CB8AC3E}">
        <p14:creationId xmlns:p14="http://schemas.microsoft.com/office/powerpoint/2010/main" xmlns="" val="39915164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0"/>
            <a:ext cx="8229600" cy="4876800"/>
          </a:xfrm>
        </p:spPr>
        <p:txBody>
          <a:bodyPr>
            <a:normAutofit/>
          </a:bodyPr>
          <a:lstStyle/>
          <a:p>
            <a:r>
              <a:rPr lang="en-US" sz="2200" dirty="0" smtClean="0"/>
              <a:t>To see the previous result let us assume </a:t>
            </a:r>
            <a:r>
              <a:rPr lang="en-US" sz="2200" dirty="0"/>
              <a:t>an identical constant absolute risk aversion utility </a:t>
            </a:r>
            <a:r>
              <a:rPr lang="en-US" sz="2200" dirty="0" smtClean="0"/>
              <a:t>function</a:t>
            </a:r>
          </a:p>
          <a:p>
            <a:r>
              <a:rPr lang="en-US" sz="2400" dirty="0"/>
              <a:t>Applying this utility function to the first-order </a:t>
            </a:r>
            <a:r>
              <a:rPr lang="en-US" sz="2400" dirty="0" smtClean="0"/>
              <a:t>condition and taking logs, we find</a:t>
            </a:r>
          </a:p>
          <a:p>
            <a:endParaRPr lang="en-US" sz="2400" dirty="0"/>
          </a:p>
          <a:p>
            <a:endParaRPr lang="en-US" sz="2400" dirty="0" smtClean="0"/>
          </a:p>
          <a:p>
            <a:endParaRPr lang="en-US" sz="2400" dirty="0"/>
          </a:p>
          <a:p>
            <a:pPr>
              <a:buNone/>
            </a:pPr>
            <a:endParaRPr lang="en-US" sz="2400" dirty="0"/>
          </a:p>
          <a:p>
            <a:pPr>
              <a:buNone/>
            </a:pPr>
            <a:endParaRPr lang="en-US" sz="2400" dirty="0" smtClean="0"/>
          </a:p>
          <a:p>
            <a:pPr>
              <a:buNone/>
            </a:pPr>
            <a:r>
              <a:rPr lang="en-US" sz="2400" dirty="0" smtClean="0"/>
              <a:t>where</a:t>
            </a:r>
            <a:endParaRPr lang="en-US" sz="2200" dirty="0"/>
          </a:p>
        </p:txBody>
      </p:sp>
      <p:pic>
        <p:nvPicPr>
          <p:cNvPr id="3074" name="Picture 2"/>
          <p:cNvPicPr>
            <a:picLocks noChangeAspect="1" noChangeArrowheads="1"/>
          </p:cNvPicPr>
          <p:nvPr/>
        </p:nvPicPr>
        <p:blipFill>
          <a:blip r:embed="rId2" cstate="print"/>
          <a:srcRect/>
          <a:stretch>
            <a:fillRect/>
          </a:stretch>
        </p:blipFill>
        <p:spPr bwMode="auto">
          <a:xfrm>
            <a:off x="5181600" y="1981200"/>
            <a:ext cx="3048000" cy="462000"/>
          </a:xfrm>
          <a:prstGeom prst="rect">
            <a:avLst/>
          </a:prstGeom>
          <a:noFill/>
          <a:ln w="9525">
            <a:noFill/>
            <a:miter lim="800000"/>
            <a:headEnd/>
            <a:tailEnd/>
          </a:ln>
          <a:effectLst/>
        </p:spPr>
      </p:pic>
      <p:pic>
        <p:nvPicPr>
          <p:cNvPr id="3075" name="Picture 3"/>
          <p:cNvPicPr>
            <a:picLocks noChangeAspect="1" noChangeArrowheads="1"/>
          </p:cNvPicPr>
          <p:nvPr/>
        </p:nvPicPr>
        <p:blipFill>
          <a:blip r:embed="rId3" cstate="print"/>
          <a:srcRect/>
          <a:stretch>
            <a:fillRect/>
          </a:stretch>
        </p:blipFill>
        <p:spPr bwMode="auto">
          <a:xfrm>
            <a:off x="990600" y="3276600"/>
            <a:ext cx="4876800" cy="495440"/>
          </a:xfrm>
          <a:prstGeom prst="rect">
            <a:avLst/>
          </a:prstGeom>
          <a:noFill/>
          <a:ln w="9525">
            <a:noFill/>
            <a:miter lim="800000"/>
            <a:headEnd/>
            <a:tailEnd/>
          </a:ln>
          <a:effectLst/>
        </p:spPr>
      </p:pic>
      <p:pic>
        <p:nvPicPr>
          <p:cNvPr id="3076" name="Picture 4"/>
          <p:cNvPicPr>
            <a:picLocks noChangeAspect="1" noChangeArrowheads="1"/>
          </p:cNvPicPr>
          <p:nvPr/>
        </p:nvPicPr>
        <p:blipFill>
          <a:blip r:embed="rId4" cstate="print"/>
          <a:srcRect/>
          <a:stretch>
            <a:fillRect/>
          </a:stretch>
        </p:blipFill>
        <p:spPr bwMode="auto">
          <a:xfrm>
            <a:off x="609600" y="3886200"/>
            <a:ext cx="5196840" cy="1295400"/>
          </a:xfrm>
          <a:prstGeom prst="rect">
            <a:avLst/>
          </a:prstGeom>
          <a:noFill/>
          <a:ln w="9525">
            <a:noFill/>
            <a:miter lim="800000"/>
            <a:headEnd/>
            <a:tailEnd/>
          </a:ln>
          <a:effectLst/>
        </p:spPr>
      </p:pic>
      <p:pic>
        <p:nvPicPr>
          <p:cNvPr id="3077" name="Picture 5"/>
          <p:cNvPicPr>
            <a:picLocks noChangeAspect="1" noChangeArrowheads="1"/>
          </p:cNvPicPr>
          <p:nvPr/>
        </p:nvPicPr>
        <p:blipFill>
          <a:blip r:embed="rId5" cstate="print"/>
          <a:srcRect/>
          <a:stretch>
            <a:fillRect/>
          </a:stretch>
        </p:blipFill>
        <p:spPr bwMode="auto">
          <a:xfrm>
            <a:off x="1600200" y="5181600"/>
            <a:ext cx="3352800" cy="1235242"/>
          </a:xfrm>
          <a:prstGeom prst="rect">
            <a:avLst/>
          </a:prstGeom>
          <a:noFill/>
          <a:ln w="9525">
            <a:noFill/>
            <a:miter lim="800000"/>
            <a:headEnd/>
            <a:tailEnd/>
          </a:ln>
          <a:effectLst/>
        </p:spPr>
      </p:pic>
    </p:spTree>
    <p:extLst>
      <p:ext uri="{BB962C8B-B14F-4D97-AF65-F5344CB8AC3E}">
        <p14:creationId xmlns:p14="http://schemas.microsoft.com/office/powerpoint/2010/main" xmlns="" val="54704805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2.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4.xml><?xml version="1.0" encoding="utf-8"?>
<a:theme xmlns:a="http://schemas.openxmlformats.org/drawingml/2006/main" name="1_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5.xml><?xml version="1.0" encoding="utf-8"?>
<a:theme xmlns:a="http://schemas.openxmlformats.org/drawingml/2006/main" name="1_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Essential.thmx</Template>
  <TotalTime>245</TotalTime>
  <Words>3342</Words>
  <Application>Microsoft Office PowerPoint</Application>
  <PresentationFormat>On-screen Show (4:3)</PresentationFormat>
  <Paragraphs>239</Paragraphs>
  <Slides>35</Slides>
  <Notes>0</Notes>
  <HiddenSlides>0</HiddenSlides>
  <MMClips>0</MMClips>
  <ScaleCrop>false</ScaleCrop>
  <HeadingPairs>
    <vt:vector size="4" baseType="variant">
      <vt:variant>
        <vt:lpstr>Theme</vt:lpstr>
      </vt:variant>
      <vt:variant>
        <vt:i4>5</vt:i4>
      </vt:variant>
      <vt:variant>
        <vt:lpstr>Slide Titles</vt:lpstr>
      </vt:variant>
      <vt:variant>
        <vt:i4>35</vt:i4>
      </vt:variant>
    </vt:vector>
  </HeadingPairs>
  <TitlesOfParts>
    <vt:vector size="40" baseType="lpstr">
      <vt:lpstr>Essential</vt:lpstr>
      <vt:lpstr>Office Theme</vt:lpstr>
      <vt:lpstr>Oriel</vt:lpstr>
      <vt:lpstr>1_Essential</vt:lpstr>
      <vt:lpstr>1_Oriel</vt:lpstr>
      <vt:lpstr>Risk and  Insurance  in  an  Agricultural Economy </vt:lpstr>
      <vt:lpstr>Introduction</vt:lpstr>
      <vt:lpstr>Goals</vt:lpstr>
      <vt:lpstr>Other ways to reduce risk</vt:lpstr>
      <vt:lpstr>Risk sharing</vt:lpstr>
      <vt:lpstr>Model</vt:lpstr>
      <vt:lpstr>Slide 7</vt:lpstr>
      <vt:lpstr>Slide 8</vt:lpstr>
      <vt:lpstr>Slide 9</vt:lpstr>
      <vt:lpstr>Results</vt:lpstr>
      <vt:lpstr>Issues</vt:lpstr>
      <vt:lpstr>Other mechanisms</vt:lpstr>
      <vt:lpstr>Cashdan Example</vt:lpstr>
      <vt:lpstr>Slide 14</vt:lpstr>
      <vt:lpstr>Platteau and Abraham (1987)</vt:lpstr>
      <vt:lpstr>Slide 16</vt:lpstr>
      <vt:lpstr>No evidence of Pareto-efficient allocation of risk</vt:lpstr>
      <vt:lpstr>Slide 18</vt:lpstr>
      <vt:lpstr>RISK and Insurance in an Agricultural Economy</vt:lpstr>
      <vt:lpstr>Agenda</vt:lpstr>
      <vt:lpstr>Case of unlimited access to credit market</vt:lpstr>
      <vt:lpstr>Case of unlimited access to credit market</vt:lpstr>
      <vt:lpstr>Case of unlimited access to credit market</vt:lpstr>
      <vt:lpstr>Case of unlimited access to credit market</vt:lpstr>
      <vt:lpstr>Permanent Income Hypothesis</vt:lpstr>
      <vt:lpstr>Rejecting Permanent Income Hypothesis</vt:lpstr>
      <vt:lpstr>Rejecting Permanent Income Hypothesis</vt:lpstr>
      <vt:lpstr>RISK and Insurance in an Agricultural Economy</vt:lpstr>
      <vt:lpstr>Ex Ante Means of Reducing Income Fluctuations</vt:lpstr>
      <vt:lpstr>Slide 30</vt:lpstr>
      <vt:lpstr> effect of imperfect ex post consumption smoothing on production decisions </vt:lpstr>
      <vt:lpstr>Slide 32</vt:lpstr>
      <vt:lpstr>Slide 33</vt:lpstr>
      <vt:lpstr>Slide 34</vt:lpstr>
      <vt:lpstr>Conclusions </vt:lpstr>
    </vt:vector>
  </TitlesOfParts>
  <Company>Indian Statistical Institute, New Delhi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Pranav Pareek</dc:creator>
  <cp:lastModifiedBy>Tridip Ray</cp:lastModifiedBy>
  <cp:revision>31</cp:revision>
  <dcterms:created xsi:type="dcterms:W3CDTF">2012-04-10T03:51:05Z</dcterms:created>
  <dcterms:modified xsi:type="dcterms:W3CDTF">2012-04-20T05:36:48Z</dcterms:modified>
</cp:coreProperties>
</file>