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8" r:id="rId21"/>
    <p:sldId id="275" r:id="rId22"/>
    <p:sldId id="279" r:id="rId23"/>
    <p:sldId id="276" r:id="rId24"/>
    <p:sldId id="277"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7719" autoAdjust="0"/>
  </p:normalViewPr>
  <p:slideViewPr>
    <p:cSldViewPr>
      <p:cViewPr>
        <p:scale>
          <a:sx n="75" d="100"/>
          <a:sy n="75" d="100"/>
        </p:scale>
        <p:origin x="-372" y="-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EB4C93-34FA-4317-8811-B2E48192EAF4}" type="datetimeFigureOut">
              <a:rPr lang="en-US" smtClean="0"/>
              <a:pPr/>
              <a:t>12-Apr-12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2EBB38-D42F-46C8-BD0D-A900ED4253C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r>
              <a:rPr lang="en-US" sz="1200" b="0" kern="1200" baseline="0" dirty="0" smtClean="0">
                <a:solidFill>
                  <a:schemeClr val="tx1"/>
                </a:solidFill>
                <a:latin typeface="+mn-lt"/>
                <a:ea typeface="+mn-ea"/>
                <a:cs typeface="+mn-cs"/>
              </a:rPr>
              <a:t>An </a:t>
            </a:r>
            <a:r>
              <a:rPr lang="en-US" sz="1200" b="0" kern="1200" baseline="0" dirty="0" err="1" smtClean="0">
                <a:solidFill>
                  <a:schemeClr val="tx1"/>
                </a:solidFill>
                <a:latin typeface="+mn-lt"/>
                <a:ea typeface="+mn-ea"/>
                <a:cs typeface="+mn-cs"/>
              </a:rPr>
              <a:t>interlinkage</a:t>
            </a:r>
            <a:r>
              <a:rPr lang="en-US" sz="1200" b="0" kern="1200" baseline="0" dirty="0" smtClean="0">
                <a:solidFill>
                  <a:schemeClr val="tx1"/>
                </a:solidFill>
                <a:latin typeface="+mn-lt"/>
                <a:ea typeface="+mn-ea"/>
                <a:cs typeface="+mn-cs"/>
              </a:rPr>
              <a:t> exists if two parties engage in transactions in more than one market and the terms of each transaction are set in a single contract.</a:t>
            </a:r>
            <a:endParaRPr lang="en-US" sz="1200" b="0" dirty="0" smtClean="0"/>
          </a:p>
          <a:p>
            <a:r>
              <a:rPr lang="en-US" sz="1200" b="0" dirty="0" smtClean="0"/>
              <a:t>An interlinked transaction may be a disguised form of collateral. For example, the forward sale of standing crops (a product-credit market </a:t>
            </a:r>
            <a:r>
              <a:rPr lang="en-US" sz="1200" b="0" dirty="0" err="1" smtClean="0"/>
              <a:t>interlinkage</a:t>
            </a:r>
            <a:r>
              <a:rPr lang="en-US" sz="1200" b="0" dirty="0" smtClean="0"/>
              <a:t>) is often most easily interpreted as the pledging of those crops as collateral</a:t>
            </a:r>
            <a:endParaRPr lang="en-US" sz="1200" b="0" dirty="0"/>
          </a:p>
        </p:txBody>
      </p:sp>
      <p:sp>
        <p:nvSpPr>
          <p:cNvPr id="4" name="Slide Number Placeholder 3"/>
          <p:cNvSpPr>
            <a:spLocks noGrp="1"/>
          </p:cNvSpPr>
          <p:nvPr>
            <p:ph type="sldNum" sz="quarter" idx="10"/>
          </p:nvPr>
        </p:nvSpPr>
        <p:spPr/>
        <p:txBody>
          <a:bodyPr/>
          <a:lstStyle/>
          <a:p>
            <a:fld id="{5C2EBB38-D42F-46C8-BD0D-A900ED4253CE}"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C2EBB38-D42F-46C8-BD0D-A900ED4253CE}"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D2B1D7-8C3C-40D1-8293-7EADCD7DEF95}" type="datetimeFigureOut">
              <a:rPr lang="en-US" smtClean="0"/>
              <a:pPr/>
              <a:t>12-Apr-12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B3B26-4519-432A-A18C-F0A61E7C80D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D2B1D7-8C3C-40D1-8293-7EADCD7DEF95}" type="datetimeFigureOut">
              <a:rPr lang="en-US" smtClean="0"/>
              <a:pPr/>
              <a:t>12-Apr-12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B3B26-4519-432A-A18C-F0A61E7C80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D2B1D7-8C3C-40D1-8293-7EADCD7DEF95}" type="datetimeFigureOut">
              <a:rPr lang="en-US" smtClean="0"/>
              <a:pPr/>
              <a:t>12-Apr-12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B3B26-4519-432A-A18C-F0A61E7C80D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D2B1D7-8C3C-40D1-8293-7EADCD7DEF95}" type="datetimeFigureOut">
              <a:rPr lang="en-US" smtClean="0"/>
              <a:pPr/>
              <a:t>12-Apr-12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B3B26-4519-432A-A18C-F0A61E7C80D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D2B1D7-8C3C-40D1-8293-7EADCD7DEF95}" type="datetimeFigureOut">
              <a:rPr lang="en-US" smtClean="0"/>
              <a:pPr/>
              <a:t>12-Apr-12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B3B26-4519-432A-A18C-F0A61E7C80D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D2B1D7-8C3C-40D1-8293-7EADCD7DEF95}" type="datetimeFigureOut">
              <a:rPr lang="en-US" smtClean="0"/>
              <a:pPr/>
              <a:t>12-Apr-12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5B3B26-4519-432A-A18C-F0A61E7C80D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D2B1D7-8C3C-40D1-8293-7EADCD7DEF95}" type="datetimeFigureOut">
              <a:rPr lang="en-US" smtClean="0"/>
              <a:pPr/>
              <a:t>12-Apr-12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5B3B26-4519-432A-A18C-F0A61E7C80D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D2B1D7-8C3C-40D1-8293-7EADCD7DEF95}" type="datetimeFigureOut">
              <a:rPr lang="en-US" smtClean="0"/>
              <a:pPr/>
              <a:t>12-Apr-12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5B3B26-4519-432A-A18C-F0A61E7C80D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D2B1D7-8C3C-40D1-8293-7EADCD7DEF95}" type="datetimeFigureOut">
              <a:rPr lang="en-US" smtClean="0"/>
              <a:pPr/>
              <a:t>12-Apr-12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5B3B26-4519-432A-A18C-F0A61E7C80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D2B1D7-8C3C-40D1-8293-7EADCD7DEF95}" type="datetimeFigureOut">
              <a:rPr lang="en-US" smtClean="0"/>
              <a:pPr/>
              <a:t>12-Apr-12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5B3B26-4519-432A-A18C-F0A61E7C80D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D2B1D7-8C3C-40D1-8293-7EADCD7DEF95}" type="datetimeFigureOut">
              <a:rPr lang="en-US" smtClean="0"/>
              <a:pPr/>
              <a:t>12-Apr-12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5B3B26-4519-432A-A18C-F0A61E7C80D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D2B1D7-8C3C-40D1-8293-7EADCD7DEF95}" type="datetimeFigureOut">
              <a:rPr lang="en-US" smtClean="0"/>
              <a:pPr/>
              <a:t>12-Apr-12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5B3B26-4519-432A-A18C-F0A61E7C80D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05000"/>
            <a:ext cx="8305800" cy="1828799"/>
          </a:xfrm>
        </p:spPr>
        <p:txBody>
          <a:bodyPr>
            <a:normAutofit fontScale="90000"/>
          </a:bodyPr>
          <a:lstStyle/>
          <a:p>
            <a:r>
              <a:rPr lang="en-US" b="1" dirty="0"/>
              <a:t>Credit Markets in Northern Nigeria:</a:t>
            </a:r>
            <a:br>
              <a:rPr lang="en-US" b="1" dirty="0"/>
            </a:br>
            <a:r>
              <a:rPr lang="en-US" b="1" dirty="0"/>
              <a:t>Credit as Insurance in a Rural Economy</a:t>
            </a:r>
            <a:endParaRPr lang="en-US" dirty="0"/>
          </a:p>
        </p:txBody>
      </p:sp>
      <p:sp>
        <p:nvSpPr>
          <p:cNvPr id="3" name="Subtitle 2"/>
          <p:cNvSpPr>
            <a:spLocks noGrp="1"/>
          </p:cNvSpPr>
          <p:nvPr>
            <p:ph type="subTitle" idx="1"/>
          </p:nvPr>
        </p:nvSpPr>
        <p:spPr/>
        <p:txBody>
          <a:bodyPr/>
          <a:lstStyle/>
          <a:p>
            <a:r>
              <a:rPr lang="en-US" b="1" dirty="0"/>
              <a:t>Christopher </a:t>
            </a:r>
            <a:r>
              <a:rPr lang="en-US" b="1" dirty="0" err="1"/>
              <a:t>Udry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Loans with no interest and no fixed term</a:t>
            </a:r>
            <a:endParaRPr lang="en-US" dirty="0"/>
          </a:p>
        </p:txBody>
      </p:sp>
      <p:sp>
        <p:nvSpPr>
          <p:cNvPr id="3" name="Content Placeholder 2"/>
          <p:cNvSpPr>
            <a:spLocks noGrp="1"/>
          </p:cNvSpPr>
          <p:nvPr>
            <p:ph idx="1"/>
          </p:nvPr>
        </p:nvSpPr>
        <p:spPr/>
        <p:txBody>
          <a:bodyPr>
            <a:normAutofit lnSpcReduction="10000"/>
          </a:bodyPr>
          <a:lstStyle/>
          <a:p>
            <a:r>
              <a:rPr lang="en-US" sz="2400" dirty="0"/>
              <a:t>These loan transactions appear to be extreme in their informality.</a:t>
            </a:r>
          </a:p>
          <a:p>
            <a:r>
              <a:rPr lang="en-US" sz="2400" dirty="0"/>
              <a:t>They generally occur in private, with no witnesses and no written </a:t>
            </a:r>
            <a:r>
              <a:rPr lang="en-US" sz="2400" dirty="0" smtClean="0"/>
              <a:t>record.</a:t>
            </a:r>
          </a:p>
          <a:p>
            <a:r>
              <a:rPr lang="en-US" sz="2400" dirty="0"/>
              <a:t>Although the borrower and </a:t>
            </a:r>
            <a:r>
              <a:rPr lang="en-US" sz="2400" dirty="0" smtClean="0"/>
              <a:t>lender negotiate </a:t>
            </a:r>
            <a:r>
              <a:rPr lang="en-US" sz="2400" dirty="0"/>
              <a:t>over the size of the loan, most (84 percent of transactions) are </a:t>
            </a:r>
            <a:r>
              <a:rPr lang="en-US" sz="2400" dirty="0" smtClean="0"/>
              <a:t>made without </a:t>
            </a:r>
            <a:r>
              <a:rPr lang="en-US" sz="2400" dirty="0"/>
              <a:t>setting an explicit (nominal) interest rate or repayment date. </a:t>
            </a:r>
            <a:endParaRPr lang="en-US" sz="2400" dirty="0" smtClean="0"/>
          </a:p>
          <a:p>
            <a:r>
              <a:rPr lang="en-US" sz="2400" dirty="0"/>
              <a:t>The borrower and lender, therefore, only implicitly agree on </a:t>
            </a:r>
            <a:r>
              <a:rPr lang="en-US" sz="2400" dirty="0" smtClean="0"/>
              <a:t>the terms </a:t>
            </a:r>
            <a:r>
              <a:rPr lang="en-US" sz="2400" dirty="0"/>
              <a:t>of the loan</a:t>
            </a:r>
            <a:r>
              <a:rPr lang="en-US" sz="2400" dirty="0" smtClean="0"/>
              <a:t>.</a:t>
            </a:r>
          </a:p>
          <a:p>
            <a:r>
              <a:rPr lang="en-US" sz="2400" dirty="0"/>
              <a:t>The simplest and most direct penalty for a default is the exclusion of </a:t>
            </a:r>
            <a:r>
              <a:rPr lang="en-US" sz="2400" dirty="0" smtClean="0"/>
              <a:t>the defaulter </a:t>
            </a:r>
            <a:r>
              <a:rPr lang="en-US" sz="2400" dirty="0"/>
              <a:t>from future opportunities to borrow from the lender</a:t>
            </a:r>
            <a:r>
              <a:rPr lang="en-US" sz="2400" dirty="0" smtClean="0"/>
              <a:t>.</a:t>
            </a:r>
          </a:p>
          <a:p>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257800"/>
          </a:xfrm>
        </p:spPr>
        <p:txBody>
          <a:bodyPr>
            <a:normAutofit/>
          </a:bodyPr>
          <a:lstStyle/>
          <a:p>
            <a:r>
              <a:rPr lang="en-US" sz="2400" dirty="0"/>
              <a:t>There is more than one </a:t>
            </a:r>
            <a:r>
              <a:rPr lang="en-US" sz="2400" dirty="0" smtClean="0"/>
              <a:t>lender available </a:t>
            </a:r>
            <a:r>
              <a:rPr lang="en-US" sz="2400" dirty="0"/>
              <a:t>to most borrowers, however, so this particular penalty may have </a:t>
            </a:r>
            <a:r>
              <a:rPr lang="en-US" sz="2400" dirty="0" smtClean="0"/>
              <a:t>little force</a:t>
            </a:r>
            <a:r>
              <a:rPr lang="en-US" sz="2400" dirty="0"/>
              <a:t>. </a:t>
            </a:r>
            <a:endParaRPr lang="en-US" sz="2400" dirty="0" smtClean="0"/>
          </a:p>
          <a:p>
            <a:r>
              <a:rPr lang="en-US" sz="2400" dirty="0" smtClean="0"/>
              <a:t>Alternative </a:t>
            </a:r>
            <a:r>
              <a:rPr lang="en-US" sz="2400" dirty="0"/>
              <a:t>mechanisms for enforcing credit obligations are </a:t>
            </a:r>
            <a:r>
              <a:rPr lang="en-US" sz="2400" dirty="0" smtClean="0"/>
              <a:t>available through </a:t>
            </a:r>
            <a:r>
              <a:rPr lang="en-US" sz="2400" dirty="0"/>
              <a:t>appeal to community </a:t>
            </a:r>
            <a:r>
              <a:rPr lang="en-US" sz="2400" dirty="0" smtClean="0"/>
              <a:t>authorities.</a:t>
            </a:r>
          </a:p>
          <a:p>
            <a:r>
              <a:rPr lang="en-US" sz="2400" dirty="0" smtClean="0"/>
              <a:t>The </a:t>
            </a:r>
            <a:r>
              <a:rPr lang="en-US" sz="2400" dirty="0"/>
              <a:t>response to a default must consist of at least two stages: </a:t>
            </a:r>
            <a:endParaRPr lang="en-US" sz="2400" dirty="0" smtClean="0"/>
          </a:p>
          <a:p>
            <a:r>
              <a:rPr lang="en-US" sz="2400" b="1" dirty="0" smtClean="0"/>
              <a:t>First</a:t>
            </a:r>
            <a:r>
              <a:rPr lang="en-US" sz="2400" dirty="0" smtClean="0"/>
              <a:t>, the </a:t>
            </a:r>
            <a:r>
              <a:rPr lang="en-US" sz="2400" dirty="0"/>
              <a:t>lender must convince the authority that the borrower has not met </a:t>
            </a:r>
            <a:r>
              <a:rPr lang="en-US" sz="2400" dirty="0" smtClean="0"/>
              <a:t>his obligations</a:t>
            </a:r>
            <a:r>
              <a:rPr lang="en-US" sz="2400" dirty="0"/>
              <a:t>; </a:t>
            </a:r>
            <a:endParaRPr lang="en-US" sz="2400" dirty="0" smtClean="0"/>
          </a:p>
          <a:p>
            <a:r>
              <a:rPr lang="en-US" sz="2400" b="1" dirty="0" smtClean="0"/>
              <a:t>Second</a:t>
            </a:r>
            <a:r>
              <a:rPr lang="en-US" sz="2400" dirty="0"/>
              <a:t>, the authority must impose a penalty</a:t>
            </a:r>
            <a:r>
              <a:rPr lang="en-US" sz="2400" dirty="0" smtClean="0"/>
              <a:t>.</a:t>
            </a:r>
          </a:p>
          <a:p>
            <a:r>
              <a:rPr lang="en-US" sz="2400" dirty="0"/>
              <a:t>The authority's </a:t>
            </a:r>
            <a:r>
              <a:rPr lang="en-US" sz="2400" dirty="0" smtClean="0"/>
              <a:t>decision looks at </a:t>
            </a:r>
          </a:p>
          <a:p>
            <a:pPr marL="640080">
              <a:buFont typeface="Wingdings" pitchFamily="2" charset="2"/>
              <a:buChar char="Ø"/>
            </a:pPr>
            <a:r>
              <a:rPr lang="en-US" sz="2200" dirty="0"/>
              <a:t>i</a:t>
            </a:r>
            <a:r>
              <a:rPr lang="en-US" sz="2200" dirty="0" smtClean="0"/>
              <a:t>f misunderstandings </a:t>
            </a:r>
            <a:r>
              <a:rPr lang="en-US" sz="2200" dirty="0"/>
              <a:t>over the terms </a:t>
            </a:r>
            <a:r>
              <a:rPr lang="en-US" sz="2200" dirty="0" smtClean="0"/>
              <a:t>of the contract.</a:t>
            </a:r>
          </a:p>
          <a:p>
            <a:pPr marL="640080">
              <a:buFont typeface="Wingdings" pitchFamily="2" charset="2"/>
              <a:buChar char="Ø"/>
            </a:pPr>
            <a:r>
              <a:rPr lang="en-US" sz="2200" dirty="0"/>
              <a:t>reputations of both parties for honesty in previous </a:t>
            </a:r>
            <a:r>
              <a:rPr lang="en-US" sz="2200" dirty="0" smtClean="0"/>
              <a:t>activities.</a:t>
            </a:r>
          </a:p>
          <a:p>
            <a:pPr marL="640080">
              <a:buFont typeface="Wingdings" pitchFamily="2" charset="2"/>
              <a:buChar char="Ø"/>
            </a:pPr>
            <a:r>
              <a:rPr lang="en-US" sz="2200" dirty="0"/>
              <a:t>a</a:t>
            </a:r>
            <a:r>
              <a:rPr lang="en-US" sz="2200" dirty="0" smtClean="0"/>
              <a:t>ll types of social activity.</a:t>
            </a:r>
          </a:p>
          <a:p>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a:t>The penalties invoked by the authority also </a:t>
            </a:r>
            <a:r>
              <a:rPr lang="en-US" sz="2400" dirty="0" smtClean="0"/>
              <a:t>depend on </a:t>
            </a:r>
            <a:r>
              <a:rPr lang="en-US" sz="2400" dirty="0"/>
              <a:t>his position as </a:t>
            </a:r>
            <a:r>
              <a:rPr lang="en-US" sz="2400" dirty="0" smtClean="0"/>
              <a:t>a respected </a:t>
            </a:r>
            <a:r>
              <a:rPr lang="en-US" sz="2400" dirty="0"/>
              <a:t>figure in the </a:t>
            </a:r>
            <a:r>
              <a:rPr lang="en-US" sz="2400" dirty="0" smtClean="0"/>
              <a:t>community.</a:t>
            </a:r>
          </a:p>
          <a:p>
            <a:r>
              <a:rPr lang="en-US" sz="2400" b="1" dirty="0" smtClean="0"/>
              <a:t>There is a strong incentive for the borrower to not default.</a:t>
            </a:r>
          </a:p>
          <a:p>
            <a:r>
              <a:rPr lang="en-US" sz="2400" dirty="0" smtClean="0"/>
              <a:t>The </a:t>
            </a:r>
            <a:r>
              <a:rPr lang="en-US" sz="2400" dirty="0"/>
              <a:t>possibility that he might make his finding </a:t>
            </a:r>
            <a:r>
              <a:rPr lang="en-US" sz="2400" dirty="0" smtClean="0"/>
              <a:t>public, either </a:t>
            </a:r>
            <a:r>
              <a:rPr lang="en-US" sz="2400" dirty="0"/>
              <a:t>to other authority figures or to the community at large (through gossip</a:t>
            </a:r>
            <a:r>
              <a:rPr lang="en-US" sz="2400" dirty="0" smtClean="0"/>
              <a:t>), is </a:t>
            </a:r>
            <a:r>
              <a:rPr lang="en-US" sz="2400" dirty="0"/>
              <a:t>a stronger incentive to meet obligations. </a:t>
            </a:r>
            <a:endParaRPr lang="en-US" sz="2400" dirty="0" smtClean="0"/>
          </a:p>
          <a:p>
            <a:r>
              <a:rPr lang="en-US" sz="2400" dirty="0" smtClean="0"/>
              <a:t>If </a:t>
            </a:r>
            <a:r>
              <a:rPr lang="en-US" sz="2400" dirty="0"/>
              <a:t>his honesty is impugned, the </a:t>
            </a:r>
            <a:r>
              <a:rPr lang="en-US" sz="2400" dirty="0" smtClean="0"/>
              <a:t>defaulter may </a:t>
            </a:r>
            <a:r>
              <a:rPr lang="en-US" sz="2400" dirty="0"/>
              <a:t>be excluded from future credit transactions, and his ability to transact </a:t>
            </a:r>
            <a:r>
              <a:rPr lang="en-US" sz="2400" dirty="0" smtClean="0"/>
              <a:t>in other </a:t>
            </a:r>
            <a:r>
              <a:rPr lang="en-US" sz="2400" dirty="0"/>
              <a:t>markets may be damaged as </a:t>
            </a:r>
            <a:r>
              <a:rPr lang="en-US" sz="2400" dirty="0" smtClean="0"/>
              <a:t>well.</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asymmetry</a:t>
            </a:r>
            <a:endParaRPr lang="en-US" dirty="0"/>
          </a:p>
        </p:txBody>
      </p:sp>
      <p:sp>
        <p:nvSpPr>
          <p:cNvPr id="3" name="Content Placeholder 2"/>
          <p:cNvSpPr>
            <a:spLocks noGrp="1"/>
          </p:cNvSpPr>
          <p:nvPr>
            <p:ph idx="1"/>
          </p:nvPr>
        </p:nvSpPr>
        <p:spPr>
          <a:xfrm>
            <a:off x="228600" y="1600200"/>
            <a:ext cx="8610600" cy="5029200"/>
          </a:xfrm>
        </p:spPr>
        <p:txBody>
          <a:bodyPr>
            <a:normAutofit fontScale="92500" lnSpcReduction="10000"/>
          </a:bodyPr>
          <a:lstStyle/>
          <a:p>
            <a:r>
              <a:rPr lang="en-US" sz="2400" dirty="0"/>
              <a:t>Since formal sector lenders are almost completely absent from the study </a:t>
            </a:r>
            <a:r>
              <a:rPr lang="en-US" sz="2400" dirty="0" smtClean="0"/>
              <a:t>area, the </a:t>
            </a:r>
            <a:r>
              <a:rPr lang="en-US" sz="2400" dirty="0"/>
              <a:t>information flows of concern are between individuals who lend to </a:t>
            </a:r>
            <a:r>
              <a:rPr lang="en-US" sz="2400" dirty="0" smtClean="0"/>
              <a:t>each other</a:t>
            </a:r>
            <a:r>
              <a:rPr lang="en-US" sz="2400" dirty="0"/>
              <a:t>.</a:t>
            </a:r>
            <a:endParaRPr lang="en-US" sz="2400" dirty="0" smtClean="0"/>
          </a:p>
          <a:p>
            <a:r>
              <a:rPr lang="en-US" sz="2400" dirty="0" smtClean="0"/>
              <a:t>These </a:t>
            </a:r>
            <a:r>
              <a:rPr lang="en-US" sz="2400" dirty="0"/>
              <a:t>parties are, with very few exceptions, well known to each </a:t>
            </a:r>
            <a:r>
              <a:rPr lang="en-US" sz="2400" dirty="0" smtClean="0"/>
              <a:t>other: 97 </a:t>
            </a:r>
            <a:r>
              <a:rPr lang="en-US" sz="2400" dirty="0"/>
              <a:t>percent of informal sector loans by value are between residents of the </a:t>
            </a:r>
            <a:r>
              <a:rPr lang="en-US" sz="2400" dirty="0" smtClean="0"/>
              <a:t>same village </a:t>
            </a:r>
            <a:r>
              <a:rPr lang="en-US" sz="2400" dirty="0"/>
              <a:t>or between relatives (see table 3</a:t>
            </a:r>
            <a:r>
              <a:rPr lang="en-US" sz="2400" dirty="0" smtClean="0"/>
              <a:t>).</a:t>
            </a:r>
            <a:endParaRPr lang="en-US" sz="2400" dirty="0"/>
          </a:p>
          <a:p>
            <a:r>
              <a:rPr lang="en-US" sz="2400" dirty="0"/>
              <a:t>A total of 65 percent of the </a:t>
            </a:r>
            <a:r>
              <a:rPr lang="en-US" sz="2400" dirty="0" smtClean="0"/>
              <a:t>remaining informal </a:t>
            </a:r>
            <a:r>
              <a:rPr lang="en-US" sz="2400" dirty="0"/>
              <a:t>sector loans occur between individuals who share a long </a:t>
            </a:r>
            <a:r>
              <a:rPr lang="en-US" sz="2400" dirty="0" smtClean="0"/>
              <a:t>history of </a:t>
            </a:r>
            <a:r>
              <a:rPr lang="en-US" sz="2400" dirty="0"/>
              <a:t>exchanging gifts or a long history of previous credit </a:t>
            </a:r>
            <a:r>
              <a:rPr lang="en-US" sz="2400" dirty="0" smtClean="0"/>
              <a:t>transactions.</a:t>
            </a:r>
          </a:p>
          <a:p>
            <a:r>
              <a:rPr lang="en-US" sz="2400" dirty="0"/>
              <a:t>However, collateral (usually land) is used in only 3 percent of the loans observed</a:t>
            </a:r>
            <a:r>
              <a:rPr lang="en-US" sz="2400" dirty="0" smtClean="0"/>
              <a:t>.</a:t>
            </a:r>
          </a:p>
          <a:p>
            <a:r>
              <a:rPr lang="en-US" sz="2400" dirty="0"/>
              <a:t>The distinguishing feature of the few loans for which collateral is </a:t>
            </a:r>
            <a:r>
              <a:rPr lang="en-US" sz="2400" dirty="0" smtClean="0"/>
              <a:t>used is </a:t>
            </a:r>
            <a:r>
              <a:rPr lang="en-US" sz="2400" dirty="0"/>
              <a:t>their size; the average size of a loan involving collateral is N634, as </a:t>
            </a:r>
            <a:r>
              <a:rPr lang="en-US" sz="2400" dirty="0" smtClean="0"/>
              <a:t>opposed to </a:t>
            </a:r>
            <a:r>
              <a:rPr lang="en-US" sz="2400" dirty="0"/>
              <a:t>an average size of N276 for unsecured loans</a:t>
            </a:r>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4525963"/>
          </a:xfrm>
        </p:spPr>
        <p:txBody>
          <a:bodyPr>
            <a:normAutofit/>
          </a:bodyPr>
          <a:lstStyle/>
          <a:p>
            <a:r>
              <a:rPr lang="en-US" sz="2400" dirty="0"/>
              <a:t>The information asymmetries that may drive market </a:t>
            </a:r>
            <a:r>
              <a:rPr lang="en-US" sz="2400" dirty="0" err="1"/>
              <a:t>interlinkage</a:t>
            </a:r>
            <a:r>
              <a:rPr lang="en-US" sz="2400" dirty="0"/>
              <a:t> and </a:t>
            </a:r>
            <a:r>
              <a:rPr lang="en-US" sz="2400" dirty="0" smtClean="0"/>
              <a:t>collateral use </a:t>
            </a:r>
            <a:r>
              <a:rPr lang="en-US" sz="2400" dirty="0"/>
              <a:t>in other contexts do not seem to be present in this set of loans</a:t>
            </a:r>
            <a:r>
              <a:rPr lang="en-US" sz="2400" dirty="0" smtClean="0"/>
              <a:t>.</a:t>
            </a:r>
          </a:p>
          <a:p>
            <a:r>
              <a:rPr lang="en-US" sz="2400" dirty="0" smtClean="0"/>
              <a:t>Information </a:t>
            </a:r>
            <a:r>
              <a:rPr lang="en-US" sz="2400" dirty="0"/>
              <a:t>flows freely between </a:t>
            </a:r>
            <a:r>
              <a:rPr lang="en-US" sz="2400" dirty="0" smtClean="0"/>
              <a:t>borrowers and </a:t>
            </a:r>
            <a:r>
              <a:rPr lang="en-US" sz="2400" dirty="0"/>
              <a:t>lenders within an extremely small geographic or social space. </a:t>
            </a:r>
            <a:endParaRPr lang="en-US" sz="2400" dirty="0" smtClean="0"/>
          </a:p>
          <a:p>
            <a:r>
              <a:rPr lang="en-US" sz="2400" dirty="0" smtClean="0"/>
              <a:t>The </a:t>
            </a:r>
            <a:r>
              <a:rPr lang="en-US" sz="2400" dirty="0"/>
              <a:t>fact </a:t>
            </a:r>
            <a:r>
              <a:rPr lang="en-US" sz="2400" dirty="0" smtClean="0"/>
              <a:t>that almost </a:t>
            </a:r>
            <a:r>
              <a:rPr lang="en-US" sz="2400" dirty="0"/>
              <a:t>no loans are observed to cross the boundaries of this space is </a:t>
            </a:r>
            <a:r>
              <a:rPr lang="en-US" sz="2400" dirty="0" smtClean="0"/>
              <a:t>an indication </a:t>
            </a:r>
            <a:r>
              <a:rPr lang="en-US" sz="2400" dirty="0"/>
              <a:t>of the advantages held by family members and village </a:t>
            </a:r>
            <a:r>
              <a:rPr lang="en-US" sz="2400" dirty="0" smtClean="0"/>
              <a:t>co-residents in </a:t>
            </a:r>
            <a:r>
              <a:rPr lang="en-US" sz="2400" dirty="0"/>
              <a:t>the availability of either information or enforcement mechanisms</a:t>
            </a:r>
          </a:p>
        </p:txBody>
      </p:sp>
      <p:pic>
        <p:nvPicPr>
          <p:cNvPr id="1026" name="Picture 2"/>
          <p:cNvPicPr>
            <a:picLocks noChangeAspect="1" noChangeArrowheads="1"/>
          </p:cNvPicPr>
          <p:nvPr/>
        </p:nvPicPr>
        <p:blipFill>
          <a:blip r:embed="rId2"/>
          <a:srcRect/>
          <a:stretch>
            <a:fillRect/>
          </a:stretch>
        </p:blipFill>
        <p:spPr bwMode="auto">
          <a:xfrm>
            <a:off x="1143000" y="4114799"/>
            <a:ext cx="7162800" cy="251536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RISK POOLING</a:t>
            </a:r>
            <a:endParaRPr lang="en-US" dirty="0"/>
          </a:p>
        </p:txBody>
      </p:sp>
      <p:sp>
        <p:nvSpPr>
          <p:cNvPr id="3" name="Content Placeholder 2"/>
          <p:cNvSpPr>
            <a:spLocks noGrp="1"/>
          </p:cNvSpPr>
          <p:nvPr>
            <p:ph idx="1"/>
          </p:nvPr>
        </p:nvSpPr>
        <p:spPr/>
        <p:txBody>
          <a:bodyPr>
            <a:normAutofit/>
          </a:bodyPr>
          <a:lstStyle/>
          <a:p>
            <a:r>
              <a:rPr lang="en-US" sz="2400" dirty="0"/>
              <a:t>Wherever insurance markets are incomplete, credit markets are known </a:t>
            </a:r>
            <a:r>
              <a:rPr lang="en-US" sz="2400" dirty="0" smtClean="0"/>
              <a:t>to play </a:t>
            </a:r>
            <a:r>
              <a:rPr lang="en-US" sz="2400" dirty="0"/>
              <a:t>an important role by allowing risks to be pooled over time; </a:t>
            </a:r>
            <a:r>
              <a:rPr lang="en-US" sz="2400" dirty="0" smtClean="0"/>
              <a:t>households borrow </a:t>
            </a:r>
            <a:r>
              <a:rPr lang="en-US" sz="2400" dirty="0"/>
              <a:t>more when they suffer an adverse shock, and they lend more </a:t>
            </a:r>
            <a:r>
              <a:rPr lang="en-US" sz="2400" dirty="0" smtClean="0"/>
              <a:t>when favored </a:t>
            </a:r>
            <a:r>
              <a:rPr lang="en-US" sz="2400" dirty="0"/>
              <a:t>with a positive shock</a:t>
            </a:r>
            <a:r>
              <a:rPr lang="en-US" sz="2400" dirty="0" smtClean="0"/>
              <a:t>.</a:t>
            </a:r>
          </a:p>
          <a:p>
            <a:r>
              <a:rPr lang="en-US" sz="2400" dirty="0"/>
              <a:t>The free flow of information within the </a:t>
            </a:r>
            <a:r>
              <a:rPr lang="en-US" sz="2400" dirty="0" smtClean="0"/>
              <a:t>village and </a:t>
            </a:r>
            <a:r>
              <a:rPr lang="en-US" sz="2400" dirty="0"/>
              <a:t>among relatives may permit credit contracts to play a more direct role </a:t>
            </a:r>
            <a:r>
              <a:rPr lang="en-US" sz="2400" dirty="0" smtClean="0"/>
              <a:t>in insuring </a:t>
            </a:r>
            <a:r>
              <a:rPr lang="en-US" sz="2400" dirty="0"/>
              <a:t>against risk. </a:t>
            </a:r>
            <a:endParaRPr lang="en-US" sz="2400" dirty="0" smtClean="0"/>
          </a:p>
          <a:p>
            <a:r>
              <a:rPr lang="en-US" sz="2400" dirty="0" smtClean="0"/>
              <a:t>A </a:t>
            </a:r>
            <a:r>
              <a:rPr lang="en-US" sz="2400" dirty="0"/>
              <a:t>striking finding is that repayments owed on a </a:t>
            </a:r>
            <a:r>
              <a:rPr lang="en-US" sz="2400" dirty="0" smtClean="0"/>
              <a:t>loan appear </a:t>
            </a:r>
            <a:r>
              <a:rPr lang="en-US" sz="2400" dirty="0"/>
              <a:t>to depend upon the random production and consumption shocks </a:t>
            </a:r>
            <a:r>
              <a:rPr lang="en-US" sz="2400" dirty="0" smtClean="0"/>
              <a:t>received by </a:t>
            </a:r>
            <a:r>
              <a:rPr lang="en-US" sz="2400" dirty="0"/>
              <a:t>both the borrower and the lender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1"/>
            <a:ext cx="8229600" cy="1219200"/>
          </a:xfrm>
        </p:spPr>
        <p:txBody>
          <a:bodyPr>
            <a:normAutofit/>
          </a:bodyPr>
          <a:lstStyle/>
          <a:p>
            <a:r>
              <a:rPr lang="en-US" sz="2200" dirty="0" smtClean="0"/>
              <a:t>As </a:t>
            </a:r>
            <a:r>
              <a:rPr lang="en-US" sz="2200" dirty="0"/>
              <a:t>shown in table 4, for a given </a:t>
            </a:r>
            <a:r>
              <a:rPr lang="en-US" sz="2200" dirty="0" smtClean="0"/>
              <a:t>realized interest </a:t>
            </a:r>
            <a:r>
              <a:rPr lang="en-US" sz="2200" dirty="0"/>
              <a:t>rate, a borrower is less likely to be considered in default if he </a:t>
            </a:r>
            <a:r>
              <a:rPr lang="en-US" sz="2200" dirty="0" smtClean="0"/>
              <a:t>was subject </a:t>
            </a:r>
            <a:r>
              <a:rPr lang="en-US" sz="2200" dirty="0"/>
              <a:t>to an adverse production or consumption shock.</a:t>
            </a:r>
          </a:p>
        </p:txBody>
      </p:sp>
      <p:pic>
        <p:nvPicPr>
          <p:cNvPr id="3074" name="Picture 2"/>
          <p:cNvPicPr>
            <a:picLocks noChangeAspect="1" noChangeArrowheads="1"/>
          </p:cNvPicPr>
          <p:nvPr/>
        </p:nvPicPr>
        <p:blipFill>
          <a:blip r:embed="rId2"/>
          <a:srcRect/>
          <a:stretch>
            <a:fillRect/>
          </a:stretch>
        </p:blipFill>
        <p:spPr bwMode="auto">
          <a:xfrm>
            <a:off x="838200" y="2819400"/>
            <a:ext cx="7506920" cy="3581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1"/>
            <a:ext cx="8229600" cy="2285999"/>
          </a:xfrm>
        </p:spPr>
        <p:txBody>
          <a:bodyPr>
            <a:noAutofit/>
          </a:bodyPr>
          <a:lstStyle/>
          <a:p>
            <a:r>
              <a:rPr lang="en-US" sz="2400" dirty="0"/>
              <a:t>The survey data show that realized interest </a:t>
            </a:r>
            <a:r>
              <a:rPr lang="en-US" sz="2400" dirty="0" smtClean="0"/>
              <a:t>rates are </a:t>
            </a:r>
            <a:r>
              <a:rPr lang="en-US" sz="2400" dirty="0"/>
              <a:t>lower and repayment periods are longer for debtor households who </a:t>
            </a:r>
            <a:r>
              <a:rPr lang="en-US" sz="2400" dirty="0" smtClean="0"/>
              <a:t>have experienced </a:t>
            </a:r>
            <a:r>
              <a:rPr lang="en-US" sz="2400" dirty="0"/>
              <a:t>adverse shocks (table 5</a:t>
            </a:r>
            <a:r>
              <a:rPr lang="en-US" sz="2400" dirty="0" smtClean="0"/>
              <a:t>).</a:t>
            </a:r>
          </a:p>
          <a:p>
            <a:r>
              <a:rPr lang="en-US" sz="2400" dirty="0"/>
              <a:t>The evidence that repayments respond not only to </a:t>
            </a:r>
            <a:r>
              <a:rPr lang="en-US" sz="2400" dirty="0" smtClean="0"/>
              <a:t>the entire </a:t>
            </a:r>
            <a:r>
              <a:rPr lang="en-US" sz="2400" dirty="0"/>
              <a:t>circumstances of the debtor household, but also to those of the </a:t>
            </a:r>
            <a:r>
              <a:rPr lang="en-US" sz="2400" dirty="0" smtClean="0"/>
              <a:t>creditor household </a:t>
            </a:r>
            <a:r>
              <a:rPr lang="en-US" sz="2400" dirty="0"/>
              <a:t>(table 5</a:t>
            </a:r>
            <a:r>
              <a:rPr lang="en-US" sz="2400" dirty="0" smtClean="0"/>
              <a:t>).</a:t>
            </a:r>
            <a:endParaRPr lang="en-US" sz="2400" dirty="0"/>
          </a:p>
        </p:txBody>
      </p:sp>
      <p:pic>
        <p:nvPicPr>
          <p:cNvPr id="4098" name="Picture 2"/>
          <p:cNvPicPr>
            <a:picLocks noChangeAspect="1" noChangeArrowheads="1"/>
          </p:cNvPicPr>
          <p:nvPr/>
        </p:nvPicPr>
        <p:blipFill>
          <a:blip r:embed="rId2"/>
          <a:srcRect/>
          <a:stretch>
            <a:fillRect/>
          </a:stretch>
        </p:blipFill>
        <p:spPr bwMode="auto">
          <a:xfrm>
            <a:off x="1066800" y="2743200"/>
            <a:ext cx="7032730" cy="3886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08038"/>
          </a:xfrm>
        </p:spPr>
        <p:txBody>
          <a:bodyPr/>
          <a:lstStyle/>
          <a:p>
            <a:r>
              <a:rPr lang="en-US" dirty="0" smtClean="0"/>
              <a:t>Contrast to conventional loans</a:t>
            </a:r>
            <a:endParaRPr lang="en-US" dirty="0"/>
          </a:p>
        </p:txBody>
      </p:sp>
      <p:sp>
        <p:nvSpPr>
          <p:cNvPr id="3" name="Content Placeholder 2"/>
          <p:cNvSpPr>
            <a:spLocks noGrp="1"/>
          </p:cNvSpPr>
          <p:nvPr>
            <p:ph idx="1"/>
          </p:nvPr>
        </p:nvSpPr>
        <p:spPr>
          <a:xfrm>
            <a:off x="152400" y="838200"/>
            <a:ext cx="8763000" cy="6019800"/>
          </a:xfrm>
        </p:spPr>
        <p:txBody>
          <a:bodyPr>
            <a:noAutofit/>
          </a:bodyPr>
          <a:lstStyle/>
          <a:p>
            <a:r>
              <a:rPr lang="en-US" sz="2200" dirty="0"/>
              <a:t>Loans involving relatives, overall, are just as likely to be considered in </a:t>
            </a:r>
            <a:r>
              <a:rPr lang="en-US" sz="2200" dirty="0" smtClean="0"/>
              <a:t>default as </a:t>
            </a:r>
            <a:r>
              <a:rPr lang="en-US" sz="2200" dirty="0"/>
              <a:t>are other loans, and the terms of loans between relatives seem to be just </a:t>
            </a:r>
            <a:r>
              <a:rPr lang="en-US" sz="2200" dirty="0" smtClean="0"/>
              <a:t>as responsive </a:t>
            </a:r>
            <a:r>
              <a:rPr lang="en-US" sz="2200" dirty="0"/>
              <a:t>to realizations of random shocks</a:t>
            </a:r>
            <a:r>
              <a:rPr lang="en-US" sz="2200" dirty="0" smtClean="0"/>
              <a:t>.(Tab 6,7)</a:t>
            </a:r>
          </a:p>
          <a:p>
            <a:r>
              <a:rPr lang="en-US" sz="2200" dirty="0" smtClean="0"/>
              <a:t>Access to conventional loans permits a household to consume its permanent income; the consumption effects of an unexpected shock to income (and therefore to wealth) can be spread over a period of time.</a:t>
            </a:r>
          </a:p>
          <a:p>
            <a:r>
              <a:rPr lang="en-US" sz="2200" dirty="0" smtClean="0"/>
              <a:t>In contrast, state-contingent contracting offers a mechanism through which both borrowers and lenders can neutralize the unexpected shock itself so that it has no effect on wealth.</a:t>
            </a:r>
          </a:p>
          <a:p>
            <a:r>
              <a:rPr lang="en-US" sz="2200" dirty="0"/>
              <a:t>Only certain shocks, however, can be insured </a:t>
            </a:r>
            <a:r>
              <a:rPr lang="en-US" sz="2200" dirty="0" smtClean="0"/>
              <a:t>against, through </a:t>
            </a:r>
            <a:r>
              <a:rPr lang="en-US" sz="2200" dirty="0"/>
              <a:t>this market. </a:t>
            </a:r>
            <a:endParaRPr lang="en-US" sz="2200" dirty="0" smtClean="0"/>
          </a:p>
          <a:p>
            <a:r>
              <a:rPr lang="en-US" sz="2200" dirty="0" smtClean="0"/>
              <a:t>In </a:t>
            </a:r>
            <a:r>
              <a:rPr lang="en-US" sz="2200" dirty="0"/>
              <a:t>general, the loans described in this article are </a:t>
            </a:r>
            <a:r>
              <a:rPr lang="en-US" sz="2200" dirty="0" smtClean="0"/>
              <a:t>concentrated within single villages, </a:t>
            </a:r>
            <a:r>
              <a:rPr lang="en-US" sz="2200" dirty="0"/>
              <a:t>and thus can serve to pool only the </a:t>
            </a:r>
            <a:r>
              <a:rPr lang="en-US" sz="2200" dirty="0" smtClean="0"/>
              <a:t>idiosyncratic shocks </a:t>
            </a:r>
            <a:r>
              <a:rPr lang="en-US" sz="2200" dirty="0"/>
              <a:t>faced by households within the </a:t>
            </a:r>
            <a:r>
              <a:rPr lang="en-US" sz="2200" dirty="0" smtClean="0"/>
              <a:t>village.</a:t>
            </a:r>
          </a:p>
          <a:p>
            <a:r>
              <a:rPr lang="en-US" sz="2200" dirty="0"/>
              <a:t>T</a:t>
            </a:r>
            <a:r>
              <a:rPr lang="en-US" sz="2200" dirty="0" smtClean="0"/>
              <a:t>hey </a:t>
            </a:r>
            <a:r>
              <a:rPr lang="en-US" sz="2200" dirty="0"/>
              <a:t>can contribute almost </a:t>
            </a:r>
            <a:r>
              <a:rPr lang="en-US" sz="2200" dirty="0" smtClean="0"/>
              <a:t>nothing to </a:t>
            </a:r>
            <a:r>
              <a:rPr lang="en-US" sz="2200" dirty="0"/>
              <a:t>a household's efforts to respond to a shock that affects the village as </a:t>
            </a:r>
            <a:r>
              <a:rPr lang="en-US" sz="2200" dirty="0" smtClean="0"/>
              <a:t>a whole.</a:t>
            </a:r>
            <a:endParaRPr lang="en-US" sz="2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Puzzling absence of outside lenders</a:t>
            </a:r>
            <a:endParaRPr lang="en-US" dirty="0"/>
          </a:p>
        </p:txBody>
      </p:sp>
      <p:sp>
        <p:nvSpPr>
          <p:cNvPr id="3" name="Content Placeholder 2"/>
          <p:cNvSpPr>
            <a:spLocks noGrp="1"/>
          </p:cNvSpPr>
          <p:nvPr>
            <p:ph idx="1"/>
          </p:nvPr>
        </p:nvSpPr>
        <p:spPr>
          <a:xfrm>
            <a:off x="152400" y="838200"/>
            <a:ext cx="8839200" cy="5867400"/>
          </a:xfrm>
        </p:spPr>
        <p:txBody>
          <a:bodyPr>
            <a:noAutofit/>
          </a:bodyPr>
          <a:lstStyle/>
          <a:p>
            <a:r>
              <a:rPr lang="en-US" sz="2200" dirty="0" smtClean="0"/>
              <a:t>Variation in farm yields across sample households can be explained 42 percent from idiosyncratic shocks, and 58 percent from a combination of shocks that affects the entire village.</a:t>
            </a:r>
          </a:p>
          <a:p>
            <a:r>
              <a:rPr lang="en-US" sz="2200" dirty="0" smtClean="0"/>
              <a:t>More puzzling is the almost complete absence of credit transactions which cross community boundaries. </a:t>
            </a:r>
          </a:p>
          <a:p>
            <a:r>
              <a:rPr lang="en-US" sz="2200" dirty="0" smtClean="0"/>
              <a:t>This is an environment characterized by seasonal demands for finance that are highly positively correlated over small areas, and the analysis above indicates that there is a large component of yield risk that cannot be insured against within the village.</a:t>
            </a:r>
          </a:p>
          <a:p>
            <a:r>
              <a:rPr lang="en-US" sz="2200" dirty="0" smtClean="0"/>
              <a:t>It would seem that there could be high returns available to financial intermediaries able to move finance over wide areas. </a:t>
            </a:r>
          </a:p>
          <a:p>
            <a:r>
              <a:rPr lang="en-US" sz="2200" dirty="0" smtClean="0"/>
              <a:t>The absence of direct lending from outside the community can be explained by the high information costs of such transactions and by the existence of village-based traders who provide financial intermediation.</a:t>
            </a:r>
          </a:p>
          <a:p>
            <a:r>
              <a:rPr lang="en-US" sz="2200" dirty="0" smtClean="0"/>
              <a:t>The outside lender cannot observe production shocks, cannot monitor the borrower, cannot impose a strong penalty on borrowers who default.</a:t>
            </a:r>
            <a:endParaRPr lang="en-US" sz="2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1600200"/>
            <a:ext cx="8534400" cy="5029200"/>
          </a:xfrm>
        </p:spPr>
        <p:txBody>
          <a:bodyPr>
            <a:normAutofit lnSpcReduction="10000"/>
          </a:bodyPr>
          <a:lstStyle/>
          <a:p>
            <a:r>
              <a:rPr lang="en-US" sz="2400" dirty="0" smtClean="0"/>
              <a:t>The article addresses issues </a:t>
            </a:r>
            <a:r>
              <a:rPr lang="en-US" sz="2400" dirty="0"/>
              <a:t>of incomplete markets and imperfect information </a:t>
            </a:r>
            <a:r>
              <a:rPr lang="en-US" sz="2400" dirty="0" smtClean="0"/>
              <a:t>in the </a:t>
            </a:r>
            <a:r>
              <a:rPr lang="en-US" sz="2400" dirty="0"/>
              <a:t>context of credit markets in rural northern Nigeria</a:t>
            </a:r>
            <a:r>
              <a:rPr lang="en-US" sz="2400" dirty="0" smtClean="0"/>
              <a:t>.</a:t>
            </a:r>
          </a:p>
          <a:p>
            <a:r>
              <a:rPr lang="en-US" sz="2400" dirty="0" smtClean="0"/>
              <a:t>It </a:t>
            </a:r>
            <a:r>
              <a:rPr lang="en-US" sz="2400" dirty="0"/>
              <a:t>is found that </a:t>
            </a:r>
            <a:r>
              <a:rPr lang="en-US" sz="2400" dirty="0" smtClean="0"/>
              <a:t>in the </a:t>
            </a:r>
            <a:r>
              <a:rPr lang="en-US" sz="2400" dirty="0"/>
              <a:t>four villages </a:t>
            </a:r>
            <a:r>
              <a:rPr lang="en-US" sz="2400" dirty="0" smtClean="0"/>
              <a:t>surveyed, </a:t>
            </a:r>
            <a:r>
              <a:rPr lang="en-US" sz="2400" dirty="0"/>
              <a:t>credit transactions take advantage of the free flow </a:t>
            </a:r>
            <a:r>
              <a:rPr lang="en-US" sz="2400" dirty="0" smtClean="0"/>
              <a:t>of information </a:t>
            </a:r>
            <a:r>
              <a:rPr lang="en-US" sz="2400" dirty="0"/>
              <a:t>within rural communities</a:t>
            </a:r>
            <a:r>
              <a:rPr lang="en-US" sz="2400" dirty="0" smtClean="0"/>
              <a:t>.</a:t>
            </a:r>
          </a:p>
          <a:p>
            <a:r>
              <a:rPr lang="en-US" sz="2400" dirty="0"/>
              <a:t>Information asymmetries between </a:t>
            </a:r>
            <a:r>
              <a:rPr lang="en-US" sz="2400" dirty="0" smtClean="0"/>
              <a:t>borrower and </a:t>
            </a:r>
            <a:r>
              <a:rPr lang="en-US" sz="2400" dirty="0"/>
              <a:t>lender are unimportant, and their institutional consequences-the use of </a:t>
            </a:r>
            <a:r>
              <a:rPr lang="en-US" sz="2400" dirty="0" smtClean="0"/>
              <a:t>collateral and </a:t>
            </a:r>
            <a:r>
              <a:rPr lang="en-US" sz="2400" dirty="0"/>
              <a:t>interlinked contracts-are absent. </a:t>
            </a:r>
            <a:endParaRPr lang="en-US" sz="2400" dirty="0" smtClean="0"/>
          </a:p>
          <a:p>
            <a:r>
              <a:rPr lang="en-US" sz="2400" dirty="0" smtClean="0"/>
              <a:t>Credit </a:t>
            </a:r>
            <a:r>
              <a:rPr lang="en-US" sz="2400" dirty="0"/>
              <a:t>transactions play a direct role in </a:t>
            </a:r>
            <a:r>
              <a:rPr lang="en-US" sz="2400" dirty="0" smtClean="0"/>
              <a:t>pooling risk </a:t>
            </a:r>
            <a:r>
              <a:rPr lang="en-US" sz="2400" dirty="0"/>
              <a:t>between households through the use of </a:t>
            </a:r>
            <a:r>
              <a:rPr lang="en-US" sz="2400" dirty="0" smtClean="0"/>
              <a:t>contracts.</a:t>
            </a:r>
          </a:p>
          <a:p>
            <a:r>
              <a:rPr lang="en-US" sz="2400" dirty="0" smtClean="0"/>
              <a:t>In these contracts the </a:t>
            </a:r>
            <a:r>
              <a:rPr lang="en-US" sz="2400" dirty="0"/>
              <a:t>repayment </a:t>
            </a:r>
            <a:r>
              <a:rPr lang="en-US" sz="2400" dirty="0" smtClean="0"/>
              <a:t>owed by </a:t>
            </a:r>
            <a:r>
              <a:rPr lang="en-US" sz="2400" dirty="0"/>
              <a:t>the borrower depends on the realization of random production shocks by both </a:t>
            </a:r>
            <a:r>
              <a:rPr lang="en-US" sz="2400" dirty="0" smtClean="0"/>
              <a:t>the borrower </a:t>
            </a:r>
            <a:r>
              <a:rPr lang="en-US" sz="2400" dirty="0"/>
              <a:t>and the lender.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How to allow for outsider lending ?</a:t>
            </a:r>
            <a:endParaRPr lang="en-US" dirty="0"/>
          </a:p>
        </p:txBody>
      </p:sp>
      <p:sp>
        <p:nvSpPr>
          <p:cNvPr id="3" name="Content Placeholder 2"/>
          <p:cNvSpPr>
            <a:spLocks noGrp="1"/>
          </p:cNvSpPr>
          <p:nvPr>
            <p:ph idx="1"/>
          </p:nvPr>
        </p:nvSpPr>
        <p:spPr>
          <a:xfrm>
            <a:off x="228600" y="914400"/>
            <a:ext cx="8763000" cy="5791200"/>
          </a:xfrm>
        </p:spPr>
        <p:txBody>
          <a:bodyPr>
            <a:normAutofit/>
          </a:bodyPr>
          <a:lstStyle/>
          <a:p>
            <a:r>
              <a:rPr lang="en-US" sz="2200" dirty="0" smtClean="0"/>
              <a:t>These costs could be reduced by a contravention of the requirements imposed by Islam or by the development of alternative institutions (such as </a:t>
            </a:r>
            <a:r>
              <a:rPr lang="en-US" sz="2200" dirty="0" err="1" smtClean="0"/>
              <a:t>interlinkages</a:t>
            </a:r>
            <a:r>
              <a:rPr lang="en-US" sz="2200" dirty="0" smtClean="0"/>
              <a:t> with other markets) within which fixed interest charges can be hidden. </a:t>
            </a:r>
          </a:p>
          <a:p>
            <a:r>
              <a:rPr lang="en-US" sz="2200" dirty="0" smtClean="0"/>
              <a:t>A fixed term contract would reduce the monitoring difficulties faced by outside lenders, and the availability of assets that could serve as collateral could alleviate the problem of contract enforcement. </a:t>
            </a:r>
          </a:p>
          <a:p>
            <a:r>
              <a:rPr lang="en-US" sz="2200" dirty="0" smtClean="0"/>
              <a:t>Land is available to serve as collateral for borrowing from outside lenders. ( shown in the paper)</a:t>
            </a:r>
          </a:p>
          <a:p>
            <a:endParaRPr lang="en-US" sz="2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762000"/>
          </a:xfrm>
        </p:spPr>
        <p:txBody>
          <a:bodyPr/>
          <a:lstStyle/>
          <a:p>
            <a:r>
              <a:rPr lang="en-US" dirty="0" smtClean="0"/>
              <a:t>Pipeline traders</a:t>
            </a:r>
            <a:endParaRPr lang="en-US" dirty="0"/>
          </a:p>
        </p:txBody>
      </p:sp>
      <p:sp>
        <p:nvSpPr>
          <p:cNvPr id="3" name="Content Placeholder 2"/>
          <p:cNvSpPr>
            <a:spLocks noGrp="1"/>
          </p:cNvSpPr>
          <p:nvPr>
            <p:ph idx="1"/>
          </p:nvPr>
        </p:nvSpPr>
        <p:spPr>
          <a:xfrm>
            <a:off x="152400" y="762000"/>
            <a:ext cx="8763000" cy="6096000"/>
          </a:xfrm>
        </p:spPr>
        <p:txBody>
          <a:bodyPr>
            <a:normAutofit/>
          </a:bodyPr>
          <a:lstStyle/>
          <a:p>
            <a:r>
              <a:rPr lang="en-US" sz="2200" dirty="0" smtClean="0"/>
              <a:t>In northern Nigeria, the Hausa tradition of long distance trading has led to a class of merchants, dispersed through many villages, who have long-term relations with other merchants throughout Nigeria and beyond.</a:t>
            </a:r>
          </a:p>
          <a:p>
            <a:r>
              <a:rPr lang="en-US" sz="2200" dirty="0" smtClean="0"/>
              <a:t>These merchants provide market intelligence, advance short term trading credit, and act as agents for each other.</a:t>
            </a:r>
          </a:p>
          <a:p>
            <a:r>
              <a:rPr lang="en-US" sz="2200" dirty="0" smtClean="0"/>
              <a:t>This intensive contact enables them to enter into information-intensive state-contingent credit contracts of the sort described above. </a:t>
            </a:r>
          </a:p>
          <a:p>
            <a:r>
              <a:rPr lang="en-US" sz="2200" dirty="0" smtClean="0"/>
              <a:t>Therefore, these village-based traders with wide connections can act as pipelines for outside credit to enter the village, increasing the volume of locally available credit and keeping the cost of credit below the threshold which would induce the entrance of outside lenders.</a:t>
            </a:r>
          </a:p>
          <a:p>
            <a:endParaRPr lang="en-US" sz="2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84238"/>
          </a:xfrm>
        </p:spPr>
        <p:txBody>
          <a:bodyPr/>
          <a:lstStyle/>
          <a:p>
            <a:r>
              <a:rPr lang="en-US" dirty="0" smtClean="0"/>
              <a:t>Evidence of pipeline traders</a:t>
            </a:r>
            <a:endParaRPr lang="en-US" dirty="0"/>
          </a:p>
        </p:txBody>
      </p:sp>
      <p:sp>
        <p:nvSpPr>
          <p:cNvPr id="3" name="Content Placeholder 2"/>
          <p:cNvSpPr>
            <a:spLocks noGrp="1"/>
          </p:cNvSpPr>
          <p:nvPr>
            <p:ph idx="1"/>
          </p:nvPr>
        </p:nvSpPr>
        <p:spPr>
          <a:xfrm>
            <a:off x="228600" y="990600"/>
            <a:ext cx="8763000" cy="5715000"/>
          </a:xfrm>
        </p:spPr>
        <p:txBody>
          <a:bodyPr>
            <a:normAutofit/>
          </a:bodyPr>
          <a:lstStyle/>
          <a:p>
            <a:r>
              <a:rPr lang="en-US" sz="2200" dirty="0" smtClean="0"/>
              <a:t>Of the 198 household heads in the sample, three are traders who have active relationships with traders in other locations. </a:t>
            </a:r>
          </a:p>
          <a:p>
            <a:r>
              <a:rPr lang="en-US" sz="2200" dirty="0" smtClean="0"/>
              <a:t>Each of the three made far more loans than average, accounting for 37, 25, and 17 percent of the total value of loans made by the fifty sample households in their villages.</a:t>
            </a:r>
          </a:p>
          <a:p>
            <a:r>
              <a:rPr lang="en-US" sz="2200" dirty="0" smtClean="0"/>
              <a:t>One of the three also had large loans from outside traders, accounting for 11% of all of the borrowing by sample households in that village.</a:t>
            </a:r>
            <a:endParaRPr lang="en-US" sz="2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84238"/>
          </a:xfrm>
        </p:spPr>
        <p:txBody>
          <a:bodyPr/>
          <a:lstStyle/>
          <a:p>
            <a:r>
              <a:rPr lang="en-US" b="1" dirty="0"/>
              <a:t>SUMMARY AND IMPLICATIONS</a:t>
            </a:r>
            <a:endParaRPr lang="en-US" dirty="0"/>
          </a:p>
        </p:txBody>
      </p:sp>
      <p:sp>
        <p:nvSpPr>
          <p:cNvPr id="3" name="Content Placeholder 2"/>
          <p:cNvSpPr>
            <a:spLocks noGrp="1"/>
          </p:cNvSpPr>
          <p:nvPr>
            <p:ph idx="1"/>
          </p:nvPr>
        </p:nvSpPr>
        <p:spPr>
          <a:xfrm>
            <a:off x="304800" y="762000"/>
            <a:ext cx="8610600" cy="5943600"/>
          </a:xfrm>
        </p:spPr>
        <p:txBody>
          <a:bodyPr>
            <a:normAutofit/>
          </a:bodyPr>
          <a:lstStyle/>
          <a:p>
            <a:r>
              <a:rPr lang="en-US" sz="2400" dirty="0" smtClean="0"/>
              <a:t>There </a:t>
            </a:r>
            <a:r>
              <a:rPr lang="en-US" sz="2400" dirty="0"/>
              <a:t>is only </a:t>
            </a:r>
            <a:r>
              <a:rPr lang="en-US" sz="2400" dirty="0" smtClean="0"/>
              <a:t>minimal use </a:t>
            </a:r>
            <a:r>
              <a:rPr lang="en-US" sz="2400" dirty="0"/>
              <a:t>of collateral and no evidence of contractual </a:t>
            </a:r>
            <a:r>
              <a:rPr lang="en-US" sz="2400" dirty="0" err="1"/>
              <a:t>interlinkage</a:t>
            </a:r>
            <a:r>
              <a:rPr lang="en-US" sz="2400" dirty="0"/>
              <a:t> with other markets.</a:t>
            </a:r>
          </a:p>
          <a:p>
            <a:r>
              <a:rPr lang="en-US" sz="2400" dirty="0"/>
              <a:t>Contractual mechanisms to alleviate the difficulties posed by </a:t>
            </a:r>
            <a:r>
              <a:rPr lang="en-US" sz="2400" dirty="0" smtClean="0"/>
              <a:t>information asymmetries </a:t>
            </a:r>
            <a:r>
              <a:rPr lang="en-US" sz="2400" dirty="0"/>
              <a:t>are not necessary because credit flows through paths that </a:t>
            </a:r>
            <a:r>
              <a:rPr lang="en-US" sz="2400" dirty="0" smtClean="0"/>
              <a:t>take advantage </a:t>
            </a:r>
            <a:r>
              <a:rPr lang="en-US" sz="2400" dirty="0"/>
              <a:t>of the extremely free flow of information within a rural </a:t>
            </a:r>
            <a:r>
              <a:rPr lang="en-US" sz="2400" dirty="0" smtClean="0"/>
              <a:t>community.</a:t>
            </a:r>
          </a:p>
          <a:p>
            <a:r>
              <a:rPr lang="en-US" sz="2400" dirty="0" smtClean="0"/>
              <a:t>In this information environment, credit transactions can be viewed as state-contingent contracts that allow direct risk pooling between creditor and debtor and that conform to the prohibition on fixed interest charges by </a:t>
            </a:r>
            <a:r>
              <a:rPr lang="en-US" sz="2400" dirty="0" err="1" smtClean="0"/>
              <a:t>Shari'a</a:t>
            </a:r>
            <a:r>
              <a:rPr lang="en-US" sz="2400" dirty="0" smtClean="0"/>
              <a:t> law.</a:t>
            </a:r>
          </a:p>
          <a:p>
            <a:r>
              <a:rPr lang="en-US" sz="2400" dirty="0" smtClean="0"/>
              <a:t>There is some evidence in one village that these information-intensive contracts are spread over a wide geographical area by a network of </a:t>
            </a:r>
            <a:r>
              <a:rPr lang="en-US" sz="2400" smtClean="0"/>
              <a:t>village-based long distance </a:t>
            </a:r>
            <a:r>
              <a:rPr lang="en-US" sz="2400" dirty="0" smtClean="0"/>
              <a:t>traders.</a:t>
            </a:r>
          </a:p>
          <a:p>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endParaRPr lang="en-US" dirty="0"/>
          </a:p>
        </p:txBody>
      </p:sp>
      <p:sp>
        <p:nvSpPr>
          <p:cNvPr id="3" name="Content Placeholder 2"/>
          <p:cNvSpPr>
            <a:spLocks noGrp="1"/>
          </p:cNvSpPr>
          <p:nvPr>
            <p:ph idx="1"/>
          </p:nvPr>
        </p:nvSpPr>
        <p:spPr>
          <a:xfrm>
            <a:off x="228600" y="1295400"/>
            <a:ext cx="8763000" cy="5562600"/>
          </a:xfrm>
        </p:spPr>
        <p:txBody>
          <a:bodyPr>
            <a:noAutofit/>
          </a:bodyPr>
          <a:lstStyle/>
          <a:p>
            <a:r>
              <a:rPr lang="en-US" sz="2200" dirty="0" smtClean="0"/>
              <a:t>The </a:t>
            </a:r>
            <a:r>
              <a:rPr lang="en-US" sz="2200" dirty="0"/>
              <a:t>flexibility of the state-contingent credit contracts presents an </a:t>
            </a:r>
            <a:r>
              <a:rPr lang="en-US" sz="2200" dirty="0" smtClean="0"/>
              <a:t>exceptional challenge </a:t>
            </a:r>
            <a:r>
              <a:rPr lang="en-US" sz="2200" dirty="0"/>
              <a:t>to potential formal sector lenders. </a:t>
            </a:r>
            <a:endParaRPr lang="en-US" sz="2200" dirty="0" smtClean="0"/>
          </a:p>
          <a:p>
            <a:r>
              <a:rPr lang="en-US" sz="2200" dirty="0" smtClean="0"/>
              <a:t>They </a:t>
            </a:r>
            <a:r>
              <a:rPr lang="en-US" sz="2200" dirty="0"/>
              <a:t>have neither the access </a:t>
            </a:r>
            <a:r>
              <a:rPr lang="en-US" sz="2200" dirty="0" smtClean="0"/>
              <a:t>to information </a:t>
            </a:r>
            <a:r>
              <a:rPr lang="en-US" sz="2200" dirty="0"/>
              <a:t>nor (generally speaking) the administrative flexibility necessary </a:t>
            </a:r>
            <a:r>
              <a:rPr lang="en-US" sz="2200" dirty="0" smtClean="0"/>
              <a:t>to make </a:t>
            </a:r>
            <a:r>
              <a:rPr lang="en-US" sz="2200" dirty="0"/>
              <a:t>state-contingent loans. </a:t>
            </a:r>
            <a:endParaRPr lang="en-US" sz="2200" dirty="0" smtClean="0"/>
          </a:p>
          <a:p>
            <a:r>
              <a:rPr lang="en-US" sz="2200" dirty="0" smtClean="0"/>
              <a:t>Therefore</a:t>
            </a:r>
            <a:r>
              <a:rPr lang="en-US" sz="2200" dirty="0"/>
              <a:t>, they cannot compete directly </a:t>
            </a:r>
            <a:r>
              <a:rPr lang="en-US" sz="2200" dirty="0" smtClean="0"/>
              <a:t>with lenders </a:t>
            </a:r>
            <a:r>
              <a:rPr lang="en-US" sz="2200" dirty="0"/>
              <a:t>from within the community. </a:t>
            </a:r>
            <a:endParaRPr lang="en-US" sz="2200" dirty="0" smtClean="0"/>
          </a:p>
          <a:p>
            <a:r>
              <a:rPr lang="en-US" sz="2200" dirty="0" smtClean="0"/>
              <a:t>The </a:t>
            </a:r>
            <a:r>
              <a:rPr lang="en-US" sz="2200" dirty="0"/>
              <a:t>existence of assets that could serve </a:t>
            </a:r>
            <a:r>
              <a:rPr lang="en-US" sz="2200" dirty="0" smtClean="0"/>
              <a:t>as collateral </a:t>
            </a:r>
            <a:r>
              <a:rPr lang="en-US" sz="2200" dirty="0"/>
              <a:t>for fixed-interest loans may provide an opportunity for </a:t>
            </a:r>
            <a:r>
              <a:rPr lang="en-US" sz="2200" dirty="0" smtClean="0"/>
              <a:t>institutional change </a:t>
            </a:r>
            <a:r>
              <a:rPr lang="en-US" sz="2200" dirty="0"/>
              <a:t>that could be exploited by formal sector lenders. </a:t>
            </a:r>
            <a:endParaRPr lang="en-US" sz="2200" dirty="0" smtClean="0"/>
          </a:p>
          <a:p>
            <a:r>
              <a:rPr lang="en-US" sz="2200" dirty="0" smtClean="0"/>
              <a:t>In </a:t>
            </a:r>
            <a:r>
              <a:rPr lang="en-US" sz="2200" dirty="0"/>
              <a:t>addition, the </a:t>
            </a:r>
            <a:r>
              <a:rPr lang="en-US" sz="2200" dirty="0" smtClean="0"/>
              <a:t>conditions which </a:t>
            </a:r>
            <a:r>
              <a:rPr lang="en-US" sz="2200" dirty="0"/>
              <a:t>permit state-contingent loan contracting within rural </a:t>
            </a:r>
            <a:r>
              <a:rPr lang="en-US" sz="2200" dirty="0" smtClean="0"/>
              <a:t>communities, namely </a:t>
            </a:r>
            <a:r>
              <a:rPr lang="en-US" sz="2200" dirty="0"/>
              <a:t>the free flow of information within the village and the </a:t>
            </a:r>
            <a:r>
              <a:rPr lang="en-US" sz="2200" dirty="0" smtClean="0"/>
              <a:t>availability of </a:t>
            </a:r>
            <a:r>
              <a:rPr lang="en-US" sz="2200" dirty="0"/>
              <a:t>mechanisms to enforce agreements between village residents, may also </a:t>
            </a:r>
            <a:r>
              <a:rPr lang="en-US" sz="2200" dirty="0" smtClean="0"/>
              <a:t>allow the </a:t>
            </a:r>
            <a:r>
              <a:rPr lang="en-US" sz="2200" dirty="0"/>
              <a:t>design of peer monitoring systems to support lending by formal </a:t>
            </a:r>
            <a:r>
              <a:rPr lang="en-US" sz="2200" dirty="0" smtClean="0"/>
              <a:t>sector institutions </a:t>
            </a:r>
            <a:r>
              <a:rPr lang="en-US" sz="2200" dirty="0"/>
              <a:t>to groups of rural households.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monitoring</a:t>
            </a:r>
            <a:endParaRPr lang="en-US" dirty="0"/>
          </a:p>
        </p:txBody>
      </p:sp>
      <p:sp>
        <p:nvSpPr>
          <p:cNvPr id="3" name="Content Placeholder 2"/>
          <p:cNvSpPr>
            <a:spLocks noGrp="1"/>
          </p:cNvSpPr>
          <p:nvPr>
            <p:ph idx="1"/>
          </p:nvPr>
        </p:nvSpPr>
        <p:spPr/>
        <p:txBody>
          <a:bodyPr>
            <a:noAutofit/>
          </a:bodyPr>
          <a:lstStyle/>
          <a:p>
            <a:r>
              <a:rPr lang="en-US" sz="2200" dirty="0" smtClean="0"/>
              <a:t>What is peer monitoring?” We found two types of peer monitoring. </a:t>
            </a:r>
          </a:p>
          <a:p>
            <a:r>
              <a:rPr lang="en-US" sz="2200" dirty="0" smtClean="0"/>
              <a:t>Direct peer monitoring occurs when workers notice their peers' behavior or results and respond in a forthright way, such as correcting coworkers who make mistakes. </a:t>
            </a:r>
          </a:p>
          <a:p>
            <a:r>
              <a:rPr lang="en-US" sz="2200" dirty="0" smtClean="0"/>
              <a:t>Indirect peer monitoring occurs when workers gossip about or avoid poorly performing peers.</a:t>
            </a:r>
          </a:p>
          <a:p>
            <a:r>
              <a:rPr lang="en-US" sz="2200" dirty="0" smtClean="0"/>
              <a:t>Peer monitoring, which occurs when individuals notice and respond to their peers' behavior or performance results, is an informal organizational control that has not been extensively studied. </a:t>
            </a:r>
          </a:p>
          <a:p>
            <a:endParaRPr lang="en-US" sz="2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a:srcRect/>
          <a:stretch>
            <a:fillRect/>
          </a:stretch>
        </p:blipFill>
        <p:spPr bwMode="auto">
          <a:xfrm>
            <a:off x="152400" y="457199"/>
            <a:ext cx="8077200" cy="5607312"/>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3074" name="Picture 2"/>
          <p:cNvPicPr>
            <a:picLocks noChangeAspect="1" noChangeArrowheads="1"/>
          </p:cNvPicPr>
          <p:nvPr/>
        </p:nvPicPr>
        <p:blipFill>
          <a:blip r:embed="rId2"/>
          <a:srcRect/>
          <a:stretch>
            <a:fillRect/>
          </a:stretch>
        </p:blipFill>
        <p:spPr bwMode="auto">
          <a:xfrm>
            <a:off x="228600" y="457200"/>
            <a:ext cx="8479166" cy="48006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on rural credit markets</a:t>
            </a:r>
            <a:endParaRPr lang="en-US" dirty="0"/>
          </a:p>
        </p:txBody>
      </p:sp>
      <p:sp>
        <p:nvSpPr>
          <p:cNvPr id="3" name="Content Placeholder 2"/>
          <p:cNvSpPr>
            <a:spLocks noGrp="1"/>
          </p:cNvSpPr>
          <p:nvPr>
            <p:ph idx="1"/>
          </p:nvPr>
        </p:nvSpPr>
        <p:spPr>
          <a:xfrm>
            <a:off x="457200" y="1600200"/>
            <a:ext cx="8458200" cy="5105400"/>
          </a:xfrm>
        </p:spPr>
        <p:txBody>
          <a:bodyPr>
            <a:normAutofit/>
          </a:bodyPr>
          <a:lstStyle/>
          <a:p>
            <a:r>
              <a:rPr lang="en-US" sz="2400" dirty="0" smtClean="0"/>
              <a:t>Complete insurance markets are absent.</a:t>
            </a:r>
          </a:p>
          <a:p>
            <a:r>
              <a:rPr lang="en-US" sz="2400" dirty="0" smtClean="0"/>
              <a:t>So credit transactions take a special role </a:t>
            </a:r>
            <a:r>
              <a:rPr lang="en-US" sz="2400" dirty="0"/>
              <a:t>in </a:t>
            </a:r>
            <a:r>
              <a:rPr lang="en-US" sz="2400" dirty="0" smtClean="0"/>
              <a:t>allowing individuals to smooth income shocks over time.</a:t>
            </a:r>
          </a:p>
          <a:p>
            <a:r>
              <a:rPr lang="en-US" sz="2400" dirty="0"/>
              <a:t>B</a:t>
            </a:r>
            <a:r>
              <a:rPr lang="en-US" sz="2400" dirty="0" smtClean="0"/>
              <a:t>ecause </a:t>
            </a:r>
            <a:r>
              <a:rPr lang="en-US" sz="2400" dirty="0"/>
              <a:t>moral hazard and adverse selection are especially prevalent </a:t>
            </a:r>
            <a:r>
              <a:rPr lang="en-US" sz="2400" dirty="0" smtClean="0"/>
              <a:t>in credit transactions, credit markets are </a:t>
            </a:r>
            <a:r>
              <a:rPr lang="en-US" sz="2400" dirty="0"/>
              <a:t>likely to </a:t>
            </a:r>
            <a:r>
              <a:rPr lang="en-US" sz="2400" dirty="0" smtClean="0"/>
              <a:t>incorporate organizational features that </a:t>
            </a:r>
            <a:r>
              <a:rPr lang="en-US" sz="2400" dirty="0"/>
              <a:t>serve to mitigate </a:t>
            </a:r>
            <a:r>
              <a:rPr lang="en-US" sz="2400" dirty="0" smtClean="0"/>
              <a:t>them.</a:t>
            </a:r>
          </a:p>
          <a:p>
            <a:r>
              <a:rPr lang="en-US" sz="2400" dirty="0"/>
              <a:t>Two organizational features have received particular attention in the </a:t>
            </a:r>
            <a:r>
              <a:rPr lang="en-US" sz="2400" dirty="0" smtClean="0"/>
              <a:t>literature on </a:t>
            </a:r>
            <a:r>
              <a:rPr lang="en-US" sz="2400" dirty="0"/>
              <a:t>credit </a:t>
            </a:r>
            <a:r>
              <a:rPr lang="en-US" sz="2400" dirty="0" smtClean="0"/>
              <a:t>markets.</a:t>
            </a:r>
          </a:p>
          <a:p>
            <a:r>
              <a:rPr lang="en-US" sz="2400" dirty="0"/>
              <a:t>The first is the pledging of </a:t>
            </a:r>
            <a:r>
              <a:rPr lang="en-US" sz="2400" dirty="0" smtClean="0"/>
              <a:t>collateral.</a:t>
            </a:r>
          </a:p>
          <a:p>
            <a:r>
              <a:rPr lang="en-US" sz="2400" dirty="0"/>
              <a:t>The second institution is contractual </a:t>
            </a:r>
            <a:r>
              <a:rPr lang="en-US" sz="2400" dirty="0" err="1"/>
              <a:t>interlinkage</a:t>
            </a:r>
            <a:r>
              <a:rPr lang="en-US" sz="2400" dirty="0"/>
              <a:t> between </a:t>
            </a:r>
            <a:r>
              <a:rPr lang="en-US" sz="2400" dirty="0" smtClean="0"/>
              <a:t>markets. </a:t>
            </a:r>
            <a:endParaRPr lang="en-US" sz="19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this article about ?</a:t>
            </a:r>
            <a:endParaRPr lang="en-US" dirty="0"/>
          </a:p>
        </p:txBody>
      </p:sp>
      <p:sp>
        <p:nvSpPr>
          <p:cNvPr id="3" name="Content Placeholder 2"/>
          <p:cNvSpPr>
            <a:spLocks noGrp="1"/>
          </p:cNvSpPr>
          <p:nvPr>
            <p:ph idx="1"/>
          </p:nvPr>
        </p:nvSpPr>
        <p:spPr>
          <a:xfrm>
            <a:off x="457200" y="1600200"/>
            <a:ext cx="8458200" cy="5029200"/>
          </a:xfrm>
        </p:spPr>
        <p:txBody>
          <a:bodyPr>
            <a:normAutofit lnSpcReduction="10000"/>
          </a:bodyPr>
          <a:lstStyle/>
          <a:p>
            <a:r>
              <a:rPr lang="en-US" sz="2400" dirty="0"/>
              <a:t>This article extends contemporary research on credit markets to rural </a:t>
            </a:r>
            <a:r>
              <a:rPr lang="en-US" sz="2400" dirty="0" smtClean="0"/>
              <a:t>credit in </a:t>
            </a:r>
            <a:r>
              <a:rPr lang="en-US" sz="2400" dirty="0"/>
              <a:t>Africa by reporting findings from a detailed survey of 198 households </a:t>
            </a:r>
            <a:r>
              <a:rPr lang="en-US" sz="2400" dirty="0" smtClean="0"/>
              <a:t>in northern </a:t>
            </a:r>
            <a:r>
              <a:rPr lang="en-US" sz="2400" dirty="0"/>
              <a:t>Nigeria. </a:t>
            </a:r>
            <a:endParaRPr lang="en-US" sz="2400" dirty="0" smtClean="0"/>
          </a:p>
          <a:p>
            <a:r>
              <a:rPr lang="en-US" sz="2400" dirty="0" smtClean="0"/>
              <a:t>The </a:t>
            </a:r>
            <a:r>
              <a:rPr lang="en-US" sz="2400" dirty="0"/>
              <a:t>survey yields two major </a:t>
            </a:r>
            <a:r>
              <a:rPr lang="en-US" sz="2400" dirty="0" smtClean="0"/>
              <a:t>findings</a:t>
            </a:r>
          </a:p>
          <a:p>
            <a:r>
              <a:rPr lang="en-US" sz="2400" b="1" dirty="0"/>
              <a:t>First</a:t>
            </a:r>
            <a:r>
              <a:rPr lang="en-US" sz="2400" dirty="0"/>
              <a:t>, nearly all </a:t>
            </a:r>
            <a:r>
              <a:rPr lang="en-US" sz="2400" dirty="0" smtClean="0"/>
              <a:t>loans are </a:t>
            </a:r>
            <a:r>
              <a:rPr lang="en-US" sz="2400" dirty="0"/>
              <a:t>transacted within a village or kinship group. </a:t>
            </a:r>
            <a:endParaRPr lang="en-US" sz="2400" dirty="0" smtClean="0"/>
          </a:p>
          <a:p>
            <a:r>
              <a:rPr lang="en-US" sz="2400" dirty="0" smtClean="0"/>
              <a:t>The paper presents </a:t>
            </a:r>
            <a:r>
              <a:rPr lang="en-US" sz="2400" dirty="0"/>
              <a:t>evidence that </a:t>
            </a:r>
            <a:r>
              <a:rPr lang="en-US" sz="2400" dirty="0" smtClean="0"/>
              <a:t>information asymmetries </a:t>
            </a:r>
            <a:r>
              <a:rPr lang="en-US" sz="2400" dirty="0"/>
              <a:t>within such groups are unimportant</a:t>
            </a:r>
            <a:r>
              <a:rPr lang="en-US" sz="2400" dirty="0" smtClean="0"/>
              <a:t>.</a:t>
            </a:r>
          </a:p>
          <a:p>
            <a:r>
              <a:rPr lang="en-US" sz="2400" b="1" dirty="0" smtClean="0"/>
              <a:t>Second </a:t>
            </a:r>
            <a:r>
              <a:rPr lang="en-US" sz="2400" dirty="0" smtClean="0"/>
              <a:t>the author shows </a:t>
            </a:r>
            <a:r>
              <a:rPr lang="en-US" sz="2400" dirty="0"/>
              <a:t>that credit contracts play a direct role </a:t>
            </a:r>
            <a:r>
              <a:rPr lang="en-US" sz="2400" dirty="0" smtClean="0"/>
              <a:t>in pooling </a:t>
            </a:r>
            <a:r>
              <a:rPr lang="en-US" sz="2400" dirty="0"/>
              <a:t>risk among households in the survey area: </a:t>
            </a:r>
            <a:endParaRPr lang="en-US" sz="2400" dirty="0" smtClean="0"/>
          </a:p>
          <a:p>
            <a:r>
              <a:rPr lang="en-US" sz="2400" dirty="0" smtClean="0"/>
              <a:t>The </a:t>
            </a:r>
            <a:r>
              <a:rPr lang="en-US" sz="2400" dirty="0"/>
              <a:t>repayment owed by </a:t>
            </a:r>
            <a:r>
              <a:rPr lang="en-US" sz="2400" dirty="0" smtClean="0"/>
              <a:t>a borrower </a:t>
            </a:r>
            <a:r>
              <a:rPr lang="en-US" sz="2400" dirty="0"/>
              <a:t>depends upon the realization of production and consumption </a:t>
            </a:r>
            <a:r>
              <a:rPr lang="en-US" sz="2400" dirty="0" smtClean="0"/>
              <a:t>shocks by </a:t>
            </a:r>
            <a:r>
              <a:rPr lang="en-US" sz="2400" dirty="0"/>
              <a:t>both borrower and lender.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276600" cy="1162050"/>
          </a:xfrm>
        </p:spPr>
        <p:txBody>
          <a:bodyPr>
            <a:normAutofit/>
          </a:bodyPr>
          <a:lstStyle/>
          <a:p>
            <a:pPr algn="ctr"/>
            <a:r>
              <a:rPr lang="en-US" sz="3000" dirty="0" smtClean="0"/>
              <a:t>The Geographical setting</a:t>
            </a:r>
            <a:endParaRPr lang="en-US" sz="3000" dirty="0"/>
          </a:p>
        </p:txBody>
      </p:sp>
      <p:sp>
        <p:nvSpPr>
          <p:cNvPr id="6" name="Text Placeholder 5"/>
          <p:cNvSpPr>
            <a:spLocks noGrp="1"/>
          </p:cNvSpPr>
          <p:nvPr>
            <p:ph type="body" sz="half" idx="2"/>
          </p:nvPr>
        </p:nvSpPr>
        <p:spPr>
          <a:xfrm>
            <a:off x="152400" y="1435100"/>
            <a:ext cx="3886200" cy="4691063"/>
          </a:xfrm>
        </p:spPr>
        <p:txBody>
          <a:bodyPr>
            <a:normAutofit/>
          </a:bodyPr>
          <a:lstStyle/>
          <a:p>
            <a:pPr marL="91440" indent="-274320">
              <a:spcAft>
                <a:spcPts val="200"/>
              </a:spcAft>
              <a:buFont typeface="Courier New" pitchFamily="49" charset="0"/>
              <a:buChar char="o"/>
            </a:pPr>
            <a:r>
              <a:rPr lang="en-US" sz="1800" dirty="0" smtClean="0"/>
              <a:t>2 staged random sampling .</a:t>
            </a:r>
          </a:p>
          <a:p>
            <a:pPr marL="91440" indent="-274320">
              <a:spcAft>
                <a:spcPts val="200"/>
              </a:spcAft>
              <a:buFont typeface="Courier New" pitchFamily="49" charset="0"/>
              <a:buChar char="o"/>
            </a:pPr>
            <a:r>
              <a:rPr lang="en-US" sz="1800" dirty="0" smtClean="0"/>
              <a:t>4 randomly </a:t>
            </a:r>
            <a:r>
              <a:rPr lang="en-US" sz="1800" dirty="0"/>
              <a:t>selected villages near the city of Zaria </a:t>
            </a:r>
            <a:r>
              <a:rPr lang="en-US" sz="1800" dirty="0" smtClean="0"/>
              <a:t>in </a:t>
            </a:r>
            <a:r>
              <a:rPr lang="en-US" sz="1800" dirty="0"/>
              <a:t>northern Nigeria</a:t>
            </a:r>
            <a:r>
              <a:rPr lang="en-US" sz="1800" dirty="0" smtClean="0"/>
              <a:t>.</a:t>
            </a:r>
          </a:p>
          <a:p>
            <a:pPr marL="91440" indent="-274320">
              <a:spcAft>
                <a:spcPts val="200"/>
              </a:spcAft>
              <a:buFont typeface="Courier New" pitchFamily="49" charset="0"/>
              <a:buChar char="o"/>
            </a:pPr>
            <a:r>
              <a:rPr lang="en-US" sz="1800" dirty="0"/>
              <a:t>The questionnaires were designed to yield </a:t>
            </a:r>
            <a:r>
              <a:rPr lang="en-US" sz="1800" dirty="0" smtClean="0"/>
              <a:t>a complete </a:t>
            </a:r>
            <a:r>
              <a:rPr lang="en-US" sz="1800" dirty="0"/>
              <a:t>picture of each household's asset and debt position; </a:t>
            </a:r>
            <a:endParaRPr lang="en-US" sz="1800" dirty="0" smtClean="0"/>
          </a:p>
          <a:p>
            <a:pPr marL="91440" indent="-274320">
              <a:spcAft>
                <a:spcPts val="200"/>
              </a:spcAft>
              <a:buFont typeface="Courier New" pitchFamily="49" charset="0"/>
              <a:buChar char="o"/>
            </a:pPr>
            <a:r>
              <a:rPr lang="en-US" sz="1800" dirty="0" smtClean="0"/>
              <a:t>An </a:t>
            </a:r>
            <a:r>
              <a:rPr lang="en-US" sz="1800" dirty="0"/>
              <a:t>account of </a:t>
            </a:r>
            <a:r>
              <a:rPr lang="en-US" sz="1800" dirty="0" smtClean="0"/>
              <a:t>its credit</a:t>
            </a:r>
            <a:r>
              <a:rPr lang="en-US" sz="1800" dirty="0"/>
              <a:t>, labor, product, asset, and asset-rental transactions over the </a:t>
            </a:r>
            <a:r>
              <a:rPr lang="en-US" sz="1800" dirty="0" smtClean="0"/>
              <a:t>previous month</a:t>
            </a:r>
            <a:r>
              <a:rPr lang="en-US" sz="1800" dirty="0"/>
              <a:t>; and a range of demographic and background data.</a:t>
            </a:r>
          </a:p>
        </p:txBody>
      </p:sp>
      <p:pic>
        <p:nvPicPr>
          <p:cNvPr id="1026" name="Picture 2"/>
          <p:cNvPicPr>
            <a:picLocks noChangeArrowheads="1"/>
          </p:cNvPicPr>
          <p:nvPr/>
        </p:nvPicPr>
        <p:blipFill>
          <a:blip r:embed="rId3"/>
          <a:srcRect/>
          <a:stretch>
            <a:fillRect/>
          </a:stretch>
        </p:blipFill>
        <p:spPr bwMode="auto">
          <a:xfrm>
            <a:off x="4419600" y="0"/>
            <a:ext cx="47244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0"/>
            <a:ext cx="8229600" cy="838200"/>
          </a:xfrm>
        </p:spPr>
        <p:txBody>
          <a:bodyPr/>
          <a:lstStyle/>
          <a:p>
            <a:r>
              <a:rPr lang="en-US" dirty="0" smtClean="0"/>
              <a:t>Occupations</a:t>
            </a:r>
            <a:endParaRPr lang="en-US" dirty="0"/>
          </a:p>
        </p:txBody>
      </p:sp>
      <p:sp>
        <p:nvSpPr>
          <p:cNvPr id="6" name="Content Placeholder 5"/>
          <p:cNvSpPr>
            <a:spLocks noGrp="1"/>
          </p:cNvSpPr>
          <p:nvPr>
            <p:ph idx="1"/>
          </p:nvPr>
        </p:nvSpPr>
        <p:spPr>
          <a:xfrm>
            <a:off x="228600" y="914400"/>
            <a:ext cx="8686800" cy="5715000"/>
          </a:xfrm>
        </p:spPr>
        <p:txBody>
          <a:bodyPr>
            <a:noAutofit/>
          </a:bodyPr>
          <a:lstStyle/>
          <a:p>
            <a:r>
              <a:rPr lang="en-US" sz="2400" dirty="0"/>
              <a:t>The area has a diverse population, with agricultural systems ranging </a:t>
            </a:r>
            <a:r>
              <a:rPr lang="en-US" sz="2400" dirty="0" smtClean="0"/>
              <a:t>from farmers </a:t>
            </a:r>
            <a:r>
              <a:rPr lang="en-US" sz="2400" dirty="0"/>
              <a:t>who keep no cattle to </a:t>
            </a:r>
            <a:r>
              <a:rPr lang="en-US" sz="2400" dirty="0" err="1"/>
              <a:t>semisettled</a:t>
            </a:r>
            <a:r>
              <a:rPr lang="en-US" sz="2400" dirty="0"/>
              <a:t> herders. </a:t>
            </a:r>
            <a:endParaRPr lang="en-US" sz="2400" dirty="0" smtClean="0"/>
          </a:p>
          <a:p>
            <a:r>
              <a:rPr lang="en-US" sz="2400" dirty="0" smtClean="0"/>
              <a:t>Every </a:t>
            </a:r>
            <a:r>
              <a:rPr lang="en-US" sz="2400" dirty="0"/>
              <a:t>household in </a:t>
            </a:r>
            <a:r>
              <a:rPr lang="en-US" sz="2400" dirty="0" smtClean="0"/>
              <a:t>the research </a:t>
            </a:r>
            <a:r>
              <a:rPr lang="en-US" sz="2400" dirty="0"/>
              <a:t>villages operates a farm, which is usually composed of multiple </a:t>
            </a:r>
            <a:r>
              <a:rPr lang="en-US" sz="2400" dirty="0" smtClean="0"/>
              <a:t>plots(an </a:t>
            </a:r>
            <a:r>
              <a:rPr lang="en-US" sz="2400" dirty="0"/>
              <a:t>average of five plots per household) interspersed with those of other </a:t>
            </a:r>
            <a:r>
              <a:rPr lang="en-US" sz="2400" dirty="0" smtClean="0"/>
              <a:t>village residents.</a:t>
            </a:r>
          </a:p>
          <a:p>
            <a:r>
              <a:rPr lang="en-US" sz="2400" dirty="0"/>
              <a:t>A large variety of nonagricultural occupations also exists. These include </a:t>
            </a:r>
            <a:r>
              <a:rPr lang="en-US" sz="2400" dirty="0" smtClean="0"/>
              <a:t>trading, the </a:t>
            </a:r>
            <a:r>
              <a:rPr lang="en-US" sz="2400" dirty="0"/>
              <a:t>provision of transport services (via vans, motorcycles, </a:t>
            </a:r>
            <a:r>
              <a:rPr lang="en-US" sz="2400" dirty="0" smtClean="0"/>
              <a:t>bicycles, or </a:t>
            </a:r>
            <a:r>
              <a:rPr lang="en-US" sz="2400" dirty="0"/>
              <a:t>donkeys), and small-scale industries such as carpentry, house </a:t>
            </a:r>
            <a:r>
              <a:rPr lang="en-US" sz="2400" dirty="0" smtClean="0"/>
              <a:t>building and tailoring.</a:t>
            </a:r>
          </a:p>
          <a:p>
            <a:endParaRPr lang="en-US"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Moslem laws</a:t>
            </a:r>
            <a:endParaRPr lang="en-US" dirty="0"/>
          </a:p>
        </p:txBody>
      </p:sp>
      <p:sp>
        <p:nvSpPr>
          <p:cNvPr id="3" name="Content Placeholder 2"/>
          <p:cNvSpPr>
            <a:spLocks noGrp="1"/>
          </p:cNvSpPr>
          <p:nvPr>
            <p:ph idx="1"/>
          </p:nvPr>
        </p:nvSpPr>
        <p:spPr>
          <a:xfrm>
            <a:off x="228600" y="1524000"/>
            <a:ext cx="8610600" cy="5334000"/>
          </a:xfrm>
        </p:spPr>
        <p:txBody>
          <a:bodyPr>
            <a:normAutofit lnSpcReduction="10000"/>
          </a:bodyPr>
          <a:lstStyle/>
          <a:p>
            <a:r>
              <a:rPr lang="en-US" sz="2400" dirty="0" smtClean="0"/>
              <a:t>A large majority of the population of the area is Moslem, as are all but one of the 198 sample households.</a:t>
            </a:r>
          </a:p>
          <a:p>
            <a:r>
              <a:rPr lang="en-US" sz="2400" dirty="0" smtClean="0"/>
              <a:t>This </a:t>
            </a:r>
            <a:r>
              <a:rPr lang="en-US" sz="2400" dirty="0"/>
              <a:t>fact has particular importance for a </a:t>
            </a:r>
            <a:r>
              <a:rPr lang="en-US" sz="2400" dirty="0" smtClean="0"/>
              <a:t>study of </a:t>
            </a:r>
            <a:r>
              <a:rPr lang="en-US" sz="2400" dirty="0"/>
              <a:t>rural credit because Islamic law prohibits the use of fixed interest charges </a:t>
            </a:r>
            <a:r>
              <a:rPr lang="en-US" sz="2400" dirty="0" smtClean="0"/>
              <a:t>on loans</a:t>
            </a:r>
            <a:r>
              <a:rPr lang="en-US" sz="2400" dirty="0"/>
              <a:t>. </a:t>
            </a:r>
            <a:endParaRPr lang="en-US" sz="2400" dirty="0" smtClean="0"/>
          </a:p>
          <a:p>
            <a:r>
              <a:rPr lang="en-US" sz="2400" dirty="0" smtClean="0"/>
              <a:t>Investment </a:t>
            </a:r>
            <a:r>
              <a:rPr lang="en-US" sz="2400" dirty="0"/>
              <a:t>income is prohibited if the investor does not share in </a:t>
            </a:r>
            <a:r>
              <a:rPr lang="en-US" sz="2400" dirty="0" smtClean="0"/>
              <a:t>the risks </a:t>
            </a:r>
            <a:r>
              <a:rPr lang="en-US" sz="2400" dirty="0"/>
              <a:t>of the enterprise. </a:t>
            </a:r>
            <a:endParaRPr lang="en-US" sz="2400" dirty="0" smtClean="0"/>
          </a:p>
          <a:p>
            <a:r>
              <a:rPr lang="en-US" sz="2400" dirty="0" smtClean="0"/>
              <a:t>Hence </a:t>
            </a:r>
            <a:r>
              <a:rPr lang="en-US" sz="2400" dirty="0"/>
              <a:t>an equity investment is legal, whereas </a:t>
            </a:r>
            <a:r>
              <a:rPr lang="en-US" sz="2400" dirty="0" smtClean="0"/>
              <a:t>lending with </a:t>
            </a:r>
            <a:r>
              <a:rPr lang="en-US" sz="2400" dirty="0"/>
              <a:t>a fixed interest rate is not. </a:t>
            </a:r>
            <a:endParaRPr lang="en-US" sz="2400" dirty="0" smtClean="0"/>
          </a:p>
          <a:p>
            <a:r>
              <a:rPr lang="en-US" sz="2400" dirty="0" smtClean="0"/>
              <a:t>Fixed </a:t>
            </a:r>
            <a:r>
              <a:rPr lang="en-US" sz="2400" dirty="0"/>
              <a:t>repayment periods are also </a:t>
            </a:r>
            <a:r>
              <a:rPr lang="en-US" sz="2400" dirty="0" smtClean="0"/>
              <a:t>prohibited.</a:t>
            </a:r>
          </a:p>
          <a:p>
            <a:r>
              <a:rPr lang="en-US" sz="2400" dirty="0" smtClean="0"/>
              <a:t>Almost </a:t>
            </a:r>
            <a:r>
              <a:rPr lang="en-US" sz="2400" dirty="0"/>
              <a:t>no loans between </a:t>
            </a:r>
            <a:r>
              <a:rPr lang="en-US" sz="2400" dirty="0" smtClean="0"/>
              <a:t>individuals are </a:t>
            </a:r>
            <a:r>
              <a:rPr lang="en-US" sz="2400" dirty="0"/>
              <a:t>made with positive explicit fixed interest </a:t>
            </a:r>
            <a:r>
              <a:rPr lang="en-US" sz="2400" dirty="0" smtClean="0"/>
              <a:t>rates.</a:t>
            </a:r>
          </a:p>
          <a:p>
            <a:r>
              <a:rPr lang="en-US" sz="2400" dirty="0"/>
              <a:t>Yet individuals </a:t>
            </a:r>
            <a:r>
              <a:rPr lang="en-US" sz="2400" dirty="0" smtClean="0"/>
              <a:t>display no </a:t>
            </a:r>
            <a:r>
              <a:rPr lang="en-US" sz="2400" dirty="0"/>
              <a:t>reluctance to accept loans from banks at low (but positive) fixed </a:t>
            </a:r>
            <a:r>
              <a:rPr lang="en-US" sz="2400" dirty="0" smtClean="0"/>
              <a:t>nominal interest </a:t>
            </a:r>
            <a:r>
              <a:rPr lang="en-US" sz="2400" dirty="0"/>
              <a:t>rates.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lstStyle/>
          <a:p>
            <a:r>
              <a:rPr lang="en-US" b="1" dirty="0"/>
              <a:t>CREDIT TRANSACTIONS</a:t>
            </a:r>
            <a:endParaRPr lang="en-US" dirty="0"/>
          </a:p>
        </p:txBody>
      </p:sp>
      <p:sp>
        <p:nvSpPr>
          <p:cNvPr id="3" name="Content Placeholder 2"/>
          <p:cNvSpPr>
            <a:spLocks noGrp="1"/>
          </p:cNvSpPr>
          <p:nvPr>
            <p:ph idx="1"/>
          </p:nvPr>
        </p:nvSpPr>
        <p:spPr>
          <a:xfrm>
            <a:off x="0" y="762000"/>
            <a:ext cx="9144000" cy="5943600"/>
          </a:xfrm>
        </p:spPr>
        <p:txBody>
          <a:bodyPr>
            <a:normAutofit/>
          </a:bodyPr>
          <a:lstStyle/>
          <a:p>
            <a:r>
              <a:rPr lang="en-US" sz="2400" dirty="0"/>
              <a:t>Only 7.5 percent of all loans (by </a:t>
            </a:r>
            <a:r>
              <a:rPr lang="en-US" sz="2400" dirty="0" smtClean="0"/>
              <a:t>value) come </a:t>
            </a:r>
            <a:r>
              <a:rPr lang="en-US" sz="2400" dirty="0"/>
              <a:t>from banks, companies, or </a:t>
            </a:r>
            <a:r>
              <a:rPr lang="en-US" sz="2400" dirty="0" smtClean="0"/>
              <a:t>projects.</a:t>
            </a:r>
          </a:p>
          <a:p>
            <a:r>
              <a:rPr lang="en-US" sz="2400" dirty="0"/>
              <a:t>There is widespread </a:t>
            </a:r>
            <a:r>
              <a:rPr lang="en-US" sz="2400" dirty="0" smtClean="0"/>
              <a:t>participation, </a:t>
            </a:r>
            <a:r>
              <a:rPr lang="en-US" sz="2400" dirty="0"/>
              <a:t>in both borrowing and lending in the informal credit </a:t>
            </a:r>
            <a:r>
              <a:rPr lang="en-US" sz="2400" dirty="0" smtClean="0"/>
              <a:t>market, as </a:t>
            </a:r>
            <a:r>
              <a:rPr lang="en-US" sz="2400" dirty="0"/>
              <a:t>can be seen in table 2. </a:t>
            </a:r>
            <a:endParaRPr lang="en-US" sz="2400" dirty="0" smtClean="0"/>
          </a:p>
          <a:p>
            <a:r>
              <a:rPr lang="en-US" sz="2400" dirty="0" smtClean="0"/>
              <a:t>On </a:t>
            </a:r>
            <a:r>
              <a:rPr lang="en-US" sz="2400" dirty="0"/>
              <a:t>average, loans are held for just under </a:t>
            </a:r>
            <a:r>
              <a:rPr lang="en-US" sz="2400" dirty="0" smtClean="0"/>
              <a:t>three months </a:t>
            </a:r>
            <a:r>
              <a:rPr lang="en-US" sz="2400" dirty="0"/>
              <a:t>(see figure 1). </a:t>
            </a:r>
            <a:endParaRPr lang="en-US" sz="2400" dirty="0" smtClean="0"/>
          </a:p>
          <a:p>
            <a:r>
              <a:rPr lang="en-US" sz="2400" dirty="0" smtClean="0"/>
              <a:t>The </a:t>
            </a:r>
            <a:r>
              <a:rPr lang="en-US" sz="2400" dirty="0"/>
              <a:t>peak borrowing period occurs near the start of </a:t>
            </a:r>
            <a:r>
              <a:rPr lang="en-US" sz="2400" dirty="0" smtClean="0"/>
              <a:t>the main </a:t>
            </a:r>
            <a:r>
              <a:rPr lang="en-US" sz="2400" dirty="0"/>
              <a:t>growing season, and many loans are repaid after the first crops </a:t>
            </a:r>
            <a:r>
              <a:rPr lang="en-US" sz="2400" dirty="0" smtClean="0"/>
              <a:t>are harvested</a:t>
            </a:r>
            <a:r>
              <a:rPr lang="en-US" sz="2400" dirty="0"/>
              <a:t>. </a:t>
            </a:r>
            <a:endParaRPr lang="en-US" sz="2400" dirty="0" smtClean="0"/>
          </a:p>
          <a:p>
            <a:r>
              <a:rPr lang="en-US" sz="2400" dirty="0" smtClean="0"/>
              <a:t>The </a:t>
            </a:r>
            <a:r>
              <a:rPr lang="en-US" sz="2400" dirty="0"/>
              <a:t>average amount of credit transacted per household over </a:t>
            </a:r>
            <a:r>
              <a:rPr lang="en-US" sz="2400" dirty="0" smtClean="0"/>
              <a:t>the survey </a:t>
            </a:r>
            <a:r>
              <a:rPr lang="en-US" sz="2400" dirty="0"/>
              <a:t>year 1989-90 was approximately N1,000</a:t>
            </a:r>
            <a:r>
              <a:rPr lang="en-US" sz="2400" dirty="0" smtClean="0"/>
              <a:t>.</a:t>
            </a:r>
          </a:p>
          <a:p>
            <a:r>
              <a:rPr lang="en-US" sz="2400" dirty="0"/>
              <a:t>The loans, therefore, are of a scale </a:t>
            </a:r>
            <a:r>
              <a:rPr lang="en-US" sz="2400" dirty="0" smtClean="0"/>
              <a:t>and timing </a:t>
            </a:r>
            <a:r>
              <a:rPr lang="en-US" sz="2400" dirty="0"/>
              <a:t>associated with short-term consumption and working capital needs.</a:t>
            </a:r>
          </a:p>
          <a:p>
            <a:r>
              <a:rPr lang="en-US" sz="2400" dirty="0"/>
              <a:t>Both borrowing and lending tend to increase with wealth, as can be seen </a:t>
            </a:r>
            <a:r>
              <a:rPr lang="en-US" sz="2400" dirty="0" smtClean="0"/>
              <a:t>in figure </a:t>
            </a:r>
            <a:r>
              <a:rPr lang="en-US" sz="2400" dirty="0"/>
              <a:t>2.</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381000" y="1"/>
            <a:ext cx="7620000" cy="2221424"/>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1" y="2514600"/>
            <a:ext cx="4681548" cy="35052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4648200" y="2743199"/>
            <a:ext cx="4320060" cy="32182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582</TotalTime>
  <Words>2536</Words>
  <Application>Microsoft Office PowerPoint</Application>
  <PresentationFormat>On-screen Show (4:3)</PresentationFormat>
  <Paragraphs>128</Paragraphs>
  <Slides>27</Slides>
  <Notes>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Credit Markets in Northern Nigeria: Credit as Insurance in a Rural Economy</vt:lpstr>
      <vt:lpstr>Introduction</vt:lpstr>
      <vt:lpstr>Literature on rural credit markets</vt:lpstr>
      <vt:lpstr>What is this article about ?</vt:lpstr>
      <vt:lpstr>The Geographical setting</vt:lpstr>
      <vt:lpstr>Occupations</vt:lpstr>
      <vt:lpstr>Moslem laws</vt:lpstr>
      <vt:lpstr>CREDIT TRANSACTIONS</vt:lpstr>
      <vt:lpstr>Slide 9</vt:lpstr>
      <vt:lpstr>Loans with no interest and no fixed term</vt:lpstr>
      <vt:lpstr>Slide 11</vt:lpstr>
      <vt:lpstr>Slide 12</vt:lpstr>
      <vt:lpstr>Information asymmetry</vt:lpstr>
      <vt:lpstr>Slide 14</vt:lpstr>
      <vt:lpstr>RISK POOLING</vt:lpstr>
      <vt:lpstr>Slide 16</vt:lpstr>
      <vt:lpstr>Slide 17</vt:lpstr>
      <vt:lpstr>Contrast to conventional loans</vt:lpstr>
      <vt:lpstr>Puzzling absence of outside lenders</vt:lpstr>
      <vt:lpstr>How to allow for outsider lending ?</vt:lpstr>
      <vt:lpstr>Pipeline traders</vt:lpstr>
      <vt:lpstr>Evidence of pipeline traders</vt:lpstr>
      <vt:lpstr>SUMMARY AND IMPLICATIONS</vt:lpstr>
      <vt:lpstr>Slide 24</vt:lpstr>
      <vt:lpstr>Peer monitoring</vt:lpstr>
      <vt:lpstr>Slide 26</vt:lpstr>
      <vt:lpstr>Slide 27</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Markets in Northern Nigeria: Credit as Insurance in a Rural Economy</dc:title>
  <dc:creator> </dc:creator>
  <cp:lastModifiedBy> </cp:lastModifiedBy>
  <cp:revision>47</cp:revision>
  <dcterms:created xsi:type="dcterms:W3CDTF">2012-04-11T13:09:26Z</dcterms:created>
  <dcterms:modified xsi:type="dcterms:W3CDTF">2012-04-12T08:20:25Z</dcterms:modified>
</cp:coreProperties>
</file>