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755" r:id="rId1"/>
  </p:sldMasterIdLst>
  <p:sldIdLst>
    <p:sldId id="256" r:id="rId2"/>
    <p:sldId id="257" r:id="rId3"/>
    <p:sldId id="258" r:id="rId4"/>
    <p:sldId id="259" r:id="rId5"/>
    <p:sldId id="260" r:id="rId6"/>
    <p:sldId id="261" r:id="rId7"/>
    <p:sldId id="262" r:id="rId8"/>
    <p:sldId id="263" r:id="rId9"/>
    <p:sldId id="272" r:id="rId10"/>
    <p:sldId id="264" r:id="rId11"/>
    <p:sldId id="269" r:id="rId12"/>
    <p:sldId id="265" r:id="rId13"/>
    <p:sldId id="273" r:id="rId14"/>
    <p:sldId id="266" r:id="rId15"/>
    <p:sldId id="270" r:id="rId16"/>
    <p:sldId id="267" r:id="rId17"/>
    <p:sldId id="271" r:id="rId18"/>
    <p:sldId id="274" r:id="rId19"/>
    <p:sldId id="275"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0" d="100"/>
          <a:sy n="80" d="100"/>
        </p:scale>
        <p:origin x="-185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9" name="Group 8"/>
          <p:cNvGrpSpPr/>
          <p:nvPr/>
        </p:nvGrpSpPr>
        <p:grpSpPr>
          <a:xfrm>
            <a:off x="486873" y="411480"/>
            <a:ext cx="8170254" cy="6035040"/>
            <a:chOff x="486873" y="411480"/>
            <a:chExt cx="8170254" cy="6035040"/>
          </a:xfrm>
        </p:grpSpPr>
        <p:sp>
          <p:nvSpPr>
            <p:cNvPr id="8" name="Rectangle 7"/>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5" name="Straight Connector 14"/>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562843" y="457200"/>
              <a:ext cx="7982712" cy="25786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914400" y="1123950"/>
            <a:ext cx="7342188" cy="1924050"/>
          </a:xfrm>
        </p:spPr>
        <p:txBody>
          <a:bodyPr anchor="b" anchorCtr="0">
            <a:noAutofit/>
          </a:bodyPr>
          <a:lstStyle>
            <a:lvl1pPr>
              <a:defRPr sz="5400" kern="1200">
                <a:solidFill>
                  <a:schemeClr val="tx1">
                    <a:lumMod val="75000"/>
                    <a:lumOff val="25000"/>
                  </a:schemeClr>
                </a:solidFill>
                <a:latin typeface="+mj-lt"/>
                <a:ea typeface="+mj-ea"/>
                <a:cs typeface="+mj-cs"/>
              </a:defRPr>
            </a:lvl1pPr>
          </a:lstStyle>
          <a:p>
            <a:r>
              <a:rPr lang="en-US" smtClean="0"/>
              <a:t>Click to edit Master title style</a:t>
            </a:r>
            <a:endParaRPr dirty="0"/>
          </a:p>
        </p:txBody>
      </p:sp>
      <p:sp>
        <p:nvSpPr>
          <p:cNvPr id="3" name="Subtitle 2"/>
          <p:cNvSpPr>
            <a:spLocks noGrp="1"/>
          </p:cNvSpPr>
          <p:nvPr>
            <p:ph type="subTitle" idx="1"/>
          </p:nvPr>
        </p:nvSpPr>
        <p:spPr>
          <a:xfrm>
            <a:off x="914400" y="3429000"/>
            <a:ext cx="7342188" cy="1752600"/>
          </a:xfrm>
        </p:spPr>
        <p:txBody>
          <a:bodyPr vert="horz" lIns="91440" tIns="45720" rIns="91440" bIns="45720" rtlCol="0">
            <a:normAutofit/>
          </a:bodyPr>
          <a:lstStyle>
            <a:lvl1pPr marL="0" indent="0" algn="ctr" defTabSz="914400" rtl="0" eaLnBrk="1" latinLnBrk="0" hangingPunct="1">
              <a:spcBef>
                <a:spcPts val="300"/>
              </a:spcBef>
              <a:buClr>
                <a:schemeClr val="tx1">
                  <a:lumMod val="75000"/>
                  <a:lumOff val="25000"/>
                </a:schemeClr>
              </a:buClr>
              <a:buFont typeface="Arial" pitchFamily="34" charset="0"/>
              <a:buNone/>
              <a:defRPr sz="2000" kern="1200">
                <a:solidFill>
                  <a:schemeClr val="tx1">
                    <a:lumMod val="75000"/>
                    <a:lumOff val="2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573741" y="6122894"/>
            <a:ext cx="2133600" cy="259317"/>
          </a:xfrm>
        </p:spPr>
        <p:txBody>
          <a:bodyPr/>
          <a:lstStyle/>
          <a:p>
            <a:fld id="{B449D725-AF79-4FB6-8D02-83EAC61E3211}" type="datetimeFigureOut">
              <a:rPr lang="en-US" smtClean="0"/>
              <a:t>17/04/12</a:t>
            </a:fld>
            <a:endParaRPr lang="en-US"/>
          </a:p>
        </p:txBody>
      </p:sp>
      <p:sp>
        <p:nvSpPr>
          <p:cNvPr id="5" name="Footer Placeholder 4"/>
          <p:cNvSpPr>
            <a:spLocks noGrp="1"/>
          </p:cNvSpPr>
          <p:nvPr>
            <p:ph type="ftr" sz="quarter" idx="11"/>
          </p:nvPr>
        </p:nvSpPr>
        <p:spPr>
          <a:xfrm>
            <a:off x="5638800" y="6122894"/>
            <a:ext cx="2895600" cy="257810"/>
          </a:xfrm>
        </p:spPr>
        <p:txBody>
          <a:bodyPr/>
          <a:lstStyle/>
          <a:p>
            <a:endParaRPr lang="en-US"/>
          </a:p>
        </p:txBody>
      </p:sp>
      <p:sp>
        <p:nvSpPr>
          <p:cNvPr id="6" name="Slide Number Placeholder 5"/>
          <p:cNvSpPr>
            <a:spLocks noGrp="1"/>
          </p:cNvSpPr>
          <p:nvPr>
            <p:ph type="sldNum" sz="quarter" idx="12"/>
          </p:nvPr>
        </p:nvSpPr>
        <p:spPr>
          <a:xfrm>
            <a:off x="4191000" y="6122894"/>
            <a:ext cx="762000" cy="271463"/>
          </a:xfrm>
        </p:spPr>
        <p:txBody>
          <a:bodyPr/>
          <a:lstStyle/>
          <a:p>
            <a:fld id="{9648F39E-9C37-485F-AC97-16BB4BDF9F49}" type="slidenum">
              <a:rPr kumimoji="0" lang="en-US" smtClean="0"/>
              <a:t>‹#›</a:t>
            </a:fld>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t, Picture, and Caption">
    <p:spTree>
      <p:nvGrpSpPr>
        <p:cNvPr id="1" name=""/>
        <p:cNvGrpSpPr/>
        <p:nvPr/>
      </p:nvGrpSpPr>
      <p:grpSpPr>
        <a:xfrm>
          <a:off x="0" y="0"/>
          <a:ext cx="0" cy="0"/>
          <a:chOff x="0" y="0"/>
          <a:chExt cx="0" cy="0"/>
        </a:xfrm>
      </p:grpSpPr>
      <p:grpSp>
        <p:nvGrpSpPr>
          <p:cNvPr id="8" name="Group 7"/>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grpSp>
            <p:nvGrpSpPr>
              <p:cNvPr id="27" name="Group 26"/>
              <p:cNvGrpSpPr/>
              <p:nvPr/>
            </p:nvGrpSpPr>
            <p:grpSpPr>
              <a:xfrm>
                <a:off x="182880" y="173699"/>
                <a:ext cx="8778240" cy="6510602"/>
                <a:chOff x="182880" y="173699"/>
                <a:chExt cx="8778240" cy="6510602"/>
              </a:xfrm>
            </p:grpSpPr>
            <p:sp>
              <p:nvSpPr>
                <p:cNvPr id="29" name="Rectangle 2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30" name="Group 10"/>
                <p:cNvGrpSpPr/>
                <p:nvPr/>
              </p:nvGrpSpPr>
              <p:grpSpPr>
                <a:xfrm>
                  <a:off x="256032" y="237744"/>
                  <a:ext cx="8622792" cy="6364224"/>
                  <a:chOff x="247157" y="247430"/>
                  <a:chExt cx="8622792" cy="6364224"/>
                </a:xfrm>
              </p:grpSpPr>
              <p:sp>
                <p:nvSpPr>
                  <p:cNvPr id="31" name="Rectangle 30"/>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2" name="Straight Connector 31"/>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8" name="Rectangle 27"/>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5" name="Rectangle 24"/>
            <p:cNvSpPr/>
            <p:nvPr/>
          </p:nvSpPr>
          <p:spPr>
            <a:xfrm rot="10800000">
              <a:off x="258763" y="1594462"/>
              <a:ext cx="357530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694329"/>
            <a:ext cx="3008313" cy="914400"/>
          </a:xfrm>
        </p:spPr>
        <p:txBody>
          <a:bodyPr anchor="b">
            <a:normAutofit/>
          </a:bodyPr>
          <a:lstStyle>
            <a:lvl1pPr algn="l">
              <a:defRPr sz="2800" b="0"/>
            </a:lvl1pPr>
          </a:lstStyle>
          <a:p>
            <a:r>
              <a:rPr lang="en-US"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0225" y="2672323"/>
            <a:ext cx="3008313" cy="3403040"/>
          </a:xfrm>
        </p:spPr>
        <p:txBody>
          <a:bodyPr>
            <a:normAutofit/>
          </a:bodyPr>
          <a:lstStyle>
            <a:lvl1pPr marL="0" indent="0">
              <a:lnSpc>
                <a:spcPct val="120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99FB90-A4E4-F14D-B878-244E6B2B8D99}" type="datetimeFigureOut">
              <a:rPr lang="en-US" smtClean="0"/>
              <a:t>17/04/12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C371FF-5E26-7549-A489-BE4AA8C2165C}" type="slidenum">
              <a:rPr lang="en-US" smtClean="0"/>
              <a:t>‹#›</a:t>
            </a:fld>
            <a:endParaRPr lang="en-US"/>
          </a:p>
        </p:txBody>
      </p:sp>
      <p:sp>
        <p:nvSpPr>
          <p:cNvPr id="17" name="Picture Placeholder 16"/>
          <p:cNvSpPr>
            <a:spLocks noGrp="1"/>
          </p:cNvSpPr>
          <p:nvPr>
            <p:ph type="pic" sz="quarter" idx="13"/>
          </p:nvPr>
        </p:nvSpPr>
        <p:spPr>
          <a:xfrm>
            <a:off x="352892" y="310123"/>
            <a:ext cx="3398837" cy="1204912"/>
          </a:xfrm>
        </p:spPr>
        <p:txBody>
          <a:bodyPr>
            <a:normAutofit/>
          </a:bodyPr>
          <a:lstStyle>
            <a:lvl1pPr>
              <a:buNone/>
              <a:defRPr sz="1800"/>
            </a:lvl1pPr>
          </a:lstStyle>
          <a:p>
            <a:r>
              <a:rPr lang="en-US"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5" name="Group 14"/>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8" name="Rectangle 17"/>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9" name="Group 10"/>
              <p:cNvGrpSpPr/>
              <p:nvPr/>
            </p:nvGrpSpPr>
            <p:grpSpPr>
              <a:xfrm>
                <a:off x="256032" y="237744"/>
                <a:ext cx="8622792" cy="6364224"/>
                <a:chOff x="247157" y="247430"/>
                <a:chExt cx="8622792" cy="6364224"/>
              </a:xfrm>
            </p:grpSpPr>
            <p:sp>
              <p:nvSpPr>
                <p:cNvPr id="20" name="Rectangle 19"/>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1" name="Straight Connector 2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7" name="Rectangle 16"/>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2" y="1691640"/>
            <a:ext cx="3008376" cy="914400"/>
          </a:xfrm>
        </p:spPr>
        <p:txBody>
          <a:bodyPr anchor="b">
            <a:noAutofit/>
          </a:bodyPr>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4338559" y="612775"/>
            <a:ext cx="4114800" cy="546811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530352" y="2670048"/>
            <a:ext cx="3008376" cy="3401568"/>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US" smtClean="0"/>
              <a:t>Click to edit Master text styles</a:t>
            </a:r>
          </a:p>
        </p:txBody>
      </p:sp>
      <p:sp>
        <p:nvSpPr>
          <p:cNvPr id="5" name="Date Placeholder 4"/>
          <p:cNvSpPr>
            <a:spLocks noGrp="1"/>
          </p:cNvSpPr>
          <p:nvPr>
            <p:ph type="dt" sz="half" idx="10"/>
          </p:nvPr>
        </p:nvSpPr>
        <p:spPr/>
        <p:txBody>
          <a:bodyPr/>
          <a:lstStyle/>
          <a:p>
            <a:fld id="{9499FB90-A4E4-F14D-B878-244E6B2B8D99}" type="datetimeFigureOut">
              <a:rPr lang="en-US" smtClean="0"/>
              <a:t>17/04/12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C371FF-5E26-7549-A489-BE4AA8C2165C}"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17" name="Group 16"/>
            <p:cNvGrpSpPr/>
            <p:nvPr/>
          </p:nvGrpSpPr>
          <p:grpSpPr>
            <a:xfrm>
              <a:off x="182880" y="173699"/>
              <a:ext cx="8778240" cy="6510602"/>
              <a:chOff x="182880" y="173699"/>
              <a:chExt cx="8778240" cy="6510602"/>
            </a:xfrm>
          </p:grpSpPr>
          <p:sp>
            <p:nvSpPr>
              <p:cNvPr id="19" name="Rectangle 1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1" name="Group 10"/>
              <p:cNvGrpSpPr/>
              <p:nvPr/>
            </p:nvGrpSpPr>
            <p:grpSpPr>
              <a:xfrm>
                <a:off x="256032" y="237744"/>
                <a:ext cx="8622792" cy="6364224"/>
                <a:chOff x="247157" y="247430"/>
                <a:chExt cx="8622792" cy="6364224"/>
              </a:xfrm>
            </p:grpSpPr>
            <p:sp>
              <p:nvSpPr>
                <p:cNvPr id="22" name="Rectangle 21"/>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3" name="Straight Connector 22"/>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0" name="Rectangle 19"/>
            <p:cNvSpPr/>
            <p:nvPr/>
          </p:nvSpPr>
          <p:spPr>
            <a:xfrm>
              <a:off x="256032" y="42031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1" y="4287819"/>
            <a:ext cx="8021977" cy="916193"/>
          </a:xfrm>
        </p:spPr>
        <p:txBody>
          <a:bodyPr anchor="b">
            <a:noAutofit/>
          </a:bodyPr>
          <a:lstStyle>
            <a:lvl1pPr algn="l">
              <a:defRPr sz="3600" b="0"/>
            </a:lvl1pPr>
          </a:lstStyle>
          <a:p>
            <a:r>
              <a:rPr lang="en-US" smtClean="0"/>
              <a:t>Click to edit Master title style</a:t>
            </a:r>
            <a:endParaRPr dirty="0"/>
          </a:p>
        </p:txBody>
      </p:sp>
      <p:sp>
        <p:nvSpPr>
          <p:cNvPr id="3" name="Picture Placeholder 2"/>
          <p:cNvSpPr>
            <a:spLocks noGrp="1"/>
          </p:cNvSpPr>
          <p:nvPr>
            <p:ph type="pic" idx="1"/>
          </p:nvPr>
        </p:nvSpPr>
        <p:spPr>
          <a:xfrm>
            <a:off x="356347" y="331694"/>
            <a:ext cx="8421624" cy="3783106"/>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530351" y="5271247"/>
            <a:ext cx="8021977" cy="1013011"/>
          </a:xfrm>
        </p:spPr>
        <p:txBody>
          <a:bodyPr vert="horz" lIns="91440" tIns="45720" rIns="91440" bIns="45720" rtlCol="0">
            <a:normAutofit/>
          </a:bodyPr>
          <a:lstStyle>
            <a:lvl1pPr marL="0" indent="0">
              <a:spcBef>
                <a:spcPts val="0"/>
              </a:spcBef>
              <a:buNone/>
              <a:defRPr sz="18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US" smtClean="0"/>
              <a:t>Click to edit Master text styles</a:t>
            </a:r>
          </a:p>
        </p:txBody>
      </p:sp>
      <p:sp>
        <p:nvSpPr>
          <p:cNvPr id="5" name="Date Placeholder 4"/>
          <p:cNvSpPr>
            <a:spLocks noGrp="1"/>
          </p:cNvSpPr>
          <p:nvPr>
            <p:ph type="dt" sz="half" idx="10"/>
          </p:nvPr>
        </p:nvSpPr>
        <p:spPr/>
        <p:txBody>
          <a:bodyPr/>
          <a:lstStyle/>
          <a:p>
            <a:fld id="{9499FB90-A4E4-F14D-B878-244E6B2B8D99}" type="datetimeFigureOut">
              <a:rPr lang="en-US" smtClean="0"/>
              <a:t>17/04/12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3" name="Group 12"/>
          <p:cNvGrpSpPr/>
          <p:nvPr/>
        </p:nvGrpSpPr>
        <p:grpSpPr>
          <a:xfrm>
            <a:off x="182880" y="173699"/>
            <a:ext cx="8778240" cy="6510602"/>
            <a:chOff x="182880" y="173699"/>
            <a:chExt cx="8778240" cy="6510602"/>
          </a:xfrm>
        </p:grpSpPr>
        <p:sp>
          <p:nvSpPr>
            <p:cNvPr id="14" name="Rectangle 13"/>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5" name="Group 10"/>
            <p:cNvGrpSpPr/>
            <p:nvPr/>
          </p:nvGrpSpPr>
          <p:grpSpPr>
            <a:xfrm>
              <a:off x="256032" y="237744"/>
              <a:ext cx="8622792" cy="6364224"/>
              <a:chOff x="247157" y="247430"/>
              <a:chExt cx="8622792" cy="6364224"/>
            </a:xfrm>
          </p:grpSpPr>
          <p:sp>
            <p:nvSpPr>
              <p:cNvPr id="16" name="Rectangle 15"/>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7" name="Straight Connector 16"/>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8" name="Rectangle 17"/>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9499FB90-A4E4-F14D-B878-244E6B2B8D99}" type="datetimeFigureOut">
              <a:rPr lang="en-US" smtClean="0"/>
              <a:t>17/04/12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C371FF-5E26-7549-A489-BE4AA8C2165C}"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grpSp>
          <p:nvGrpSpPr>
            <p:cNvPr id="14" name="Group 13"/>
            <p:cNvGrpSpPr/>
            <p:nvPr/>
          </p:nvGrpSpPr>
          <p:grpSpPr>
            <a:xfrm>
              <a:off x="182880" y="173699"/>
              <a:ext cx="8778240" cy="6510602"/>
              <a:chOff x="182880" y="173699"/>
              <a:chExt cx="8778240" cy="6510602"/>
            </a:xfrm>
          </p:grpSpPr>
          <p:sp>
            <p:nvSpPr>
              <p:cNvPr id="15" name="Rectangle 14"/>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6" name="Group 10"/>
              <p:cNvGrpSpPr/>
              <p:nvPr/>
            </p:nvGrpSpPr>
            <p:grpSpPr>
              <a:xfrm>
                <a:off x="256032" y="237744"/>
                <a:ext cx="8622792" cy="6364224"/>
                <a:chOff x="247157" y="247430"/>
                <a:chExt cx="8622792" cy="6364224"/>
              </a:xfrm>
            </p:grpSpPr>
            <p:sp>
              <p:nvSpPr>
                <p:cNvPr id="17" name="Rectangle 1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9" name="Straight Connector 18"/>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8" name="Rectangle 17"/>
            <p:cNvSpPr/>
            <p:nvPr/>
          </p:nvSpPr>
          <p:spPr>
            <a:xfrm rot="5400000">
              <a:off x="4242277"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Vertical Title 1"/>
          <p:cNvSpPr>
            <a:spLocks noGrp="1"/>
          </p:cNvSpPr>
          <p:nvPr>
            <p:ph type="title" orient="vert"/>
          </p:nvPr>
        </p:nvSpPr>
        <p:spPr>
          <a:xfrm>
            <a:off x="7391399" y="609600"/>
            <a:ext cx="1416423" cy="5516563"/>
          </a:xfrm>
        </p:spPr>
        <p:txBody>
          <a:bodyPr vert="eaVert">
            <a:normAutofit/>
          </a:bodyPr>
          <a:lstStyle>
            <a:lvl1pPr>
              <a:defRPr sz="3600"/>
            </a:lvl1pPr>
          </a:lstStyle>
          <a:p>
            <a:r>
              <a:rPr lang="en-US" smtClean="0"/>
              <a:t>Click to edit Master title style</a:t>
            </a:r>
            <a:endParaRPr/>
          </a:p>
        </p:txBody>
      </p:sp>
      <p:sp>
        <p:nvSpPr>
          <p:cNvPr id="3" name="Vertical Text Placeholder 2"/>
          <p:cNvSpPr>
            <a:spLocks noGrp="1"/>
          </p:cNvSpPr>
          <p:nvPr>
            <p:ph type="body" orient="vert" idx="1"/>
          </p:nvPr>
        </p:nvSpPr>
        <p:spPr>
          <a:xfrm>
            <a:off x="578222" y="609600"/>
            <a:ext cx="6279777" cy="5516563"/>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9499FB90-A4E4-F14D-B878-244E6B2B8D99}" type="datetimeFigureOut">
              <a:rPr lang="en-US" smtClean="0"/>
              <a:t>17/04/12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C371FF-5E26-7549-A489-BE4AA8C2165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1" name="Rectangle 20"/>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9499FB90-A4E4-F14D-B878-244E6B2B8D99}" type="datetimeFigureOut">
              <a:rPr lang="en-US" smtClean="0"/>
              <a:t>17/04/12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C371FF-5E26-7549-A489-BE4AA8C2165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grpSp>
        <p:nvGrpSpPr>
          <p:cNvPr id="10" name="Group 9"/>
          <p:cNvGrpSpPr/>
          <p:nvPr/>
        </p:nvGrpSpPr>
        <p:grpSpPr>
          <a:xfrm>
            <a:off x="486873" y="411480"/>
            <a:ext cx="8170254" cy="6035040"/>
            <a:chOff x="486873" y="411480"/>
            <a:chExt cx="8170254" cy="6035040"/>
          </a:xfrm>
        </p:grpSpPr>
        <p:sp>
          <p:nvSpPr>
            <p:cNvPr id="12" name="Rectangle 11"/>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6" name="Group 11"/>
            <p:cNvGrpSpPr/>
            <p:nvPr/>
          </p:nvGrpSpPr>
          <p:grpSpPr>
            <a:xfrm>
              <a:off x="562842" y="475488"/>
              <a:ext cx="7982713" cy="5888736"/>
              <a:chOff x="562842" y="475488"/>
              <a:chExt cx="7982713" cy="5888736"/>
            </a:xfrm>
          </p:grpSpPr>
          <p:sp>
            <p:nvSpPr>
              <p:cNvPr id="8" name="Rectangle 7"/>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9" name="Straight Connector 8"/>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1" name="Straight Connector 10"/>
              <p:cNvCxnSpPr/>
              <p:nvPr/>
            </p:nvCxnSpPr>
            <p:spPr>
              <a:xfrm>
                <a:off x="562842" y="3427528"/>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ctrTitle"/>
          </p:nvPr>
        </p:nvSpPr>
        <p:spPr>
          <a:xfrm>
            <a:off x="900113" y="3442447"/>
            <a:ext cx="7345362" cy="1532965"/>
          </a:xfrm>
        </p:spPr>
        <p:txBody>
          <a:bodyPr anchor="b" anchorCtr="0">
            <a:normAutofit/>
          </a:bodyPr>
          <a:lstStyle>
            <a:lvl1pPr>
              <a:defRPr sz="5400"/>
            </a:lvl1pPr>
          </a:lstStyle>
          <a:p>
            <a:r>
              <a:rPr lang="en-US" smtClean="0"/>
              <a:t>Click to edit Master title style</a:t>
            </a:r>
            <a:endParaRPr/>
          </a:p>
        </p:txBody>
      </p:sp>
      <p:sp>
        <p:nvSpPr>
          <p:cNvPr id="3" name="Subtitle 2"/>
          <p:cNvSpPr>
            <a:spLocks noGrp="1"/>
          </p:cNvSpPr>
          <p:nvPr>
            <p:ph type="subTitle" idx="1"/>
          </p:nvPr>
        </p:nvSpPr>
        <p:spPr>
          <a:xfrm>
            <a:off x="900113" y="5029200"/>
            <a:ext cx="7345362" cy="990600"/>
          </a:xfrm>
        </p:spPr>
        <p:txBody>
          <a:bodyPr>
            <a:normAutofit/>
          </a:bodyPr>
          <a:lstStyle>
            <a:lvl1pPr marL="0" indent="0" algn="ctr">
              <a:spcBef>
                <a:spcPts val="300"/>
              </a:spcBef>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569259" y="6122894"/>
            <a:ext cx="2133600" cy="259317"/>
          </a:xfrm>
        </p:spPr>
        <p:txBody>
          <a:bodyPr/>
          <a:lstStyle/>
          <a:p>
            <a:fld id="{9499FB90-A4E4-F14D-B878-244E6B2B8D99}" type="datetimeFigureOut">
              <a:rPr lang="en-US" smtClean="0"/>
              <a:t>17/04/12</a:t>
            </a:fld>
            <a:endParaRPr lang="en-US"/>
          </a:p>
        </p:txBody>
      </p:sp>
      <p:sp>
        <p:nvSpPr>
          <p:cNvPr id="5" name="Footer Placeholder 4"/>
          <p:cNvSpPr>
            <a:spLocks noGrp="1"/>
          </p:cNvSpPr>
          <p:nvPr>
            <p:ph type="ftr" sz="quarter" idx="11"/>
          </p:nvPr>
        </p:nvSpPr>
        <p:spPr>
          <a:xfrm>
            <a:off x="5638800" y="6124401"/>
            <a:ext cx="2895600" cy="257810"/>
          </a:xfrm>
        </p:spPr>
        <p:txBody>
          <a:bodyPr/>
          <a:lstStyle/>
          <a:p>
            <a:endParaRPr lang="en-US"/>
          </a:p>
        </p:txBody>
      </p:sp>
      <p:sp>
        <p:nvSpPr>
          <p:cNvPr id="14" name="Picture Placeholder 13"/>
          <p:cNvSpPr>
            <a:spLocks noGrp="1"/>
          </p:cNvSpPr>
          <p:nvPr>
            <p:ph type="pic" sz="quarter" idx="12"/>
          </p:nvPr>
        </p:nvSpPr>
        <p:spPr>
          <a:xfrm>
            <a:off x="636493" y="533400"/>
            <a:ext cx="7836408" cy="2828925"/>
          </a:xfrm>
        </p:spPr>
        <p:txBody>
          <a:bodyPr>
            <a:normAutofit/>
          </a:bodyPr>
          <a:lstStyle>
            <a:lvl1pPr>
              <a:buNone/>
              <a:defRPr sz="2000"/>
            </a:lvl1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2" name="Rectangle 11"/>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10"/>
            <p:cNvGrpSpPr/>
            <p:nvPr/>
          </p:nvGrpSpPr>
          <p:grpSpPr>
            <a:xfrm>
              <a:off x="256032" y="237744"/>
              <a:ext cx="8622792" cy="6364224"/>
              <a:chOff x="247157" y="247430"/>
              <a:chExt cx="8622792" cy="6364224"/>
            </a:xfrm>
          </p:grpSpPr>
          <p:sp>
            <p:nvSpPr>
              <p:cNvPr id="27" name="Rectangle 2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8" name="Straight Connector 27"/>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900113" y="1371600"/>
            <a:ext cx="7345362" cy="1676400"/>
          </a:xfrm>
        </p:spPr>
        <p:txBody>
          <a:bodyPr anchor="b" anchorCtr="0">
            <a:noAutofit/>
          </a:bodyPr>
          <a:lstStyle>
            <a:lvl1pPr algn="ctr">
              <a:defRPr sz="5400" b="0" i="0" cap="none" baseline="0">
                <a:solidFill>
                  <a:schemeClr val="tx1">
                    <a:lumMod val="75000"/>
                    <a:lumOff val="25000"/>
                  </a:schemeClr>
                </a:solidFill>
              </a:defRPr>
            </a:lvl1pPr>
          </a:lstStyle>
          <a:p>
            <a:r>
              <a:rPr lang="en-US" smtClean="0"/>
              <a:t>Click to edit Master title style</a:t>
            </a:r>
            <a:endParaRPr dirty="0"/>
          </a:p>
        </p:txBody>
      </p:sp>
      <p:sp>
        <p:nvSpPr>
          <p:cNvPr id="3" name="Text Placeholder 2"/>
          <p:cNvSpPr>
            <a:spLocks noGrp="1"/>
          </p:cNvSpPr>
          <p:nvPr>
            <p:ph type="body" idx="1"/>
          </p:nvPr>
        </p:nvSpPr>
        <p:spPr>
          <a:xfrm>
            <a:off x="900113" y="3134566"/>
            <a:ext cx="7345362" cy="1500187"/>
          </a:xfrm>
        </p:spPr>
        <p:txBody>
          <a:bodyPr anchor="t" anchorCtr="0"/>
          <a:lstStyle>
            <a:lvl1pPr marL="0" indent="0" algn="ctr">
              <a:spcBef>
                <a:spcPts val="300"/>
              </a:spcBef>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49D725-AF79-4FB6-8D02-83EAC61E3211}" type="datetimeFigureOut">
              <a:rPr lang="en-US" smtClean="0"/>
              <a:t>17/04/12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20" name="Group 19"/>
          <p:cNvGrpSpPr/>
          <p:nvPr/>
        </p:nvGrpSpPr>
        <p:grpSpPr>
          <a:xfrm>
            <a:off x="182880" y="173699"/>
            <a:ext cx="8778240" cy="6510602"/>
            <a:chOff x="182880" y="173699"/>
            <a:chExt cx="8778240" cy="6510602"/>
          </a:xfrm>
        </p:grpSpPr>
        <p:sp>
          <p:nvSpPr>
            <p:cNvPr id="21" name="Rectangle 2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2" name="Group 10"/>
            <p:cNvGrpSpPr/>
            <p:nvPr/>
          </p:nvGrpSpPr>
          <p:grpSpPr>
            <a:xfrm>
              <a:off x="256032" y="237744"/>
              <a:ext cx="8622792" cy="6364224"/>
              <a:chOff x="247157" y="247430"/>
              <a:chExt cx="8622792" cy="6364224"/>
            </a:xfrm>
          </p:grpSpPr>
          <p:sp>
            <p:nvSpPr>
              <p:cNvPr id="23" name="Rectangle 2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4" name="Straight Connector 2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5" name="Rectangle 24"/>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00111"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48199"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9499FB90-A4E4-F14D-B878-244E6B2B8D99}" type="datetimeFigureOut">
              <a:rPr lang="en-US" smtClean="0"/>
              <a:t>17/04/12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C371FF-5E26-7549-A489-BE4AA8C2165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sp>
            <p:nvSpPr>
              <p:cNvPr id="27" name="Rectangle 2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8" name="Group 10"/>
              <p:cNvGrpSpPr/>
              <p:nvPr/>
            </p:nvGrpSpPr>
            <p:grpSpPr>
              <a:xfrm>
                <a:off x="256032" y="237744"/>
                <a:ext cx="8622792" cy="6364224"/>
                <a:chOff x="247157" y="247430"/>
                <a:chExt cx="8622792" cy="6364224"/>
              </a:xfrm>
            </p:grpSpPr>
            <p:sp>
              <p:nvSpPr>
                <p:cNvPr id="29" name="Rectangle 2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1" name="Straight Connector 3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32" name="Rectangle 31"/>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cxnSp>
          <p:nvCxnSpPr>
            <p:cNvPr id="23" name="Straight Connector 22"/>
            <p:cNvCxnSpPr/>
            <p:nvPr/>
          </p:nvCxnSpPr>
          <p:spPr>
            <a:xfrm rot="16200000" flipH="1">
              <a:off x="2217480" y="4026438"/>
              <a:ext cx="4711326" cy="2286"/>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32301"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2301"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945539"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945539"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9499FB90-A4E4-F14D-B878-244E6B2B8D99}" type="datetimeFigureOut">
              <a:rPr lang="en-US" smtClean="0"/>
              <a:t>17/04/12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C371FF-5E26-7549-A489-BE4AA8C2165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2" name="Group 11"/>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4" name="Group 10"/>
            <p:cNvGrpSpPr/>
            <p:nvPr/>
          </p:nvGrpSpPr>
          <p:grpSpPr>
            <a:xfrm>
              <a:off x="256032" y="237744"/>
              <a:ext cx="8622792" cy="6364224"/>
              <a:chOff x="247157" y="247430"/>
              <a:chExt cx="8622792" cy="6364224"/>
            </a:xfrm>
          </p:grpSpPr>
          <p:sp>
            <p:nvSpPr>
              <p:cNvPr id="15" name="Rectangle 14"/>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6" name="Straight Connector 15"/>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9499FB90-A4E4-F14D-B878-244E6B2B8D99}" type="datetimeFigureOut">
              <a:rPr lang="en-US" smtClean="0"/>
              <a:t>17/04/12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C371FF-5E26-7549-A489-BE4AA8C2165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sp>
          <p:nvSpPr>
            <p:cNvPr id="11" name="Rectangle 1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2" name="Group 10"/>
            <p:cNvGrpSpPr/>
            <p:nvPr/>
          </p:nvGrpSpPr>
          <p:grpSpPr>
            <a:xfrm>
              <a:off x="256032" y="237744"/>
              <a:ext cx="8622792" cy="6364224"/>
              <a:chOff x="247157" y="247430"/>
              <a:chExt cx="8622792" cy="6364224"/>
            </a:xfrm>
          </p:grpSpPr>
          <p:sp>
            <p:nvSpPr>
              <p:cNvPr id="13" name="Rectangle 1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4" name="Straight Connector 1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Date Placeholder 1"/>
          <p:cNvSpPr>
            <a:spLocks noGrp="1"/>
          </p:cNvSpPr>
          <p:nvPr>
            <p:ph type="dt" sz="half" idx="10"/>
          </p:nvPr>
        </p:nvSpPr>
        <p:spPr/>
        <p:txBody>
          <a:bodyPr/>
          <a:lstStyle/>
          <a:p>
            <a:fld id="{9499FB90-A4E4-F14D-B878-244E6B2B8D99}" type="datetimeFigureOut">
              <a:rPr lang="en-US" smtClean="0"/>
              <a:t>17/04/12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C371FF-5E26-7549-A489-BE4AA8C2165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1" name="Group 10"/>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7" name="Rectangle 1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33" name="Rectangle 32"/>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169892"/>
            <a:ext cx="3008313" cy="914400"/>
          </a:xfrm>
        </p:spPr>
        <p:txBody>
          <a:bodyPr anchor="b">
            <a:normAutofit/>
          </a:bodyPr>
          <a:lstStyle>
            <a:lvl1pPr algn="l">
              <a:defRPr sz="2800" b="0"/>
            </a:lvl1pPr>
          </a:lstStyle>
          <a:p>
            <a:r>
              <a:rPr lang="en-US"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0225" y="2147888"/>
            <a:ext cx="3008313" cy="3262313"/>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10000"/>
              </a:lnSpc>
              <a:spcBef>
                <a:spcPts val="2000"/>
              </a:spcBef>
              <a:buClr>
                <a:schemeClr val="bg1">
                  <a:lumMod val="75000"/>
                  <a:lumOff val="25000"/>
                </a:schemeClr>
              </a:buClr>
              <a:buFont typeface="Arial" pitchFamily="34" charset="0"/>
              <a:buNone/>
            </a:pPr>
            <a:r>
              <a:rPr lang="en-US" smtClean="0"/>
              <a:t>Click to edit Master text styles</a:t>
            </a:r>
          </a:p>
        </p:txBody>
      </p:sp>
      <p:sp>
        <p:nvSpPr>
          <p:cNvPr id="5" name="Date Placeholder 4"/>
          <p:cNvSpPr>
            <a:spLocks noGrp="1"/>
          </p:cNvSpPr>
          <p:nvPr>
            <p:ph type="dt" sz="half" idx="10"/>
          </p:nvPr>
        </p:nvSpPr>
        <p:spPr/>
        <p:txBody>
          <a:bodyPr/>
          <a:lstStyle/>
          <a:p>
            <a:fld id="{9499FB90-A4E4-F14D-B878-244E6B2B8D99}" type="datetimeFigureOut">
              <a:rPr lang="en-US" smtClean="0"/>
              <a:t>17/04/12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00113" y="244158"/>
            <a:ext cx="7345362" cy="1339850"/>
          </a:xfrm>
          <a:prstGeom prst="rect">
            <a:avLst/>
          </a:prstGeom>
        </p:spPr>
        <p:txBody>
          <a:bodyPr vert="horz" lIns="91440" tIns="45720" rIns="91440" bIns="45720" rtlCol="0" anchor="ctr">
            <a:normAutofit/>
          </a:bodyPr>
          <a:lstStyle/>
          <a:p>
            <a:r>
              <a:rPr lang="en-US" smtClean="0"/>
              <a:t>Click to edit Master title style</a:t>
            </a:r>
            <a:endParaRPr dirty="0"/>
          </a:p>
        </p:txBody>
      </p:sp>
      <p:sp>
        <p:nvSpPr>
          <p:cNvPr id="3" name="Text Placeholder 2"/>
          <p:cNvSpPr>
            <a:spLocks noGrp="1"/>
          </p:cNvSpPr>
          <p:nvPr>
            <p:ph type="body" idx="1"/>
          </p:nvPr>
        </p:nvSpPr>
        <p:spPr>
          <a:xfrm>
            <a:off x="900112" y="2133601"/>
            <a:ext cx="7345363" cy="3931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243840" y="6371591"/>
            <a:ext cx="2133600" cy="259317"/>
          </a:xfrm>
          <a:prstGeom prst="rect">
            <a:avLst/>
          </a:prstGeom>
        </p:spPr>
        <p:txBody>
          <a:bodyPr vert="horz" lIns="91440" tIns="45720" rIns="91440" bIns="45720" rtlCol="0" anchor="ctr"/>
          <a:lstStyle>
            <a:lvl1pPr algn="l">
              <a:defRPr sz="1200">
                <a:solidFill>
                  <a:schemeClr val="bg2">
                    <a:lumMod val="60000"/>
                    <a:lumOff val="40000"/>
                  </a:schemeClr>
                </a:solidFill>
                <a:latin typeface="Brush Script MT" pitchFamily="66" charset="0"/>
              </a:defRPr>
            </a:lvl1pPr>
          </a:lstStyle>
          <a:p>
            <a:fld id="{9499FB90-A4E4-F14D-B878-244E6B2B8D99}" type="datetimeFigureOut">
              <a:rPr lang="en-US" smtClean="0"/>
              <a:t>17/04/12</a:t>
            </a:fld>
            <a:endParaRPr lang="en-US"/>
          </a:p>
        </p:txBody>
      </p:sp>
      <p:sp>
        <p:nvSpPr>
          <p:cNvPr id="5" name="Footer Placeholder 4"/>
          <p:cNvSpPr>
            <a:spLocks noGrp="1"/>
          </p:cNvSpPr>
          <p:nvPr>
            <p:ph type="ftr" sz="quarter" idx="3"/>
          </p:nvPr>
        </p:nvSpPr>
        <p:spPr>
          <a:xfrm>
            <a:off x="5958840" y="6371591"/>
            <a:ext cx="2895600" cy="257810"/>
          </a:xfrm>
          <a:prstGeom prst="rect">
            <a:avLst/>
          </a:prstGeom>
        </p:spPr>
        <p:txBody>
          <a:bodyPr vert="horz" lIns="91440" tIns="45720" rIns="91440" bIns="45720" rtlCol="0" anchor="ctr"/>
          <a:lstStyle>
            <a:lvl1pPr marL="0" algn="r" defTabSz="914400" rtl="0" eaLnBrk="1" latinLnBrk="0" hangingPunct="1">
              <a:defRPr sz="1200" kern="1200">
                <a:solidFill>
                  <a:schemeClr val="bg2">
                    <a:lumMod val="60000"/>
                    <a:lumOff val="40000"/>
                  </a:schemeClr>
                </a:solidFill>
                <a:latin typeface="Brush Script MT" pitchFamily="66" charset="0"/>
                <a:ea typeface="+mn-ea"/>
                <a:cs typeface="+mn-cs"/>
              </a:defRPr>
            </a:lvl1pPr>
          </a:lstStyle>
          <a:p>
            <a:endParaRPr lang="en-US"/>
          </a:p>
        </p:txBody>
      </p:sp>
      <p:sp>
        <p:nvSpPr>
          <p:cNvPr id="6" name="Slide Number Placeholder 5"/>
          <p:cNvSpPr>
            <a:spLocks noGrp="1"/>
          </p:cNvSpPr>
          <p:nvPr>
            <p:ph type="sldNum" sz="quarter" idx="4"/>
          </p:nvPr>
        </p:nvSpPr>
        <p:spPr>
          <a:xfrm>
            <a:off x="4191000" y="6356350"/>
            <a:ext cx="762000" cy="271463"/>
          </a:xfrm>
          <a:prstGeom prst="rect">
            <a:avLst/>
          </a:prstGeom>
        </p:spPr>
        <p:txBody>
          <a:bodyPr vert="horz" lIns="91440" tIns="45720" rIns="91440" bIns="45720" rtlCol="0" anchor="ctr"/>
          <a:lstStyle>
            <a:lvl1pPr marL="0" algn="ctr" defTabSz="914400" rtl="0" eaLnBrk="1" latinLnBrk="0" hangingPunct="1">
              <a:defRPr sz="1200" kern="1200">
                <a:solidFill>
                  <a:schemeClr val="bg2">
                    <a:lumMod val="60000"/>
                    <a:lumOff val="40000"/>
                  </a:schemeClr>
                </a:solidFill>
                <a:latin typeface="+mn-lt"/>
                <a:ea typeface="+mn-ea"/>
                <a:cs typeface="+mn-cs"/>
              </a:defRPr>
            </a:lvl1pPr>
          </a:lstStyle>
          <a:p>
            <a:fld id="{79C371FF-5E26-7549-A489-BE4AA8C2165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4756" r:id="rId1"/>
    <p:sldLayoutId id="2147484757" r:id="rId2"/>
    <p:sldLayoutId id="2147484758" r:id="rId3"/>
    <p:sldLayoutId id="2147484759" r:id="rId4"/>
    <p:sldLayoutId id="2147484760" r:id="rId5"/>
    <p:sldLayoutId id="2147484761" r:id="rId6"/>
    <p:sldLayoutId id="2147484762" r:id="rId7"/>
    <p:sldLayoutId id="2147484763" r:id="rId8"/>
    <p:sldLayoutId id="2147484764" r:id="rId9"/>
    <p:sldLayoutId id="2147484765" r:id="rId10"/>
    <p:sldLayoutId id="2147484766" r:id="rId11"/>
    <p:sldLayoutId id="2147484767" r:id="rId12"/>
    <p:sldLayoutId id="2147484768" r:id="rId13"/>
    <p:sldLayoutId id="2147484769" r:id="rId14"/>
  </p:sldLayoutIdLst>
  <p:txStyles>
    <p:titleStyle>
      <a:lvl1pPr algn="ctr" defTabSz="914400" rtl="0" eaLnBrk="1" latinLnBrk="0" hangingPunct="1">
        <a:spcBef>
          <a:spcPct val="0"/>
        </a:spcBef>
        <a:buNone/>
        <a:defRPr sz="4800" kern="1200">
          <a:solidFill>
            <a:schemeClr val="tx1">
              <a:lumMod val="75000"/>
              <a:lumOff val="25000"/>
            </a:schemeClr>
          </a:solidFill>
          <a:latin typeface="+mj-lt"/>
          <a:ea typeface="+mj-ea"/>
          <a:cs typeface="+mj-cs"/>
        </a:defRPr>
      </a:lvl1pPr>
    </p:titleStyle>
    <p:bodyStyle>
      <a:lvl1pPr marL="342900" indent="-342900" algn="l" defTabSz="914400" rtl="0" eaLnBrk="1" latinLnBrk="0" hangingPunct="1">
        <a:spcBef>
          <a:spcPts val="2000"/>
        </a:spcBef>
        <a:buClr>
          <a:schemeClr val="tx1">
            <a:lumMod val="75000"/>
            <a:lumOff val="25000"/>
          </a:schemeClr>
        </a:buClr>
        <a:buFont typeface="Arial" pitchFamily="34" charset="0"/>
        <a:buChar char="•"/>
        <a:defRPr sz="2400" kern="1200">
          <a:solidFill>
            <a:schemeClr val="tx1">
              <a:lumMod val="75000"/>
              <a:lumOff val="25000"/>
            </a:schemeClr>
          </a:solidFill>
          <a:latin typeface="+mn-lt"/>
          <a:ea typeface="+mn-ea"/>
          <a:cs typeface="+mn-cs"/>
        </a:defRPr>
      </a:lvl1pPr>
      <a:lvl2pPr marL="579438" indent="-228600" algn="l" defTabSz="914400" rtl="0" eaLnBrk="1" latinLnBrk="0" hangingPunct="1">
        <a:spcBef>
          <a:spcPts val="600"/>
        </a:spcBef>
        <a:buClr>
          <a:schemeClr val="bg2">
            <a:lumMod val="60000"/>
            <a:lumOff val="40000"/>
          </a:schemeClr>
        </a:buClr>
        <a:buFont typeface="Arial" pitchFamily="34" charset="0"/>
        <a:buChar char="•"/>
        <a:defRPr sz="2200" kern="1200">
          <a:solidFill>
            <a:schemeClr val="tx1">
              <a:lumMod val="75000"/>
              <a:lumOff val="25000"/>
            </a:schemeClr>
          </a:solidFill>
          <a:latin typeface="+mn-lt"/>
          <a:ea typeface="+mn-ea"/>
          <a:cs typeface="+mn-cs"/>
        </a:defRPr>
      </a:lvl2pPr>
      <a:lvl3pPr marL="808038" indent="-228600" algn="l" defTabSz="914400" rtl="0" eaLnBrk="1" latinLnBrk="0" hangingPunct="1">
        <a:spcBef>
          <a:spcPts val="600"/>
        </a:spcBef>
        <a:buClr>
          <a:schemeClr val="tx1">
            <a:lumMod val="75000"/>
            <a:lumOff val="25000"/>
          </a:schemeClr>
        </a:buClr>
        <a:buFont typeface="Arial" pitchFamily="34" charset="0"/>
        <a:buChar char="•"/>
        <a:defRPr sz="2000" kern="1200">
          <a:solidFill>
            <a:schemeClr val="tx1">
              <a:lumMod val="75000"/>
              <a:lumOff val="25000"/>
            </a:schemeClr>
          </a:solidFill>
          <a:latin typeface="+mn-lt"/>
          <a:ea typeface="+mn-ea"/>
          <a:cs typeface="+mn-cs"/>
        </a:defRPr>
      </a:lvl3pPr>
      <a:lvl4pPr marL="1036638" indent="-228600" algn="l" defTabSz="914400" rtl="0" eaLnBrk="1" latinLnBrk="0" hangingPunct="1">
        <a:spcBef>
          <a:spcPts val="600"/>
        </a:spcBef>
        <a:buClr>
          <a:schemeClr val="bg2">
            <a:lumMod val="60000"/>
            <a:lumOff val="40000"/>
          </a:schemeClr>
        </a:buClr>
        <a:buFont typeface="Arial" pitchFamily="34" charset="0"/>
        <a:buChar char="•"/>
        <a:defRPr sz="1800" kern="1200">
          <a:solidFill>
            <a:schemeClr val="tx1">
              <a:lumMod val="75000"/>
              <a:lumOff val="25000"/>
            </a:schemeClr>
          </a:solidFill>
          <a:latin typeface="+mn-lt"/>
          <a:ea typeface="+mn-ea"/>
          <a:cs typeface="+mn-cs"/>
        </a:defRPr>
      </a:lvl4pPr>
      <a:lvl5pPr marL="1265238" indent="-228600" algn="l" defTabSz="914400" rtl="0" eaLnBrk="1" latinLnBrk="0" hangingPunct="1">
        <a:spcBef>
          <a:spcPts val="600"/>
        </a:spcBef>
        <a:buClr>
          <a:schemeClr val="tx1">
            <a:lumMod val="75000"/>
            <a:lumOff val="25000"/>
          </a:schemeClr>
        </a:buClr>
        <a:buFont typeface="Arial" pitchFamily="34" charset="0"/>
        <a:buChar char="•"/>
        <a:defRPr sz="1800" kern="1200">
          <a:solidFill>
            <a:schemeClr val="tx1">
              <a:lumMod val="75000"/>
              <a:lumOff val="25000"/>
            </a:schemeClr>
          </a:solidFill>
          <a:latin typeface="+mn-lt"/>
          <a:ea typeface="+mn-ea"/>
          <a:cs typeface="+mn-cs"/>
        </a:defRPr>
      </a:lvl5pPr>
      <a:lvl6pPr marL="1485900"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6pPr>
      <a:lvl7pPr marL="1712913"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7pPr>
      <a:lvl8pPr marL="1947863"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8pPr>
      <a:lvl9pPr marL="2174875"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 Id="rId3" Type="http://schemas.openxmlformats.org/officeDocument/2006/relationships/image" Target="../media/image9.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400" dirty="0"/>
              <a:t/>
            </a:r>
            <a:br>
              <a:rPr lang="en-US" sz="4400" dirty="0"/>
            </a:br>
            <a:r>
              <a:rPr lang="en-US" sz="4400" dirty="0"/>
              <a:t> </a:t>
            </a:r>
            <a:r>
              <a:rPr lang="en-US" sz="4400" dirty="0" smtClean="0"/>
              <a:t>Agricultural </a:t>
            </a:r>
            <a:r>
              <a:rPr lang="en-US" sz="4400" dirty="0"/>
              <a:t>Volatility and Investments in </a:t>
            </a:r>
            <a:r>
              <a:rPr lang="en-US" sz="4400" dirty="0" smtClean="0"/>
              <a:t>Children</a:t>
            </a:r>
            <a:endParaRPr lang="en-US" sz="4400" dirty="0"/>
          </a:p>
        </p:txBody>
      </p:sp>
      <p:sp>
        <p:nvSpPr>
          <p:cNvPr id="3" name="Subtitle 2"/>
          <p:cNvSpPr>
            <a:spLocks noGrp="1"/>
          </p:cNvSpPr>
          <p:nvPr>
            <p:ph type="subTitle" idx="1"/>
          </p:nvPr>
        </p:nvSpPr>
        <p:spPr>
          <a:xfrm>
            <a:off x="914400" y="5095875"/>
            <a:ext cx="7342188" cy="984250"/>
          </a:xfrm>
        </p:spPr>
        <p:txBody>
          <a:bodyPr>
            <a:normAutofit/>
          </a:bodyPr>
          <a:lstStyle/>
          <a:p>
            <a:pPr algn="r"/>
            <a:r>
              <a:rPr lang="en-US" sz="2800" dirty="0" smtClean="0"/>
              <a:t>Robert Jensen</a:t>
            </a:r>
            <a:endParaRPr lang="en-US" sz="2800" dirty="0"/>
          </a:p>
        </p:txBody>
      </p:sp>
    </p:spTree>
    <p:extLst>
      <p:ext uri="{BB962C8B-B14F-4D97-AF65-F5344CB8AC3E}">
        <p14:creationId xmlns:p14="http://schemas.microsoft.com/office/powerpoint/2010/main" val="38397977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Impact on Investments in </a:t>
            </a:r>
            <a:r>
              <a:rPr lang="en-US" dirty="0" smtClean="0"/>
              <a:t>Children: Approach</a:t>
            </a:r>
            <a:endParaRPr lang="en-US" dirty="0"/>
          </a:p>
        </p:txBody>
      </p:sp>
      <p:sp>
        <p:nvSpPr>
          <p:cNvPr id="3" name="Content Placeholder 2"/>
          <p:cNvSpPr>
            <a:spLocks noGrp="1"/>
          </p:cNvSpPr>
          <p:nvPr>
            <p:ph idx="1"/>
          </p:nvPr>
        </p:nvSpPr>
        <p:spPr>
          <a:xfrm>
            <a:off x="900112" y="1762126"/>
            <a:ext cx="7345363" cy="4619624"/>
          </a:xfrm>
        </p:spPr>
        <p:txBody>
          <a:bodyPr>
            <a:normAutofit fontScale="70000" lnSpcReduction="20000"/>
          </a:bodyPr>
          <a:lstStyle/>
          <a:p>
            <a:pPr>
              <a:buFont typeface="Wingdings" charset="2"/>
              <a:buChar char="Ø"/>
            </a:pPr>
            <a:r>
              <a:rPr lang="en-US" dirty="0" smtClean="0"/>
              <a:t>Approach: </a:t>
            </a:r>
          </a:p>
          <a:p>
            <a:pPr lvl="1">
              <a:buFont typeface="Wingdings" charset="2"/>
              <a:buChar char="Ø"/>
            </a:pPr>
            <a:r>
              <a:rPr lang="en-US" dirty="0" smtClean="0"/>
              <a:t>Compare </a:t>
            </a:r>
            <a:r>
              <a:rPr lang="en-US" dirty="0"/>
              <a:t>the differences in the percentage of children enrolled in </a:t>
            </a:r>
            <a:r>
              <a:rPr lang="en-US" dirty="0" smtClean="0"/>
              <a:t>school, </a:t>
            </a:r>
            <a:r>
              <a:rPr lang="en-US" dirty="0"/>
              <a:t>nutritional status, and the use of medical </a:t>
            </a:r>
            <a:r>
              <a:rPr lang="en-US" dirty="0" smtClean="0"/>
              <a:t>services </a:t>
            </a:r>
            <a:r>
              <a:rPr lang="en-US" dirty="0"/>
              <a:t>(conditional on being ill) in 1986 and 1987 in regions that had the adverse shock, relative to the differences in regions that had normal rainfall</a:t>
            </a:r>
            <a:r>
              <a:rPr lang="en-US" dirty="0" smtClean="0"/>
              <a:t>.</a:t>
            </a:r>
          </a:p>
          <a:p>
            <a:pPr lvl="1">
              <a:buFont typeface="Wingdings" charset="2"/>
              <a:buChar char="Ø"/>
            </a:pPr>
            <a:r>
              <a:rPr lang="en-US" dirty="0" smtClean="0"/>
              <a:t> Use </a:t>
            </a:r>
            <a:r>
              <a:rPr lang="en-US" dirty="0"/>
              <a:t>the child's weight-for-height (WFH)Z score (</a:t>
            </a:r>
            <a:r>
              <a:rPr lang="en-US" dirty="0" smtClean="0"/>
              <a:t>standard deviations from </a:t>
            </a:r>
            <a:r>
              <a:rPr lang="en-US" dirty="0"/>
              <a:t>the NCHS reference median suggested by the World Health Organization), which is a </a:t>
            </a:r>
            <a:r>
              <a:rPr lang="en-US" dirty="0" smtClean="0"/>
              <a:t>summary </a:t>
            </a:r>
            <a:r>
              <a:rPr lang="en-US" dirty="0"/>
              <a:t>measure of current nutritional status or health-investment flow (compared to height-for-age, which captures longer-term nutritional status or health stock; see Frank Falkner and J. M. Tanner [1986]). These investment </a:t>
            </a:r>
            <a:r>
              <a:rPr lang="en-US" dirty="0" smtClean="0"/>
              <a:t>variables </a:t>
            </a:r>
            <a:r>
              <a:rPr lang="en-US" dirty="0"/>
              <a:t>represent flows over the past year, not stocks; they are additions to the existing stock</a:t>
            </a:r>
            <a:r>
              <a:rPr lang="en-US" dirty="0" smtClean="0"/>
              <a:t>.</a:t>
            </a:r>
          </a:p>
          <a:p>
            <a:pPr lvl="1">
              <a:buFont typeface="Wingdings" charset="2"/>
              <a:buChar char="Ø"/>
            </a:pPr>
            <a:r>
              <a:rPr lang="en-US" dirty="0" smtClean="0"/>
              <a:t> </a:t>
            </a:r>
            <a:r>
              <a:rPr lang="en-US" dirty="0"/>
              <a:t>F</a:t>
            </a:r>
            <a:r>
              <a:rPr lang="en-US" dirty="0" smtClean="0"/>
              <a:t>ocus </a:t>
            </a:r>
            <a:r>
              <a:rPr lang="en-US" dirty="0"/>
              <a:t>on children aged 0-10 for health </a:t>
            </a:r>
            <a:r>
              <a:rPr lang="en-US" dirty="0" smtClean="0"/>
              <a:t>measures</a:t>
            </a:r>
            <a:r>
              <a:rPr lang="en-US" dirty="0"/>
              <a:t>, and aged 7-15 for education. An </a:t>
            </a:r>
            <a:r>
              <a:rPr lang="en-US" dirty="0" smtClean="0"/>
              <a:t>advantage </a:t>
            </a:r>
            <a:r>
              <a:rPr lang="en-US" dirty="0"/>
              <a:t>of these measures is that they represent individual allocations within households, in contrast to most studies of consumption-smoothing which assume equal allocation among household members. </a:t>
            </a:r>
            <a:endParaRPr lang="en-US" dirty="0" smtClean="0"/>
          </a:p>
          <a:p>
            <a:pPr lvl="1">
              <a:buFont typeface="Wingdings" charset="2"/>
              <a:buChar char="Ø"/>
            </a:pPr>
            <a:r>
              <a:rPr lang="en-US" dirty="0" smtClean="0"/>
              <a:t>The </a:t>
            </a:r>
            <a:r>
              <a:rPr lang="en-US" dirty="0"/>
              <a:t>identifying assumption is that, in the absence of the weather shock, the two groups would have followed similar paths of </a:t>
            </a:r>
            <a:r>
              <a:rPr lang="en-US" dirty="0" smtClean="0"/>
              <a:t>investment </a:t>
            </a:r>
            <a:r>
              <a:rPr lang="en-US" dirty="0"/>
              <a:t>in </a:t>
            </a:r>
            <a:r>
              <a:rPr lang="en-US" dirty="0" smtClean="0"/>
              <a:t>children.</a:t>
            </a:r>
          </a:p>
          <a:p>
            <a:pPr>
              <a:buFont typeface="Wingdings" charset="2"/>
              <a:buChar char="Ø"/>
            </a:pPr>
            <a:r>
              <a:rPr lang="en-US" dirty="0" smtClean="0"/>
              <a:t> </a:t>
            </a:r>
            <a:r>
              <a:rPr lang="en-US" dirty="0"/>
              <a:t>Table 2 shows the essence of the empirical strategy. </a:t>
            </a:r>
            <a:endParaRPr lang="en-US" dirty="0"/>
          </a:p>
        </p:txBody>
      </p:sp>
    </p:spTree>
    <p:extLst>
      <p:ext uri="{BB962C8B-B14F-4D97-AF65-F5344CB8AC3E}">
        <p14:creationId xmlns:p14="http://schemas.microsoft.com/office/powerpoint/2010/main" val="298938774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0" y="0"/>
            <a:ext cx="4841875" cy="6254750"/>
          </a:xfrm>
          <a:prstGeom prst="rect">
            <a:avLst/>
          </a:prstGeom>
        </p:spPr>
      </p:pic>
      <p:pic>
        <p:nvPicPr>
          <p:cNvPr id="6" name="Picture 5"/>
          <p:cNvPicPr>
            <a:picLocks noChangeAspect="1"/>
          </p:cNvPicPr>
          <p:nvPr/>
        </p:nvPicPr>
        <p:blipFill>
          <a:blip r:embed="rId3"/>
          <a:stretch>
            <a:fillRect/>
          </a:stretch>
        </p:blipFill>
        <p:spPr>
          <a:xfrm>
            <a:off x="4810124" y="777873"/>
            <a:ext cx="4333875" cy="6080127"/>
          </a:xfrm>
          <a:prstGeom prst="rect">
            <a:avLst/>
          </a:prstGeom>
        </p:spPr>
      </p:pic>
      <p:pic>
        <p:nvPicPr>
          <p:cNvPr id="7" name="Picture 6"/>
          <p:cNvPicPr>
            <a:picLocks noChangeAspect="1"/>
          </p:cNvPicPr>
          <p:nvPr/>
        </p:nvPicPr>
        <p:blipFill>
          <a:blip r:embed="rId4"/>
          <a:stretch>
            <a:fillRect/>
          </a:stretch>
        </p:blipFill>
        <p:spPr>
          <a:xfrm>
            <a:off x="4841876" y="0"/>
            <a:ext cx="4302124" cy="777873"/>
          </a:xfrm>
          <a:prstGeom prst="rect">
            <a:avLst/>
          </a:prstGeom>
        </p:spPr>
      </p:pic>
    </p:spTree>
    <p:extLst>
      <p:ext uri="{BB962C8B-B14F-4D97-AF65-F5344CB8AC3E}">
        <p14:creationId xmlns:p14="http://schemas.microsoft.com/office/powerpoint/2010/main" val="373259416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Impact on Investments in Children: </a:t>
            </a:r>
            <a:r>
              <a:rPr lang="en-US" dirty="0" smtClean="0"/>
              <a:t>Enrollment</a:t>
            </a:r>
            <a:endParaRPr lang="en-US" dirty="0"/>
          </a:p>
        </p:txBody>
      </p:sp>
      <p:sp>
        <p:nvSpPr>
          <p:cNvPr id="3" name="Content Placeholder 2"/>
          <p:cNvSpPr>
            <a:spLocks noGrp="1"/>
          </p:cNvSpPr>
          <p:nvPr>
            <p:ph idx="1"/>
          </p:nvPr>
        </p:nvSpPr>
        <p:spPr>
          <a:xfrm>
            <a:off x="635000" y="1863726"/>
            <a:ext cx="8001000" cy="3931920"/>
          </a:xfrm>
        </p:spPr>
        <p:txBody>
          <a:bodyPr>
            <a:noAutofit/>
          </a:bodyPr>
          <a:lstStyle/>
          <a:p>
            <a:pPr algn="just">
              <a:buFont typeface="Wingdings" charset="2"/>
              <a:buChar char="Ø"/>
            </a:pPr>
            <a:r>
              <a:rPr lang="en-US" sz="1800" dirty="0"/>
              <a:t>In the period prior to the shock, there were only small differences in enrollment rates in the shock and non-shock regions, both for boys and for girls</a:t>
            </a:r>
            <a:r>
              <a:rPr lang="en-US" sz="1800" dirty="0" smtClean="0"/>
              <a:t>.</a:t>
            </a:r>
          </a:p>
          <a:p>
            <a:pPr algn="just">
              <a:buFont typeface="Wingdings" charset="2"/>
              <a:buChar char="Ø"/>
            </a:pPr>
            <a:r>
              <a:rPr lang="en-US" sz="1800" dirty="0" smtClean="0"/>
              <a:t> </a:t>
            </a:r>
            <a:r>
              <a:rPr lang="en-US" sz="1800" dirty="0"/>
              <a:t>However, school enrollment rates declined by </a:t>
            </a:r>
            <a:r>
              <a:rPr lang="en-US" sz="1800" dirty="0" smtClean="0"/>
              <a:t>14 </a:t>
            </a:r>
            <a:r>
              <a:rPr lang="en-US" sz="1800" dirty="0"/>
              <a:t>and 11 percentage points among boys and girls (respectively) living in areas that </a:t>
            </a:r>
            <a:r>
              <a:rPr lang="en-US" sz="1800" dirty="0" smtClean="0"/>
              <a:t>experienced </a:t>
            </a:r>
            <a:r>
              <a:rPr lang="en-US" sz="1800" dirty="0"/>
              <a:t>the adverse shock and actually increased in all other areas. </a:t>
            </a:r>
            <a:endParaRPr lang="en-US" sz="1800" dirty="0" smtClean="0"/>
          </a:p>
          <a:p>
            <a:pPr algn="just">
              <a:buFont typeface="Wingdings" charset="2"/>
              <a:buChar char="Ø"/>
            </a:pPr>
            <a:r>
              <a:rPr lang="en-US" sz="1800" dirty="0" smtClean="0"/>
              <a:t>Overall</a:t>
            </a:r>
            <a:r>
              <a:rPr lang="en-US" sz="1800" dirty="0"/>
              <a:t>, enrollment rates </a:t>
            </a:r>
            <a:r>
              <a:rPr lang="en-US" sz="1800" dirty="0" smtClean="0"/>
              <a:t>declined </a:t>
            </a:r>
            <a:r>
              <a:rPr lang="en-US" sz="1800" dirty="0"/>
              <a:t>by about 20 percentage points (more than one-third of the original rate) for boys and girls in the shock regions relative to children in the non-shock regions. </a:t>
            </a:r>
            <a:endParaRPr lang="en-US" sz="1800" dirty="0" smtClean="0"/>
          </a:p>
          <a:p>
            <a:pPr algn="just">
              <a:buFont typeface="Wingdings" charset="2"/>
              <a:buChar char="Ø"/>
            </a:pPr>
            <a:r>
              <a:rPr lang="en-US" sz="1800" dirty="0" smtClean="0"/>
              <a:t>Despite </a:t>
            </a:r>
            <a:r>
              <a:rPr lang="en-US" sz="1800" dirty="0"/>
              <a:t>boy-girl </a:t>
            </a:r>
            <a:r>
              <a:rPr lang="en-US" sz="1800" dirty="0" smtClean="0"/>
              <a:t>differences </a:t>
            </a:r>
            <a:r>
              <a:rPr lang="en-US" sz="1800" dirty="0"/>
              <a:t>in enrollment rates, the impacts of the shock on boys and girls are nearly identical. Unlike what is often suggested for South Asia, there is no evidence here that girls suffer more than boys in the face of economic shocks. </a:t>
            </a:r>
            <a:endParaRPr lang="en-US" sz="1800" dirty="0" smtClean="0"/>
          </a:p>
          <a:p>
            <a:pPr algn="just">
              <a:buFont typeface="Wingdings" charset="2"/>
              <a:buChar char="Ø"/>
            </a:pPr>
            <a:endParaRPr lang="en-US" sz="1800" dirty="0"/>
          </a:p>
        </p:txBody>
      </p:sp>
    </p:spTree>
    <p:extLst>
      <p:ext uri="{BB962C8B-B14F-4D97-AF65-F5344CB8AC3E}">
        <p14:creationId xmlns:p14="http://schemas.microsoft.com/office/powerpoint/2010/main" val="428251691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0112" y="1841500"/>
            <a:ext cx="7561263" cy="4587875"/>
          </a:xfrm>
        </p:spPr>
        <p:txBody>
          <a:bodyPr>
            <a:normAutofit fontScale="77500" lnSpcReduction="20000"/>
          </a:bodyPr>
          <a:lstStyle/>
          <a:p>
            <a:pPr>
              <a:buFont typeface="Wingdings" charset="2"/>
              <a:buChar char="Ø"/>
            </a:pPr>
            <a:r>
              <a:rPr lang="en-US" dirty="0"/>
              <a:t>The table also shows whether a health practitioner was consulted for children who were ill in the four weeks prior to the survey. Again, the percentages are similar prior to the shock, at about 50 percent, but the percentage of sick children taken for consultation declined dramatically to around one-third for those who received the negative shock and increased slightly (for boys) in areas with normal rainfall (rates of illness did not differ significantly between the two groups before the shock, nor did they change differentially). </a:t>
            </a:r>
          </a:p>
          <a:p>
            <a:pPr algn="just">
              <a:buFont typeface="Wingdings" charset="2"/>
              <a:buChar char="Ø"/>
            </a:pPr>
            <a:r>
              <a:rPr lang="en-US" dirty="0"/>
              <a:t>Table 2 also reveals a change in the percent-ages of boys and girls who are acutely </a:t>
            </a:r>
            <a:r>
              <a:rPr lang="en-US" dirty="0" smtClean="0"/>
              <a:t>malnourished</a:t>
            </a:r>
            <a:r>
              <a:rPr lang="en-US" dirty="0"/>
              <a:t>, defined as having </a:t>
            </a:r>
            <a:r>
              <a:rPr lang="en-US" dirty="0" smtClean="0"/>
              <a:t>a </a:t>
            </a:r>
            <a:r>
              <a:rPr lang="en-US" dirty="0"/>
              <a:t>Z score more than two standard deviations below the </a:t>
            </a:r>
            <a:r>
              <a:rPr lang="en-US" dirty="0" smtClean="0"/>
              <a:t>reference </a:t>
            </a:r>
            <a:r>
              <a:rPr lang="en-US" dirty="0"/>
              <a:t>median. </a:t>
            </a:r>
            <a:endParaRPr lang="en-US" dirty="0" smtClean="0"/>
          </a:p>
          <a:p>
            <a:pPr>
              <a:buFont typeface="Wingdings" charset="2"/>
              <a:buChar char="Ø"/>
            </a:pPr>
            <a:r>
              <a:rPr lang="en-US" dirty="0" smtClean="0"/>
              <a:t>For </a:t>
            </a:r>
            <a:r>
              <a:rPr lang="en-US" dirty="0"/>
              <a:t>boys, malnutrition was lower in the shock regions before the shock. While malnutrition increased for all groups, there was again a larger increase for those in the shock areas. An additional 3-4 percent of boys and girls were moved into malnutrition in regions receiving the rainfall shock (though the effect is not statistically significant for girls), for </a:t>
            </a:r>
            <a:r>
              <a:rPr lang="en-US" dirty="0" smtClean="0"/>
              <a:t>example</a:t>
            </a:r>
            <a:r>
              <a:rPr lang="en-US" dirty="0"/>
              <a:t>, nearly doubling the original percentages for boys. </a:t>
            </a:r>
          </a:p>
        </p:txBody>
      </p:sp>
      <p:sp>
        <p:nvSpPr>
          <p:cNvPr id="4" name="Title 1"/>
          <p:cNvSpPr>
            <a:spLocks noGrp="1"/>
          </p:cNvSpPr>
          <p:nvPr>
            <p:ph type="title"/>
          </p:nvPr>
        </p:nvSpPr>
        <p:spPr/>
        <p:txBody>
          <a:bodyPr>
            <a:noAutofit/>
          </a:bodyPr>
          <a:lstStyle/>
          <a:p>
            <a:r>
              <a:rPr lang="en-US" sz="3600" dirty="0"/>
              <a:t>Impact on Investments in Children: </a:t>
            </a:r>
            <a:r>
              <a:rPr lang="en-US" sz="3600" dirty="0" smtClean="0"/>
              <a:t>Health and Malnutrition</a:t>
            </a:r>
            <a:endParaRPr lang="en-US" sz="3600" dirty="0"/>
          </a:p>
        </p:txBody>
      </p:sp>
    </p:spTree>
    <p:extLst>
      <p:ext uri="{BB962C8B-B14F-4D97-AF65-F5344CB8AC3E}">
        <p14:creationId xmlns:p14="http://schemas.microsoft.com/office/powerpoint/2010/main" val="384848408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0112" y="1825625"/>
            <a:ext cx="7345363" cy="4224021"/>
          </a:xfrm>
        </p:spPr>
        <p:txBody>
          <a:bodyPr>
            <a:normAutofit fontScale="77500" lnSpcReduction="20000"/>
          </a:bodyPr>
          <a:lstStyle/>
          <a:p>
            <a:pPr algn="just">
              <a:buFont typeface="Wingdings" charset="2"/>
              <a:buChar char="Ø"/>
            </a:pPr>
            <a:r>
              <a:rPr lang="en-US" dirty="0"/>
              <a:t>E</a:t>
            </a:r>
            <a:r>
              <a:rPr lang="en-US" dirty="0" smtClean="0"/>
              <a:t>xamining </a:t>
            </a:r>
            <a:r>
              <a:rPr lang="en-US" dirty="0"/>
              <a:t>malnutrition alone hides a great deal of detail about the distribution of nutritional status. </a:t>
            </a:r>
            <a:endParaRPr lang="en-US" dirty="0" smtClean="0"/>
          </a:p>
          <a:p>
            <a:pPr algn="just">
              <a:buFont typeface="Wingdings" charset="2"/>
              <a:buChar char="Ø"/>
            </a:pPr>
            <a:r>
              <a:rPr lang="en-US" dirty="0" smtClean="0"/>
              <a:t>Panels </a:t>
            </a:r>
            <a:r>
              <a:rPr lang="en-US" dirty="0"/>
              <a:t>A and C in Figure 1 presents kernel estimates of the densities of VVFH for boys (results for girls are similar). There was a dramatic left-shifting of the entire density between 1986 and 1987 in areas with the shock, with only very small changes for the non-shock group. The densities give a more vivid depiction of the overall worsening of the distribution of nutritional status. </a:t>
            </a:r>
            <a:endParaRPr lang="en-US" dirty="0" smtClean="0"/>
          </a:p>
          <a:p>
            <a:pPr algn="just">
              <a:buFont typeface="Wingdings" charset="2"/>
              <a:buChar char="Ø"/>
            </a:pPr>
            <a:r>
              <a:rPr lang="en-US" dirty="0" smtClean="0"/>
              <a:t>Panels </a:t>
            </a:r>
            <a:r>
              <a:rPr lang="en-US" dirty="0"/>
              <a:t>B and D in Figure 1 show the differences in the </a:t>
            </a:r>
            <a:r>
              <a:rPr lang="en-US" dirty="0" smtClean="0"/>
              <a:t>estimated </a:t>
            </a:r>
            <a:r>
              <a:rPr lang="en-US" dirty="0"/>
              <a:t>densities. A much greater percentage of children fall below the reference median </a:t>
            </a:r>
            <a:r>
              <a:rPr lang="en-US" dirty="0" smtClean="0"/>
              <a:t>following </a:t>
            </a:r>
            <a:r>
              <a:rPr lang="en-US" dirty="0"/>
              <a:t>the rainfall shock, though much of the </a:t>
            </a:r>
            <a:r>
              <a:rPr lang="en-US" dirty="0" smtClean="0"/>
              <a:t>worsening </a:t>
            </a:r>
            <a:r>
              <a:rPr lang="en-US" dirty="0"/>
              <a:t>of the distribution is concentrated above the malnutrition cutoff and thus would not be observed by simply looking at the percentage malnourished. </a:t>
            </a:r>
          </a:p>
        </p:txBody>
      </p:sp>
      <p:sp>
        <p:nvSpPr>
          <p:cNvPr id="4" name="Title 1"/>
          <p:cNvSpPr>
            <a:spLocks noGrp="1"/>
          </p:cNvSpPr>
          <p:nvPr>
            <p:ph type="title"/>
          </p:nvPr>
        </p:nvSpPr>
        <p:spPr/>
        <p:txBody>
          <a:bodyPr>
            <a:normAutofit/>
          </a:bodyPr>
          <a:lstStyle/>
          <a:p>
            <a:r>
              <a:rPr lang="en-US" sz="3600" dirty="0"/>
              <a:t>Impact on Investments in Children: Health and Malnutrition</a:t>
            </a:r>
          </a:p>
        </p:txBody>
      </p:sp>
    </p:spTree>
    <p:extLst>
      <p:ext uri="{BB962C8B-B14F-4D97-AF65-F5344CB8AC3E}">
        <p14:creationId xmlns:p14="http://schemas.microsoft.com/office/powerpoint/2010/main" val="133018771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22250" y="190500"/>
            <a:ext cx="4349750" cy="5953125"/>
          </a:xfrm>
          <a:prstGeom prst="rect">
            <a:avLst/>
          </a:prstGeom>
        </p:spPr>
      </p:pic>
      <p:pic>
        <p:nvPicPr>
          <p:cNvPr id="5" name="Picture 4"/>
          <p:cNvPicPr>
            <a:picLocks noChangeAspect="1"/>
          </p:cNvPicPr>
          <p:nvPr/>
        </p:nvPicPr>
        <p:blipFill>
          <a:blip r:embed="rId3"/>
          <a:stretch>
            <a:fillRect/>
          </a:stretch>
        </p:blipFill>
        <p:spPr>
          <a:xfrm>
            <a:off x="4572001" y="349250"/>
            <a:ext cx="4381499" cy="6222999"/>
          </a:xfrm>
          <a:prstGeom prst="rect">
            <a:avLst/>
          </a:prstGeom>
        </p:spPr>
      </p:pic>
    </p:spTree>
    <p:extLst>
      <p:ext uri="{BB962C8B-B14F-4D97-AF65-F5344CB8AC3E}">
        <p14:creationId xmlns:p14="http://schemas.microsoft.com/office/powerpoint/2010/main" val="35231419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Remarks</a:t>
            </a:r>
            <a:endParaRPr lang="en-US" dirty="0"/>
          </a:p>
        </p:txBody>
      </p:sp>
      <p:sp>
        <p:nvSpPr>
          <p:cNvPr id="3" name="Content Placeholder 2"/>
          <p:cNvSpPr>
            <a:spLocks noGrp="1"/>
          </p:cNvSpPr>
          <p:nvPr>
            <p:ph idx="1"/>
          </p:nvPr>
        </p:nvSpPr>
        <p:spPr>
          <a:xfrm>
            <a:off x="900112" y="1889125"/>
            <a:ext cx="7345363" cy="4318000"/>
          </a:xfrm>
        </p:spPr>
        <p:txBody>
          <a:bodyPr>
            <a:noAutofit/>
          </a:bodyPr>
          <a:lstStyle/>
          <a:p>
            <a:pPr algn="just">
              <a:buFont typeface="Wingdings" charset="2"/>
              <a:buChar char="Ø"/>
            </a:pPr>
            <a:r>
              <a:rPr lang="en-US" sz="1400" dirty="0" smtClean="0"/>
              <a:t>While </a:t>
            </a:r>
            <a:r>
              <a:rPr lang="en-US" sz="1400" dirty="0"/>
              <a:t>Table 1 reveals that there was no difference in median incomes or </a:t>
            </a:r>
            <a:r>
              <a:rPr lang="en-US" sz="1400" dirty="0" smtClean="0"/>
              <a:t>demographic </a:t>
            </a:r>
            <a:r>
              <a:rPr lang="en-US" sz="1400" dirty="0"/>
              <a:t>structure prior to the shock, the main concern is whether the two groups were </a:t>
            </a:r>
            <a:r>
              <a:rPr lang="en-US" sz="1400" dirty="0" smtClean="0"/>
              <a:t>changing </a:t>
            </a:r>
            <a:r>
              <a:rPr lang="en-US" sz="1400" dirty="0"/>
              <a:t>differentially. </a:t>
            </a:r>
            <a:endParaRPr lang="en-US" sz="1400" dirty="0" smtClean="0"/>
          </a:p>
          <a:p>
            <a:pPr algn="just">
              <a:buFont typeface="Wingdings" charset="2"/>
              <a:buChar char="Ø"/>
            </a:pPr>
            <a:r>
              <a:rPr lang="en-US" sz="1400" dirty="0" smtClean="0"/>
              <a:t>Though we </a:t>
            </a:r>
            <a:r>
              <a:rPr lang="en-US" sz="1400" dirty="0"/>
              <a:t>cannot estimate the counterfactual of what the investment flows in children would have been if the rainfall shock had not occurred, the 1985 CLSS can be used to examine whether there were differential changes between the two groups prior to 1986</a:t>
            </a:r>
            <a:r>
              <a:rPr lang="en-US" sz="1400" dirty="0" smtClean="0"/>
              <a:t>.</a:t>
            </a:r>
          </a:p>
          <a:p>
            <a:pPr algn="just">
              <a:buFont typeface="Wingdings" charset="2"/>
              <a:buChar char="Ø"/>
            </a:pPr>
            <a:r>
              <a:rPr lang="en-US" sz="1400" dirty="0" smtClean="0"/>
              <a:t>Also no </a:t>
            </a:r>
            <a:r>
              <a:rPr lang="en-US" sz="1400" dirty="0"/>
              <a:t>region that had an adverse rainfall shock in 1986 also had a shock in 1985; </a:t>
            </a:r>
            <a:r>
              <a:rPr lang="en-US" sz="1400" dirty="0" smtClean="0"/>
              <a:t>Author omits </a:t>
            </a:r>
            <a:r>
              <a:rPr lang="en-US" sz="1400" dirty="0"/>
              <a:t>households in the 1986-1987 non-shock group that had shocks in the earlier period. In 1985, school enrollment rates were 0.44 for girls in the shock regions, and 0.48 for girls in the non-shock regions; for boys, the rates are 0.58 and 0.64. Comparing these </a:t>
            </a:r>
            <a:r>
              <a:rPr lang="en-US" sz="1400" dirty="0" smtClean="0"/>
              <a:t>numbers </a:t>
            </a:r>
            <a:r>
              <a:rPr lang="en-US" sz="1400" dirty="0"/>
              <a:t>to those for 1986 in Table 2</a:t>
            </a:r>
            <a:r>
              <a:rPr lang="en-US" sz="1400" dirty="0" smtClean="0"/>
              <a:t>, it is clear </a:t>
            </a:r>
            <a:r>
              <a:rPr lang="en-US" sz="1400" dirty="0"/>
              <a:t>that there is no indication of a differential trend prior to 1987, certainly not of the magnitude </a:t>
            </a:r>
            <a:r>
              <a:rPr lang="en-US" sz="1400" dirty="0" smtClean="0"/>
              <a:t>observed </a:t>
            </a:r>
            <a:r>
              <a:rPr lang="en-US" sz="1400" dirty="0"/>
              <a:t>by 1987</a:t>
            </a:r>
            <a:r>
              <a:rPr lang="en-US" sz="1400" dirty="0" smtClean="0"/>
              <a:t>.</a:t>
            </a:r>
          </a:p>
          <a:p>
            <a:pPr algn="just">
              <a:buFont typeface="Wingdings" charset="2"/>
              <a:buChar char="Ø"/>
            </a:pPr>
            <a:r>
              <a:rPr lang="en-US" sz="1400" dirty="0" smtClean="0"/>
              <a:t> </a:t>
            </a:r>
            <a:r>
              <a:rPr lang="en-US" sz="1400" dirty="0"/>
              <a:t>Thus, all of the results are compromised only if there was some </a:t>
            </a:r>
            <a:r>
              <a:rPr lang="en-US" sz="1400" dirty="0" smtClean="0"/>
              <a:t>unobservable </a:t>
            </a:r>
            <a:r>
              <a:rPr lang="en-US" sz="1400" dirty="0"/>
              <a:t>difference between the two groups or there was some other change (unrelated to rainfall) that affected the groups differently which also occurred between 1986 and 1987. Since the rainfall-shock areas are spread throughout the country, it seems unlikely that there was some independently occurring common decline in those dispersed areas. </a:t>
            </a:r>
            <a:endParaRPr lang="en-US" sz="1400" dirty="0"/>
          </a:p>
        </p:txBody>
      </p:sp>
    </p:spTree>
    <p:extLst>
      <p:ext uri="{BB962C8B-B14F-4D97-AF65-F5344CB8AC3E}">
        <p14:creationId xmlns:p14="http://schemas.microsoft.com/office/powerpoint/2010/main" val="242867055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Conclusion</a:t>
            </a:r>
            <a:endParaRPr lang="en-US" dirty="0"/>
          </a:p>
        </p:txBody>
      </p:sp>
      <p:sp>
        <p:nvSpPr>
          <p:cNvPr id="3" name="Content Placeholder 2"/>
          <p:cNvSpPr>
            <a:spLocks noGrp="1"/>
          </p:cNvSpPr>
          <p:nvPr>
            <p:ph idx="1"/>
          </p:nvPr>
        </p:nvSpPr>
        <p:spPr>
          <a:xfrm>
            <a:off x="900112" y="1889124"/>
            <a:ext cx="7345363" cy="4587876"/>
          </a:xfrm>
        </p:spPr>
        <p:txBody>
          <a:bodyPr>
            <a:normAutofit fontScale="85000" lnSpcReduction="10000"/>
          </a:bodyPr>
          <a:lstStyle/>
          <a:p>
            <a:pPr algn="just">
              <a:buFont typeface="Wingdings" charset="2"/>
              <a:buChar char="Ø"/>
            </a:pPr>
            <a:r>
              <a:rPr lang="en-US" dirty="0"/>
              <a:t>In this paper, </a:t>
            </a:r>
            <a:r>
              <a:rPr lang="en-US" dirty="0" smtClean="0"/>
              <a:t>Author finds </a:t>
            </a:r>
            <a:r>
              <a:rPr lang="en-US" dirty="0"/>
              <a:t>that critical investments in children suffer dramatically in the presence of adverse agricultural conditions, with school enrollment rates declining by between one-third and one-half, and malnutrition doubling. </a:t>
            </a:r>
            <a:endParaRPr lang="en-US" dirty="0" smtClean="0"/>
          </a:p>
          <a:p>
            <a:pPr algn="just">
              <a:buFont typeface="Wingdings" charset="2"/>
              <a:buChar char="Ø"/>
            </a:pPr>
            <a:r>
              <a:rPr lang="en-US" dirty="0" smtClean="0"/>
              <a:t>However</a:t>
            </a:r>
            <a:r>
              <a:rPr lang="en-US" dirty="0"/>
              <a:t>, whether these period investment shortfalls can be made up for or whether they have </a:t>
            </a:r>
            <a:r>
              <a:rPr lang="en-US" dirty="0" smtClean="0"/>
              <a:t>permanent </a:t>
            </a:r>
            <a:r>
              <a:rPr lang="en-US" dirty="0"/>
              <a:t>effects cannot be addressed without </a:t>
            </a:r>
            <a:r>
              <a:rPr lang="en-US" dirty="0" smtClean="0"/>
              <a:t>further </a:t>
            </a:r>
            <a:r>
              <a:rPr lang="en-US" dirty="0"/>
              <a:t>assumptions (see Jensen, 2000). </a:t>
            </a:r>
            <a:endParaRPr lang="en-US" dirty="0" smtClean="0"/>
          </a:p>
          <a:p>
            <a:pPr algn="just">
              <a:buFont typeface="Wingdings" charset="2"/>
              <a:buChar char="Ø"/>
            </a:pPr>
            <a:r>
              <a:rPr lang="en-US" dirty="0" smtClean="0"/>
              <a:t>To </a:t>
            </a:r>
            <a:r>
              <a:rPr lang="en-US" dirty="0"/>
              <a:t>the extent that even temporary schooling </a:t>
            </a:r>
            <a:r>
              <a:rPr lang="en-US" dirty="0" smtClean="0"/>
              <a:t>interruptions </a:t>
            </a:r>
            <a:r>
              <a:rPr lang="en-US" dirty="0"/>
              <a:t>or shortfalls in medical care or nutrition have lasting impacts, and given the importance of such investments for human development, the results suggest that aid and public insurance programs should be used to help households overcome adverse economic shocks. There may be a role for weather indicators for the targeting of such social programs. </a:t>
            </a:r>
            <a:endParaRPr lang="en-US" dirty="0" smtClean="0"/>
          </a:p>
          <a:p>
            <a:pPr algn="just">
              <a:buFont typeface="Wingdings" charset="2"/>
              <a:buChar char="Ø"/>
            </a:pPr>
            <a:endParaRPr lang="en-US" dirty="0"/>
          </a:p>
        </p:txBody>
      </p:sp>
    </p:spTree>
    <p:extLst>
      <p:ext uri="{BB962C8B-B14F-4D97-AF65-F5344CB8AC3E}">
        <p14:creationId xmlns:p14="http://schemas.microsoft.com/office/powerpoint/2010/main" val="30467063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Conclusion</a:t>
            </a:r>
            <a:endParaRPr lang="en-US" dirty="0"/>
          </a:p>
        </p:txBody>
      </p:sp>
      <p:sp>
        <p:nvSpPr>
          <p:cNvPr id="3" name="Content Placeholder 2"/>
          <p:cNvSpPr>
            <a:spLocks noGrp="1"/>
          </p:cNvSpPr>
          <p:nvPr>
            <p:ph idx="1"/>
          </p:nvPr>
        </p:nvSpPr>
        <p:spPr/>
        <p:txBody>
          <a:bodyPr>
            <a:normAutofit fontScale="92500" lnSpcReduction="20000"/>
          </a:bodyPr>
          <a:lstStyle/>
          <a:p>
            <a:pPr algn="just">
              <a:buFont typeface="Wingdings" charset="2"/>
              <a:buChar char="Ø"/>
            </a:pPr>
            <a:r>
              <a:rPr lang="en-US" dirty="0"/>
              <a:t>These indicators are easy to measure and observe (thus administrative costs of targeting are low), and they avoid some moral hazard problems since they are beyond the control of individuals (there is little migration by households). </a:t>
            </a:r>
            <a:endParaRPr lang="en-US" dirty="0" smtClean="0"/>
          </a:p>
          <a:p>
            <a:pPr algn="just">
              <a:buFont typeface="Wingdings" charset="2"/>
              <a:buChar char="Ø"/>
            </a:pPr>
            <a:r>
              <a:rPr lang="en-US" dirty="0" smtClean="0"/>
              <a:t>In </a:t>
            </a:r>
            <a:r>
              <a:rPr lang="en-US" dirty="0"/>
              <a:t>cases where the government controls the purchase of </a:t>
            </a:r>
            <a:r>
              <a:rPr lang="en-US" dirty="0" smtClean="0"/>
              <a:t>commodities </a:t>
            </a:r>
            <a:r>
              <a:rPr lang="en-US" dirty="0"/>
              <a:t>from farmers, such insurance schemes are also easy to implement and make compulsory. </a:t>
            </a:r>
            <a:endParaRPr lang="en-US" dirty="0" smtClean="0"/>
          </a:p>
          <a:p>
            <a:pPr algn="just">
              <a:buFont typeface="Wingdings" charset="2"/>
              <a:buChar char="Ø"/>
            </a:pPr>
            <a:r>
              <a:rPr lang="en-US" dirty="0" smtClean="0"/>
              <a:t>However</a:t>
            </a:r>
            <a:r>
              <a:rPr lang="en-US" dirty="0"/>
              <a:t>, such schemes have a troubled history in low-income countries, and in the absence of cross-national insurance they would be </a:t>
            </a:r>
            <a:r>
              <a:rPr lang="en-US" dirty="0" smtClean="0"/>
              <a:t>ineffective </a:t>
            </a:r>
            <a:r>
              <a:rPr lang="en-US" dirty="0"/>
              <a:t>against widespread weather shocks</a:t>
            </a:r>
            <a:r>
              <a:rPr lang="en-US" dirty="0" smtClean="0"/>
              <a:t>.</a:t>
            </a:r>
          </a:p>
        </p:txBody>
      </p:sp>
    </p:spTree>
    <p:extLst>
      <p:ext uri="{BB962C8B-B14F-4D97-AF65-F5344CB8AC3E}">
        <p14:creationId xmlns:p14="http://schemas.microsoft.com/office/powerpoint/2010/main" val="35479318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Extension</a:t>
            </a:r>
            <a:endParaRPr lang="en-US" dirty="0"/>
          </a:p>
        </p:txBody>
      </p:sp>
      <p:sp>
        <p:nvSpPr>
          <p:cNvPr id="3" name="Content Placeholder 2"/>
          <p:cNvSpPr>
            <a:spLocks noGrp="1"/>
          </p:cNvSpPr>
          <p:nvPr>
            <p:ph idx="1"/>
          </p:nvPr>
        </p:nvSpPr>
        <p:spPr>
          <a:xfrm>
            <a:off x="900112" y="1936750"/>
            <a:ext cx="7345363" cy="4128771"/>
          </a:xfrm>
        </p:spPr>
        <p:txBody>
          <a:bodyPr>
            <a:normAutofit fontScale="70000" lnSpcReduction="20000"/>
          </a:bodyPr>
          <a:lstStyle/>
          <a:p>
            <a:pPr algn="just">
              <a:buFont typeface="Wingdings" charset="2"/>
              <a:buChar char="Ø"/>
            </a:pPr>
            <a:r>
              <a:rPr lang="en-US" dirty="0"/>
              <a:t> Jensen (2000) extends the results in several ways. </a:t>
            </a:r>
            <a:endParaRPr lang="en-US" dirty="0" smtClean="0"/>
          </a:p>
          <a:p>
            <a:pPr algn="just">
              <a:buFont typeface="Wingdings" charset="2"/>
              <a:buChar char="Ø"/>
            </a:pPr>
            <a:r>
              <a:rPr lang="en-US" dirty="0" smtClean="0"/>
              <a:t>The paper shows </a:t>
            </a:r>
            <a:r>
              <a:rPr lang="en-US" dirty="0"/>
              <a:t>that the results are similar when </a:t>
            </a:r>
            <a:r>
              <a:rPr lang="en-US" dirty="0" smtClean="0"/>
              <a:t>he estimates </a:t>
            </a:r>
            <a:r>
              <a:rPr lang="en-US" dirty="0"/>
              <a:t>treatment-effects regression </a:t>
            </a:r>
            <a:r>
              <a:rPr lang="en-US" dirty="0" smtClean="0"/>
              <a:t>controlling for </a:t>
            </a:r>
            <a:r>
              <a:rPr lang="en-US" dirty="0"/>
              <a:t>other </a:t>
            </a:r>
            <a:r>
              <a:rPr lang="en-US" dirty="0" smtClean="0"/>
              <a:t>characteristics which </a:t>
            </a:r>
            <a:r>
              <a:rPr lang="en-US" dirty="0"/>
              <a:t>affect education and health, including household </a:t>
            </a:r>
            <a:r>
              <a:rPr lang="en-US" dirty="0" smtClean="0"/>
              <a:t>demographic </a:t>
            </a:r>
            <a:r>
              <a:rPr lang="en-US" dirty="0"/>
              <a:t>composition, parental education, and survey month (for seasonal effects). </a:t>
            </a:r>
            <a:endParaRPr lang="en-US" dirty="0" smtClean="0"/>
          </a:p>
          <a:p>
            <a:pPr algn="just">
              <a:buFont typeface="Wingdings" charset="2"/>
              <a:buChar char="Ø"/>
            </a:pPr>
            <a:r>
              <a:rPr lang="en-US" dirty="0" smtClean="0"/>
              <a:t>It </a:t>
            </a:r>
            <a:r>
              <a:rPr lang="en-US" dirty="0"/>
              <a:t>also </a:t>
            </a:r>
            <a:r>
              <a:rPr lang="en-US" dirty="0" smtClean="0"/>
              <a:t>addresses </a:t>
            </a:r>
            <a:r>
              <a:rPr lang="en-US" dirty="0"/>
              <a:t>child fostering in detail. Many children in West Africa live apart from their biological parents (see Martha Ainsworth, 1996). </a:t>
            </a:r>
            <a:r>
              <a:rPr lang="en-US" dirty="0" smtClean="0"/>
              <a:t>He finds </a:t>
            </a:r>
            <a:r>
              <a:rPr lang="en-US" dirty="0"/>
              <a:t>that households are slightly more likely to send children to live elsewhere if the household </a:t>
            </a:r>
            <a:r>
              <a:rPr lang="en-US" dirty="0" smtClean="0"/>
              <a:t>receives </a:t>
            </a:r>
            <a:r>
              <a:rPr lang="en-US" dirty="0"/>
              <a:t>an adverse weather shock. The survey asks about the education of children living away from home, so one can track investments in these children. </a:t>
            </a:r>
            <a:endParaRPr lang="en-US" dirty="0" smtClean="0"/>
          </a:p>
          <a:p>
            <a:pPr algn="just">
              <a:buFont typeface="Wingdings" charset="2"/>
              <a:buChar char="Ø"/>
            </a:pPr>
            <a:r>
              <a:rPr lang="en-US" dirty="0" smtClean="0"/>
              <a:t>In </a:t>
            </a:r>
            <a:r>
              <a:rPr lang="en-US" dirty="0"/>
              <a:t>general, there is no evidence that children who are fostered out of households receive different investments, and including or excluding these children does not affect the present results significantly </a:t>
            </a:r>
          </a:p>
          <a:p>
            <a:pPr algn="just">
              <a:buFont typeface="Wingdings" charset="2"/>
              <a:buChar char="Ø"/>
            </a:pPr>
            <a:endParaRPr lang="en-US" dirty="0"/>
          </a:p>
          <a:p>
            <a:pPr algn="just">
              <a:buFont typeface="Wingdings" charset="2"/>
              <a:buChar char="Ø"/>
            </a:pPr>
            <a:endParaRPr lang="en-US" dirty="0"/>
          </a:p>
        </p:txBody>
      </p:sp>
    </p:spTree>
    <p:extLst>
      <p:ext uri="{BB962C8B-B14F-4D97-AF65-F5344CB8AC3E}">
        <p14:creationId xmlns:p14="http://schemas.microsoft.com/office/powerpoint/2010/main" val="2845351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Agricultural Volatility</a:t>
            </a:r>
            <a:endParaRPr lang="en-US" dirty="0"/>
          </a:p>
        </p:txBody>
      </p:sp>
      <p:sp>
        <p:nvSpPr>
          <p:cNvPr id="3" name="Content Placeholder 2"/>
          <p:cNvSpPr>
            <a:spLocks noGrp="1"/>
          </p:cNvSpPr>
          <p:nvPr>
            <p:ph idx="1"/>
          </p:nvPr>
        </p:nvSpPr>
        <p:spPr>
          <a:xfrm>
            <a:off x="900112" y="1968500"/>
            <a:ext cx="7345363" cy="4097021"/>
          </a:xfrm>
        </p:spPr>
        <p:txBody>
          <a:bodyPr>
            <a:normAutofit fontScale="70000" lnSpcReduction="20000"/>
          </a:bodyPr>
          <a:lstStyle/>
          <a:p>
            <a:pPr algn="just">
              <a:buFont typeface="Wingdings" charset="2"/>
              <a:buChar char="Ø"/>
            </a:pPr>
            <a:r>
              <a:rPr lang="en-US" dirty="0"/>
              <a:t>In many low-income countries, a large </a:t>
            </a:r>
            <a:r>
              <a:rPr lang="en-US" dirty="0" smtClean="0"/>
              <a:t>proportion </a:t>
            </a:r>
            <a:r>
              <a:rPr lang="en-US" dirty="0"/>
              <a:t>of the population depends on agriculture for its primary means of support, whether through subsistence agriculture, the production of cash crops, or as hired farm </a:t>
            </a:r>
            <a:r>
              <a:rPr lang="en-US" dirty="0" smtClean="0"/>
              <a:t>labor.</a:t>
            </a:r>
          </a:p>
          <a:p>
            <a:pPr algn="just">
              <a:buFont typeface="Wingdings" charset="2"/>
              <a:buChar char="Ø"/>
            </a:pPr>
            <a:r>
              <a:rPr lang="en-US" dirty="0"/>
              <a:t>However, agricultural yields and the demand for </a:t>
            </a:r>
            <a:r>
              <a:rPr lang="en-US" dirty="0" smtClean="0"/>
              <a:t>agricultural </a:t>
            </a:r>
            <a:r>
              <a:rPr lang="en-US" dirty="0"/>
              <a:t>labor can be extremely volatile, especially due to weather conditions</a:t>
            </a:r>
            <a:r>
              <a:rPr lang="en-US" dirty="0" smtClean="0"/>
              <a:t>.</a:t>
            </a:r>
          </a:p>
          <a:p>
            <a:pPr algn="just">
              <a:buFont typeface="Wingdings" charset="2"/>
              <a:buChar char="Ø"/>
            </a:pPr>
            <a:r>
              <a:rPr lang="en-US" dirty="0" smtClean="0"/>
              <a:t> </a:t>
            </a:r>
            <a:r>
              <a:rPr lang="en-US" dirty="0"/>
              <a:t>Furthermore, while the optimal consumption stream for households entails some appropriate smoothing over states of nature and across time, it has long been recognized that many of the usual mechanisms for doing so (credit and insurance markets) are often quite limited in such economies. </a:t>
            </a:r>
            <a:endParaRPr lang="en-US" dirty="0" smtClean="0"/>
          </a:p>
          <a:p>
            <a:pPr algn="just">
              <a:buFont typeface="Wingdings" charset="2"/>
              <a:buChar char="Ø"/>
            </a:pPr>
            <a:r>
              <a:rPr lang="en-US" dirty="0"/>
              <a:t>While there may exist nonmarket mechanisms, many shocks to agriculture such as weather or pests cannot be insured against locally through these channels, since they affect most people in a given region </a:t>
            </a:r>
            <a:endParaRPr lang="en-US" dirty="0" smtClean="0"/>
          </a:p>
          <a:p>
            <a:pPr algn="just">
              <a:buFont typeface="Wingdings" charset="2"/>
              <a:buChar char="Ø"/>
            </a:pPr>
            <a:endParaRPr lang="en-US" dirty="0"/>
          </a:p>
        </p:txBody>
      </p:sp>
    </p:spTree>
    <p:extLst>
      <p:ext uri="{BB962C8B-B14F-4D97-AF65-F5344CB8AC3E}">
        <p14:creationId xmlns:p14="http://schemas.microsoft.com/office/powerpoint/2010/main" val="192515781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Literature</a:t>
            </a:r>
            <a:endParaRPr lang="en-US" dirty="0"/>
          </a:p>
        </p:txBody>
      </p:sp>
      <p:sp>
        <p:nvSpPr>
          <p:cNvPr id="3" name="Content Placeholder 2"/>
          <p:cNvSpPr>
            <a:spLocks noGrp="1"/>
          </p:cNvSpPr>
          <p:nvPr>
            <p:ph idx="1"/>
          </p:nvPr>
        </p:nvSpPr>
        <p:spPr>
          <a:xfrm>
            <a:off x="666751" y="1698625"/>
            <a:ext cx="7874000" cy="4413250"/>
          </a:xfrm>
        </p:spPr>
        <p:txBody>
          <a:bodyPr>
            <a:noAutofit/>
          </a:bodyPr>
          <a:lstStyle/>
          <a:p>
            <a:pPr algn="just">
              <a:buFont typeface="Wingdings" charset="2"/>
              <a:buChar char="Ø"/>
            </a:pPr>
            <a:r>
              <a:rPr lang="en-US" sz="1500" dirty="0"/>
              <a:t>Several studies have tested the hypothesis of perfect insurance in developing countries, for </a:t>
            </a:r>
            <a:r>
              <a:rPr lang="en-US" sz="1500" dirty="0" smtClean="0"/>
              <a:t>example</a:t>
            </a:r>
            <a:r>
              <a:rPr lang="en-US" sz="1500" dirty="0"/>
              <a:t>, Robert Townsend (1994) for India, and Angus Deaton (1992) and </a:t>
            </a:r>
            <a:r>
              <a:rPr lang="en-US" sz="1500" dirty="0" err="1"/>
              <a:t>Franque</a:t>
            </a:r>
            <a:r>
              <a:rPr lang="en-US" sz="1500" dirty="0"/>
              <a:t> </a:t>
            </a:r>
            <a:r>
              <a:rPr lang="en-US" sz="1500" dirty="0" err="1"/>
              <a:t>Grimard</a:t>
            </a:r>
            <a:r>
              <a:rPr lang="en-US" sz="1500" dirty="0"/>
              <a:t> (1997) for Cote d'Ivoire. Most studies reject </a:t>
            </a:r>
            <a:r>
              <a:rPr lang="en-US" sz="1500" dirty="0" smtClean="0"/>
              <a:t>perfect </a:t>
            </a:r>
            <a:r>
              <a:rPr lang="en-US" sz="1500" dirty="0"/>
              <a:t>insurance but find evidence of some </a:t>
            </a:r>
            <a:r>
              <a:rPr lang="en-US" sz="1500" dirty="0" smtClean="0"/>
              <a:t>consumption</a:t>
            </a:r>
            <a:r>
              <a:rPr lang="en-US" sz="1500" dirty="0"/>
              <a:t>-smoothing</a:t>
            </a:r>
            <a:r>
              <a:rPr lang="en-US" sz="1500" dirty="0" smtClean="0"/>
              <a:t>.</a:t>
            </a:r>
          </a:p>
          <a:p>
            <a:pPr algn="just">
              <a:buFont typeface="Wingdings" charset="2"/>
              <a:buChar char="Ø"/>
            </a:pPr>
            <a:r>
              <a:rPr lang="en-US" sz="1500" dirty="0" smtClean="0"/>
              <a:t> </a:t>
            </a:r>
            <a:r>
              <a:rPr lang="en-US" sz="1500" dirty="0"/>
              <a:t>However, </a:t>
            </a:r>
            <a:r>
              <a:rPr lang="en-US" sz="1500" dirty="0" smtClean="0"/>
              <a:t>considerably less attention has </a:t>
            </a:r>
            <a:r>
              <a:rPr lang="en-US" sz="1500" dirty="0"/>
              <a:t>been </a:t>
            </a:r>
            <a:r>
              <a:rPr lang="en-US" sz="1500" dirty="0" smtClean="0"/>
              <a:t>devoted to </a:t>
            </a:r>
            <a:r>
              <a:rPr lang="en-US" sz="1500" dirty="0"/>
              <a:t>the </a:t>
            </a:r>
            <a:r>
              <a:rPr lang="en-US" sz="1500" dirty="0" smtClean="0"/>
              <a:t>consequences for </a:t>
            </a:r>
            <a:r>
              <a:rPr lang="en-US" sz="1500" dirty="0"/>
              <a:t>children of the limited ability of households to </a:t>
            </a:r>
            <a:r>
              <a:rPr lang="en-US" sz="1500" dirty="0" smtClean="0"/>
              <a:t>transfer resources across time </a:t>
            </a:r>
            <a:r>
              <a:rPr lang="en-US" sz="1500" dirty="0"/>
              <a:t>or states of nature. Investments in children and the development of </a:t>
            </a:r>
            <a:r>
              <a:rPr lang="en-US" sz="1500" dirty="0" smtClean="0"/>
              <a:t>human capital </a:t>
            </a:r>
            <a:r>
              <a:rPr lang="en-US" sz="1500" dirty="0"/>
              <a:t>are the </a:t>
            </a:r>
            <a:r>
              <a:rPr lang="en-US" sz="1500" dirty="0" smtClean="0"/>
              <a:t>cornerstones of </a:t>
            </a:r>
            <a:r>
              <a:rPr lang="en-US" sz="1500" dirty="0"/>
              <a:t>enhancing well-being and breaking the cycle of </a:t>
            </a:r>
            <a:r>
              <a:rPr lang="en-US" sz="1500" dirty="0" smtClean="0"/>
              <a:t>intergenerational transmission of </a:t>
            </a:r>
            <a:r>
              <a:rPr lang="en-US" sz="1500" dirty="0"/>
              <a:t>poverty, and they are also central to national growth and economic </a:t>
            </a:r>
            <a:r>
              <a:rPr lang="en-US" sz="1500" dirty="0" smtClean="0"/>
              <a:t>development</a:t>
            </a:r>
            <a:r>
              <a:rPr lang="en-US" sz="1500" dirty="0"/>
              <a:t>. However, such investments may require substantial cash outlays. </a:t>
            </a:r>
            <a:endParaRPr lang="en-US" sz="1500" dirty="0" smtClean="0"/>
          </a:p>
          <a:p>
            <a:pPr algn="just">
              <a:buFont typeface="Wingdings" charset="2"/>
              <a:buChar char="Ø"/>
            </a:pPr>
            <a:r>
              <a:rPr lang="en-US" sz="1500" dirty="0" smtClean="0"/>
              <a:t>The </a:t>
            </a:r>
            <a:r>
              <a:rPr lang="en-US" sz="1500" dirty="0"/>
              <a:t>main interest is whether volatile income in an environment of incomplete insurance or capital markets leads to lost </a:t>
            </a:r>
            <a:r>
              <a:rPr lang="en-US" sz="1500" dirty="0" smtClean="0"/>
              <a:t>opportunities for </a:t>
            </a:r>
            <a:r>
              <a:rPr lang="en-US" sz="1500" dirty="0"/>
              <a:t>such </a:t>
            </a:r>
            <a:r>
              <a:rPr lang="en-US" sz="1500" dirty="0" smtClean="0"/>
              <a:t>investments. If households </a:t>
            </a:r>
            <a:r>
              <a:rPr lang="en-US" sz="1500" dirty="0"/>
              <a:t>cannot borrow or save, they must finance a given </a:t>
            </a:r>
            <a:r>
              <a:rPr lang="en-US" sz="1500" dirty="0" smtClean="0"/>
              <a:t>period's </a:t>
            </a:r>
            <a:r>
              <a:rPr lang="en-US" sz="1500" dirty="0"/>
              <a:t>investment out of current-period income, and </a:t>
            </a:r>
            <a:r>
              <a:rPr lang="en-US" sz="1500" i="1" dirty="0"/>
              <a:t>a large negative income shock could lead to a </a:t>
            </a:r>
            <a:r>
              <a:rPr lang="en-US" sz="1500" i="1" dirty="0" smtClean="0"/>
              <a:t>reduction in </a:t>
            </a:r>
            <a:r>
              <a:rPr lang="en-US" sz="1500" i="1" dirty="0"/>
              <a:t>current-</a:t>
            </a:r>
            <a:r>
              <a:rPr lang="en-US" sz="1500" i="1" dirty="0" smtClean="0"/>
              <a:t>period investment in </a:t>
            </a:r>
            <a:r>
              <a:rPr lang="en-US" sz="1500" i="1" dirty="0"/>
              <a:t>children. </a:t>
            </a:r>
            <a:r>
              <a:rPr lang="en-US" sz="1500" dirty="0"/>
              <a:t>For example, </a:t>
            </a:r>
            <a:r>
              <a:rPr lang="en-US" sz="1500" dirty="0" err="1"/>
              <a:t>Hanan</a:t>
            </a:r>
            <a:r>
              <a:rPr lang="en-US" sz="1500" dirty="0"/>
              <a:t> Jacoby and Emmanuel </a:t>
            </a:r>
            <a:r>
              <a:rPr lang="en-US" sz="1500" dirty="0" err="1"/>
              <a:t>Skoufias</a:t>
            </a:r>
            <a:r>
              <a:rPr lang="en-US" sz="1500" dirty="0"/>
              <a:t> (1997) find that income </a:t>
            </a:r>
            <a:r>
              <a:rPr lang="en-US" sz="1500" dirty="0" smtClean="0"/>
              <a:t>fluctuations </a:t>
            </a:r>
            <a:r>
              <a:rPr lang="en-US" sz="1500" dirty="0"/>
              <a:t>among households in India lead to </a:t>
            </a:r>
            <a:r>
              <a:rPr lang="en-US" sz="1500" dirty="0" smtClean="0"/>
              <a:t>variability </a:t>
            </a:r>
            <a:r>
              <a:rPr lang="en-US" sz="1500" dirty="0"/>
              <a:t>in school attendance, and Andrew Foster (1995) </a:t>
            </a:r>
            <a:r>
              <a:rPr lang="en-US" sz="1500" dirty="0" smtClean="0"/>
              <a:t>concludes that credit</a:t>
            </a:r>
            <a:r>
              <a:rPr lang="en-US" sz="1500" dirty="0"/>
              <a:t>-</a:t>
            </a:r>
            <a:r>
              <a:rPr lang="en-US" sz="1500" dirty="0" smtClean="0"/>
              <a:t>market </a:t>
            </a:r>
            <a:r>
              <a:rPr lang="en-US" sz="1500" dirty="0"/>
              <a:t>imperfections influenced the impact of a flood on children's weight in Bangladesh. </a:t>
            </a:r>
            <a:endParaRPr lang="en-US" sz="1500" dirty="0"/>
          </a:p>
        </p:txBody>
      </p:sp>
    </p:spTree>
    <p:extLst>
      <p:ext uri="{BB962C8B-B14F-4D97-AF65-F5344CB8AC3E}">
        <p14:creationId xmlns:p14="http://schemas.microsoft.com/office/powerpoint/2010/main" val="7863183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 and Motivation</a:t>
            </a:r>
            <a:endParaRPr lang="en-US" dirty="0"/>
          </a:p>
        </p:txBody>
      </p:sp>
      <p:sp>
        <p:nvSpPr>
          <p:cNvPr id="3" name="Content Placeholder 2"/>
          <p:cNvSpPr>
            <a:spLocks noGrp="1"/>
          </p:cNvSpPr>
          <p:nvPr>
            <p:ph idx="1"/>
          </p:nvPr>
        </p:nvSpPr>
        <p:spPr>
          <a:xfrm>
            <a:off x="900112" y="1968500"/>
            <a:ext cx="7345363" cy="4365625"/>
          </a:xfrm>
        </p:spPr>
        <p:txBody>
          <a:bodyPr>
            <a:normAutofit fontScale="77500" lnSpcReduction="20000"/>
          </a:bodyPr>
          <a:lstStyle/>
          <a:p>
            <a:pPr algn="just">
              <a:buFont typeface="Wingdings" charset="2"/>
              <a:buChar char="Ø"/>
            </a:pPr>
            <a:r>
              <a:rPr lang="en-US" dirty="0" smtClean="0"/>
              <a:t>Author wants to test the hypothesis that “Negative income </a:t>
            </a:r>
            <a:r>
              <a:rPr lang="en-US" dirty="0"/>
              <a:t>s</a:t>
            </a:r>
            <a:r>
              <a:rPr lang="en-US" dirty="0" smtClean="0"/>
              <a:t>hocks lead to a reduction in current-period investment in children” for </a:t>
            </a:r>
            <a:r>
              <a:rPr lang="fr-FR" b="1" dirty="0"/>
              <a:t>Cote </a:t>
            </a:r>
            <a:r>
              <a:rPr lang="fr-FR" b="1" dirty="0" smtClean="0"/>
              <a:t>d'Ivoire.</a:t>
            </a:r>
            <a:endParaRPr lang="en-US" dirty="0" smtClean="0"/>
          </a:p>
          <a:p>
            <a:pPr algn="just">
              <a:buFont typeface="Wingdings" charset="2"/>
              <a:buChar char="Ø"/>
            </a:pPr>
            <a:r>
              <a:rPr lang="en-US" dirty="0" smtClean="0"/>
              <a:t> </a:t>
            </a:r>
            <a:r>
              <a:rPr lang="en-US" dirty="0"/>
              <a:t>Over 70 percent of Ivorian households earn their primary source of income from agriculture, especially in the smallholder production of cash crops such as cocoa, coffee, and cotton, or as agricultural laborers. </a:t>
            </a:r>
            <a:endParaRPr lang="en-US" dirty="0" smtClean="0"/>
          </a:p>
          <a:p>
            <a:pPr algn="just">
              <a:buFont typeface="Wingdings" charset="2"/>
              <a:buChar char="Ø"/>
            </a:pPr>
            <a:r>
              <a:rPr lang="en-US" dirty="0" smtClean="0"/>
              <a:t>Approximately </a:t>
            </a:r>
            <a:r>
              <a:rPr lang="en-US" dirty="0"/>
              <a:t>25 percent of </a:t>
            </a:r>
            <a:r>
              <a:rPr lang="en-US" dirty="0" err="1"/>
              <a:t>Ivorians</a:t>
            </a:r>
            <a:r>
              <a:rPr lang="en-US" dirty="0"/>
              <a:t> live below the official World Bank poverty line and spend a large fraction of their budget on food, leaving little room for schooling costs, doctor fees, or the purchase of medicine. Some of these costs can be considerable; for example, in 1986 the median household cash outlay for sending </a:t>
            </a:r>
            <a:r>
              <a:rPr lang="en-US" dirty="0" smtClean="0"/>
              <a:t>children </a:t>
            </a:r>
            <a:r>
              <a:rPr lang="en-US" dirty="0"/>
              <a:t>to school (tuition, enrollment fees, books, school supplies, uniforms, and transportation) was almost CFAF 40,000 (about $90 U.S.) per year, which is about one-third the median household income per capita. </a:t>
            </a:r>
            <a:endParaRPr lang="en-US" dirty="0"/>
          </a:p>
        </p:txBody>
      </p:sp>
    </p:spTree>
    <p:extLst>
      <p:ext uri="{BB962C8B-B14F-4D97-AF65-F5344CB8AC3E}">
        <p14:creationId xmlns:p14="http://schemas.microsoft.com/office/powerpoint/2010/main" val="263449428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a:t>
            </a:r>
            <a:endParaRPr lang="en-US" dirty="0"/>
          </a:p>
        </p:txBody>
      </p:sp>
      <p:sp>
        <p:nvSpPr>
          <p:cNvPr id="3" name="Content Placeholder 2"/>
          <p:cNvSpPr>
            <a:spLocks noGrp="1"/>
          </p:cNvSpPr>
          <p:nvPr>
            <p:ph idx="1"/>
          </p:nvPr>
        </p:nvSpPr>
        <p:spPr>
          <a:xfrm>
            <a:off x="900112" y="1857375"/>
            <a:ext cx="7345363" cy="4208146"/>
          </a:xfrm>
        </p:spPr>
        <p:txBody>
          <a:bodyPr>
            <a:normAutofit fontScale="85000" lnSpcReduction="20000"/>
          </a:bodyPr>
          <a:lstStyle/>
          <a:p>
            <a:pPr algn="just">
              <a:buFont typeface="Wingdings" charset="2"/>
              <a:buChar char="Ø"/>
            </a:pPr>
            <a:r>
              <a:rPr lang="en-US" dirty="0" smtClean="0"/>
              <a:t>Author uses </a:t>
            </a:r>
            <a:r>
              <a:rPr lang="en-US" dirty="0"/>
              <a:t>data from the </a:t>
            </a:r>
            <a:r>
              <a:rPr lang="en-US" dirty="0" smtClean="0"/>
              <a:t>Cote </a:t>
            </a:r>
            <a:r>
              <a:rPr lang="en-US" dirty="0"/>
              <a:t>d'Ivoire Living Standards Survey (CLSS), a household-level survey collected annually between 1985 and 1988 by the World Bank and the </a:t>
            </a:r>
            <a:r>
              <a:rPr lang="en-US" dirty="0" smtClean="0"/>
              <a:t>Cote </a:t>
            </a:r>
            <a:r>
              <a:rPr lang="en-US" dirty="0"/>
              <a:t>d'Ivoire Ministry of Finance</a:t>
            </a:r>
            <a:r>
              <a:rPr lang="en-US" dirty="0" smtClean="0"/>
              <a:t>. </a:t>
            </a:r>
          </a:p>
          <a:p>
            <a:pPr algn="just">
              <a:buFont typeface="Wingdings" charset="2"/>
              <a:buChar char="Ø"/>
            </a:pPr>
            <a:r>
              <a:rPr lang="en-US" dirty="0" smtClean="0"/>
              <a:t>The </a:t>
            </a:r>
            <a:r>
              <a:rPr lang="en-US" dirty="0"/>
              <a:t>survey gathered </a:t>
            </a:r>
            <a:r>
              <a:rPr lang="en-US" dirty="0" smtClean="0"/>
              <a:t>information </a:t>
            </a:r>
            <a:r>
              <a:rPr lang="en-US" dirty="0"/>
              <a:t>on a range of topics, including </a:t>
            </a:r>
            <a:r>
              <a:rPr lang="en-US" dirty="0" smtClean="0"/>
              <a:t>farm </a:t>
            </a:r>
            <a:r>
              <a:rPr lang="en-US" dirty="0"/>
              <a:t>production, income, expenditure, education and health (including measurements of weight and height). </a:t>
            </a:r>
            <a:endParaRPr lang="en-US" dirty="0" smtClean="0"/>
          </a:p>
          <a:p>
            <a:pPr algn="just">
              <a:buFont typeface="Wingdings" charset="2"/>
              <a:buChar char="Ø"/>
            </a:pPr>
            <a:r>
              <a:rPr lang="en-US" dirty="0" smtClean="0"/>
              <a:t>Author examines </a:t>
            </a:r>
            <a:r>
              <a:rPr lang="en-US" dirty="0"/>
              <a:t>whether children living in regions that experienced adverse weather shocks had lower investments in education and health. </a:t>
            </a:r>
            <a:r>
              <a:rPr lang="en-US" dirty="0" smtClean="0"/>
              <a:t>Author uses </a:t>
            </a:r>
            <a:r>
              <a:rPr lang="en-US" dirty="0"/>
              <a:t>measures of investment flows (school enrollment, short-term nutritional </a:t>
            </a:r>
            <a:r>
              <a:rPr lang="en-US" dirty="0" smtClean="0"/>
              <a:t>status</a:t>
            </a:r>
            <a:r>
              <a:rPr lang="en-US" dirty="0"/>
              <a:t>, and use of medical services), rather than health or human-capital stocks, since the goal is to determine whether there are changes in </a:t>
            </a:r>
            <a:r>
              <a:rPr lang="en-US" dirty="0" smtClean="0"/>
              <a:t>investment </a:t>
            </a:r>
            <a:r>
              <a:rPr lang="en-US" dirty="0"/>
              <a:t>behavior in response to income shocks. </a:t>
            </a:r>
            <a:endParaRPr lang="en-US" dirty="0"/>
          </a:p>
        </p:txBody>
      </p:sp>
    </p:spTree>
    <p:extLst>
      <p:ext uri="{BB962C8B-B14F-4D97-AF65-F5344CB8AC3E}">
        <p14:creationId xmlns:p14="http://schemas.microsoft.com/office/powerpoint/2010/main" val="15980196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dirty="0"/>
              <a:t>Agriculture and </a:t>
            </a:r>
            <a:r>
              <a:rPr lang="fr-FR" dirty="0" err="1" smtClean="0"/>
              <a:t>Income</a:t>
            </a:r>
            <a:r>
              <a:rPr lang="fr-FR" dirty="0" smtClean="0"/>
              <a:t> </a:t>
            </a:r>
            <a:r>
              <a:rPr lang="fr-FR" dirty="0"/>
              <a:t>in </a:t>
            </a:r>
            <a:r>
              <a:rPr lang="fr-FR" dirty="0" smtClean="0"/>
              <a:t>Cote </a:t>
            </a:r>
            <a:r>
              <a:rPr lang="fr-FR" dirty="0"/>
              <a:t>d'Ivoire </a:t>
            </a:r>
            <a:endParaRPr lang="en-US" dirty="0"/>
          </a:p>
        </p:txBody>
      </p:sp>
      <p:sp>
        <p:nvSpPr>
          <p:cNvPr id="3" name="Content Placeholder 2"/>
          <p:cNvSpPr>
            <a:spLocks noGrp="1"/>
          </p:cNvSpPr>
          <p:nvPr>
            <p:ph idx="1"/>
          </p:nvPr>
        </p:nvSpPr>
        <p:spPr>
          <a:xfrm>
            <a:off x="900112" y="1778000"/>
            <a:ext cx="7345363" cy="4746625"/>
          </a:xfrm>
        </p:spPr>
        <p:txBody>
          <a:bodyPr>
            <a:normAutofit fontScale="70000" lnSpcReduction="20000"/>
          </a:bodyPr>
          <a:lstStyle/>
          <a:p>
            <a:pPr algn="just">
              <a:buFont typeface="Wingdings" charset="2"/>
              <a:buChar char="Ø"/>
            </a:pPr>
            <a:r>
              <a:rPr lang="en-US" dirty="0"/>
              <a:t>There are three distinct </a:t>
            </a:r>
            <a:r>
              <a:rPr lang="en-US" dirty="0" smtClean="0"/>
              <a:t>agro-climatic </a:t>
            </a:r>
            <a:r>
              <a:rPr lang="en-US" dirty="0"/>
              <a:t>regions in Cote d'Ivoire; the coastal region in the south, dense forest in the middle, and savanna in the north. These three zones have very different rainfall, topography, and soils and thus feature different crops. In the forest region, tree crops such as coffee, cocoa, rubber, and palm oil are dominant, produced largely by numerous small-holders. Cereals, grains, and cotton are more prevalent in the savanna, and again much </a:t>
            </a:r>
            <a:r>
              <a:rPr lang="en-US" dirty="0" smtClean="0"/>
              <a:t>production </a:t>
            </a:r>
            <a:r>
              <a:rPr lang="en-US" dirty="0"/>
              <a:t>takes place on small family farms. </a:t>
            </a:r>
            <a:endParaRPr lang="en-US" dirty="0" smtClean="0"/>
          </a:p>
          <a:p>
            <a:pPr algn="just">
              <a:buFont typeface="Wingdings" charset="2"/>
              <a:buChar char="Ø"/>
            </a:pPr>
            <a:r>
              <a:rPr lang="en-US" dirty="0"/>
              <a:t>T</a:t>
            </a:r>
            <a:r>
              <a:rPr lang="en-US" dirty="0" smtClean="0"/>
              <a:t>he </a:t>
            </a:r>
            <a:r>
              <a:rPr lang="en-US" dirty="0"/>
              <a:t>CLSS data reveal that, on average, households receive 50 percent of their income from the sale of crops; </a:t>
            </a:r>
            <a:r>
              <a:rPr lang="en-US" dirty="0" smtClean="0"/>
              <a:t>excluding </a:t>
            </a:r>
            <a:r>
              <a:rPr lang="en-US" dirty="0"/>
              <a:t>Abidjan, the major city, it is almost 75 percent. Agricultural wages account for an </a:t>
            </a:r>
            <a:r>
              <a:rPr lang="en-US" dirty="0" smtClean="0"/>
              <a:t>additional </a:t>
            </a:r>
            <a:r>
              <a:rPr lang="en-US" dirty="0"/>
              <a:t>20 percent of income on average. </a:t>
            </a:r>
            <a:endParaRPr lang="en-US" dirty="0" smtClean="0"/>
          </a:p>
          <a:p>
            <a:pPr algn="just">
              <a:buFont typeface="Wingdings" charset="2"/>
              <a:buChar char="Ø"/>
            </a:pPr>
            <a:r>
              <a:rPr lang="en-US" dirty="0" smtClean="0"/>
              <a:t>Rainfall </a:t>
            </a:r>
            <a:r>
              <a:rPr lang="en-US" dirty="0"/>
              <a:t>represents both an important input into agriculture and an important source of un-certainty for farmers. Though total land size is small (322,463 kM</a:t>
            </a:r>
            <a:r>
              <a:rPr lang="en-US" baseline="30000" dirty="0"/>
              <a:t>2</a:t>
            </a:r>
            <a:r>
              <a:rPr lang="en-US" dirty="0"/>
              <a:t>) there is considerable </a:t>
            </a:r>
            <a:r>
              <a:rPr lang="en-US" dirty="0" smtClean="0"/>
              <a:t>variation </a:t>
            </a:r>
            <a:r>
              <a:rPr lang="en-US" dirty="0"/>
              <a:t>in levels of rainfall received throughout the country (see Jensen, 2000). Despite four major rivers running north to south, much </a:t>
            </a:r>
            <a:r>
              <a:rPr lang="en-US" dirty="0" smtClean="0"/>
              <a:t>agriculture </a:t>
            </a:r>
            <a:r>
              <a:rPr lang="en-US" dirty="0"/>
              <a:t>is rain-fed rather than irrigated, and thus dependent on the amount of rainfall received. </a:t>
            </a:r>
            <a:endParaRPr lang="en-US" dirty="0" smtClean="0"/>
          </a:p>
        </p:txBody>
      </p:sp>
    </p:spTree>
    <p:extLst>
      <p:ext uri="{BB962C8B-B14F-4D97-AF65-F5344CB8AC3E}">
        <p14:creationId xmlns:p14="http://schemas.microsoft.com/office/powerpoint/2010/main" val="411063906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dirty="0"/>
              <a:t>Agriculture and </a:t>
            </a:r>
            <a:r>
              <a:rPr lang="fr-FR" dirty="0" err="1"/>
              <a:t>Income</a:t>
            </a:r>
            <a:r>
              <a:rPr lang="fr-FR" dirty="0"/>
              <a:t> in Cote d'Ivoire </a:t>
            </a:r>
            <a:endParaRPr lang="en-US" dirty="0"/>
          </a:p>
        </p:txBody>
      </p:sp>
      <p:sp>
        <p:nvSpPr>
          <p:cNvPr id="3" name="Content Placeholder 2"/>
          <p:cNvSpPr>
            <a:spLocks noGrp="1"/>
          </p:cNvSpPr>
          <p:nvPr>
            <p:ph idx="1"/>
          </p:nvPr>
        </p:nvSpPr>
        <p:spPr>
          <a:xfrm>
            <a:off x="900112" y="1746250"/>
            <a:ext cx="7345363" cy="4619625"/>
          </a:xfrm>
        </p:spPr>
        <p:txBody>
          <a:bodyPr>
            <a:normAutofit fontScale="70000" lnSpcReduction="20000"/>
          </a:bodyPr>
          <a:lstStyle/>
          <a:p>
            <a:pPr algn="just">
              <a:buFont typeface="Wingdings" charset="2"/>
              <a:buChar char="Ø"/>
            </a:pPr>
            <a:r>
              <a:rPr lang="en-US" dirty="0"/>
              <a:t>In order to identify adverse weather shocks,  Author merges the CLSS data with 14 years of monthly rainfall data collected from 41 weather stations throughout the country by the </a:t>
            </a:r>
            <a:r>
              <a:rPr lang="en-US" i="1" dirty="0" err="1"/>
              <a:t>Agence</a:t>
            </a:r>
            <a:r>
              <a:rPr lang="en-US" i="1" dirty="0"/>
              <a:t> </a:t>
            </a:r>
            <a:r>
              <a:rPr lang="en-US" i="1" dirty="0" err="1"/>
              <a:t>Nationale</a:t>
            </a:r>
            <a:r>
              <a:rPr lang="en-US" i="1" dirty="0"/>
              <a:t> des Aerodromes et de la </a:t>
            </a:r>
            <a:r>
              <a:rPr lang="en-US" i="1" dirty="0" err="1"/>
              <a:t>Meteorologie</a:t>
            </a:r>
            <a:r>
              <a:rPr lang="en-US" i="1" dirty="0"/>
              <a:t>. </a:t>
            </a:r>
            <a:endParaRPr lang="en-US" i="1" dirty="0" smtClean="0"/>
          </a:p>
          <a:p>
            <a:pPr algn="just">
              <a:buFont typeface="Wingdings" charset="2"/>
              <a:buChar char="Ø"/>
            </a:pPr>
            <a:r>
              <a:rPr lang="en-US" dirty="0" smtClean="0"/>
              <a:t>Author </a:t>
            </a:r>
            <a:r>
              <a:rPr lang="en-US" dirty="0"/>
              <a:t>defines an indicator for whether the rainfall data for a given station in the summer months most relevant to the 1986 harvest were more than one standard deviation (in absolute value) from their historical mean. Taking deviations from this mean is meant to capture the extent to which rainfall differs from what is typically received </a:t>
            </a:r>
            <a:r>
              <a:rPr lang="en-US" dirty="0" smtClean="0"/>
              <a:t> and </a:t>
            </a:r>
            <a:r>
              <a:rPr lang="en-US" dirty="0"/>
              <a:t>the absolute value reflects that either too much or too little rainfall adversely affects </a:t>
            </a:r>
            <a:r>
              <a:rPr lang="en-US" dirty="0" smtClean="0"/>
              <a:t>output</a:t>
            </a:r>
            <a:r>
              <a:rPr lang="en-US" dirty="0"/>
              <a:t>. This measure was also chosen to </a:t>
            </a:r>
            <a:r>
              <a:rPr lang="en-US" dirty="0" smtClean="0"/>
              <a:t>correspond </a:t>
            </a:r>
            <a:r>
              <a:rPr lang="en-US" dirty="0"/>
              <a:t>to the methods of </a:t>
            </a:r>
            <a:r>
              <a:rPr lang="en-US" dirty="0" err="1"/>
              <a:t>Grimard</a:t>
            </a:r>
            <a:r>
              <a:rPr lang="en-US" dirty="0"/>
              <a:t> and Barton Hamilton (1999)</a:t>
            </a:r>
            <a:r>
              <a:rPr lang="en-US" dirty="0" smtClean="0"/>
              <a:t>.</a:t>
            </a:r>
          </a:p>
          <a:p>
            <a:pPr algn="just">
              <a:buFont typeface="Wingdings" charset="2"/>
              <a:buChar char="Ø"/>
            </a:pPr>
            <a:r>
              <a:rPr lang="en-US" dirty="0" smtClean="0"/>
              <a:t>Using </a:t>
            </a:r>
            <a:r>
              <a:rPr lang="en-US" dirty="0"/>
              <a:t>this definition, in 1986 approximately 20 percent of households were living in areas that experienced an adverse rainfall shock that would affect their income in 1987 (but not in 1986). The areas with the shocks are </a:t>
            </a:r>
            <a:r>
              <a:rPr lang="en-US" dirty="0" smtClean="0"/>
              <a:t>geographically </a:t>
            </a:r>
            <a:r>
              <a:rPr lang="en-US" dirty="0"/>
              <a:t>dispersed and represented across all </a:t>
            </a:r>
            <a:r>
              <a:rPr lang="en-US" dirty="0" smtClean="0"/>
              <a:t>regions.</a:t>
            </a:r>
          </a:p>
          <a:p>
            <a:pPr algn="just">
              <a:buFont typeface="Wingdings" charset="2"/>
              <a:buChar char="Ø"/>
            </a:pPr>
            <a:r>
              <a:rPr lang="en-US" dirty="0" smtClean="0"/>
              <a:t>Table </a:t>
            </a:r>
            <a:r>
              <a:rPr lang="en-US" dirty="0"/>
              <a:t>1 presents mean </a:t>
            </a:r>
            <a:r>
              <a:rPr lang="en-US" dirty="0" smtClean="0"/>
              <a:t>characteristics for </a:t>
            </a:r>
            <a:r>
              <a:rPr lang="en-US" dirty="0"/>
              <a:t>the pooled 1986 and 1987 cross-sectional </a:t>
            </a:r>
            <a:r>
              <a:rPr lang="en-US" dirty="0" smtClean="0"/>
              <a:t>surveys. </a:t>
            </a:r>
            <a:endParaRPr lang="en-US" dirty="0"/>
          </a:p>
        </p:txBody>
      </p:sp>
    </p:spTree>
    <p:extLst>
      <p:ext uri="{BB962C8B-B14F-4D97-AF65-F5344CB8AC3E}">
        <p14:creationId xmlns:p14="http://schemas.microsoft.com/office/powerpoint/2010/main" val="426792981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06376" y="222250"/>
            <a:ext cx="8747124" cy="6350000"/>
          </a:xfrm>
          <a:prstGeom prst="rect">
            <a:avLst/>
          </a:prstGeom>
        </p:spPr>
      </p:pic>
    </p:spTree>
    <p:extLst>
      <p:ext uri="{BB962C8B-B14F-4D97-AF65-F5344CB8AC3E}">
        <p14:creationId xmlns:p14="http://schemas.microsoft.com/office/powerpoint/2010/main" val="321090379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Pre-Post Analysis of Shock</a:t>
            </a:r>
            <a:endParaRPr lang="en-US" dirty="0"/>
          </a:p>
        </p:txBody>
      </p:sp>
      <p:sp>
        <p:nvSpPr>
          <p:cNvPr id="3" name="Content Placeholder 2"/>
          <p:cNvSpPr>
            <a:spLocks noGrp="1"/>
          </p:cNvSpPr>
          <p:nvPr>
            <p:ph idx="1"/>
          </p:nvPr>
        </p:nvSpPr>
        <p:spPr>
          <a:xfrm>
            <a:off x="900112" y="1952624"/>
            <a:ext cx="7345363" cy="4333875"/>
          </a:xfrm>
        </p:spPr>
        <p:txBody>
          <a:bodyPr>
            <a:normAutofit fontScale="85000" lnSpcReduction="20000"/>
          </a:bodyPr>
          <a:lstStyle/>
          <a:p>
            <a:pPr>
              <a:buFont typeface="Wingdings" charset="2"/>
              <a:buChar char="Ø"/>
            </a:pPr>
            <a:r>
              <a:rPr lang="en-US" dirty="0"/>
              <a:t>Households living in areas with the adverse shock had lower average income per capita than other households in the pre-shock period. The differences in means are due to a few extremely wealthy households in the non-shock regions; in fact, there is no difference in the medians. </a:t>
            </a:r>
            <a:endParaRPr lang="en-US" dirty="0" smtClean="0"/>
          </a:p>
          <a:p>
            <a:pPr>
              <a:buFont typeface="Wingdings" charset="2"/>
              <a:buChar char="Ø"/>
            </a:pPr>
            <a:r>
              <a:rPr lang="en-US" dirty="0"/>
              <a:t>T</a:t>
            </a:r>
            <a:r>
              <a:rPr lang="en-US" dirty="0" smtClean="0"/>
              <a:t>he </a:t>
            </a:r>
            <a:r>
              <a:rPr lang="en-US" dirty="0"/>
              <a:t>two groups diverged between 1986 and 1987 as incomes declined by nearly 25 percent for households receiving the shock and were largely unchanged for other households. </a:t>
            </a:r>
            <a:endParaRPr lang="en-US" dirty="0" smtClean="0"/>
          </a:p>
          <a:p>
            <a:pPr>
              <a:buFont typeface="Wingdings" charset="2"/>
              <a:buChar char="Ø"/>
            </a:pPr>
            <a:r>
              <a:rPr lang="en-US" dirty="0" smtClean="0"/>
              <a:t>An </a:t>
            </a:r>
            <a:r>
              <a:rPr lang="en-US" dirty="0"/>
              <a:t>example of the cause of this decline is seen in row 3, where cocoa output per hectare dropped from 391 to 308 (21 percent), while output per hectare was unchanged for the non-shock group (hectares planted did not change differentially for the two groups, and prices were held constant by government </a:t>
            </a:r>
            <a:r>
              <a:rPr lang="en-US" dirty="0" smtClean="0"/>
              <a:t>marketing </a:t>
            </a:r>
            <a:r>
              <a:rPr lang="en-US" dirty="0"/>
              <a:t>boards)</a:t>
            </a:r>
            <a:r>
              <a:rPr lang="en-US" dirty="0" smtClean="0"/>
              <a:t>.. </a:t>
            </a:r>
            <a:endParaRPr lang="en-US" dirty="0"/>
          </a:p>
          <a:p>
            <a:pPr>
              <a:buFont typeface="Wingdings" charset="2"/>
              <a:buChar char="Ø"/>
            </a:pPr>
            <a:endParaRPr lang="en-US" dirty="0"/>
          </a:p>
        </p:txBody>
      </p:sp>
    </p:spTree>
    <p:extLst>
      <p:ext uri="{BB962C8B-B14F-4D97-AF65-F5344CB8AC3E}">
        <p14:creationId xmlns:p14="http://schemas.microsoft.com/office/powerpoint/2010/main" val="2570210684"/>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jpeg"/></Relationships>
</file>

<file path=ppt/theme/theme1.xml><?xml version="1.0" encoding="utf-8"?>
<a:theme xmlns:a="http://schemas.openxmlformats.org/drawingml/2006/main" name="Capital">
  <a:themeElements>
    <a:clrScheme name="Capital">
      <a:dk1>
        <a:srgbClr val="000000"/>
      </a:dk1>
      <a:lt1>
        <a:srgbClr val="FFFFFF"/>
      </a:lt1>
      <a:dk2>
        <a:srgbClr val="6F6D5D"/>
      </a:dk2>
      <a:lt2>
        <a:srgbClr val="7C8F97"/>
      </a:lt2>
      <a:accent1>
        <a:srgbClr val="4B5A60"/>
      </a:accent1>
      <a:accent2>
        <a:srgbClr val="9C5238"/>
      </a:accent2>
      <a:accent3>
        <a:srgbClr val="504539"/>
      </a:accent3>
      <a:accent4>
        <a:srgbClr val="C1AD79"/>
      </a:accent4>
      <a:accent5>
        <a:srgbClr val="667559"/>
      </a:accent5>
      <a:accent6>
        <a:srgbClr val="BAD6AD"/>
      </a:accent6>
      <a:hlink>
        <a:srgbClr val="524A82"/>
      </a:hlink>
      <a:folHlink>
        <a:srgbClr val="8F9954"/>
      </a:folHlink>
    </a:clrScheme>
    <a:fontScheme name="Capital">
      <a:majorFont>
        <a:latin typeface="Calisto MT"/>
        <a:ea typeface=""/>
        <a:cs typeface=""/>
        <a:font script="Jpan" typeface="ＭＳ 明朝"/>
      </a:majorFont>
      <a:minorFont>
        <a:latin typeface="Calisto MT"/>
        <a:ea typeface=""/>
        <a:cs typeface=""/>
        <a:font script="Jpan" typeface="ＭＳ 明朝"/>
      </a:minorFont>
    </a:fontScheme>
    <a:fmtScheme name="C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Capital.thmx</Template>
  <TotalTime>267</TotalTime>
  <Words>2749</Words>
  <Application>Microsoft Macintosh PowerPoint</Application>
  <PresentationFormat>On-screen Show (4:3)</PresentationFormat>
  <Paragraphs>70</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Capital</vt:lpstr>
      <vt:lpstr>  Agricultural Volatility and Investments in Children</vt:lpstr>
      <vt:lpstr>Agricultural Volatility</vt:lpstr>
      <vt:lpstr>Literature</vt:lpstr>
      <vt:lpstr>Objective and Motivation</vt:lpstr>
      <vt:lpstr>Data</vt:lpstr>
      <vt:lpstr>Agriculture and Income in Cote d'Ivoire </vt:lpstr>
      <vt:lpstr>Agriculture and Income in Cote d'Ivoire </vt:lpstr>
      <vt:lpstr>PowerPoint Presentation</vt:lpstr>
      <vt:lpstr>Pre-Post Analysis of Shock</vt:lpstr>
      <vt:lpstr>Impact on Investments in Children: Approach</vt:lpstr>
      <vt:lpstr>PowerPoint Presentation</vt:lpstr>
      <vt:lpstr>Impact on Investments in Children: Enrollment</vt:lpstr>
      <vt:lpstr>Impact on Investments in Children: Health and Malnutrition</vt:lpstr>
      <vt:lpstr>Impact on Investments in Children: Health and Malnutrition</vt:lpstr>
      <vt:lpstr>PowerPoint Presentation</vt:lpstr>
      <vt:lpstr>Additional Remarks</vt:lpstr>
      <vt:lpstr>Conclusion</vt:lpstr>
      <vt:lpstr>Conclusion</vt:lpstr>
      <vt:lpstr>Extension</vt:lpstr>
    </vt:vector>
  </TitlesOfParts>
  <Company>Indian Statistical Institute, New Delhi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Pranav Pareek</dc:creator>
  <cp:lastModifiedBy>Pranav Pareek</cp:lastModifiedBy>
  <cp:revision>67</cp:revision>
  <dcterms:created xsi:type="dcterms:W3CDTF">2012-04-17T05:56:19Z</dcterms:created>
  <dcterms:modified xsi:type="dcterms:W3CDTF">2012-04-17T10:23:39Z</dcterms:modified>
</cp:coreProperties>
</file>