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85"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4" r:id="rId19"/>
    <p:sldId id="276" r:id="rId20"/>
    <p:sldId id="277" r:id="rId21"/>
    <p:sldId id="279" r:id="rId22"/>
    <p:sldId id="280" r:id="rId23"/>
    <p:sldId id="281" r:id="rId24"/>
    <p:sldId id="286" r:id="rId25"/>
    <p:sldId id="287" r:id="rId26"/>
    <p:sldId id="288" r:id="rId27"/>
    <p:sldId id="289" r:id="rId28"/>
    <p:sldId id="290" r:id="rId29"/>
    <p:sldId id="291" r:id="rId30"/>
    <p:sldId id="293" r:id="rId31"/>
    <p:sldId id="292" r:id="rId32"/>
    <p:sldId id="294" r:id="rId33"/>
    <p:sldId id="295" r:id="rId34"/>
    <p:sldId id="296" r:id="rId35"/>
    <p:sldId id="282" r:id="rId36"/>
    <p:sldId id="28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875706-07FE-496C-8D5D-C59A802B7056}" type="datetimeFigureOut">
              <a:rPr lang="en-US" smtClean="0"/>
              <a:pPr/>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72BCDA-A683-4CB9-9D9F-F7CDECC99B75}" type="slidenum">
              <a:rPr lang="en-US" smtClean="0"/>
              <a:pPr/>
              <a:t>‹#›</a:t>
            </a:fld>
            <a:endParaRPr lang="en-US"/>
          </a:p>
        </p:txBody>
      </p:sp>
    </p:spTree>
    <p:extLst>
      <p:ext uri="{BB962C8B-B14F-4D97-AF65-F5344CB8AC3E}">
        <p14:creationId xmlns:p14="http://schemas.microsoft.com/office/powerpoint/2010/main" val="1868654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Pg 904</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911</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911</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a:t>
            </a:r>
            <a:r>
              <a:rPr lang="en-US" baseline="0" dirty="0" smtClean="0"/>
              <a:t> 911, 912</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912</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912</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913</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913</a:t>
            </a:r>
            <a:r>
              <a:rPr lang="en-US" baseline="0" dirty="0" smtClean="0"/>
              <a:t>, 914</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914</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914, 915</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915</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little of page 905</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915, 916</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916</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924</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35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925</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908,909</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909</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909</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909,910</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910</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910</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910,911</a:t>
            </a:r>
            <a:endParaRPr lang="en-US" dirty="0"/>
          </a:p>
        </p:txBody>
      </p:sp>
      <p:sp>
        <p:nvSpPr>
          <p:cNvPr id="4" name="Slide Number Placeholder 3"/>
          <p:cNvSpPr>
            <a:spLocks noGrp="1"/>
          </p:cNvSpPr>
          <p:nvPr>
            <p:ph type="sldNum" sz="quarter" idx="10"/>
          </p:nvPr>
        </p:nvSpPr>
        <p:spPr/>
        <p:txBody>
          <a:bodyPr/>
          <a:lstStyle/>
          <a:p>
            <a:fld id="{BE72BCDA-A683-4CB9-9D9F-F7CDECC99B7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7DC187-04EA-440E-9DDB-3BB7D67DFE45}"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7DC187-04EA-440E-9DDB-3BB7D67DFE45}"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7DC187-04EA-440E-9DDB-3BB7D67DFE45}"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7DC187-04EA-440E-9DDB-3BB7D67DFE45}"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7DC187-04EA-440E-9DDB-3BB7D67DFE45}"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7DC187-04EA-440E-9DDB-3BB7D67DFE45}"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7DC187-04EA-440E-9DDB-3BB7D67DFE45}" type="datetimeFigureOut">
              <a:rPr lang="en-US" smtClean="0"/>
              <a:pPr/>
              <a:t>4/17/2012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7DC187-04EA-440E-9DDB-3BB7D67DFE45}" type="datetimeFigureOut">
              <a:rPr lang="en-US" smtClean="0"/>
              <a:pPr/>
              <a:t>4/17/2012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DC187-04EA-440E-9DDB-3BB7D67DFE45}" type="datetimeFigureOut">
              <a:rPr lang="en-US" smtClean="0"/>
              <a:pPr/>
              <a:t>4/17/2012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DC187-04EA-440E-9DDB-3BB7D67DFE45}"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DC187-04EA-440E-9DDB-3BB7D67DFE45}"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01CE1-0A11-45EC-BC95-26E5FE8D1E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DC187-04EA-440E-9DDB-3BB7D67DFE45}" type="datetimeFigureOut">
              <a:rPr lang="en-US" smtClean="0"/>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01CE1-0A11-45EC-BC95-26E5FE8D1E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153400" cy="1695450"/>
          </a:xfrm>
        </p:spPr>
        <p:txBody>
          <a:bodyPr>
            <a:normAutofit fontScale="90000"/>
          </a:bodyPr>
          <a:lstStyle/>
          <a:p>
            <a:r>
              <a:rPr lang="en-US" b="1" dirty="0"/>
              <a:t>Consumption Smoothing, Migration, and</a:t>
            </a:r>
            <a:br>
              <a:rPr lang="en-US" b="1" dirty="0"/>
            </a:br>
            <a:r>
              <a:rPr lang="en-US" b="1" dirty="0"/>
              <a:t>Marriage: Evidence from Rural India</a:t>
            </a:r>
            <a:endParaRPr lang="en-US" dirty="0"/>
          </a:p>
        </p:txBody>
      </p:sp>
      <p:sp>
        <p:nvSpPr>
          <p:cNvPr id="3" name="Subtitle 2"/>
          <p:cNvSpPr>
            <a:spLocks noGrp="1"/>
          </p:cNvSpPr>
          <p:nvPr>
            <p:ph type="subTitle" idx="1"/>
          </p:nvPr>
        </p:nvSpPr>
        <p:spPr>
          <a:xfrm>
            <a:off x="685800" y="3886200"/>
            <a:ext cx="7391400" cy="1752600"/>
          </a:xfrm>
        </p:spPr>
        <p:txBody>
          <a:bodyPr>
            <a:normAutofit/>
          </a:bodyPr>
          <a:lstStyle/>
          <a:p>
            <a:r>
              <a:rPr lang="en-US" b="1" dirty="0"/>
              <a:t>Mark R. </a:t>
            </a:r>
            <a:r>
              <a:rPr lang="en-US" b="1" dirty="0" err="1" smtClean="0"/>
              <a:t>Rosenzweig</a:t>
            </a:r>
            <a:r>
              <a:rPr lang="en-US" b="1" dirty="0" smtClean="0"/>
              <a:t> </a:t>
            </a:r>
            <a:r>
              <a:rPr lang="en-US" sz="2100" b="1" dirty="0" smtClean="0"/>
              <a:t>(University </a:t>
            </a:r>
            <a:r>
              <a:rPr lang="en-US" sz="2100" b="1" dirty="0"/>
              <a:t>of </a:t>
            </a:r>
            <a:r>
              <a:rPr lang="en-US" sz="2100" b="1" dirty="0" smtClean="0"/>
              <a:t>Minnesota)</a:t>
            </a:r>
            <a:endParaRPr lang="en-US" sz="2100" b="1" dirty="0"/>
          </a:p>
          <a:p>
            <a:r>
              <a:rPr lang="en-US" b="1" dirty="0" err="1"/>
              <a:t>Oded</a:t>
            </a:r>
            <a:r>
              <a:rPr lang="en-US" b="1" dirty="0"/>
              <a:t> </a:t>
            </a:r>
            <a:r>
              <a:rPr lang="en-US" b="1" dirty="0" smtClean="0"/>
              <a:t>Stark </a:t>
            </a:r>
            <a:r>
              <a:rPr lang="en-US" sz="1900" b="1" dirty="0" smtClean="0"/>
              <a:t>(Harvard </a:t>
            </a:r>
            <a:r>
              <a:rPr lang="en-US" sz="1900" b="1" dirty="0"/>
              <a:t>University and Bar-</a:t>
            </a:r>
            <a:r>
              <a:rPr lang="en-US" sz="1900" b="1" dirty="0" err="1"/>
              <a:t>Ilan</a:t>
            </a:r>
            <a:r>
              <a:rPr lang="en-US" sz="1900" b="1" dirty="0"/>
              <a:t> </a:t>
            </a:r>
            <a:r>
              <a:rPr lang="en-US" sz="1900" b="1" dirty="0" smtClean="0"/>
              <a:t>University)</a:t>
            </a:r>
            <a:endParaRPr lang="en-US" sz="19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382000" cy="4525963"/>
          </a:xfrm>
        </p:spPr>
        <p:txBody>
          <a:bodyPr>
            <a:normAutofit fontScale="70000" lnSpcReduction="20000"/>
          </a:bodyPr>
          <a:lstStyle/>
          <a:p>
            <a:pPr marL="0" indent="0">
              <a:buNone/>
            </a:pPr>
            <a:r>
              <a:rPr lang="en-US" b="1" dirty="0" smtClean="0"/>
              <a:t>The risk-theoretic approach to marriage migration thus implies that </a:t>
            </a:r>
          </a:p>
          <a:p>
            <a:pPr marL="0" indent="0">
              <a:buNone/>
            </a:pPr>
            <a:endParaRPr lang="en-US" dirty="0" smtClean="0"/>
          </a:p>
          <a:p>
            <a:pPr marL="640080">
              <a:buFont typeface="Wingdings" pitchFamily="2" charset="2"/>
              <a:buChar char="Ø"/>
            </a:pPr>
            <a:r>
              <a:rPr lang="en-US" dirty="0" smtClean="0"/>
              <a:t>households engaged in a marriage exchange will be closely matched by the permanent traits of the members; </a:t>
            </a:r>
          </a:p>
          <a:p>
            <a:pPr marL="640080">
              <a:buFont typeface="Wingdings" pitchFamily="2" charset="2"/>
              <a:buChar char="Ø"/>
            </a:pPr>
            <a:r>
              <a:rPr lang="en-US" dirty="0" smtClean="0"/>
              <a:t>gains in income levels associated with marriage migration moves will be small or nonexistent; </a:t>
            </a:r>
          </a:p>
          <a:p>
            <a:pPr marL="640080">
              <a:buFont typeface="Wingdings" pitchFamily="2" charset="2"/>
              <a:buChar char="Ø"/>
            </a:pPr>
            <a:r>
              <a:rPr lang="en-US" dirty="0" smtClean="0"/>
              <a:t>households with more wealth, and thus better able to self-insure, will invest less in marriage migration; the distance between households linked by marriage will be less for the wealthier, to the extent that distance confers a diversification benefit; and </a:t>
            </a:r>
          </a:p>
          <a:p>
            <a:pPr marL="640080">
              <a:buFont typeface="Wingdings" pitchFamily="2" charset="2"/>
              <a:buChar char="Ø"/>
            </a:pPr>
            <a:r>
              <a:rPr lang="en-US" dirty="0" smtClean="0"/>
              <a:t>households facing greater income risk, for given wealth levels, will be more willing to finance moves of longer distance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22437"/>
            <a:ext cx="8229600" cy="4525963"/>
          </a:xfrm>
        </p:spPr>
        <p:txBody>
          <a:bodyPr>
            <a:noAutofit/>
          </a:bodyPr>
          <a:lstStyle/>
          <a:p>
            <a:r>
              <a:rPr lang="en-US" sz="2200" dirty="0"/>
              <a:t>Risk-theoretic considerations provide predictions about marital </a:t>
            </a:r>
            <a:r>
              <a:rPr lang="en-US" sz="2200" dirty="0" smtClean="0"/>
              <a:t>arrangement and </a:t>
            </a:r>
            <a:r>
              <a:rPr lang="en-US" sz="2200" dirty="0"/>
              <a:t>migration that diverge in some important </a:t>
            </a:r>
            <a:r>
              <a:rPr lang="en-US" sz="2200" dirty="0" smtClean="0"/>
              <a:t>respects from </a:t>
            </a:r>
            <a:r>
              <a:rPr lang="en-US" sz="2200" dirty="0"/>
              <a:t>those of standard migration and marriage models. </a:t>
            </a:r>
            <a:endParaRPr lang="en-US" sz="2200" dirty="0" smtClean="0"/>
          </a:p>
          <a:p>
            <a:r>
              <a:rPr lang="en-US" sz="2200" dirty="0" smtClean="0"/>
              <a:t>Economic models </a:t>
            </a:r>
            <a:r>
              <a:rPr lang="en-US" sz="2200" dirty="0"/>
              <a:t>of marriage (Becker 1973, 1974; </a:t>
            </a:r>
            <a:r>
              <a:rPr lang="en-US" sz="2200" dirty="0" err="1"/>
              <a:t>Keeley</a:t>
            </a:r>
            <a:r>
              <a:rPr lang="en-US" sz="2200" dirty="0"/>
              <a:t> 1977) and of </a:t>
            </a:r>
            <a:r>
              <a:rPr lang="en-US" sz="2200" dirty="0" smtClean="0"/>
              <a:t>migration incorporate </a:t>
            </a:r>
            <a:r>
              <a:rPr lang="en-US" sz="2200" dirty="0"/>
              <a:t>income gain and search cost considerations, </a:t>
            </a:r>
            <a:r>
              <a:rPr lang="en-US" sz="2200" dirty="0" smtClean="0"/>
              <a:t>with</a:t>
            </a:r>
            <a:r>
              <a:rPr lang="en-US" sz="2200" dirty="0"/>
              <a:t> marriage models, unlike those of migration, concerned as well </a:t>
            </a:r>
            <a:r>
              <a:rPr lang="en-US" sz="2200" dirty="0" smtClean="0"/>
              <a:t>with the </a:t>
            </a:r>
            <a:r>
              <a:rPr lang="en-US" sz="2200" dirty="0"/>
              <a:t>matching of individuals' traits, although this is implicit in </a:t>
            </a:r>
            <a:r>
              <a:rPr lang="en-US" sz="2200" dirty="0" smtClean="0"/>
              <a:t>migration models </a:t>
            </a:r>
            <a:r>
              <a:rPr lang="en-US" sz="2200" dirty="0"/>
              <a:t>in which individuals seek locations most </a:t>
            </a:r>
            <a:r>
              <a:rPr lang="en-US" sz="2200" dirty="0" smtClean="0"/>
              <a:t>complementary to </a:t>
            </a:r>
            <a:r>
              <a:rPr lang="en-US" sz="2200" dirty="0"/>
              <a:t>their skills</a:t>
            </a:r>
            <a:r>
              <a:rPr lang="en-US" sz="2200" dirty="0" smtClean="0"/>
              <a:t>.</a:t>
            </a:r>
          </a:p>
          <a:p>
            <a:r>
              <a:rPr lang="en-US" sz="2200" dirty="0"/>
              <a:t>Positive </a:t>
            </a:r>
            <a:r>
              <a:rPr lang="en-US" sz="2200" dirty="0" err="1"/>
              <a:t>assortative</a:t>
            </a:r>
            <a:r>
              <a:rPr lang="en-US" sz="2200" dirty="0"/>
              <a:t> mating is predicted by income gain </a:t>
            </a:r>
            <a:r>
              <a:rPr lang="en-US" sz="2200" dirty="0" smtClean="0"/>
              <a:t>marriage models </a:t>
            </a:r>
            <a:r>
              <a:rPr lang="en-US" sz="2200" dirty="0"/>
              <a:t>on the basis of the notion that individuals' traits are for </a:t>
            </a:r>
            <a:r>
              <a:rPr lang="en-US" sz="2200" dirty="0" smtClean="0"/>
              <a:t>the most </a:t>
            </a:r>
            <a:r>
              <a:rPr lang="en-US" sz="2200" dirty="0"/>
              <a:t>part complementary. </a:t>
            </a:r>
            <a:endParaRPr lang="en-US" sz="2200" dirty="0" smtClean="0"/>
          </a:p>
        </p:txBody>
      </p:sp>
      <p:sp>
        <p:nvSpPr>
          <p:cNvPr id="4" name="Title 1"/>
          <p:cNvSpPr>
            <a:spLocks noGrp="1"/>
          </p:cNvSpPr>
          <p:nvPr>
            <p:ph type="title"/>
          </p:nvPr>
        </p:nvSpPr>
        <p:spPr>
          <a:xfrm>
            <a:off x="457200" y="274638"/>
            <a:ext cx="8229600" cy="1143000"/>
          </a:xfrm>
        </p:spPr>
        <p:txBody>
          <a:bodyPr>
            <a:normAutofit/>
          </a:bodyPr>
          <a:lstStyle/>
          <a:p>
            <a:r>
              <a:rPr lang="en-US" sz="2800" b="1" dirty="0" smtClean="0"/>
              <a:t>Divergence b/w Standard Migration and Marriage Models</a:t>
            </a:r>
            <a:endParaRPr lang="en-US"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200" dirty="0"/>
              <a:t>The wealth-distance relationship provides a strong test of the two approaches to marriage in the Indian setting</a:t>
            </a:r>
            <a:r>
              <a:rPr lang="en-US" sz="2200" dirty="0" smtClean="0"/>
              <a:t>.</a:t>
            </a:r>
          </a:p>
          <a:p>
            <a:r>
              <a:rPr lang="en-US" sz="2200" dirty="0"/>
              <a:t>In a spatial context, therefore, using the income gain framework, we would expect that the wealthier would tend to search over a greater area for a marital match and to be engaged, on average, in longer-distance marital arrangements. </a:t>
            </a:r>
            <a:endParaRPr lang="en-US" sz="2200" dirty="0" smtClean="0"/>
          </a:p>
          <a:p>
            <a:r>
              <a:rPr lang="en-US" sz="2200" dirty="0"/>
              <a:t>In contrast, the risk model implies that the primary payoff to distance is the reduction in risk </a:t>
            </a:r>
            <a:r>
              <a:rPr lang="en-US" sz="2200" dirty="0" err="1"/>
              <a:t>covariances</a:t>
            </a:r>
            <a:r>
              <a:rPr lang="en-US" sz="2200" dirty="0"/>
              <a:t>, which is less valued by the wealthy who are better able to self-insure. </a:t>
            </a:r>
          </a:p>
          <a:p>
            <a:endParaRPr lang="en-US" sz="2200" dirty="0"/>
          </a:p>
          <a:p>
            <a:endParaRPr lang="en-US" sz="2200" dirty="0" smtClean="0"/>
          </a:p>
          <a:p>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77000"/>
          </a:xfrm>
        </p:spPr>
        <p:txBody>
          <a:bodyPr>
            <a:noAutofit/>
          </a:bodyPr>
          <a:lstStyle/>
          <a:p>
            <a:r>
              <a:rPr lang="en-US" sz="2200" dirty="0"/>
              <a:t>A well-known finding of migration studies is the high serial </a:t>
            </a:r>
            <a:r>
              <a:rPr lang="en-US" sz="2200" dirty="0" smtClean="0"/>
              <a:t>correlation in </a:t>
            </a:r>
            <a:r>
              <a:rPr lang="en-US" sz="2200" dirty="0"/>
              <a:t>migration flows between specific origins and destinations. </a:t>
            </a:r>
            <a:endParaRPr lang="en-US" sz="2200" dirty="0" smtClean="0"/>
          </a:p>
          <a:p>
            <a:pPr lvl="1"/>
            <a:r>
              <a:rPr lang="en-US" sz="2200" dirty="0" smtClean="0"/>
              <a:t>As </a:t>
            </a:r>
            <a:r>
              <a:rPr lang="en-US" sz="2200" dirty="0"/>
              <a:t>noted, such search-theoretic </a:t>
            </a:r>
            <a:r>
              <a:rPr lang="en-US" sz="2200" dirty="0" smtClean="0"/>
              <a:t>considerations thus </a:t>
            </a:r>
            <a:r>
              <a:rPr lang="en-US" sz="2200" dirty="0"/>
              <a:t>suggest that the correlation between the </a:t>
            </a:r>
            <a:r>
              <a:rPr lang="en-US" sz="2200" dirty="0" smtClean="0"/>
              <a:t>destinations of </a:t>
            </a:r>
            <a:r>
              <a:rPr lang="en-US" sz="2200" dirty="0"/>
              <a:t>individuals from the same origin (household) will be positive, </a:t>
            </a:r>
            <a:r>
              <a:rPr lang="en-US" sz="2200" dirty="0" smtClean="0"/>
              <a:t>while risk </a:t>
            </a:r>
            <a:r>
              <a:rPr lang="en-US" sz="2200" dirty="0"/>
              <a:t>diversification suggests the desirability of diversity among destinations.</a:t>
            </a:r>
          </a:p>
          <a:p>
            <a:pPr lvl="1"/>
            <a:r>
              <a:rPr lang="en-US" sz="2200" dirty="0"/>
              <a:t>The sign of the correlation between the destinations of </a:t>
            </a:r>
            <a:r>
              <a:rPr lang="en-US" sz="2200" dirty="0" smtClean="0"/>
              <a:t>marital migrants </a:t>
            </a:r>
            <a:r>
              <a:rPr lang="en-US" sz="2200" dirty="0"/>
              <a:t>thus discriminates between the risk and income gain </a:t>
            </a:r>
            <a:r>
              <a:rPr lang="en-US" sz="2200" dirty="0" smtClean="0"/>
              <a:t>approaches to </a:t>
            </a:r>
            <a:r>
              <a:rPr lang="en-US" sz="2200" dirty="0"/>
              <a:t>migration. </a:t>
            </a:r>
            <a:endParaRPr lang="en-US" sz="2200" dirty="0" smtClean="0"/>
          </a:p>
          <a:p>
            <a:pPr lvl="1"/>
            <a:r>
              <a:rPr lang="en-US" sz="2200" dirty="0" smtClean="0"/>
              <a:t>Risk-diversifying </a:t>
            </a:r>
            <a:r>
              <a:rPr lang="en-US" sz="2200" dirty="0"/>
              <a:t>behavior is indicated </a:t>
            </a:r>
            <a:r>
              <a:rPr lang="en-US" sz="2200" dirty="0" smtClean="0"/>
              <a:t>if households </a:t>
            </a:r>
            <a:r>
              <a:rPr lang="en-US" sz="2200" dirty="0"/>
              <a:t>distribute their migrant members across destinations </a:t>
            </a:r>
            <a:r>
              <a:rPr lang="en-US" sz="2200" dirty="0" smtClean="0"/>
              <a:t>with differing </a:t>
            </a:r>
            <a:r>
              <a:rPr lang="en-US" sz="2200" dirty="0"/>
              <a:t>mean incomes rather than concentrating them at the </a:t>
            </a:r>
            <a:r>
              <a:rPr lang="en-US" sz="2200" dirty="0" smtClean="0"/>
              <a:t>higher mean </a:t>
            </a:r>
            <a:r>
              <a:rPr lang="en-US" sz="2200" dirty="0"/>
              <a:t>income destination. </a:t>
            </a:r>
            <a:endParaRPr lang="en-US" sz="2200" dirty="0" smtClean="0"/>
          </a:p>
          <a:p>
            <a:pPr lvl="1"/>
            <a:endParaRPr lang="en-US" sz="2200" dirty="0" smtClean="0"/>
          </a:p>
          <a:p>
            <a:r>
              <a:rPr lang="en-US" sz="2200" dirty="0" smtClean="0"/>
              <a:t>Finally</a:t>
            </a:r>
            <a:r>
              <a:rPr lang="en-US" sz="2200" dirty="0"/>
              <a:t>, in contrast to the income gain </a:t>
            </a:r>
            <a:r>
              <a:rPr lang="en-US" sz="2200" dirty="0" smtClean="0"/>
              <a:t>models applied </a:t>
            </a:r>
            <a:r>
              <a:rPr lang="en-US" sz="2200" dirty="0"/>
              <a:t>to marriage migration, the risk framework suggests </a:t>
            </a:r>
            <a:r>
              <a:rPr lang="en-US" sz="2200" dirty="0" smtClean="0"/>
              <a:t>that (origin</a:t>
            </a:r>
            <a:r>
              <a:rPr lang="en-US" sz="2200" dirty="0"/>
              <a:t>) income riskiness will increase the distances of </a:t>
            </a:r>
            <a:r>
              <a:rPr lang="en-US" sz="2200" dirty="0" smtClean="0"/>
              <a:t>marriage migration linkages</a:t>
            </a:r>
            <a:r>
              <a:rPr lang="en-US" sz="2200"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229600" cy="1143000"/>
          </a:xfrm>
        </p:spPr>
        <p:txBody>
          <a:bodyPr>
            <a:normAutofit/>
          </a:bodyPr>
          <a:lstStyle/>
          <a:p>
            <a:r>
              <a:rPr lang="en-US" sz="2900" b="1" dirty="0" smtClean="0"/>
              <a:t>II. Mobility</a:t>
            </a:r>
            <a:r>
              <a:rPr lang="en-US" sz="2900" b="1" dirty="0"/>
              <a:t>, Marital </a:t>
            </a:r>
            <a:r>
              <a:rPr lang="en-US" sz="2900" b="1" dirty="0" smtClean="0"/>
              <a:t>Arrangements, and Spatial Risk </a:t>
            </a:r>
            <a:r>
              <a:rPr lang="en-US" sz="2900" b="1" dirty="0"/>
              <a:t>Diversification </a:t>
            </a:r>
            <a:r>
              <a:rPr lang="en-US" sz="2900" b="1" dirty="0" smtClean="0"/>
              <a:t>among Indian Farm Households</a:t>
            </a:r>
            <a:endParaRPr lang="en-US" sz="2900" dirty="0"/>
          </a:p>
        </p:txBody>
      </p:sp>
      <p:sp>
        <p:nvSpPr>
          <p:cNvPr id="3" name="Content Placeholder 2"/>
          <p:cNvSpPr>
            <a:spLocks noGrp="1"/>
          </p:cNvSpPr>
          <p:nvPr>
            <p:ph idx="1"/>
          </p:nvPr>
        </p:nvSpPr>
        <p:spPr/>
        <p:txBody>
          <a:bodyPr>
            <a:normAutofit/>
          </a:bodyPr>
          <a:lstStyle/>
          <a:p>
            <a:pPr marL="514350" indent="-514350">
              <a:buAutoNum type="alphaUcPeriod"/>
            </a:pPr>
            <a:r>
              <a:rPr lang="en-US" sz="2400" b="1" dirty="0" smtClean="0"/>
              <a:t>The </a:t>
            </a:r>
            <a:r>
              <a:rPr lang="en-US" sz="2400" b="1" dirty="0"/>
              <a:t>Sample and Spatial </a:t>
            </a:r>
            <a:r>
              <a:rPr lang="en-US" sz="2400" b="1" dirty="0" err="1"/>
              <a:t>Covariances</a:t>
            </a:r>
            <a:r>
              <a:rPr lang="en-US" sz="2400" b="1" dirty="0"/>
              <a:t> in </a:t>
            </a:r>
            <a:r>
              <a:rPr lang="en-US" sz="2400" b="1" dirty="0" smtClean="0"/>
              <a:t>Rainfall, Income</a:t>
            </a:r>
            <a:r>
              <a:rPr lang="en-US" sz="2400" b="1" dirty="0"/>
              <a:t>, and </a:t>
            </a:r>
            <a:r>
              <a:rPr lang="en-US" sz="2400" b="1" dirty="0" smtClean="0"/>
              <a:t>Wages</a:t>
            </a:r>
          </a:p>
          <a:p>
            <a:pPr marL="0" indent="0">
              <a:buNone/>
            </a:pPr>
            <a:endParaRPr lang="en-US" sz="2200" b="1" dirty="0" smtClean="0"/>
          </a:p>
          <a:p>
            <a:r>
              <a:rPr lang="en-US" sz="2200" dirty="0"/>
              <a:t>To examine marriage and migration patterns in the context of </a:t>
            </a:r>
            <a:r>
              <a:rPr lang="en-US" sz="2200" dirty="0" smtClean="0"/>
              <a:t>household arrangements </a:t>
            </a:r>
            <a:r>
              <a:rPr lang="en-US" sz="2200" dirty="0"/>
              <a:t>facilitating the minimization of consumption </a:t>
            </a:r>
            <a:r>
              <a:rPr lang="en-US" sz="2200" dirty="0" smtClean="0"/>
              <a:t>risk requires </a:t>
            </a:r>
            <a:r>
              <a:rPr lang="en-US" sz="2200" dirty="0"/>
              <a:t>information not only on the characteristics of </a:t>
            </a:r>
            <a:r>
              <a:rPr lang="en-US" sz="2200" dirty="0" smtClean="0"/>
              <a:t>household </a:t>
            </a:r>
            <a:r>
              <a:rPr lang="en-US" sz="2200" dirty="0"/>
              <a:t>members and on household asset portfolios, but on income </a:t>
            </a:r>
            <a:r>
              <a:rPr lang="en-US" sz="2200" dirty="0" smtClean="0"/>
              <a:t>flows, their </a:t>
            </a:r>
            <a:r>
              <a:rPr lang="en-US" sz="2200" dirty="0"/>
              <a:t>spatial correlations, and consumption behavior over time. </a:t>
            </a:r>
            <a:endParaRPr lang="en-US" sz="2200" dirty="0" smtClean="0"/>
          </a:p>
          <a:p>
            <a:r>
              <a:rPr lang="en-US" sz="2200" dirty="0"/>
              <a:t>We use a unique longitudinal data set from southern India that provides most of the necessary information. </a:t>
            </a:r>
          </a:p>
          <a:p>
            <a:endParaRPr lang="en-US" sz="2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6096000"/>
          </a:xfrm>
        </p:spPr>
        <p:txBody>
          <a:bodyPr>
            <a:normAutofit lnSpcReduction="10000"/>
          </a:bodyPr>
          <a:lstStyle/>
          <a:p>
            <a:r>
              <a:rPr lang="en-US" sz="2200" dirty="0" smtClean="0"/>
              <a:t>In three villages, information on family membership, incomes, expenditures, and production resources was collected continuously over a 10-year period for 40 households in each village. </a:t>
            </a:r>
          </a:p>
          <a:p>
            <a:r>
              <a:rPr lang="en-US" sz="2200" dirty="0"/>
              <a:t>The availability of a 10-year time series on daily rainfall, agricultural profits, and wages for six villages affords an opportunity to test directly whether increasing the distance between households can potentially reduce their </a:t>
            </a:r>
            <a:r>
              <a:rPr lang="en-US" sz="2200" dirty="0" smtClean="0"/>
              <a:t>inter-temporal  covariance </a:t>
            </a:r>
            <a:r>
              <a:rPr lang="en-US" sz="2200" dirty="0"/>
              <a:t>in weather conditions and in incomes. </a:t>
            </a:r>
            <a:endParaRPr lang="en-US" sz="2200" dirty="0" smtClean="0"/>
          </a:p>
          <a:p>
            <a:r>
              <a:rPr lang="en-US" sz="2200" dirty="0"/>
              <a:t>As the number of locations provides N                              bivariate correlations for each variable, we can construct a cross-sectional sample of 15 correlation-distance pairings from the six ICRISAT villages. </a:t>
            </a:r>
          </a:p>
          <a:p>
            <a:r>
              <a:rPr lang="en-US" sz="2200" dirty="0"/>
              <a:t>The direct regression of the N estimated pair-wise correlations on inter-village distances would yield biased coefficient’s standard errors because the variance of the distribution of each estimated correlation r depends both on the number of time-series observations, which in this case is the same for each village (10 years), and on the magnitudes of the true bivariate correlation, which clearly varies across the N village pairs. </a:t>
            </a:r>
          </a:p>
          <a:p>
            <a:endParaRPr lang="en-US" sz="2200" dirty="0"/>
          </a:p>
          <a:p>
            <a:endParaRPr lang="en-US" sz="2200" dirty="0" smtClean="0"/>
          </a:p>
        </p:txBody>
      </p:sp>
      <p:pic>
        <p:nvPicPr>
          <p:cNvPr id="6" name="Picture 3"/>
          <p:cNvPicPr>
            <a:picLocks noChangeAspect="1" noChangeArrowheads="1"/>
          </p:cNvPicPr>
          <p:nvPr/>
        </p:nvPicPr>
        <p:blipFill>
          <a:blip r:embed="rId3"/>
          <a:srcRect/>
          <a:stretch>
            <a:fillRect/>
          </a:stretch>
        </p:blipFill>
        <p:spPr bwMode="auto">
          <a:xfrm>
            <a:off x="5029200" y="3040040"/>
            <a:ext cx="1693333" cy="304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200" dirty="0" smtClean="0"/>
              <a:t>However, the variance of the monotonic transform z of r, where</a:t>
            </a:r>
          </a:p>
          <a:p>
            <a:endParaRPr lang="en-US" sz="2200" dirty="0" smtClean="0"/>
          </a:p>
          <a:p>
            <a:endParaRPr lang="en-US" sz="2200" dirty="0" smtClean="0"/>
          </a:p>
          <a:p>
            <a:pPr>
              <a:buNone/>
            </a:pPr>
            <a:r>
              <a:rPr lang="en-US" sz="2200" dirty="0" smtClean="0"/>
              <a:t>     z depends solely on the size of the sample from which the correlation is computed. </a:t>
            </a:r>
          </a:p>
          <a:p>
            <a:r>
              <a:rPr lang="en-US" sz="2200" dirty="0" smtClean="0"/>
              <a:t>Regressions of the transform z on distance yield homoscedastic</a:t>
            </a:r>
            <a:r>
              <a:rPr lang="en-US" sz="2200" dirty="0"/>
              <a:t> </a:t>
            </a:r>
            <a:r>
              <a:rPr lang="en-US" sz="2200" dirty="0" smtClean="0"/>
              <a:t>errors, so that valid hypothesis tests are possible, and, from (1), enable computations of the effects of distance on the correlations.</a:t>
            </a:r>
          </a:p>
          <a:p>
            <a:r>
              <a:rPr lang="en-IN" sz="2400" b="1" dirty="0"/>
              <a:t>The results indicate that distance decreases significantly the correlations in all three variables: </a:t>
            </a:r>
            <a:endParaRPr lang="en-US" sz="2200" dirty="0" smtClean="0"/>
          </a:p>
          <a:p>
            <a:endParaRPr lang="en-US" sz="2200" dirty="0"/>
          </a:p>
        </p:txBody>
      </p:sp>
      <p:pic>
        <p:nvPicPr>
          <p:cNvPr id="2050" name="Picture 2"/>
          <p:cNvPicPr>
            <a:picLocks noChangeAspect="1" noChangeArrowheads="1"/>
          </p:cNvPicPr>
          <p:nvPr/>
        </p:nvPicPr>
        <p:blipFill>
          <a:blip r:embed="rId3"/>
          <a:srcRect/>
          <a:stretch>
            <a:fillRect/>
          </a:stretch>
        </p:blipFill>
        <p:spPr bwMode="auto">
          <a:xfrm>
            <a:off x="1371599" y="2133600"/>
            <a:ext cx="5620215" cy="68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130792" y="533400"/>
            <a:ext cx="8839200" cy="52128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15000"/>
          </a:xfrm>
        </p:spPr>
        <p:txBody>
          <a:bodyPr>
            <a:noAutofit/>
          </a:bodyPr>
          <a:lstStyle/>
          <a:p>
            <a:pPr marL="0" indent="0">
              <a:buNone/>
            </a:pPr>
            <a:r>
              <a:rPr lang="en-US" sz="2400" b="1" dirty="0"/>
              <a:t>B. Mobility and </a:t>
            </a:r>
            <a:r>
              <a:rPr lang="en-US" sz="2400" b="1" dirty="0" smtClean="0"/>
              <a:t>Marriage</a:t>
            </a:r>
          </a:p>
          <a:p>
            <a:pPr marL="0" indent="0">
              <a:buNone/>
            </a:pPr>
            <a:endParaRPr lang="en-US" sz="2200" b="1" dirty="0" smtClean="0"/>
          </a:p>
          <a:p>
            <a:r>
              <a:rPr lang="en-US" sz="2200" dirty="0"/>
              <a:t>In the analysis of marriage and </a:t>
            </a:r>
            <a:r>
              <a:rPr lang="en-US" sz="2200" dirty="0" smtClean="0"/>
              <a:t>migration we </a:t>
            </a:r>
            <a:r>
              <a:rPr lang="en-US" sz="2200" dirty="0" smtClean="0"/>
              <a:t>used data of </a:t>
            </a:r>
            <a:r>
              <a:rPr lang="en-US" sz="2200" dirty="0"/>
              <a:t>farm households in the three villages (</a:t>
            </a:r>
            <a:r>
              <a:rPr lang="en-US" sz="2200" dirty="0" err="1"/>
              <a:t>Aurepalle</a:t>
            </a:r>
            <a:r>
              <a:rPr lang="en-US" sz="2200" dirty="0"/>
              <a:t>, </a:t>
            </a:r>
            <a:r>
              <a:rPr lang="en-US" sz="2200" dirty="0" err="1" smtClean="0"/>
              <a:t>Shirapur</a:t>
            </a:r>
            <a:r>
              <a:rPr lang="en-US" sz="2200" dirty="0" smtClean="0"/>
              <a:t>, and </a:t>
            </a:r>
            <a:r>
              <a:rPr lang="en-US" sz="2200" dirty="0" err="1"/>
              <a:t>Kanzara</a:t>
            </a:r>
            <a:r>
              <a:rPr lang="en-US" sz="2200" dirty="0"/>
              <a:t>) for which there is both continuous information over </a:t>
            </a:r>
            <a:r>
              <a:rPr lang="en-US" sz="2200" dirty="0" smtClean="0"/>
              <a:t>the 10 </a:t>
            </a:r>
            <a:r>
              <a:rPr lang="en-US" sz="2200" dirty="0"/>
              <a:t>years on farm profits and food expenditures and the </a:t>
            </a:r>
            <a:r>
              <a:rPr lang="en-US" sz="2200" dirty="0" smtClean="0"/>
              <a:t>supplemental marital </a:t>
            </a:r>
            <a:r>
              <a:rPr lang="en-US" sz="2200" dirty="0"/>
              <a:t>information. </a:t>
            </a:r>
            <a:endParaRPr lang="en-US" sz="2200" dirty="0" smtClean="0"/>
          </a:p>
          <a:p>
            <a:r>
              <a:rPr lang="en-US" sz="2200" dirty="0" smtClean="0"/>
              <a:t>Each </a:t>
            </a:r>
            <a:r>
              <a:rPr lang="en-US" sz="2200" dirty="0"/>
              <a:t>village represents a distinct </a:t>
            </a:r>
            <a:r>
              <a:rPr lang="en-US" sz="2200" dirty="0" err="1" smtClean="0"/>
              <a:t>agroclimatic</a:t>
            </a:r>
            <a:r>
              <a:rPr lang="en-US" sz="2200" dirty="0" smtClean="0"/>
              <a:t> area</a:t>
            </a:r>
            <a:r>
              <a:rPr lang="en-US" sz="2200" dirty="0"/>
              <a:t>. </a:t>
            </a:r>
            <a:endParaRPr lang="en-US" sz="2200" dirty="0" smtClean="0"/>
          </a:p>
          <a:p>
            <a:r>
              <a:rPr lang="en-US" sz="2200" dirty="0" smtClean="0"/>
              <a:t>Table </a:t>
            </a:r>
            <a:r>
              <a:rPr lang="en-US" sz="2200" dirty="0"/>
              <a:t>2 provides descriptive statistics on the farm (cultivating) households in the sample. </a:t>
            </a:r>
          </a:p>
          <a:p>
            <a:r>
              <a:rPr lang="en-US" sz="2200" dirty="0"/>
              <a:t>Agricultural incomes are quite variable: the 10-year standard deviation in farm profits net of the value of family labor is 25 percent greater than mean profits for the average farm household</a:t>
            </a:r>
            <a:endParaRPr lang="en-US" sz="2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263856" y="304799"/>
            <a:ext cx="8686800" cy="5948937"/>
          </a:xfrm>
          <a:prstGeom prst="rect">
            <a:avLst/>
          </a:prstGeom>
          <a:noFill/>
          <a:ln w="9525">
            <a:noFill/>
            <a:miter lim="800000"/>
            <a:headEnd/>
            <a:tailEnd/>
          </a:ln>
          <a:effectLst/>
        </p:spPr>
      </p:pic>
      <p:sp>
        <p:nvSpPr>
          <p:cNvPr id="2" name="Rectangle 1"/>
          <p:cNvSpPr/>
          <p:nvPr/>
        </p:nvSpPr>
        <p:spPr>
          <a:xfrm>
            <a:off x="304800" y="3265619"/>
            <a:ext cx="8346744" cy="22593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152400" y="1219200"/>
            <a:ext cx="8915400" cy="5334000"/>
          </a:xfrm>
        </p:spPr>
        <p:txBody>
          <a:bodyPr>
            <a:normAutofit fontScale="92500" lnSpcReduction="20000"/>
          </a:bodyPr>
          <a:lstStyle/>
          <a:p>
            <a:r>
              <a:rPr lang="en-US" sz="2400" dirty="0"/>
              <a:t>A significant proportion of migration in low-income countries, </a:t>
            </a:r>
            <a:r>
              <a:rPr lang="en-US" sz="2400" dirty="0" smtClean="0"/>
              <a:t>particularly in </a:t>
            </a:r>
            <a:r>
              <a:rPr lang="en-US" sz="2400" dirty="0"/>
              <a:t>rural areas, is composed of moves by women for </a:t>
            </a:r>
            <a:r>
              <a:rPr lang="en-US" sz="2400" dirty="0" smtClean="0"/>
              <a:t>the purpose </a:t>
            </a:r>
            <a:r>
              <a:rPr lang="en-US" sz="2400" dirty="0"/>
              <a:t>of marriage. </a:t>
            </a:r>
            <a:endParaRPr lang="en-US" sz="2400" dirty="0" smtClean="0"/>
          </a:p>
          <a:p>
            <a:r>
              <a:rPr lang="en-US" sz="2400" dirty="0" smtClean="0"/>
              <a:t>We </a:t>
            </a:r>
            <a:r>
              <a:rPr lang="en-US" sz="2400" dirty="0"/>
              <a:t>seek to explain these mobility patterns </a:t>
            </a:r>
            <a:r>
              <a:rPr lang="en-US" sz="2400" dirty="0" smtClean="0"/>
              <a:t>by examining </a:t>
            </a:r>
            <a:r>
              <a:rPr lang="en-US" sz="2400" dirty="0"/>
              <a:t>marital arrangements among Indian households. </a:t>
            </a:r>
            <a:endParaRPr lang="en-US" sz="2400" dirty="0" smtClean="0"/>
          </a:p>
          <a:p>
            <a:r>
              <a:rPr lang="en-US" sz="2400" dirty="0" smtClean="0"/>
              <a:t>In particular, we </a:t>
            </a:r>
            <a:r>
              <a:rPr lang="en-US" sz="2400" dirty="0"/>
              <a:t>hypothesize that the marriage of daughters to </a:t>
            </a:r>
            <a:r>
              <a:rPr lang="en-US" sz="2400" dirty="0" err="1" smtClean="0"/>
              <a:t>locationally</a:t>
            </a:r>
            <a:r>
              <a:rPr lang="en-US" sz="2400" dirty="0" smtClean="0"/>
              <a:t> distant</a:t>
            </a:r>
            <a:r>
              <a:rPr lang="en-US" sz="2400" dirty="0"/>
              <a:t>, dispersed yet kinship-related households is a </a:t>
            </a:r>
            <a:r>
              <a:rPr lang="en-US" sz="2400" dirty="0" smtClean="0"/>
              <a:t>manifestation of </a:t>
            </a:r>
            <a:r>
              <a:rPr lang="en-US" sz="2400" dirty="0"/>
              <a:t>implicit </a:t>
            </a:r>
            <a:r>
              <a:rPr lang="en-US" sz="2400" dirty="0" smtClean="0"/>
              <a:t>inter-household </a:t>
            </a:r>
            <a:r>
              <a:rPr lang="en-US" sz="2400" dirty="0"/>
              <a:t>contractual arrangements aimed </a:t>
            </a:r>
            <a:r>
              <a:rPr lang="en-US" sz="2400" dirty="0" smtClean="0"/>
              <a:t>at mitigating </a:t>
            </a:r>
            <a:r>
              <a:rPr lang="en-US" sz="2400" dirty="0"/>
              <a:t>income risks and facilitating consumption smoothing </a:t>
            </a:r>
            <a:r>
              <a:rPr lang="en-US" sz="2400" dirty="0" smtClean="0"/>
              <a:t>in an </a:t>
            </a:r>
            <a:r>
              <a:rPr lang="en-US" sz="2400" dirty="0"/>
              <a:t>environment characterized by information costs and </a:t>
            </a:r>
            <a:r>
              <a:rPr lang="en-US" sz="2400" dirty="0" smtClean="0"/>
              <a:t>spatially covariant </a:t>
            </a:r>
            <a:r>
              <a:rPr lang="en-US" sz="2400" dirty="0"/>
              <a:t>risks. </a:t>
            </a:r>
            <a:endParaRPr lang="en-US" sz="2400" dirty="0" smtClean="0"/>
          </a:p>
          <a:p>
            <a:r>
              <a:rPr lang="en-US" sz="2400" dirty="0" smtClean="0"/>
              <a:t>Analysis </a:t>
            </a:r>
            <a:r>
              <a:rPr lang="en-US" sz="2400" dirty="0"/>
              <a:t>of longitudinal South Indian village </a:t>
            </a:r>
            <a:r>
              <a:rPr lang="en-US" sz="2400" dirty="0" smtClean="0"/>
              <a:t>data lends </a:t>
            </a:r>
            <a:r>
              <a:rPr lang="en-US" sz="2400" dirty="0"/>
              <a:t>support to the hypothesis. </a:t>
            </a:r>
            <a:endParaRPr lang="en-US" sz="2400" dirty="0" smtClean="0"/>
          </a:p>
          <a:p>
            <a:r>
              <a:rPr lang="en-US" sz="2400" dirty="0" smtClean="0"/>
              <a:t>Marriage </a:t>
            </a:r>
            <a:r>
              <a:rPr lang="en-US" sz="2400" dirty="0"/>
              <a:t>cum migration </a:t>
            </a:r>
            <a:r>
              <a:rPr lang="en-US" sz="2400" dirty="0" smtClean="0"/>
              <a:t>contributes significantly </a:t>
            </a:r>
            <a:r>
              <a:rPr lang="en-US" sz="2400" dirty="0"/>
              <a:t>to a reduction in the variability of household </a:t>
            </a:r>
            <a:r>
              <a:rPr lang="en-US" sz="2400" dirty="0" smtClean="0"/>
              <a:t>food consumption</a:t>
            </a:r>
            <a:r>
              <a:rPr lang="en-US" sz="2400" dirty="0"/>
              <a:t>. </a:t>
            </a:r>
            <a:endParaRPr lang="en-US" sz="2400" dirty="0" smtClean="0"/>
          </a:p>
          <a:p>
            <a:r>
              <a:rPr lang="en-US" sz="2400" dirty="0" smtClean="0"/>
              <a:t>Farm </a:t>
            </a:r>
            <a:r>
              <a:rPr lang="en-US" sz="2400" dirty="0"/>
              <a:t>households afflicted with more variable </a:t>
            </a:r>
            <a:r>
              <a:rPr lang="en-US" sz="2400" dirty="0" smtClean="0"/>
              <a:t>profits tend </a:t>
            </a:r>
            <a:r>
              <a:rPr lang="en-US" sz="2400" dirty="0"/>
              <a:t>to engage in longer-distance marriage cum migration. </a:t>
            </a: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4876800"/>
          </a:xfrm>
        </p:spPr>
        <p:txBody>
          <a:bodyPr>
            <a:noAutofit/>
          </a:bodyPr>
          <a:lstStyle/>
          <a:p>
            <a:pPr marL="0" indent="0">
              <a:buNone/>
            </a:pPr>
            <a:r>
              <a:rPr lang="en-US" sz="2200" b="1" dirty="0" smtClean="0"/>
              <a:t>The three villages appear to conform to the general Indian mobility pattern. </a:t>
            </a:r>
          </a:p>
          <a:p>
            <a:r>
              <a:rPr lang="en-US" sz="2200" dirty="0"/>
              <a:t>A</a:t>
            </a:r>
            <a:r>
              <a:rPr lang="en-US" sz="2200" dirty="0" smtClean="0"/>
              <a:t>lmost 94 percent of married women were not residents of the village prior to marriage. " </a:t>
            </a:r>
          </a:p>
          <a:p>
            <a:r>
              <a:rPr lang="en-US" sz="2200" dirty="0" smtClean="0"/>
              <a:t>"Temporary" migration is more prevalent than male "permanent" migration but less pervasive than marital migration in the sample. </a:t>
            </a:r>
          </a:p>
          <a:p>
            <a:r>
              <a:rPr lang="en-US" sz="2200" dirty="0" smtClean="0"/>
              <a:t>Only 28 percent of the sample farm households reported having at least one migrant member, a person 18 years of age or over not resident in the village household nor residing in an independent household. </a:t>
            </a:r>
          </a:p>
          <a:p>
            <a:r>
              <a:rPr lang="en-US" sz="2200" dirty="0"/>
              <a:t>With respect to spatial diversification via marriage, the mean distance from a sample household to the origin villages of the daughters in-law is 30 kilometers. </a:t>
            </a:r>
          </a:p>
          <a:p>
            <a:r>
              <a:rPr lang="en-US" sz="2200" dirty="0"/>
              <a:t>Most important, within all but two of the 49 percent of households with two or more married women, each married woman came from a different village. </a:t>
            </a:r>
          </a:p>
          <a:p>
            <a:endParaRPr lang="en-US" sz="2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05800" cy="4876800"/>
          </a:xfrm>
        </p:spPr>
        <p:txBody>
          <a:bodyPr>
            <a:noAutofit/>
          </a:bodyPr>
          <a:lstStyle/>
          <a:p>
            <a:r>
              <a:rPr lang="en-US" sz="2200" dirty="0" smtClean="0"/>
              <a:t>The observed within-household diversification of marriage partners by origin location appears to be inconsistent with pure search-theoretic income gain theories of migration or marriage.</a:t>
            </a:r>
          </a:p>
          <a:p>
            <a:endParaRPr lang="en-US" sz="2200" dirty="0"/>
          </a:p>
          <a:p>
            <a:pPr marL="0" indent="0">
              <a:buNone/>
            </a:pPr>
            <a:endParaRPr lang="en-US" sz="2200" dirty="0" smtClean="0"/>
          </a:p>
          <a:p>
            <a:r>
              <a:rPr lang="en-US" sz="2200" dirty="0" smtClean="0"/>
              <a:t>To assess the degree to which there is positive </a:t>
            </a:r>
            <a:r>
              <a:rPr lang="en-US" sz="2200" dirty="0" err="1" smtClean="0"/>
              <a:t>assortative</a:t>
            </a:r>
            <a:r>
              <a:rPr lang="en-US" sz="2200" dirty="0" smtClean="0"/>
              <a:t> mating with respect to the mean income-generating characteristics of the parents of the marital partners, we performed a confirmatory factor analysis (</a:t>
            </a:r>
            <a:r>
              <a:rPr lang="en-US" sz="2200" dirty="0" err="1" smtClean="0"/>
              <a:t>Joreskog</a:t>
            </a:r>
            <a:r>
              <a:rPr lang="en-US" sz="2200" dirty="0" smtClean="0"/>
              <a:t> 1969) based on the survey information describing the family backgrounds of the heads and their wives in the 10 ICRISAT villages.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382000" cy="5257800"/>
          </a:xfrm>
        </p:spPr>
        <p:txBody>
          <a:bodyPr>
            <a:noAutofit/>
          </a:bodyPr>
          <a:lstStyle/>
          <a:p>
            <a:r>
              <a:rPr lang="en-US" sz="2200" dirty="0" smtClean="0"/>
              <a:t>We assumed that the permanent income potential or "quality" of each partner's origin household, a latent variable, is measured by the dry and irrigated landholdings (in tenths of acres) in each partner's household when each was 15 years of age and the educational level (in five categories) of the fathers. </a:t>
            </a:r>
          </a:p>
          <a:p>
            <a:r>
              <a:rPr lang="en-US" sz="2200" dirty="0" smtClean="0"/>
              <a:t>Table 3 presents the correlations between the three individual background variables of the marital partners, the correlation between the latent indices estimated from the two-factor latent variable model, and the associated t statistics.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64824" y="533400"/>
            <a:ext cx="9015536" cy="3477904"/>
          </a:xfrm>
          <a:prstGeom prst="rect">
            <a:avLst/>
          </a:prstGeom>
          <a:noFill/>
          <a:ln w="9525">
            <a:noFill/>
            <a:miter lim="800000"/>
            <a:headEnd/>
            <a:tailEnd/>
          </a:ln>
          <a:effectLst/>
        </p:spPr>
      </p:pic>
      <p:sp>
        <p:nvSpPr>
          <p:cNvPr id="4" name="Rectangle 3"/>
          <p:cNvSpPr/>
          <p:nvPr/>
        </p:nvSpPr>
        <p:spPr>
          <a:xfrm>
            <a:off x="304800" y="4743271"/>
            <a:ext cx="8458200" cy="1446550"/>
          </a:xfrm>
          <a:prstGeom prst="rect">
            <a:avLst/>
          </a:prstGeom>
        </p:spPr>
        <p:txBody>
          <a:bodyPr wrap="square">
            <a:spAutoFit/>
          </a:bodyPr>
          <a:lstStyle/>
          <a:p>
            <a:r>
              <a:rPr lang="en-US" sz="2200" dirty="0"/>
              <a:t>The </a:t>
            </a:r>
            <a:r>
              <a:rPr lang="en-US" sz="2200" dirty="0" smtClean="0"/>
              <a:t>results indicates </a:t>
            </a:r>
            <a:r>
              <a:rPr lang="en-US" sz="2200" dirty="0"/>
              <a:t>a significant degree of positive association between the origin households of the heads and those of their wives, which is, however, underestimated by the individual correlations between any one of their background characteristics.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800" b="1" dirty="0" smtClean="0"/>
              <a:t>III. Household </a:t>
            </a:r>
            <a:r>
              <a:rPr lang="en-IN" sz="2800" b="1" dirty="0"/>
              <a:t>Characteristics and Consumption Smoothing </a:t>
            </a:r>
            <a:endParaRPr lang="en-IN" sz="2800" dirty="0"/>
          </a:p>
        </p:txBody>
      </p:sp>
      <p:sp>
        <p:nvSpPr>
          <p:cNvPr id="3" name="Content Placeholder 2"/>
          <p:cNvSpPr>
            <a:spLocks noGrp="1"/>
          </p:cNvSpPr>
          <p:nvPr>
            <p:ph idx="1"/>
          </p:nvPr>
        </p:nvSpPr>
        <p:spPr>
          <a:xfrm>
            <a:off x="228600" y="1874837"/>
            <a:ext cx="8229600" cy="4525963"/>
          </a:xfrm>
        </p:spPr>
        <p:txBody>
          <a:bodyPr>
            <a:normAutofit/>
          </a:bodyPr>
          <a:lstStyle/>
          <a:p>
            <a:r>
              <a:rPr lang="en-IN" sz="2200" dirty="0"/>
              <a:t>The close matching of marital partners with respect to origin house-hold variables and the diversity and distance characterizing the ICRISAT households' marriage portfolios are consistent with the </a:t>
            </a:r>
            <a:r>
              <a:rPr lang="en-IN" sz="2200" dirty="0" err="1"/>
              <a:t>hy-pothesis</a:t>
            </a:r>
            <a:r>
              <a:rPr lang="en-IN" sz="2200" dirty="0"/>
              <a:t> that marital arrangements influence a household's ability to smooth its consumption when confronted with highly variable income streams. </a:t>
            </a:r>
            <a:endParaRPr lang="en-IN" sz="2200" dirty="0" smtClean="0"/>
          </a:p>
          <a:p>
            <a:r>
              <a:rPr lang="en-IN" sz="2200" dirty="0"/>
              <a:t>In this section we exploit the longitudinal feature of the ICRISAT data to estimate directly the contribution of marriage mi-</a:t>
            </a:r>
            <a:r>
              <a:rPr lang="en-IN" sz="2200" dirty="0" err="1"/>
              <a:t>gration</a:t>
            </a:r>
            <a:r>
              <a:rPr lang="en-IN" sz="2200" dirty="0"/>
              <a:t>, as well as of endowed wealth, to consumption smoothing. </a:t>
            </a:r>
          </a:p>
        </p:txBody>
      </p:sp>
    </p:spTree>
    <p:extLst>
      <p:ext uri="{BB962C8B-B14F-4D97-AF65-F5344CB8AC3E}">
        <p14:creationId xmlns:p14="http://schemas.microsoft.com/office/powerpoint/2010/main" val="2324632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56323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133600"/>
            <a:ext cx="2438400" cy="496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941591"/>
            <a:ext cx="8510841" cy="1020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7192" y="5867400"/>
            <a:ext cx="593480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168" y="3935104"/>
            <a:ext cx="1682088" cy="288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17224" y="4400371"/>
            <a:ext cx="8393376" cy="1107996"/>
          </a:xfrm>
          <a:prstGeom prst="rect">
            <a:avLst/>
          </a:prstGeom>
        </p:spPr>
        <p:txBody>
          <a:bodyPr wrap="square">
            <a:spAutoFit/>
          </a:bodyPr>
          <a:lstStyle/>
          <a:p>
            <a:r>
              <a:rPr lang="en-IN" sz="2200" dirty="0"/>
              <a:t>More-over, if capital markets are imperfect, the sensitivity of other income to the household's current realization of  </a:t>
            </a:r>
            <a:r>
              <a:rPr lang="en-IN" sz="2200" dirty="0" smtClean="0"/>
              <a:t>      will </a:t>
            </a:r>
            <a:r>
              <a:rPr lang="en-IN" sz="2200" dirty="0"/>
              <a:t>depend on its owned stock of assets. </a:t>
            </a:r>
          </a:p>
        </p:txBody>
      </p:sp>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28728" y="4860854"/>
            <a:ext cx="381000" cy="262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8600" y="5768117"/>
            <a:ext cx="2081522" cy="646331"/>
          </a:xfrm>
          <a:prstGeom prst="rect">
            <a:avLst/>
          </a:prstGeom>
          <a:noFill/>
          <a:ln>
            <a:solidFill>
              <a:schemeClr val="tx1">
                <a:lumMod val="95000"/>
                <a:lumOff val="5000"/>
              </a:schemeClr>
            </a:solidFill>
          </a:ln>
        </p:spPr>
        <p:txBody>
          <a:bodyPr wrap="square" rtlCol="0">
            <a:spAutoFit/>
          </a:bodyPr>
          <a:lstStyle/>
          <a:p>
            <a:r>
              <a:rPr lang="en-US" b="1" dirty="0" smtClean="0">
                <a:solidFill>
                  <a:schemeClr val="accent3">
                    <a:lumMod val="50000"/>
                  </a:schemeClr>
                </a:solidFill>
              </a:rPr>
              <a:t>Borrowed/ Transfer Income received</a:t>
            </a:r>
            <a:endParaRPr lang="en-IN" b="1" dirty="0">
              <a:solidFill>
                <a:schemeClr val="accent3">
                  <a:lumMod val="50000"/>
                </a:schemeClr>
              </a:solidFill>
            </a:endParaRPr>
          </a:p>
        </p:txBody>
      </p:sp>
    </p:spTree>
    <p:extLst>
      <p:ext uri="{BB962C8B-B14F-4D97-AF65-F5344CB8AC3E}">
        <p14:creationId xmlns:p14="http://schemas.microsoft.com/office/powerpoint/2010/main" val="6148417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056" y="762000"/>
            <a:ext cx="8305800" cy="1547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40056" y="2971800"/>
            <a:ext cx="8305800" cy="1785104"/>
          </a:xfrm>
          <a:prstGeom prst="rect">
            <a:avLst/>
          </a:prstGeom>
        </p:spPr>
        <p:txBody>
          <a:bodyPr wrap="square">
            <a:spAutoFit/>
          </a:bodyPr>
          <a:lstStyle/>
          <a:p>
            <a:r>
              <a:rPr lang="en-IN" sz="2200" dirty="0"/>
              <a:t>If households have an infinite horizon and the stochastic income process is characterized by </a:t>
            </a:r>
            <a:r>
              <a:rPr lang="en-IN" sz="2200" dirty="0" err="1"/>
              <a:t>stationarity</a:t>
            </a:r>
            <a:r>
              <a:rPr lang="en-IN" sz="2200" dirty="0"/>
              <a:t>, </a:t>
            </a:r>
            <a:r>
              <a:rPr lang="en-IN" sz="2200" dirty="0" smtClean="0"/>
              <a:t> assumptions </a:t>
            </a:r>
            <a:r>
              <a:rPr lang="en-IN" sz="2200" dirty="0"/>
              <a:t>not unreasonable for the environment we are studying, we can treat </a:t>
            </a:r>
            <a:r>
              <a:rPr lang="en-IN" sz="2200" dirty="0" smtClean="0"/>
              <a:t>       as </a:t>
            </a:r>
            <a:r>
              <a:rPr lang="en-IN" sz="2200" dirty="0"/>
              <a:t>a constant for a given household </a:t>
            </a:r>
            <a:r>
              <a:rPr lang="en-IN" sz="2200" dirty="0" smtClean="0"/>
              <a:t>I, </a:t>
            </a:r>
            <a:r>
              <a:rPr lang="en-IN" sz="2200" dirty="0"/>
              <a:t>that is, any current realization of crop income will not affect income expectations. </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5848" y="3745929"/>
            <a:ext cx="3810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57200" y="4953000"/>
            <a:ext cx="4814780" cy="400110"/>
          </a:xfrm>
          <a:prstGeom prst="rect">
            <a:avLst/>
          </a:prstGeom>
        </p:spPr>
        <p:txBody>
          <a:bodyPr wrap="none">
            <a:spAutoFit/>
          </a:bodyPr>
          <a:lstStyle/>
          <a:p>
            <a:r>
              <a:rPr lang="en-IN" sz="2000" b="1" dirty="0"/>
              <a:t>Changes in consumption for a household </a:t>
            </a:r>
            <a:r>
              <a:rPr lang="en-IN" sz="2000" b="1" dirty="0" err="1" smtClean="0"/>
              <a:t>i</a:t>
            </a:r>
            <a:r>
              <a:rPr lang="en-IN" sz="2000" b="1" dirty="0" smtClean="0"/>
              <a:t> , </a:t>
            </a:r>
            <a:endParaRPr lang="en-IN" sz="2000" dirty="0"/>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562600"/>
            <a:ext cx="5954894"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30913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0"/>
            <a:ext cx="8775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8600" y="2069068"/>
            <a:ext cx="8458200" cy="4708981"/>
          </a:xfrm>
          <a:prstGeom prst="rect">
            <a:avLst/>
          </a:prstGeom>
          <a:noFill/>
        </p:spPr>
        <p:txBody>
          <a:bodyPr wrap="square" rtlCol="0">
            <a:spAutoFit/>
          </a:bodyPr>
          <a:lstStyle/>
          <a:p>
            <a:r>
              <a:rPr lang="en-US" sz="2000" b="1" dirty="0" smtClean="0"/>
              <a:t>Two extreme views:</a:t>
            </a:r>
          </a:p>
          <a:p>
            <a:endParaRPr lang="en-US" sz="2000" dirty="0"/>
          </a:p>
          <a:p>
            <a:r>
              <a:rPr lang="en-IN" sz="2000" dirty="0"/>
              <a:t>If there are perfect credit markets or all households are able </a:t>
            </a:r>
            <a:r>
              <a:rPr lang="en-IN" sz="2000" dirty="0" smtClean="0"/>
              <a:t>to self-insure perfectly, then                                             for each household, consumption will be constant (given </a:t>
            </a:r>
            <a:r>
              <a:rPr lang="en-IN" sz="2000" dirty="0" err="1" smtClean="0"/>
              <a:t>stationarity</a:t>
            </a:r>
            <a:r>
              <a:rPr lang="en-IN" sz="2000" dirty="0" smtClean="0"/>
              <a:t> and an infinite horizon), independent of stochastic realizations of income. </a:t>
            </a:r>
          </a:p>
          <a:p>
            <a:endParaRPr lang="en-US" sz="2000" dirty="0"/>
          </a:p>
          <a:p>
            <a:r>
              <a:rPr lang="en-IN" sz="2000" dirty="0"/>
              <a:t>If, on the other hand, no household can "store" income and there are no risk-pooling arrangements via credit markets or via implicit familial </a:t>
            </a:r>
            <a:r>
              <a:rPr lang="en-IN" sz="2000" dirty="0" smtClean="0"/>
              <a:t>contracts</a:t>
            </a:r>
            <a:r>
              <a:rPr lang="en-IN" sz="2000" dirty="0"/>
              <a:t>, </a:t>
            </a:r>
            <a:r>
              <a:rPr lang="en-IN" sz="2000" dirty="0" smtClean="0"/>
              <a:t>      then                                       current </a:t>
            </a:r>
            <a:r>
              <a:rPr lang="en-IN" sz="2000" dirty="0"/>
              <a:t>consumption is then dependent solely on current crop income. </a:t>
            </a:r>
            <a:endParaRPr lang="en-IN" sz="2000" dirty="0" smtClean="0"/>
          </a:p>
          <a:p>
            <a:endParaRPr lang="en-US" sz="2000" dirty="0"/>
          </a:p>
          <a:p>
            <a:r>
              <a:rPr lang="en-IN" sz="2000" dirty="0"/>
              <a:t>We believe that neither of these ex-</a:t>
            </a:r>
            <a:r>
              <a:rPr lang="en-IN" sz="2000" dirty="0" err="1"/>
              <a:t>treme</a:t>
            </a:r>
            <a:r>
              <a:rPr lang="en-IN" sz="2000" dirty="0"/>
              <a:t> cases well characterizes the Indian setting; instead we expect that </a:t>
            </a:r>
            <a:endParaRPr lang="en-US" sz="2000" dirty="0" smtClean="0"/>
          </a:p>
          <a:p>
            <a:endParaRPr lang="en-IN" sz="2000" dirty="0"/>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7704" y="3088944"/>
            <a:ext cx="2438400" cy="233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2859" y="4863152"/>
            <a:ext cx="2081213" cy="321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18848" y="6117607"/>
            <a:ext cx="2819400" cy="272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487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76400"/>
            <a:ext cx="7162800" cy="974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
            <a:ext cx="8077200" cy="876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743199"/>
            <a:ext cx="8305800" cy="3776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07834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994" y="152400"/>
            <a:ext cx="8421806" cy="658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248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638800"/>
          </a:xfrm>
        </p:spPr>
        <p:txBody>
          <a:bodyPr>
            <a:normAutofit fontScale="92500" lnSpcReduction="20000"/>
          </a:bodyPr>
          <a:lstStyle/>
          <a:p>
            <a:r>
              <a:rPr lang="en-US" sz="2200" dirty="0"/>
              <a:t>Studies of migration in low-income countries have been </a:t>
            </a:r>
            <a:r>
              <a:rPr lang="en-US" sz="2200" dirty="0" smtClean="0"/>
              <a:t>principally concerned </a:t>
            </a:r>
            <a:r>
              <a:rPr lang="en-US" sz="2200" dirty="0"/>
              <a:t>with the flows of individuals and families from rural </a:t>
            </a:r>
            <a:r>
              <a:rPr lang="en-US" sz="2200" dirty="0" smtClean="0"/>
              <a:t>to urban </a:t>
            </a:r>
            <a:r>
              <a:rPr lang="en-US" sz="2200" dirty="0"/>
              <a:t>areas</a:t>
            </a:r>
            <a:r>
              <a:rPr lang="en-US" sz="2200" dirty="0" smtClean="0"/>
              <a:t>.</a:t>
            </a:r>
          </a:p>
          <a:p>
            <a:r>
              <a:rPr lang="en-US" sz="2200" dirty="0"/>
              <a:t>Such studies for the most part have been based on </a:t>
            </a:r>
            <a:r>
              <a:rPr lang="en-US" sz="2200" dirty="0" smtClean="0"/>
              <a:t>theo</a:t>
            </a:r>
            <a:r>
              <a:rPr lang="en-US" sz="2200" dirty="0"/>
              <a:t>ries of migration in which agents seek income gains (or </a:t>
            </a:r>
            <a:r>
              <a:rPr lang="en-US" sz="2200" dirty="0" smtClean="0"/>
              <a:t>expected income </a:t>
            </a:r>
            <a:r>
              <a:rPr lang="en-US" sz="2200" dirty="0"/>
              <a:t>gains), and migration is viewed as a wage (or expected </a:t>
            </a:r>
            <a:r>
              <a:rPr lang="en-US" sz="2200" dirty="0" smtClean="0"/>
              <a:t>wage) equilibrating </a:t>
            </a:r>
            <a:r>
              <a:rPr lang="en-US" sz="2200" dirty="0"/>
              <a:t>mechanism. </a:t>
            </a:r>
            <a:endParaRPr lang="en-US" sz="2200" dirty="0" smtClean="0"/>
          </a:p>
          <a:p>
            <a:r>
              <a:rPr lang="en-US" sz="2200" dirty="0" smtClean="0"/>
              <a:t>However</a:t>
            </a:r>
            <a:r>
              <a:rPr lang="en-US" sz="2200" dirty="0"/>
              <a:t>, rural to urban migration </a:t>
            </a:r>
            <a:r>
              <a:rPr lang="en-US" sz="2200" dirty="0" smtClean="0"/>
              <a:t>propelled by </a:t>
            </a:r>
            <a:r>
              <a:rPr lang="en-US" sz="2200" dirty="0"/>
              <a:t>earnings incentives is only one component of spatial mobility.</a:t>
            </a:r>
          </a:p>
          <a:p>
            <a:r>
              <a:rPr lang="en-US" sz="2200" dirty="0"/>
              <a:t>Indeed, in one major low-income country, India, rural to </a:t>
            </a:r>
            <a:r>
              <a:rPr lang="en-US" sz="2200" dirty="0" smtClean="0"/>
              <a:t>urban migration </a:t>
            </a:r>
            <a:r>
              <a:rPr lang="en-US" sz="2200" dirty="0"/>
              <a:t>plays a relatively small role in total migration</a:t>
            </a:r>
            <a:r>
              <a:rPr lang="en-US" sz="2200" dirty="0" smtClean="0"/>
              <a:t>.</a:t>
            </a:r>
          </a:p>
          <a:p>
            <a:r>
              <a:rPr lang="en-IN" sz="2200" dirty="0"/>
              <a:t>Overall geographical mobility and hence rural to rural migration in India, however, are not low. </a:t>
            </a:r>
            <a:endParaRPr lang="en-IN" sz="2200" dirty="0" smtClean="0"/>
          </a:p>
          <a:p>
            <a:r>
              <a:rPr lang="en-IN" sz="2200" dirty="0"/>
              <a:t>The 5 percent sample from the 1981 Population Census also reveals that almost 30 percent of the Indian population in 1981 (196.3 million people) was composed of </a:t>
            </a:r>
            <a:r>
              <a:rPr lang="en-IN" sz="2200" dirty="0" smtClean="0"/>
              <a:t>individuals </a:t>
            </a:r>
            <a:r>
              <a:rPr lang="en-IN" sz="2200" dirty="0"/>
              <a:t>who resided in a place other than their place of birth</a:t>
            </a:r>
            <a:r>
              <a:rPr lang="en-IN" sz="2200" dirty="0" smtClean="0"/>
              <a:t>.</a:t>
            </a:r>
          </a:p>
          <a:p>
            <a:r>
              <a:rPr lang="en-IN" sz="2200" dirty="0"/>
              <a:t>Most important, approximately 80 percent of these "lifetime migrants" were women who gave marriage as the principal reason for their move. </a:t>
            </a:r>
            <a:endParaRPr lang="en-IN" sz="2200" dirty="0" smtClean="0"/>
          </a:p>
          <a:p>
            <a:r>
              <a:rPr lang="en-IN" sz="2200" dirty="0"/>
              <a:t>Migration in India is thus predominantly a marital </a:t>
            </a:r>
            <a:r>
              <a:rPr lang="en-IN" sz="2200" dirty="0" smtClean="0"/>
              <a:t>phenomenon</a:t>
            </a:r>
            <a:r>
              <a:rPr lang="en-IN" sz="2200" dirty="0"/>
              <a:t>, for which conventional employment-based explanations of </a:t>
            </a:r>
            <a:r>
              <a:rPr lang="en-IN" sz="2200" dirty="0" smtClean="0"/>
              <a:t>migration</a:t>
            </a:r>
            <a:r>
              <a:rPr lang="en-IN" sz="2200" dirty="0"/>
              <a:t>, motivated by the incentives of spatial income differentials, would appear ill suited. </a:t>
            </a:r>
          </a:p>
          <a:p>
            <a:endParaRPr lang="en-IN" sz="2200" dirty="0" smtClean="0"/>
          </a:p>
          <a:p>
            <a:endParaRPr lang="en-US" sz="2200" dirty="0"/>
          </a:p>
          <a:p>
            <a:endParaRPr lang="en-US" sz="2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458200" cy="5867400"/>
          </a:xfrm>
        </p:spPr>
        <p:txBody>
          <a:bodyPr>
            <a:normAutofit/>
          </a:bodyPr>
          <a:lstStyle/>
          <a:p>
            <a:r>
              <a:rPr lang="en-IN" sz="2200" b="1" dirty="0"/>
              <a:t>In the first column, we exclude the possibility of spatial in-come pooling. </a:t>
            </a:r>
            <a:endParaRPr lang="en-IN" sz="2200" b="1" dirty="0" smtClean="0"/>
          </a:p>
          <a:p>
            <a:pPr lvl="1"/>
            <a:r>
              <a:rPr lang="en-IN" sz="1900" dirty="0"/>
              <a:t>The results reject the hypotheses that households, </a:t>
            </a:r>
            <a:r>
              <a:rPr lang="en-IN" sz="1900" dirty="0" smtClean="0"/>
              <a:t>independent </a:t>
            </a:r>
            <a:r>
              <a:rPr lang="en-IN" sz="1900" dirty="0"/>
              <a:t>of their endowed wealth, can perfectly </a:t>
            </a:r>
            <a:r>
              <a:rPr lang="en-IN" sz="1900" dirty="0" smtClean="0"/>
              <a:t>smooth consumption </a:t>
            </a:r>
            <a:r>
              <a:rPr lang="en-IN" sz="1900" dirty="0"/>
              <a:t>or that households cannot smooth consumption at all via asset transactions. </a:t>
            </a:r>
            <a:endParaRPr lang="en-IN" sz="1900" dirty="0" smtClean="0"/>
          </a:p>
          <a:p>
            <a:pPr lvl="1"/>
            <a:r>
              <a:rPr lang="en-IN" sz="1900" dirty="0"/>
              <a:t>A one-standard-deviation increase in wealth, at the sample </a:t>
            </a:r>
            <a:r>
              <a:rPr lang="en-IN" sz="1900" dirty="0" smtClean="0"/>
              <a:t>means, reduces </a:t>
            </a:r>
            <a:r>
              <a:rPr lang="en-IN" sz="1900" dirty="0"/>
              <a:t>the impact of profit variance in </a:t>
            </a:r>
            <a:r>
              <a:rPr lang="en-IN" sz="1900" dirty="0" smtClean="0"/>
              <a:t>food consumption </a:t>
            </a:r>
            <a:r>
              <a:rPr lang="en-IN" sz="1900" dirty="0"/>
              <a:t>by </a:t>
            </a:r>
            <a:r>
              <a:rPr lang="en-IN" sz="1900" dirty="0" smtClean="0"/>
              <a:t>14 </a:t>
            </a:r>
            <a:r>
              <a:rPr lang="en-IN" sz="1900" dirty="0"/>
              <a:t>percent.</a:t>
            </a:r>
            <a:endParaRPr lang="en-IN" sz="1900" dirty="0" smtClean="0"/>
          </a:p>
          <a:p>
            <a:r>
              <a:rPr lang="en-IN" sz="2200" b="1" dirty="0"/>
              <a:t>In the second column of table 4 we add the migration and marriage profit variance interaction variables </a:t>
            </a:r>
            <a:endParaRPr lang="en-IN" sz="2200" b="1" dirty="0" smtClean="0"/>
          </a:p>
          <a:p>
            <a:pPr lvl="1"/>
            <a:r>
              <a:rPr lang="en-IN" sz="1900" dirty="0"/>
              <a:t>The point estimates indicate that at the sample means the (positive) effect of profit variability on the variability in food </a:t>
            </a:r>
            <a:r>
              <a:rPr lang="en-IN" sz="1900" dirty="0" smtClean="0"/>
              <a:t>expenditures </a:t>
            </a:r>
            <a:r>
              <a:rPr lang="en-IN" sz="1900" dirty="0"/>
              <a:t>is reduced by 15 percent when the number of resident married women increases by 1 and </a:t>
            </a:r>
            <a:endParaRPr lang="en-IN" sz="1900" dirty="0" smtClean="0"/>
          </a:p>
          <a:p>
            <a:pPr lvl="1"/>
            <a:r>
              <a:rPr lang="en-IN" sz="1900" dirty="0" smtClean="0"/>
              <a:t>by </a:t>
            </a:r>
            <a:r>
              <a:rPr lang="en-IN" sz="1900" dirty="0"/>
              <a:t>6 percent for each one-standard-deviation (60 </a:t>
            </a:r>
            <a:r>
              <a:rPr lang="en-IN" sz="1900" dirty="0" err="1"/>
              <a:t>kilometers</a:t>
            </a:r>
            <a:r>
              <a:rPr lang="en-IN" sz="1900" dirty="0"/>
              <a:t>) increase in the mean distance between the farm household and the origin households of the resident married women. </a:t>
            </a:r>
            <a:endParaRPr lang="en-IN" sz="1900" dirty="0" smtClean="0"/>
          </a:p>
          <a:p>
            <a:pPr lvl="1"/>
            <a:r>
              <a:rPr lang="en-IN" sz="1900" dirty="0" smtClean="0"/>
              <a:t>The </a:t>
            </a:r>
            <a:r>
              <a:rPr lang="en-IN" sz="1900" dirty="0"/>
              <a:t>addition of a household migrant has a weaker effect, reducing the effect of profit variance by 3 percent. </a:t>
            </a:r>
          </a:p>
        </p:txBody>
      </p:sp>
    </p:spTree>
    <p:extLst>
      <p:ext uri="{BB962C8B-B14F-4D97-AF65-F5344CB8AC3E}">
        <p14:creationId xmlns:p14="http://schemas.microsoft.com/office/powerpoint/2010/main" val="2412176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876800"/>
          </a:xfrm>
        </p:spPr>
        <p:txBody>
          <a:bodyPr>
            <a:normAutofit/>
          </a:bodyPr>
          <a:lstStyle/>
          <a:p>
            <a:r>
              <a:rPr lang="en-IN" sz="2000" b="1" dirty="0"/>
              <a:t>In the last column of table 4, we assess the robustness of our results to the addition of variables representing the number of resident adult male and </a:t>
            </a:r>
            <a:r>
              <a:rPr lang="en-IN" sz="2000" b="1" dirty="0" smtClean="0"/>
              <a:t>female </a:t>
            </a:r>
            <a:r>
              <a:rPr lang="en-IN" sz="2000" b="1" dirty="0"/>
              <a:t>market (off-farm) workers. </a:t>
            </a:r>
            <a:endParaRPr lang="en-IN" sz="2000" b="1" dirty="0" smtClean="0"/>
          </a:p>
          <a:p>
            <a:pPr lvl="1"/>
            <a:r>
              <a:rPr lang="en-IN" sz="2000" dirty="0" smtClean="0"/>
              <a:t>the </a:t>
            </a:r>
            <a:r>
              <a:rPr lang="en-IN" sz="2000" dirty="0"/>
              <a:t>influence of </a:t>
            </a:r>
            <a:r>
              <a:rPr lang="en-IN" sz="2000" dirty="0" smtClean="0"/>
              <a:t>marriage </a:t>
            </a:r>
            <a:r>
              <a:rPr lang="en-IN" sz="2000" dirty="0"/>
              <a:t>migration in reducing the impact of profit variability on </a:t>
            </a:r>
            <a:r>
              <a:rPr lang="en-IN" sz="2000" dirty="0" smtClean="0"/>
              <a:t>consumption </a:t>
            </a:r>
            <a:r>
              <a:rPr lang="en-IN" sz="2000" dirty="0"/>
              <a:t>variability is essentially unchanged when the family worker variables are included. </a:t>
            </a:r>
            <a:endParaRPr lang="en-IN" sz="2000" dirty="0" smtClean="0"/>
          </a:p>
          <a:p>
            <a:pPr lvl="1"/>
            <a:r>
              <a:rPr lang="en-IN" sz="2000" dirty="0"/>
              <a:t>It is not the presence of adult women (or men) in the household willing or able to work but their marital status, with its associated </a:t>
            </a:r>
            <a:r>
              <a:rPr lang="en-IN" sz="2000" dirty="0" smtClean="0"/>
              <a:t>inter-household </a:t>
            </a:r>
            <a:r>
              <a:rPr lang="en-IN" sz="2000" dirty="0"/>
              <a:t>bonds, that contributes to income risk mitigation. </a:t>
            </a:r>
          </a:p>
        </p:txBody>
      </p:sp>
    </p:spTree>
    <p:extLst>
      <p:ext uri="{BB962C8B-B14F-4D97-AF65-F5344CB8AC3E}">
        <p14:creationId xmlns:p14="http://schemas.microsoft.com/office/powerpoint/2010/main" val="464127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000" b="1" dirty="0"/>
              <a:t>IV. The Determinants of Spatial Income Diversification </a:t>
            </a:r>
            <a:endParaRPr lang="en-IN" sz="3000" dirty="0"/>
          </a:p>
        </p:txBody>
      </p:sp>
      <p:sp>
        <p:nvSpPr>
          <p:cNvPr id="3" name="Content Placeholder 2"/>
          <p:cNvSpPr>
            <a:spLocks noGrp="1"/>
          </p:cNvSpPr>
          <p:nvPr>
            <p:ph idx="1"/>
          </p:nvPr>
        </p:nvSpPr>
        <p:spPr/>
        <p:txBody>
          <a:bodyPr>
            <a:normAutofit/>
          </a:bodyPr>
          <a:lstStyle/>
          <a:p>
            <a:r>
              <a:rPr lang="en-IN" sz="2200" dirty="0"/>
              <a:t>In this section we test the hypothesis that farm households facing exogenously riskier incomes associated with spatially covariant risks will be more likely to invest in spatial risk diversification. We also examine the influence of endowed wealth on such arrangements. </a:t>
            </a:r>
            <a:endParaRPr lang="en-IN" sz="2200" dirty="0" smtClean="0"/>
          </a:p>
          <a:p>
            <a:r>
              <a:rPr lang="en-IN" sz="2200" dirty="0" smtClean="0"/>
              <a:t>We </a:t>
            </a:r>
            <a:r>
              <a:rPr lang="en-IN" sz="2200" dirty="0"/>
              <a:t>used as instruments </a:t>
            </a:r>
            <a:r>
              <a:rPr lang="en-IN" sz="2200" dirty="0" smtClean="0"/>
              <a:t>the </a:t>
            </a:r>
            <a:r>
              <a:rPr lang="en-IN" sz="2200" dirty="0"/>
              <a:t>weather variables interacted with each household's inherited dry and wet landholdings to predict each household's mean and variance in profits for the 10 years. </a:t>
            </a:r>
            <a:endParaRPr lang="en-IN" sz="2200" dirty="0" smtClean="0"/>
          </a:p>
          <a:p>
            <a:r>
              <a:rPr lang="en-IN" sz="2200" dirty="0" smtClean="0"/>
              <a:t>Under </a:t>
            </a:r>
            <a:r>
              <a:rPr lang="en-IN" sz="2200" dirty="0"/>
              <a:t>the assumption that village rainfall and inheritances do not reflect household risk preferences, these predicted measures of household income risk should be orthogonal to </a:t>
            </a:r>
            <a:r>
              <a:rPr lang="en-IN" sz="2200" dirty="0" smtClean="0"/>
              <a:t>preferences.</a:t>
            </a:r>
            <a:endParaRPr lang="en-IN" sz="2200" dirty="0"/>
          </a:p>
        </p:txBody>
      </p:sp>
    </p:spTree>
    <p:extLst>
      <p:ext uri="{BB962C8B-B14F-4D97-AF65-F5344CB8AC3E}">
        <p14:creationId xmlns:p14="http://schemas.microsoft.com/office/powerpoint/2010/main" val="3032538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txBody>
          <a:bodyPr>
            <a:normAutofit/>
          </a:bodyPr>
          <a:lstStyle/>
          <a:p>
            <a:r>
              <a:rPr lang="en-IN" sz="2200" dirty="0"/>
              <a:t>Table 5 reports estimates of the effects of profit variability </a:t>
            </a:r>
            <a:r>
              <a:rPr lang="en-IN" sz="2200" dirty="0" smtClean="0"/>
              <a:t>and endowed </a:t>
            </a:r>
            <a:r>
              <a:rPr lang="en-IN" sz="2200" dirty="0"/>
              <a:t>wealth on the number of migrants, on the presence or </a:t>
            </a:r>
            <a:r>
              <a:rPr lang="en-IN" sz="2200" dirty="0" smtClean="0"/>
              <a:t>absence in </a:t>
            </a:r>
            <a:r>
              <a:rPr lang="en-IN" sz="2200" dirty="0"/>
              <a:t>the household of a worker with a regular salaried job (</a:t>
            </a:r>
            <a:r>
              <a:rPr lang="en-IN" sz="2200" dirty="0" smtClean="0"/>
              <a:t>assured yearly </a:t>
            </a:r>
            <a:r>
              <a:rPr lang="en-IN" sz="2200" dirty="0"/>
              <a:t>income), and on the mean distance between the </a:t>
            </a:r>
            <a:r>
              <a:rPr lang="en-IN" sz="2200" dirty="0" smtClean="0"/>
              <a:t>origin village </a:t>
            </a:r>
            <a:r>
              <a:rPr lang="en-IN" sz="2200" dirty="0"/>
              <a:t>of the resident daughters-in-law and the sample household, </a:t>
            </a:r>
            <a:r>
              <a:rPr lang="en-IN" sz="2200" dirty="0" smtClean="0"/>
              <a:t>on the </a:t>
            </a:r>
            <a:r>
              <a:rPr lang="en-IN" sz="2200" dirty="0"/>
              <a:t>basis of two-stage </a:t>
            </a:r>
            <a:r>
              <a:rPr lang="en-IN" sz="2200" dirty="0" err="1"/>
              <a:t>tobit</a:t>
            </a:r>
            <a:r>
              <a:rPr lang="en-IN" sz="2200" dirty="0"/>
              <a:t>, two-stage </a:t>
            </a:r>
            <a:r>
              <a:rPr lang="en-IN" sz="2200" dirty="0" err="1"/>
              <a:t>probit</a:t>
            </a:r>
            <a:r>
              <a:rPr lang="en-IN" sz="2200" dirty="0"/>
              <a:t>, and two-stage </a:t>
            </a:r>
            <a:r>
              <a:rPr lang="en-IN" sz="2200" dirty="0" err="1" smtClean="0"/>
              <a:t>leasts</a:t>
            </a:r>
            <a:r>
              <a:rPr lang="en-IN" sz="2200" dirty="0" smtClean="0"/>
              <a:t> </a:t>
            </a:r>
            <a:r>
              <a:rPr lang="en-IN" sz="2200" dirty="0" err="1" smtClean="0"/>
              <a:t>quares</a:t>
            </a:r>
            <a:r>
              <a:rPr lang="en-IN" sz="2200" dirty="0" smtClean="0"/>
              <a:t> procedures</a:t>
            </a:r>
            <a:r>
              <a:rPr lang="en-IN" sz="2200" dirty="0"/>
              <a:t>, respectively.'</a:t>
            </a:r>
          </a:p>
        </p:txBody>
      </p:sp>
    </p:spTree>
    <p:extLst>
      <p:ext uri="{BB962C8B-B14F-4D97-AF65-F5344CB8AC3E}">
        <p14:creationId xmlns:p14="http://schemas.microsoft.com/office/powerpoint/2010/main" val="39228492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514599" y="-914398"/>
            <a:ext cx="4191000" cy="876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15263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 Conclusion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this paper we have examined from a risk-theoretic perspective a major component of migration in low-income rural areas, that associated with the movement of women for the purpose of marriage. </a:t>
            </a:r>
          </a:p>
          <a:p>
            <a:r>
              <a:rPr lang="en-US" dirty="0" smtClean="0"/>
              <a:t>In particular, we have hypothesized that the spatial distribution and characteristics of matches associated with the marriage of daughters are in part manifestations of implicit </a:t>
            </a:r>
            <a:r>
              <a:rPr lang="en-US" dirty="0" err="1" smtClean="0"/>
              <a:t>interhousehold</a:t>
            </a:r>
            <a:r>
              <a:rPr lang="en-US" dirty="0" smtClean="0"/>
              <a:t> contractual arrangements facilitating consumption smoothing in an environment characterized by information costs and spatially covariant risks. </a:t>
            </a:r>
          </a:p>
          <a:p>
            <a:r>
              <a:rPr lang="en-US" dirty="0" smtClean="0"/>
              <a:t>Analysis of longitudinal data from villages in South India provided support for the hypothesis, indicating that marriage cum migration contributes to a reduction in the variability in consumption, for given variability in income from crop production, and that households exposed to higher income risk are more likely to invest in longer distance migration-marriage arrangements.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458200" cy="4800600"/>
          </a:xfrm>
        </p:spPr>
        <p:txBody>
          <a:bodyPr>
            <a:noAutofit/>
          </a:bodyPr>
          <a:lstStyle/>
          <a:p>
            <a:r>
              <a:rPr lang="en-US" sz="2200" dirty="0" smtClean="0"/>
              <a:t>Conversely, improvements in formal institutional arrangements (e.g., credit markets) that facilitate consumption smoothing may reduce the role played by risk considerations in marital arrangements and rural migration, perhaps resulting in diminished rural mobility. </a:t>
            </a:r>
          </a:p>
          <a:p>
            <a:r>
              <a:rPr lang="en-US" sz="2200" dirty="0" smtClean="0"/>
              <a:t>Finally, our results suggest that the value to parents of having a girl relative to having a boy in environments characterized by underdeveloped insurance markets and spatially covariant risks may be substantially understated by sex differentials in expected labor market returns. </a:t>
            </a:r>
          </a:p>
          <a:p>
            <a:r>
              <a:rPr lang="en-US" sz="2200" dirty="0" smtClean="0"/>
              <a:t>Attention to the returns arising from the specialized role of daughters accruing from their dispersion, moreover, suggests that policies lowering ex ante income risks in such settings may result in diminished resources allocated to young girls if intra-household resource allocations are influenced by economic incentives.</a:t>
            </a:r>
          </a:p>
          <a:p>
            <a:endParaRPr lang="en-US"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4114800"/>
          </a:xfrm>
        </p:spPr>
        <p:txBody>
          <a:bodyPr>
            <a:noAutofit/>
          </a:bodyPr>
          <a:lstStyle/>
          <a:p>
            <a:r>
              <a:rPr lang="en-IN" sz="2000" dirty="0"/>
              <a:t>On the basis of unique longitudinal data from India, we develop and </a:t>
            </a:r>
            <a:r>
              <a:rPr lang="en-IN" sz="2000" dirty="0" smtClean="0"/>
              <a:t>test </a:t>
            </a:r>
            <a:r>
              <a:rPr lang="en-IN" sz="2000" dirty="0"/>
              <a:t>in this paper a framework capable of explaining marriage cum migration patterns. </a:t>
            </a:r>
            <a:endParaRPr lang="en-IN" sz="2000" dirty="0" smtClean="0"/>
          </a:p>
          <a:p>
            <a:r>
              <a:rPr lang="en-IN" sz="2000" dirty="0" smtClean="0"/>
              <a:t>Our </a:t>
            </a:r>
            <a:r>
              <a:rPr lang="en-IN" sz="2000" dirty="0"/>
              <a:t>central hypothesis is that marital </a:t>
            </a:r>
            <a:r>
              <a:rPr lang="en-IN" sz="2000" dirty="0" smtClean="0"/>
              <a:t>arrangements </a:t>
            </a:r>
            <a:r>
              <a:rPr lang="en-IN" sz="2000" dirty="0"/>
              <a:t>among households, in particular, the "exchange" of </a:t>
            </a:r>
            <a:r>
              <a:rPr lang="en-IN" sz="2000" dirty="0" smtClean="0"/>
              <a:t>individuals </a:t>
            </a:r>
            <a:r>
              <a:rPr lang="en-IN" sz="2000" dirty="0"/>
              <a:t>among households, characterized by the distance between households and </a:t>
            </a:r>
            <a:r>
              <a:rPr lang="en-IN" sz="2000" dirty="0" err="1"/>
              <a:t>assortative</a:t>
            </a:r>
            <a:r>
              <a:rPr lang="en-IN" sz="2000" dirty="0"/>
              <a:t> mating patterns, are manifestations of </a:t>
            </a:r>
            <a:r>
              <a:rPr lang="en-IN" sz="2000" dirty="0" smtClean="0"/>
              <a:t>implicit </a:t>
            </a:r>
            <a:r>
              <a:rPr lang="en-IN" sz="2000" dirty="0"/>
              <a:t>contractual arrangements serving to mitigate income risk and facilitate consumption smoothing under conditions in which there are informational costs and spatially covariant risks</a:t>
            </a:r>
            <a:r>
              <a:rPr lang="en-IN" sz="2000" dirty="0" smtClean="0"/>
              <a:t>. </a:t>
            </a:r>
          </a:p>
        </p:txBody>
      </p:sp>
    </p:spTree>
    <p:extLst>
      <p:ext uri="{BB962C8B-B14F-4D97-AF65-F5344CB8AC3E}">
        <p14:creationId xmlns:p14="http://schemas.microsoft.com/office/powerpoint/2010/main" val="1380010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 Spatial Risk Patterns and the </a:t>
            </a:r>
            <a:r>
              <a:rPr lang="en-US" b="1" dirty="0" smtClean="0"/>
              <a:t>Gains from Marriage </a:t>
            </a:r>
            <a:r>
              <a:rPr lang="en-US" b="1" dirty="0"/>
              <a:t>Migration</a:t>
            </a:r>
            <a:endParaRPr lang="en-US" dirty="0"/>
          </a:p>
        </p:txBody>
      </p:sp>
      <p:sp>
        <p:nvSpPr>
          <p:cNvPr id="3" name="Content Placeholder 2"/>
          <p:cNvSpPr>
            <a:spLocks noGrp="1"/>
          </p:cNvSpPr>
          <p:nvPr>
            <p:ph idx="1"/>
          </p:nvPr>
        </p:nvSpPr>
        <p:spPr>
          <a:xfrm>
            <a:off x="152400" y="1752600"/>
            <a:ext cx="8915400" cy="5029200"/>
          </a:xfrm>
        </p:spPr>
        <p:txBody>
          <a:bodyPr>
            <a:noAutofit/>
          </a:bodyPr>
          <a:lstStyle/>
          <a:p>
            <a:r>
              <a:rPr lang="en-US" sz="2200" dirty="0"/>
              <a:t>A distinguishing feature of the agricultural sector is that income </a:t>
            </a:r>
            <a:r>
              <a:rPr lang="en-US" sz="2200" dirty="0" smtClean="0"/>
              <a:t>risk has </a:t>
            </a:r>
            <a:r>
              <a:rPr lang="en-US" sz="2200" dirty="0"/>
              <a:t>a strong spatial dimension. </a:t>
            </a:r>
            <a:endParaRPr lang="en-US" sz="2200" dirty="0" smtClean="0"/>
          </a:p>
          <a:p>
            <a:r>
              <a:rPr lang="en-US" sz="2200" dirty="0" smtClean="0"/>
              <a:t>As </a:t>
            </a:r>
            <a:r>
              <a:rPr lang="en-US" sz="2200" dirty="0"/>
              <a:t>a consequence, the pooling of </a:t>
            </a:r>
            <a:r>
              <a:rPr lang="en-US" sz="2200" dirty="0" smtClean="0"/>
              <a:t>risks entails </a:t>
            </a:r>
            <a:r>
              <a:rPr lang="en-US" sz="2200" dirty="0"/>
              <a:t>the transfer of funds or resources across space. </a:t>
            </a:r>
            <a:endParaRPr lang="en-US" sz="2200" dirty="0" smtClean="0"/>
          </a:p>
          <a:p>
            <a:r>
              <a:rPr lang="en-US" sz="2200" dirty="0" smtClean="0"/>
              <a:t>The spatial separation </a:t>
            </a:r>
            <a:r>
              <a:rPr lang="en-US" sz="2200" dirty="0"/>
              <a:t>(distance) of agents who might benefit from a </a:t>
            </a:r>
            <a:r>
              <a:rPr lang="en-US" sz="2200" dirty="0" smtClean="0"/>
              <a:t>risk-pooling arrangement</a:t>
            </a:r>
            <a:r>
              <a:rPr lang="en-US" sz="2200" dirty="0"/>
              <a:t>, however, makes such arrangements difficult, given </a:t>
            </a:r>
            <a:r>
              <a:rPr lang="en-US" sz="2200" dirty="0" smtClean="0"/>
              <a:t>the need </a:t>
            </a:r>
            <a:r>
              <a:rPr lang="en-US" sz="2200" dirty="0"/>
              <a:t>to monitor performance as a consequence of moral hazard.</a:t>
            </a:r>
          </a:p>
          <a:p>
            <a:r>
              <a:rPr lang="en-US" sz="2200" dirty="0"/>
              <a:t>Thus while the distance between contracting agents provides a </a:t>
            </a:r>
            <a:r>
              <a:rPr lang="en-US" sz="2200" dirty="0" smtClean="0"/>
              <a:t>risk pooling  benefit</a:t>
            </a:r>
            <a:r>
              <a:rPr lang="en-US" sz="2200" dirty="0"/>
              <a:t>, it also increases costs of enforcement</a:t>
            </a:r>
            <a:r>
              <a:rPr lang="en-US" sz="2200" dirty="0" smtClean="0"/>
              <a:t>.</a:t>
            </a:r>
          </a:p>
          <a:p>
            <a:r>
              <a:rPr lang="en-US" sz="2200" dirty="0"/>
              <a:t>Protection against risks, however, is an important need of households engaged in agricultural production.</a:t>
            </a:r>
          </a:p>
          <a:p>
            <a:pPr marL="0" indent="0">
              <a:buNone/>
            </a:pPr>
            <a:r>
              <a:rPr lang="en-US" sz="22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82000" cy="6248400"/>
          </a:xfrm>
        </p:spPr>
        <p:txBody>
          <a:bodyPr>
            <a:noAutofit/>
          </a:bodyPr>
          <a:lstStyle/>
          <a:p>
            <a:r>
              <a:rPr lang="en-US" sz="2200" dirty="0" smtClean="0"/>
              <a:t>One means by which a household may spatially diversify its sources of income, using the bonds of' kinship to mitigate the consequences of’ enforcement costs, is to locate its members in areas characterized by low covariance in income. </a:t>
            </a:r>
          </a:p>
          <a:p>
            <a:r>
              <a:rPr lang="en-US" sz="2200" dirty="0" smtClean="0"/>
              <a:t>The transfer of a family member to another established household confers diversification benefits to both households with minimal setup costs</a:t>
            </a:r>
            <a:r>
              <a:rPr lang="en-US" sz="2200" dirty="0"/>
              <a:t>.</a:t>
            </a:r>
            <a:endParaRPr lang="en-US" sz="2200" dirty="0" smtClean="0"/>
          </a:p>
          <a:p>
            <a:r>
              <a:rPr lang="en-US" sz="2200" dirty="0" smtClean="0"/>
              <a:t>The presence in household </a:t>
            </a:r>
            <a:r>
              <a:rPr lang="en-US" sz="2200" dirty="0" err="1" smtClean="0"/>
              <a:t>i</a:t>
            </a:r>
            <a:r>
              <a:rPr lang="en-US" sz="2200" dirty="0" smtClean="0"/>
              <a:t> of a member of' household j not only supplies household j with an incentive to contribute to consumption smoothing in </a:t>
            </a:r>
            <a:r>
              <a:rPr lang="en-US" sz="2200" dirty="0" err="1" smtClean="0"/>
              <a:t>i</a:t>
            </a:r>
            <a:r>
              <a:rPr lang="en-US" sz="2200" dirty="0" smtClean="0"/>
              <a:t> (altruism) but also introduces a verification and monitoring capacity.</a:t>
            </a:r>
          </a:p>
          <a:p>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r>
              <a:rPr lang="en-US" sz="2200" dirty="0" smtClean="0"/>
              <a:t>Marriage across villages, whereby one of the marital partners "migrates” to the household of the other partner, thus in part fulfills the role of an institution providing income insurance benefits for households in the presence of spatially covariant risks. </a:t>
            </a:r>
          </a:p>
          <a:p>
            <a:r>
              <a:rPr lang="en-US" sz="2200" dirty="0" smtClean="0"/>
              <a:t>Note that this form of migration is welfare-improving even in the absence of' any (expected) inter-village wage differentials and even if village-specific risk distributions are identical, as long as the timing of states of nature is not perfectly synchronized. </a:t>
            </a:r>
          </a:p>
          <a:p>
            <a:r>
              <a:rPr lang="en-US" sz="2200" dirty="0" smtClean="0"/>
              <a:t>If</a:t>
            </a:r>
            <a:r>
              <a:rPr lang="en-US" sz="2200" dirty="0"/>
              <a:t>' households connected by marriage are also related because </a:t>
            </a:r>
            <a:r>
              <a:rPr lang="en-US" sz="2200" dirty="0" smtClean="0"/>
              <a:t>of some </a:t>
            </a:r>
            <a:r>
              <a:rPr lang="en-US" sz="2200" dirty="0"/>
              <a:t>past marriages, an additional layer of enforcement is </a:t>
            </a:r>
            <a:r>
              <a:rPr lang="en-US" sz="2200" dirty="0" smtClean="0"/>
              <a:t>enjoyed.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029200"/>
          </a:xfrm>
        </p:spPr>
        <p:txBody>
          <a:bodyPr>
            <a:noAutofit/>
          </a:bodyPr>
          <a:lstStyle/>
          <a:p>
            <a:r>
              <a:rPr lang="en-US" sz="2200" dirty="0" smtClean="0"/>
              <a:t>Risk considerations suggest that marriages will take place between partners in different rather than the same villages, but not in order to avoid marriages between close kin.</a:t>
            </a:r>
          </a:p>
          <a:p>
            <a:r>
              <a:rPr lang="en-US" sz="2200" dirty="0" smtClean="0"/>
              <a:t>Rather, marriages are likely to be among kin groups because they take place across spatially separated locations.</a:t>
            </a:r>
          </a:p>
          <a:p>
            <a:r>
              <a:rPr lang="en-US" sz="2200" dirty="0"/>
              <a:t>Considerations of the returns to risk via cross-household </a:t>
            </a:r>
            <a:r>
              <a:rPr lang="en-US" sz="2200" dirty="0" smtClean="0"/>
              <a:t>sharing arrangements </a:t>
            </a:r>
            <a:r>
              <a:rPr lang="en-US" sz="2200" dirty="0"/>
              <a:t>and problems of incentives imply a particular </a:t>
            </a:r>
            <a:r>
              <a:rPr lang="en-US" sz="2200" dirty="0" err="1" smtClean="0"/>
              <a:t>assortative</a:t>
            </a:r>
            <a:r>
              <a:rPr lang="en-US" sz="2200" dirty="0" smtClean="0"/>
              <a:t> mating </a:t>
            </a:r>
            <a:r>
              <a:rPr lang="en-US" sz="2200" dirty="0"/>
              <a:t>pattern: the origin and destination </a:t>
            </a:r>
            <a:r>
              <a:rPr lang="en-US" sz="2200" dirty="0" smtClean="0"/>
              <a:t>households‘  "perma</a:t>
            </a:r>
            <a:r>
              <a:rPr lang="en-US" sz="2200" dirty="0"/>
              <a:t>nent" characteristics or endowments influencing the level and </a:t>
            </a:r>
            <a:r>
              <a:rPr lang="en-US" sz="2200" dirty="0" smtClean="0"/>
              <a:t>variability in </a:t>
            </a:r>
            <a:r>
              <a:rPr lang="en-US" sz="2200" dirty="0"/>
              <a:t>incomes will be similar (positive </a:t>
            </a:r>
            <a:r>
              <a:rPr lang="en-US" sz="2200" dirty="0" err="1"/>
              <a:t>assortative</a:t>
            </a:r>
            <a:r>
              <a:rPr lang="en-US" sz="2200" dirty="0"/>
              <a:t> mating </a:t>
            </a:r>
            <a:r>
              <a:rPr lang="en-US" sz="2200" dirty="0" smtClean="0"/>
              <a:t>with respect </a:t>
            </a:r>
            <a:r>
              <a:rPr lang="en-US" sz="2200" dirty="0"/>
              <a:t>to the persistent attributes of agricultural incomes), but </a:t>
            </a:r>
            <a:r>
              <a:rPr lang="en-US" sz="2200" dirty="0" smtClean="0"/>
              <a:t>the correlation </a:t>
            </a:r>
            <a:r>
              <a:rPr lang="en-US" sz="2200" dirty="0"/>
              <a:t>between income outcomes will be as low as possible. </a:t>
            </a:r>
            <a:endParaRPr lang="en-US" sz="2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763000" cy="5029200"/>
          </a:xfrm>
        </p:spPr>
        <p:txBody>
          <a:bodyPr>
            <a:noAutofit/>
          </a:bodyPr>
          <a:lstStyle/>
          <a:p>
            <a:r>
              <a:rPr lang="en-US" sz="2200" dirty="0" smtClean="0"/>
              <a:t>Close matching by endowments is desirable because a difference in endowments that determines susceptibility to risk (such as the size of irrigated landholdings) leaves the better-endowed household poorly insured.</a:t>
            </a:r>
          </a:p>
          <a:p>
            <a:r>
              <a:rPr lang="en-US" sz="2200" dirty="0" smtClean="0"/>
              <a:t>While multiple transactions (marriages in same family) </a:t>
            </a:r>
            <a:r>
              <a:rPr lang="en-US" sz="2200" dirty="0"/>
              <a:t>with the same household do minimize transaction </a:t>
            </a:r>
            <a:r>
              <a:rPr lang="en-US" sz="2200" dirty="0" smtClean="0"/>
              <a:t>costs, gains </a:t>
            </a:r>
            <a:r>
              <a:rPr lang="en-US" sz="2200" dirty="0"/>
              <a:t>from diversification are not fully exploited. </a:t>
            </a:r>
            <a:endParaRPr lang="en-US" sz="2200" dirty="0" smtClean="0"/>
          </a:p>
          <a:p>
            <a:r>
              <a:rPr lang="en-US" sz="2200" dirty="0" smtClean="0"/>
              <a:t>The insurance conscientious village </a:t>
            </a:r>
            <a:r>
              <a:rPr lang="en-US" sz="2200" dirty="0"/>
              <a:t>household will best subdivide its risk by </a:t>
            </a:r>
            <a:r>
              <a:rPr lang="en-US" sz="2200" dirty="0" smtClean="0"/>
              <a:t>sharing it </a:t>
            </a:r>
            <a:r>
              <a:rPr lang="en-US" sz="2200" dirty="0"/>
              <a:t>among different villages.</a:t>
            </a:r>
          </a:p>
          <a:p>
            <a:endParaRPr lang="en-US"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TotalTime>
  <Words>3367</Words>
  <Application>Microsoft Office PowerPoint</Application>
  <PresentationFormat>On-screen Show (4:3)</PresentationFormat>
  <Paragraphs>177</Paragraphs>
  <Slides>36</Slides>
  <Notes>23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Consumption Smoothing, Migration, and Marriage: Evidence from Rural India</vt:lpstr>
      <vt:lpstr>Introduction</vt:lpstr>
      <vt:lpstr>PowerPoint Presentation</vt:lpstr>
      <vt:lpstr>PowerPoint Presentation</vt:lpstr>
      <vt:lpstr>I. Spatial Risk Patterns and the Gains from Marriage Migration</vt:lpstr>
      <vt:lpstr>PowerPoint Presentation</vt:lpstr>
      <vt:lpstr> </vt:lpstr>
      <vt:lpstr>PowerPoint Presentation</vt:lpstr>
      <vt:lpstr>PowerPoint Presentation</vt:lpstr>
      <vt:lpstr>PowerPoint Presentation</vt:lpstr>
      <vt:lpstr>Divergence b/w Standard Migration and Marriage Models</vt:lpstr>
      <vt:lpstr>PowerPoint Presentation</vt:lpstr>
      <vt:lpstr>PowerPoint Presentation</vt:lpstr>
      <vt:lpstr>II. Mobility, Marital Arrangements, and Spatial Risk Diversification among Indian Farm Households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 Household Characteristics and Consumption Smoothing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IV. The Determinants of Spatial Income Diversification </vt:lpstr>
      <vt:lpstr>PowerPoint Presentation</vt:lpstr>
      <vt:lpstr>PowerPoint Presentation</vt:lpstr>
      <vt:lpstr>V. Conclusion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Consumption Smoothing, Migration, and Marriage: Evidence from Rural India</dc:title>
  <dc:creator>sandy</dc:creator>
  <cp:lastModifiedBy>sandy</cp:lastModifiedBy>
  <cp:revision>64</cp:revision>
  <dcterms:created xsi:type="dcterms:W3CDTF">2012-04-14T14:56:29Z</dcterms:created>
  <dcterms:modified xsi:type="dcterms:W3CDTF">2012-04-17T06:12:46Z</dcterms:modified>
</cp:coreProperties>
</file>