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9BE100-0051-4EC5-9D8D-ADB7A11CA491}"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BE100-0051-4EC5-9D8D-ADB7A11CA491}"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BE100-0051-4EC5-9D8D-ADB7A11CA491}"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BE100-0051-4EC5-9D8D-ADB7A11CA491}"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9BE100-0051-4EC5-9D8D-ADB7A11CA491}" type="datetimeFigureOut">
              <a:rPr lang="en-US" smtClean="0"/>
              <a:pPr/>
              <a:t>2/18/2013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9BE100-0051-4EC5-9D8D-ADB7A11CA491}" type="datetimeFigureOut">
              <a:rPr lang="en-US" smtClean="0"/>
              <a:pPr/>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9BE100-0051-4EC5-9D8D-ADB7A11CA491}" type="datetimeFigureOut">
              <a:rPr lang="en-US" smtClean="0"/>
              <a:pPr/>
              <a:t>2/18/2013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9BE100-0051-4EC5-9D8D-ADB7A11CA491}" type="datetimeFigureOut">
              <a:rPr lang="en-US" smtClean="0"/>
              <a:pPr/>
              <a:t>2/18/2013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BE100-0051-4EC5-9D8D-ADB7A11CA491}" type="datetimeFigureOut">
              <a:rPr lang="en-US" smtClean="0"/>
              <a:pPr/>
              <a:t>2/18/2013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BE100-0051-4EC5-9D8D-ADB7A11CA491}" type="datetimeFigureOut">
              <a:rPr lang="en-US" smtClean="0"/>
              <a:pPr/>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BE100-0051-4EC5-9D8D-ADB7A11CA491}" type="datetimeFigureOut">
              <a:rPr lang="en-US" smtClean="0"/>
              <a:pPr/>
              <a:t>2/18/2013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A186C-6D3E-44B3-9928-2B5894AC82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BE100-0051-4EC5-9D8D-ADB7A11CA491}" type="datetimeFigureOut">
              <a:rPr lang="en-US" smtClean="0"/>
              <a:pPr/>
              <a:t>2/18/2013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2A186C-6D3E-44B3-9928-2B5894AC82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2286000"/>
          </a:xfrm>
        </p:spPr>
        <p:txBody>
          <a:bodyPr>
            <a:normAutofit/>
          </a:bodyPr>
          <a:lstStyle/>
          <a:p>
            <a:r>
              <a:rPr lang="en-US" dirty="0" smtClean="0"/>
              <a:t/>
            </a:r>
            <a:br>
              <a:rPr lang="en-US" dirty="0" smtClean="0"/>
            </a:br>
            <a:r>
              <a:rPr lang="en-US" dirty="0" smtClean="0"/>
              <a:t> </a:t>
            </a:r>
            <a:r>
              <a:rPr lang="en-US" b="1" dirty="0" smtClean="0"/>
              <a:t>The Land Acquisition Bill: A Critique and a Proposal </a:t>
            </a:r>
            <a:endParaRPr lang="en-US" dirty="0"/>
          </a:p>
        </p:txBody>
      </p:sp>
      <p:sp>
        <p:nvSpPr>
          <p:cNvPr id="3" name="Subtitle 2"/>
          <p:cNvSpPr>
            <a:spLocks noGrp="1"/>
          </p:cNvSpPr>
          <p:nvPr>
            <p:ph type="subTitle" idx="1"/>
          </p:nvPr>
        </p:nvSpPr>
        <p:spPr/>
        <p:txBody>
          <a:bodyPr/>
          <a:lstStyle/>
          <a:p>
            <a:endParaRPr lang="en-US" dirty="0" smtClean="0"/>
          </a:p>
          <a:p>
            <a:r>
              <a:rPr lang="en-US" dirty="0" smtClean="0"/>
              <a:t> </a:t>
            </a:r>
            <a:r>
              <a:rPr lang="en-US" dirty="0" err="1" smtClean="0"/>
              <a:t>Maitreesh</a:t>
            </a:r>
            <a:r>
              <a:rPr lang="en-US" dirty="0" smtClean="0"/>
              <a:t> </a:t>
            </a:r>
            <a:r>
              <a:rPr lang="en-US" dirty="0" err="1" smtClean="0"/>
              <a:t>Ghatak</a:t>
            </a:r>
            <a:r>
              <a:rPr lang="en-US" dirty="0" smtClean="0"/>
              <a:t>, </a:t>
            </a:r>
            <a:r>
              <a:rPr lang="en-US" dirty="0" err="1" smtClean="0"/>
              <a:t>Parikshit</a:t>
            </a:r>
            <a:r>
              <a:rPr lang="en-US" dirty="0" smtClean="0"/>
              <a:t> </a:t>
            </a:r>
            <a:r>
              <a:rPr lang="en-US" dirty="0" err="1" smtClean="0"/>
              <a:t>Ghosh</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71600"/>
            <a:ext cx="8305800" cy="2308324"/>
          </a:xfrm>
          <a:prstGeom prst="rect">
            <a:avLst/>
          </a:prstGeom>
        </p:spPr>
        <p:txBody>
          <a:bodyPr wrap="square">
            <a:spAutoFit/>
          </a:bodyPr>
          <a:lstStyle/>
          <a:p>
            <a:endParaRPr lang="en-US" sz="2400" dirty="0" smtClean="0"/>
          </a:p>
          <a:p>
            <a:pPr>
              <a:buFont typeface="Arial" pitchFamily="34" charset="0"/>
              <a:buChar char="•"/>
            </a:pPr>
            <a:r>
              <a:rPr lang="en-US" sz="2400" dirty="0" smtClean="0"/>
              <a:t> Acquisition Price: How much is “enough”? </a:t>
            </a:r>
          </a:p>
          <a:p>
            <a:pPr>
              <a:buFont typeface="Arial" pitchFamily="34" charset="0"/>
              <a:buChar char="•"/>
            </a:pPr>
            <a:r>
              <a:rPr lang="en-US" sz="2400" dirty="0" smtClean="0"/>
              <a:t>The </a:t>
            </a:r>
            <a:r>
              <a:rPr lang="en-US" sz="2400" dirty="0" err="1" smtClean="0"/>
              <a:t>Nano</a:t>
            </a:r>
            <a:r>
              <a:rPr lang="en-US" sz="2400" dirty="0" smtClean="0"/>
              <a:t> factory </a:t>
            </a:r>
          </a:p>
          <a:p>
            <a:pPr>
              <a:buFont typeface="Arial" pitchFamily="34" charset="0"/>
              <a:buChar char="•"/>
            </a:pPr>
            <a:r>
              <a:rPr lang="en-US" sz="2400" dirty="0" smtClean="0"/>
              <a:t>2011 Land Acquisition and Rehabilitation and Resettlement Bill</a:t>
            </a:r>
          </a:p>
          <a:p>
            <a:pPr>
              <a:buFont typeface="Arial" pitchFamily="34" charset="0"/>
              <a:buChar char="•"/>
            </a:pPr>
            <a:r>
              <a:rPr lang="en-US" sz="2400" dirty="0" smtClean="0"/>
              <a:t> Problems with the bill </a:t>
            </a:r>
          </a:p>
          <a:p>
            <a:pPr>
              <a:buFont typeface="Arial" pitchFamily="34" charset="0"/>
              <a:buChar char="•"/>
            </a:pPr>
            <a:r>
              <a:rPr lang="en-US" sz="2400" dirty="0" smtClean="0"/>
              <a:t> Suggested alternative</a:t>
            </a:r>
            <a:endParaRPr lang="en-US" sz="2400" dirty="0"/>
          </a:p>
        </p:txBody>
      </p:sp>
      <p:sp>
        <p:nvSpPr>
          <p:cNvPr id="3" name="TextBox 2"/>
          <p:cNvSpPr txBox="1"/>
          <p:nvPr/>
        </p:nvSpPr>
        <p:spPr>
          <a:xfrm>
            <a:off x="1143000" y="381000"/>
            <a:ext cx="6934200" cy="646331"/>
          </a:xfrm>
          <a:prstGeom prst="rect">
            <a:avLst/>
          </a:prstGeom>
          <a:noFill/>
        </p:spPr>
        <p:txBody>
          <a:bodyPr wrap="square" rtlCol="0">
            <a:spAutoFit/>
          </a:bodyPr>
          <a:lstStyle/>
          <a:p>
            <a:pPr algn="ctr"/>
            <a:r>
              <a:rPr lang="en-US" sz="3600" dirty="0" smtClean="0"/>
              <a:t>Introduction</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381000"/>
            <a:ext cx="6934200" cy="646331"/>
          </a:xfrm>
          <a:prstGeom prst="rect">
            <a:avLst/>
          </a:prstGeom>
          <a:noFill/>
        </p:spPr>
        <p:txBody>
          <a:bodyPr wrap="square" rtlCol="0">
            <a:spAutoFit/>
          </a:bodyPr>
          <a:lstStyle/>
          <a:p>
            <a:pPr algn="ctr"/>
            <a:r>
              <a:rPr lang="en-US" sz="3600" dirty="0" smtClean="0"/>
              <a:t>The Bill</a:t>
            </a:r>
            <a:endParaRPr lang="en-US" sz="3600" dirty="0"/>
          </a:p>
        </p:txBody>
      </p:sp>
      <p:sp>
        <p:nvSpPr>
          <p:cNvPr id="5" name="Rectangle 4"/>
          <p:cNvSpPr/>
          <p:nvPr/>
        </p:nvSpPr>
        <p:spPr>
          <a:xfrm>
            <a:off x="685800" y="914400"/>
            <a:ext cx="7696200" cy="4524315"/>
          </a:xfrm>
          <a:prstGeom prst="rect">
            <a:avLst/>
          </a:prstGeom>
        </p:spPr>
        <p:txBody>
          <a:bodyPr wrap="square">
            <a:spAutoFit/>
          </a:bodyPr>
          <a:lstStyle/>
          <a:p>
            <a:endParaRPr lang="en-US" sz="2400" dirty="0" smtClean="0"/>
          </a:p>
          <a:p>
            <a:pPr>
              <a:buFont typeface="Arial" pitchFamily="34" charset="0"/>
              <a:buChar char="•"/>
            </a:pPr>
            <a:r>
              <a:rPr lang="en-US" sz="2400" dirty="0" smtClean="0"/>
              <a:t> It significantly increases the minimum compensation payable, but continues to use the market price obtained from recently registered sale deeds from the region as a yardstick. </a:t>
            </a:r>
          </a:p>
          <a:p>
            <a:pPr>
              <a:buFont typeface="Arial" pitchFamily="34" charset="0"/>
              <a:buChar char="•"/>
            </a:pPr>
            <a:r>
              <a:rPr lang="en-US" sz="2400" dirty="0" smtClean="0"/>
              <a:t>The minimum compensation has been fixed at four times the market price in rural areas and twice the market price in urban areas. </a:t>
            </a:r>
          </a:p>
          <a:p>
            <a:pPr>
              <a:buFont typeface="Arial" pitchFamily="34" charset="0"/>
              <a:buChar char="•"/>
            </a:pPr>
            <a:r>
              <a:rPr lang="en-US" sz="2400" dirty="0" smtClean="0"/>
              <a:t> Host of benefits both for affected landowners as well as livelihood losers.</a:t>
            </a:r>
          </a:p>
          <a:p>
            <a:pPr>
              <a:buFont typeface="Arial" pitchFamily="34" charset="0"/>
              <a:buChar char="•"/>
            </a:pPr>
            <a:r>
              <a:rPr lang="en-US" sz="2400" dirty="0" smtClean="0"/>
              <a:t> Procedural safeguards have also been introduced </a:t>
            </a:r>
          </a:p>
          <a:p>
            <a:pPr>
              <a:buFont typeface="Arial" pitchFamily="34" charset="0"/>
              <a:buChar char="•"/>
            </a:pPr>
            <a:endParaRPr lang="en-US"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81000"/>
            <a:ext cx="6934200" cy="646331"/>
          </a:xfrm>
          <a:prstGeom prst="rect">
            <a:avLst/>
          </a:prstGeom>
          <a:noFill/>
        </p:spPr>
        <p:txBody>
          <a:bodyPr wrap="square" rtlCol="0">
            <a:spAutoFit/>
          </a:bodyPr>
          <a:lstStyle/>
          <a:p>
            <a:pPr algn="ctr"/>
            <a:r>
              <a:rPr lang="en-US" sz="3600" dirty="0" smtClean="0"/>
              <a:t>Drawbacks</a:t>
            </a:r>
          </a:p>
        </p:txBody>
      </p:sp>
      <p:sp>
        <p:nvSpPr>
          <p:cNvPr id="3" name="Rectangle 2"/>
          <p:cNvSpPr/>
          <p:nvPr/>
        </p:nvSpPr>
        <p:spPr>
          <a:xfrm>
            <a:off x="685800" y="1219200"/>
            <a:ext cx="7696200" cy="3785652"/>
          </a:xfrm>
          <a:prstGeom prst="rect">
            <a:avLst/>
          </a:prstGeom>
        </p:spPr>
        <p:txBody>
          <a:bodyPr wrap="square">
            <a:spAutoFit/>
          </a:bodyPr>
          <a:lstStyle/>
          <a:p>
            <a:pPr>
              <a:buFont typeface="Arial" pitchFamily="34" charset="0"/>
              <a:buChar char="•"/>
            </a:pPr>
            <a:r>
              <a:rPr lang="en-US" sz="2400" dirty="0" smtClean="0"/>
              <a:t> Choice of an arbitrary mark-up over market price for compensation purposes.</a:t>
            </a:r>
          </a:p>
          <a:p>
            <a:pPr>
              <a:buFont typeface="Arial" pitchFamily="34" charset="0"/>
              <a:buChar char="•"/>
            </a:pPr>
            <a:r>
              <a:rPr lang="en-US" sz="2400" dirty="0" smtClean="0"/>
              <a:t> Transactions are few and not well documented in many regions. </a:t>
            </a:r>
          </a:p>
          <a:p>
            <a:pPr>
              <a:buFont typeface="Arial" pitchFamily="34" charset="0"/>
              <a:buChar char="•"/>
            </a:pPr>
            <a:r>
              <a:rPr lang="en-US" sz="2400" dirty="0" smtClean="0"/>
              <a:t> Distress sales constitute a bulk of the transactions</a:t>
            </a:r>
          </a:p>
          <a:p>
            <a:pPr>
              <a:buFont typeface="Arial" pitchFamily="34" charset="0"/>
              <a:buChar char="•"/>
            </a:pPr>
            <a:r>
              <a:rPr lang="en-US" sz="2400" dirty="0" smtClean="0"/>
              <a:t> Full value is often concealed to escape stamp duty</a:t>
            </a:r>
          </a:p>
          <a:p>
            <a:pPr>
              <a:buFont typeface="Arial" pitchFamily="34" charset="0"/>
              <a:buChar char="•"/>
            </a:pPr>
            <a:r>
              <a:rPr lang="en-US" sz="2400" dirty="0" smtClean="0"/>
              <a:t> Any industrial or development project will cause significant appreciation of real estate prices</a:t>
            </a:r>
          </a:p>
          <a:p>
            <a:pPr>
              <a:buFont typeface="Arial" pitchFamily="34" charset="0"/>
              <a:buChar char="•"/>
            </a:pPr>
            <a:r>
              <a:rPr lang="en-US" sz="2400" i="1" dirty="0" smtClean="0"/>
              <a:t> Voluntary transactions as a proxy for owners’ value in forced acquisition</a:t>
            </a:r>
            <a:endParaRPr lang="en-U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81000"/>
            <a:ext cx="6934200" cy="646331"/>
          </a:xfrm>
          <a:prstGeom prst="rect">
            <a:avLst/>
          </a:prstGeom>
          <a:noFill/>
        </p:spPr>
        <p:txBody>
          <a:bodyPr wrap="square" rtlCol="0">
            <a:spAutoFit/>
          </a:bodyPr>
          <a:lstStyle/>
          <a:p>
            <a:pPr algn="ctr"/>
            <a:r>
              <a:rPr lang="en-US" sz="3600" dirty="0" smtClean="0"/>
              <a:t>Our Aim</a:t>
            </a:r>
          </a:p>
        </p:txBody>
      </p:sp>
      <p:sp>
        <p:nvSpPr>
          <p:cNvPr id="3" name="Rectangle 2"/>
          <p:cNvSpPr/>
          <p:nvPr/>
        </p:nvSpPr>
        <p:spPr>
          <a:xfrm>
            <a:off x="685800" y="1219200"/>
            <a:ext cx="7696200" cy="3046988"/>
          </a:xfrm>
          <a:prstGeom prst="rect">
            <a:avLst/>
          </a:prstGeom>
        </p:spPr>
        <p:txBody>
          <a:bodyPr wrap="square">
            <a:spAutoFit/>
          </a:bodyPr>
          <a:lstStyle/>
          <a:p>
            <a:pPr>
              <a:buFont typeface="Arial" pitchFamily="34" charset="0"/>
              <a:buChar char="•"/>
            </a:pPr>
            <a:r>
              <a:rPr lang="en-US" sz="2400" dirty="0" smtClean="0"/>
              <a:t> Come up with a formula for determining a compensation amount that reflects the dispossessed owners’ </a:t>
            </a:r>
            <a:r>
              <a:rPr lang="en-US" sz="2400" i="1" dirty="0" smtClean="0"/>
              <a:t>own valuation of their assets.</a:t>
            </a:r>
          </a:p>
          <a:p>
            <a:pPr>
              <a:buFont typeface="Arial" pitchFamily="34" charset="0"/>
              <a:buChar char="•"/>
            </a:pPr>
            <a:r>
              <a:rPr lang="en-US" sz="2400" dirty="0" smtClean="0"/>
              <a:t> Should leave no room for discretion in the hands of the State</a:t>
            </a:r>
          </a:p>
          <a:p>
            <a:pPr>
              <a:buFont typeface="Arial" pitchFamily="34" charset="0"/>
              <a:buChar char="•"/>
            </a:pPr>
            <a:r>
              <a:rPr lang="en-US" sz="2400" dirty="0" smtClean="0"/>
              <a:t> Economic efficiency dictates that the ownership pattern on the remaining land must be reshuffled so that those who place the greatest value on land end up remaining owners.</a:t>
            </a:r>
            <a:endParaRPr lang="en-US" sz="2400" i="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81000"/>
            <a:ext cx="6934200" cy="646331"/>
          </a:xfrm>
          <a:prstGeom prst="rect">
            <a:avLst/>
          </a:prstGeom>
          <a:noFill/>
        </p:spPr>
        <p:txBody>
          <a:bodyPr wrap="square" rtlCol="0">
            <a:spAutoFit/>
          </a:bodyPr>
          <a:lstStyle/>
          <a:p>
            <a:pPr algn="ctr"/>
            <a:r>
              <a:rPr lang="en-US" sz="3600" dirty="0" smtClean="0"/>
              <a:t>The Alternative</a:t>
            </a:r>
          </a:p>
        </p:txBody>
      </p:sp>
      <p:sp>
        <p:nvSpPr>
          <p:cNvPr id="3" name="Rectangle 2"/>
          <p:cNvSpPr/>
          <p:nvPr/>
        </p:nvSpPr>
        <p:spPr>
          <a:xfrm>
            <a:off x="685800" y="1219200"/>
            <a:ext cx="7696200" cy="4708981"/>
          </a:xfrm>
          <a:prstGeom prst="rect">
            <a:avLst/>
          </a:prstGeom>
        </p:spPr>
        <p:txBody>
          <a:bodyPr wrap="square">
            <a:spAutoFit/>
          </a:bodyPr>
          <a:lstStyle/>
          <a:p>
            <a:pPr>
              <a:buFont typeface="Arial" pitchFamily="34" charset="0"/>
              <a:buChar char="•"/>
            </a:pPr>
            <a:r>
              <a:rPr lang="en-US" sz="2400" dirty="0" smtClean="0"/>
              <a:t> A procedure based on a land auction, covering both the project area and surrounding farmland.</a:t>
            </a:r>
          </a:p>
          <a:p>
            <a:pPr>
              <a:buFont typeface="Arial" pitchFamily="34" charset="0"/>
              <a:buChar char="•"/>
            </a:pPr>
            <a:r>
              <a:rPr lang="en-US" sz="2400" dirty="0" smtClean="0"/>
              <a:t> The government should hold an auction and buy up the cheapest land on offer at the project site and its surrounding region. </a:t>
            </a:r>
          </a:p>
          <a:p>
            <a:pPr>
              <a:buFont typeface="Arial" pitchFamily="34" charset="0"/>
              <a:buChar char="•"/>
            </a:pPr>
            <a:r>
              <a:rPr lang="en-US" sz="2400" dirty="0" smtClean="0"/>
              <a:t> Landowners whose plots fall within the project site, but who have not sold in the auction, can then be compensated with equal sized plots of land acquired outside the site through the auction.</a:t>
            </a:r>
          </a:p>
          <a:p>
            <a:pPr>
              <a:buFont typeface="Arial" pitchFamily="34" charset="0"/>
              <a:buChar char="•"/>
            </a:pPr>
            <a:r>
              <a:rPr lang="en-US" sz="2400" dirty="0" smtClean="0"/>
              <a:t> The Auction:</a:t>
            </a:r>
          </a:p>
          <a:p>
            <a:pPr lvl="4">
              <a:buFont typeface="Wingdings" pitchFamily="2" charset="2"/>
              <a:buChar char="§"/>
            </a:pPr>
            <a:r>
              <a:rPr lang="en-US" sz="2000" dirty="0" smtClean="0"/>
              <a:t> Auction rules</a:t>
            </a:r>
          </a:p>
          <a:p>
            <a:pPr lvl="4">
              <a:buFont typeface="Wingdings" pitchFamily="2" charset="2"/>
              <a:buChar char="§"/>
            </a:pPr>
            <a:r>
              <a:rPr lang="en-US" sz="2000" dirty="0" smtClean="0"/>
              <a:t> Auction price</a:t>
            </a:r>
          </a:p>
          <a:p>
            <a:pPr lvl="4">
              <a:buFont typeface="Wingdings" pitchFamily="2" charset="2"/>
              <a:buChar char="§"/>
            </a:pPr>
            <a:r>
              <a:rPr lang="en-US" sz="2000" dirty="0" smtClean="0"/>
              <a:t> Reserve price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81000"/>
            <a:ext cx="6934200" cy="646331"/>
          </a:xfrm>
          <a:prstGeom prst="rect">
            <a:avLst/>
          </a:prstGeom>
          <a:noFill/>
        </p:spPr>
        <p:txBody>
          <a:bodyPr wrap="square" rtlCol="0">
            <a:spAutoFit/>
          </a:bodyPr>
          <a:lstStyle/>
          <a:p>
            <a:pPr algn="ctr"/>
            <a:r>
              <a:rPr lang="en-US" sz="3600" dirty="0" smtClean="0"/>
              <a:t>Advantages of the new approach</a:t>
            </a:r>
          </a:p>
        </p:txBody>
      </p:sp>
      <p:sp>
        <p:nvSpPr>
          <p:cNvPr id="3" name="Rectangle 2"/>
          <p:cNvSpPr/>
          <p:nvPr/>
        </p:nvSpPr>
        <p:spPr>
          <a:xfrm>
            <a:off x="685800" y="1219200"/>
            <a:ext cx="7696200" cy="3477875"/>
          </a:xfrm>
          <a:prstGeom prst="rect">
            <a:avLst/>
          </a:prstGeom>
        </p:spPr>
        <p:txBody>
          <a:bodyPr wrap="square">
            <a:spAutoFit/>
          </a:bodyPr>
          <a:lstStyle/>
          <a:p>
            <a:pPr>
              <a:buFont typeface="Arial" pitchFamily="34" charset="0"/>
              <a:buChar char="•"/>
            </a:pPr>
            <a:r>
              <a:rPr lang="en-US" sz="2000" dirty="0" smtClean="0"/>
              <a:t> Considerably less coercive</a:t>
            </a:r>
          </a:p>
          <a:p>
            <a:pPr>
              <a:buFont typeface="Arial" pitchFamily="34" charset="0"/>
              <a:buChar char="•"/>
            </a:pPr>
            <a:r>
              <a:rPr lang="en-US" sz="2000" dirty="0" smtClean="0"/>
              <a:t> Offers the farmer choice in the </a:t>
            </a:r>
            <a:r>
              <a:rPr lang="en-US" sz="2000" i="1" dirty="0" smtClean="0"/>
              <a:t>form of compensation </a:t>
            </a:r>
            <a:r>
              <a:rPr lang="en-US" sz="2000" dirty="0" smtClean="0"/>
              <a:t>– it can be taken either in cash or land.</a:t>
            </a:r>
          </a:p>
          <a:p>
            <a:pPr>
              <a:buFont typeface="Arial" pitchFamily="34" charset="0"/>
              <a:buChar char="•"/>
            </a:pPr>
            <a:r>
              <a:rPr lang="en-US" sz="2000" dirty="0" smtClean="0"/>
              <a:t> Proposal gives the farmer a strong incentive to bid truthfully</a:t>
            </a:r>
          </a:p>
          <a:p>
            <a:pPr>
              <a:buFont typeface="Arial" pitchFamily="34" charset="0"/>
              <a:buChar char="•"/>
            </a:pPr>
            <a:r>
              <a:rPr lang="en-US" sz="2000" dirty="0" smtClean="0"/>
              <a:t> Treats all local landowners (those owning plots in the project zone as well as outside) at par, allowing farmers to incorporate their own estimates of future land price inflation into their bids.</a:t>
            </a:r>
          </a:p>
          <a:p>
            <a:pPr>
              <a:buFont typeface="Arial" pitchFamily="34" charset="0"/>
              <a:buChar char="•"/>
            </a:pPr>
            <a:r>
              <a:rPr lang="en-US" sz="2000" dirty="0" smtClean="0"/>
              <a:t> Eliminates the problem of hold-up often associated with private acquisitions</a:t>
            </a:r>
          </a:p>
          <a:p>
            <a:pPr>
              <a:buFont typeface="Arial" pitchFamily="34" charset="0"/>
              <a:buChar char="•"/>
            </a:pPr>
            <a:r>
              <a:rPr lang="en-US" sz="2000" dirty="0" smtClean="0"/>
              <a:t>The proposal has a provision for the acquisition effort to</a:t>
            </a:r>
          </a:p>
          <a:p>
            <a:r>
              <a:rPr lang="en-US" sz="2000" dirty="0" smtClean="0"/>
              <a:t>fail and for land to remain in agricultural use.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381000"/>
            <a:ext cx="6934200" cy="646331"/>
          </a:xfrm>
          <a:prstGeom prst="rect">
            <a:avLst/>
          </a:prstGeom>
          <a:noFill/>
        </p:spPr>
        <p:txBody>
          <a:bodyPr wrap="square" rtlCol="0">
            <a:spAutoFit/>
          </a:bodyPr>
          <a:lstStyle/>
          <a:p>
            <a:pPr algn="ctr"/>
            <a:r>
              <a:rPr lang="en-US" sz="3600" dirty="0" smtClean="0"/>
              <a:t>Some Challenges</a:t>
            </a:r>
          </a:p>
        </p:txBody>
      </p:sp>
      <p:sp>
        <p:nvSpPr>
          <p:cNvPr id="3" name="Rectangle 2"/>
          <p:cNvSpPr/>
          <p:nvPr/>
        </p:nvSpPr>
        <p:spPr>
          <a:xfrm>
            <a:off x="685800" y="1219200"/>
            <a:ext cx="7696200" cy="1323439"/>
          </a:xfrm>
          <a:prstGeom prst="rect">
            <a:avLst/>
          </a:prstGeom>
        </p:spPr>
        <p:txBody>
          <a:bodyPr wrap="square">
            <a:spAutoFit/>
          </a:bodyPr>
          <a:lstStyle/>
          <a:p>
            <a:pPr>
              <a:buFont typeface="Arial" pitchFamily="34" charset="0"/>
              <a:buChar char="•"/>
            </a:pPr>
            <a:r>
              <a:rPr lang="en-US" sz="2000" dirty="0" smtClean="0"/>
              <a:t> Differences arising from soil quality, gradient, access to water</a:t>
            </a:r>
          </a:p>
          <a:p>
            <a:r>
              <a:rPr lang="en-US" sz="2000" dirty="0" smtClean="0"/>
              <a:t>sources, sunk investments like pump sets, etc.</a:t>
            </a:r>
          </a:p>
          <a:p>
            <a:pPr>
              <a:buFont typeface="Arial" pitchFamily="34" charset="0"/>
              <a:buChar char="•"/>
            </a:pPr>
            <a:r>
              <a:rPr lang="en-US" sz="2000" dirty="0" smtClean="0"/>
              <a:t>Relocation costs, distance-from-home issues, plot fragmentation,</a:t>
            </a:r>
          </a:p>
          <a:p>
            <a:r>
              <a:rPr lang="en-US" sz="2000" dirty="0" smtClean="0"/>
              <a:t>etc.</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1209</TotalTime>
  <Words>490</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The Land Acquisition Bill: A Critique and a Proposal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CC-Guest</dc:creator>
  <cp:lastModifiedBy>SUBRATO BANERJEE</cp:lastModifiedBy>
  <cp:revision>47</cp:revision>
  <dcterms:created xsi:type="dcterms:W3CDTF">2013-02-10T05:23:07Z</dcterms:created>
  <dcterms:modified xsi:type="dcterms:W3CDTF">2013-02-18T04:29:06Z</dcterms:modified>
</cp:coreProperties>
</file>