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86" r:id="rId3"/>
    <p:sldId id="287" r:id="rId4"/>
    <p:sldId id="288" r:id="rId5"/>
    <p:sldId id="289" r:id="rId6"/>
    <p:sldId id="290" r:id="rId7"/>
    <p:sldId id="291" r:id="rId8"/>
    <p:sldId id="292" r:id="rId9"/>
    <p:sldId id="294" r:id="rId10"/>
    <p:sldId id="295" r:id="rId11"/>
    <p:sldId id="259" r:id="rId12"/>
    <p:sldId id="278"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9" r:id="rId29"/>
    <p:sldId id="280" r:id="rId30"/>
    <p:sldId id="282" r:id="rId31"/>
    <p:sldId id="283" r:id="rId32"/>
    <p:sldId id="284"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43874F-0D45-4DC0-88E0-E250BB1300EB}" type="datetimeFigureOut">
              <a:rPr lang="en-US" smtClean="0"/>
              <a:pPr/>
              <a:t>2/18/2013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62451F-E9A8-4E3C-928C-E5584C40525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F45567-818A-496C-9CDE-A1DDBCDC9603}" type="datetimeFigureOut">
              <a:rPr lang="en-US" smtClean="0"/>
              <a:pPr/>
              <a:t>2/18/2013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46822-9C1D-474C-B6F1-6E848720B72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F45567-818A-496C-9CDE-A1DDBCDC9603}" type="datetimeFigureOut">
              <a:rPr lang="en-US" smtClean="0"/>
              <a:pPr/>
              <a:t>2/18/2013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46822-9C1D-474C-B6F1-6E848720B72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F45567-818A-496C-9CDE-A1DDBCDC9603}" type="datetimeFigureOut">
              <a:rPr lang="en-US" smtClean="0"/>
              <a:pPr/>
              <a:t>2/18/2013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46822-9C1D-474C-B6F1-6E848720B72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F45567-818A-496C-9CDE-A1DDBCDC9603}" type="datetimeFigureOut">
              <a:rPr lang="en-US" smtClean="0"/>
              <a:pPr/>
              <a:t>2/18/2013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46822-9C1D-474C-B6F1-6E848720B72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F45567-818A-496C-9CDE-A1DDBCDC9603}" type="datetimeFigureOut">
              <a:rPr lang="en-US" smtClean="0"/>
              <a:pPr/>
              <a:t>2/18/2013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46822-9C1D-474C-B6F1-6E848720B72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F45567-818A-496C-9CDE-A1DDBCDC9603}" type="datetimeFigureOut">
              <a:rPr lang="en-US" smtClean="0"/>
              <a:pPr/>
              <a:t>2/18/2013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46822-9C1D-474C-B6F1-6E848720B72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F45567-818A-496C-9CDE-A1DDBCDC9603}" type="datetimeFigureOut">
              <a:rPr lang="en-US" smtClean="0"/>
              <a:pPr/>
              <a:t>2/18/2013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546822-9C1D-474C-B6F1-6E848720B72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F45567-818A-496C-9CDE-A1DDBCDC9603}" type="datetimeFigureOut">
              <a:rPr lang="en-US" smtClean="0"/>
              <a:pPr/>
              <a:t>2/18/2013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546822-9C1D-474C-B6F1-6E848720B72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F45567-818A-496C-9CDE-A1DDBCDC9603}" type="datetimeFigureOut">
              <a:rPr lang="en-US" smtClean="0"/>
              <a:pPr/>
              <a:t>2/18/2013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546822-9C1D-474C-B6F1-6E848720B72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F45567-818A-496C-9CDE-A1DDBCDC9603}" type="datetimeFigureOut">
              <a:rPr lang="en-US" smtClean="0"/>
              <a:pPr/>
              <a:t>2/18/2013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46822-9C1D-474C-B6F1-6E848720B72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F45567-818A-496C-9CDE-A1DDBCDC9603}" type="datetimeFigureOut">
              <a:rPr lang="en-US" smtClean="0"/>
              <a:pPr/>
              <a:t>2/18/2013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46822-9C1D-474C-B6F1-6E848720B72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F45567-818A-496C-9CDE-A1DDBCDC9603}" type="datetimeFigureOut">
              <a:rPr lang="en-US" smtClean="0"/>
              <a:pPr/>
              <a:t>2/18/2013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546822-9C1D-474C-B6F1-6E848720B72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1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24.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25.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2895600"/>
          </a:xfrm>
        </p:spPr>
        <p:txBody>
          <a:bodyPr>
            <a:normAutofit fontScale="90000"/>
          </a:bodyPr>
          <a:lstStyle/>
          <a:p>
            <a:r>
              <a:rPr lang="en-US" dirty="0" smtClean="0"/>
              <a:t>Land Acquisition for Industrialization and</a:t>
            </a:r>
            <a:br>
              <a:rPr lang="en-US" dirty="0" smtClean="0"/>
            </a:br>
            <a:r>
              <a:rPr lang="en-US" dirty="0" smtClean="0"/>
              <a:t>Compensation of Displaced Farmers</a:t>
            </a:r>
            <a:br>
              <a:rPr lang="en-US" dirty="0" smtClean="0"/>
            </a:br>
            <a:endParaRPr lang="en-US" dirty="0"/>
          </a:p>
        </p:txBody>
      </p:sp>
      <p:sp>
        <p:nvSpPr>
          <p:cNvPr id="3" name="Subtitle 2"/>
          <p:cNvSpPr>
            <a:spLocks noGrp="1"/>
          </p:cNvSpPr>
          <p:nvPr>
            <p:ph type="subTitle" idx="1"/>
          </p:nvPr>
        </p:nvSpPr>
        <p:spPr/>
        <p:txBody>
          <a:bodyPr/>
          <a:lstStyle/>
          <a:p>
            <a:r>
              <a:rPr lang="en-US" dirty="0" err="1" smtClean="0"/>
              <a:t>Maitreesh</a:t>
            </a:r>
            <a:r>
              <a:rPr lang="en-US" dirty="0" smtClean="0"/>
              <a:t> </a:t>
            </a:r>
            <a:r>
              <a:rPr lang="en-US" dirty="0" err="1" smtClean="0"/>
              <a:t>Ghatak</a:t>
            </a:r>
            <a:r>
              <a:rPr lang="en-US" dirty="0" smtClean="0"/>
              <a:t> </a:t>
            </a:r>
          </a:p>
          <a:p>
            <a:r>
              <a:rPr lang="en-US" dirty="0" smtClean="0"/>
              <a:t> </a:t>
            </a:r>
            <a:r>
              <a:rPr lang="en-US" dirty="0" err="1" smtClean="0"/>
              <a:t>Dilip</a:t>
            </a:r>
            <a:r>
              <a:rPr lang="en-US" dirty="0" smtClean="0"/>
              <a:t> </a:t>
            </a:r>
            <a:r>
              <a:rPr lang="en-US" dirty="0" err="1" smtClean="0"/>
              <a:t>Mookherjee</a:t>
            </a:r>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762000" y="1371600"/>
            <a:ext cx="7562850" cy="3048000"/>
          </a:xfrm>
          <a:prstGeom prst="rect">
            <a:avLst/>
          </a:prstGeom>
          <a:noFill/>
          <a:ln w="9525">
            <a:noFill/>
            <a:miter lim="800000"/>
            <a:headEnd/>
            <a:tailEnd/>
          </a:ln>
        </p:spPr>
      </p:pic>
      <p:sp>
        <p:nvSpPr>
          <p:cNvPr id="3" name="Rectangle 2"/>
          <p:cNvSpPr/>
          <p:nvPr/>
        </p:nvSpPr>
        <p:spPr>
          <a:xfrm>
            <a:off x="2971800" y="228600"/>
            <a:ext cx="2736005" cy="646331"/>
          </a:xfrm>
          <a:prstGeom prst="rect">
            <a:avLst/>
          </a:prstGeom>
        </p:spPr>
        <p:txBody>
          <a:bodyPr wrap="none">
            <a:spAutoFit/>
          </a:bodyPr>
          <a:lstStyle/>
          <a:p>
            <a:pPr algn="ctr"/>
            <a:r>
              <a:rPr lang="en-US" sz="3600" dirty="0" smtClean="0"/>
              <a:t>The First-Best</a:t>
            </a:r>
            <a:endParaRPr lang="en-US" sz="3600" dirty="0"/>
          </a:p>
        </p:txBody>
      </p:sp>
      <p:pic>
        <p:nvPicPr>
          <p:cNvPr id="2051" name="Picture 3"/>
          <p:cNvPicPr>
            <a:picLocks noChangeAspect="1" noChangeArrowheads="1"/>
          </p:cNvPicPr>
          <p:nvPr/>
        </p:nvPicPr>
        <p:blipFill>
          <a:blip r:embed="rId3" cstate="print"/>
          <a:srcRect/>
          <a:stretch>
            <a:fillRect/>
          </a:stretch>
        </p:blipFill>
        <p:spPr bwMode="auto">
          <a:xfrm>
            <a:off x="762000" y="4419600"/>
            <a:ext cx="7524750" cy="15240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Time-line</a:t>
            </a:r>
            <a:endParaRPr lang="en-US" sz="2400" dirty="0"/>
          </a:p>
        </p:txBody>
      </p:sp>
      <p:sp>
        <p:nvSpPr>
          <p:cNvPr id="3" name="Content Placeholder 2"/>
          <p:cNvSpPr>
            <a:spLocks noGrp="1"/>
          </p:cNvSpPr>
          <p:nvPr>
            <p:ph idx="1"/>
          </p:nvPr>
        </p:nvSpPr>
        <p:spPr/>
        <p:txBody>
          <a:bodyPr>
            <a:normAutofit/>
          </a:bodyPr>
          <a:lstStyle/>
          <a:p>
            <a:r>
              <a:rPr lang="en-US" sz="2400" dirty="0" smtClean="0"/>
              <a:t>Landlord(L) and Tenant(T)  make investment</a:t>
            </a:r>
          </a:p>
          <a:p>
            <a:r>
              <a:rPr lang="en-US" sz="2400" dirty="0" smtClean="0"/>
              <a:t>L observes the value of p, therefore x &amp; y  (not verifiable)</a:t>
            </a:r>
          </a:p>
          <a:p>
            <a:r>
              <a:rPr lang="en-US" sz="2400" dirty="0" smtClean="0"/>
              <a:t>L can sell plots for v per plot</a:t>
            </a:r>
          </a:p>
          <a:p>
            <a:r>
              <a:rPr lang="en-US" sz="2400" dirty="0" smtClean="0"/>
              <a:t>v is random variable with continuous density f</a:t>
            </a:r>
          </a:p>
          <a:p>
            <a:pPr>
              <a:buNone/>
            </a:pPr>
            <a:endParaRPr lang="en-US" sz="2400" dirty="0"/>
          </a:p>
          <a:p>
            <a:endParaRPr lang="en-US" sz="2400" dirty="0"/>
          </a:p>
          <a:p>
            <a:endParaRPr lang="en-US" sz="2400" dirty="0" smtClean="0"/>
          </a:p>
          <a:p>
            <a:r>
              <a:rPr lang="en-US" sz="2400" dirty="0" smtClean="0"/>
              <a:t>L </a:t>
            </a:r>
          </a:p>
          <a:p>
            <a:endParaRPr lang="en-US" sz="2400" dirty="0"/>
          </a:p>
        </p:txBody>
      </p:sp>
      <p:cxnSp>
        <p:nvCxnSpPr>
          <p:cNvPr id="5" name="Straight Connector 4"/>
          <p:cNvCxnSpPr/>
          <p:nvPr/>
        </p:nvCxnSpPr>
        <p:spPr>
          <a:xfrm flipV="1">
            <a:off x="1066800" y="4495800"/>
            <a:ext cx="12954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143000" y="4876800"/>
            <a:ext cx="1066800" cy="68580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219200" y="4267200"/>
            <a:ext cx="685800" cy="461665"/>
          </a:xfrm>
          <a:prstGeom prst="rect">
            <a:avLst/>
          </a:prstGeom>
          <a:noFill/>
        </p:spPr>
        <p:txBody>
          <a:bodyPr wrap="square" rtlCol="0">
            <a:spAutoFit/>
          </a:bodyPr>
          <a:lstStyle/>
          <a:p>
            <a:r>
              <a:rPr lang="en-US" sz="2400" dirty="0" smtClean="0"/>
              <a:t>sale</a:t>
            </a:r>
            <a:endParaRPr lang="en-US" sz="2400" dirty="0"/>
          </a:p>
        </p:txBody>
      </p:sp>
      <p:sp>
        <p:nvSpPr>
          <p:cNvPr id="10" name="TextBox 9"/>
          <p:cNvSpPr txBox="1"/>
          <p:nvPr/>
        </p:nvSpPr>
        <p:spPr>
          <a:xfrm>
            <a:off x="1219200" y="5269469"/>
            <a:ext cx="1066800" cy="830997"/>
          </a:xfrm>
          <a:prstGeom prst="rect">
            <a:avLst/>
          </a:prstGeom>
          <a:noFill/>
        </p:spPr>
        <p:txBody>
          <a:bodyPr wrap="square" rtlCol="0">
            <a:spAutoFit/>
          </a:bodyPr>
          <a:lstStyle/>
          <a:p>
            <a:r>
              <a:rPr lang="en-US" sz="2400" dirty="0" smtClean="0"/>
              <a:t>No sale</a:t>
            </a:r>
            <a:endParaRPr lang="en-US" sz="2400" dirty="0"/>
          </a:p>
        </p:txBody>
      </p:sp>
      <p:sp>
        <p:nvSpPr>
          <p:cNvPr id="11" name="TextBox 10"/>
          <p:cNvSpPr txBox="1"/>
          <p:nvPr/>
        </p:nvSpPr>
        <p:spPr>
          <a:xfrm>
            <a:off x="2362200" y="5421869"/>
            <a:ext cx="1905000" cy="461665"/>
          </a:xfrm>
          <a:prstGeom prst="rect">
            <a:avLst/>
          </a:prstGeom>
          <a:noFill/>
        </p:spPr>
        <p:txBody>
          <a:bodyPr wrap="square" rtlCol="0">
            <a:spAutoFit/>
          </a:bodyPr>
          <a:lstStyle/>
          <a:p>
            <a:r>
              <a:rPr lang="en-US" sz="2400" dirty="0" smtClean="0"/>
              <a:t>(1-s)</a:t>
            </a:r>
            <a:r>
              <a:rPr lang="en-US" sz="2400" dirty="0" err="1" smtClean="0"/>
              <a:t>pA,spA</a:t>
            </a:r>
            <a:endParaRPr lang="en-US" sz="2400" dirty="0"/>
          </a:p>
        </p:txBody>
      </p:sp>
      <p:sp>
        <p:nvSpPr>
          <p:cNvPr id="12" name="TextBox 11"/>
          <p:cNvSpPr txBox="1"/>
          <p:nvPr/>
        </p:nvSpPr>
        <p:spPr>
          <a:xfrm>
            <a:off x="2362200" y="4191000"/>
            <a:ext cx="1371600" cy="461665"/>
          </a:xfrm>
          <a:prstGeom prst="rect">
            <a:avLst/>
          </a:prstGeom>
          <a:noFill/>
        </p:spPr>
        <p:txBody>
          <a:bodyPr wrap="square" rtlCol="0">
            <a:spAutoFit/>
          </a:bodyPr>
          <a:lstStyle/>
          <a:p>
            <a:r>
              <a:rPr lang="en-US" sz="2400" dirty="0" err="1" smtClean="0"/>
              <a:t>nv-nc,c</a:t>
            </a: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second best</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Tenants and landlord maximize their respective </a:t>
            </a:r>
            <a:r>
              <a:rPr lang="en-US" sz="2400" dirty="0" err="1" smtClean="0"/>
              <a:t>payoﬀs</a:t>
            </a:r>
            <a:r>
              <a:rPr lang="en-US" sz="2400" dirty="0" smtClean="0"/>
              <a:t> and select their investments independently</a:t>
            </a:r>
          </a:p>
          <a:p>
            <a:r>
              <a:rPr lang="en-US" sz="2400" dirty="0" smtClean="0"/>
              <a:t>landlord decides whether to sell the plots after observing v</a:t>
            </a:r>
          </a:p>
          <a:p>
            <a:r>
              <a:rPr lang="en-US" sz="2400" dirty="0" smtClean="0"/>
              <a:t>L will sell land if</a:t>
            </a:r>
          </a:p>
          <a:p>
            <a:endParaRPr lang="en-US" sz="2400" dirty="0" smtClean="0"/>
          </a:p>
          <a:p>
            <a:endParaRPr lang="en-US" sz="2400" dirty="0"/>
          </a:p>
          <a:p>
            <a:endParaRPr lang="en-US" sz="2400" dirty="0" smtClean="0"/>
          </a:p>
          <a:p>
            <a:r>
              <a:rPr lang="en-US" sz="2400" dirty="0" smtClean="0"/>
              <a:t>We will focus  on symmetric </a:t>
            </a:r>
            <a:r>
              <a:rPr lang="en-US" sz="2400" dirty="0" err="1" smtClean="0"/>
              <a:t>equilibria</a:t>
            </a:r>
            <a:r>
              <a:rPr lang="en-US" sz="2400" dirty="0" smtClean="0"/>
              <a:t>, as preference of tenants are same</a:t>
            </a:r>
          </a:p>
          <a:p>
            <a:r>
              <a:rPr lang="en-US" sz="2400" dirty="0" smtClean="0"/>
              <a:t>We need to check whether it is an equilibrium → are unilateral deviations are </a:t>
            </a:r>
            <a:r>
              <a:rPr lang="en-US" sz="2400" dirty="0" err="1" smtClean="0"/>
              <a:t>unproﬁtable</a:t>
            </a:r>
            <a:r>
              <a:rPr lang="en-US" sz="2400" dirty="0" smtClean="0"/>
              <a:t>?</a:t>
            </a:r>
          </a:p>
          <a:p>
            <a:endParaRPr lang="en-US" sz="2400" dirty="0" smtClean="0"/>
          </a:p>
          <a:p>
            <a:endParaRPr lang="en-US" sz="2400" dirty="0" smtClean="0"/>
          </a:p>
          <a:p>
            <a:endParaRPr lang="en-US" sz="2400" dirty="0"/>
          </a:p>
        </p:txBody>
      </p:sp>
      <p:pic>
        <p:nvPicPr>
          <p:cNvPr id="4" name="Picture 2"/>
          <p:cNvPicPr>
            <a:picLocks noChangeAspect="1" noChangeArrowheads="1"/>
          </p:cNvPicPr>
          <p:nvPr/>
        </p:nvPicPr>
        <p:blipFill>
          <a:blip r:embed="rId2" cstate="print"/>
          <a:srcRect/>
          <a:stretch>
            <a:fillRect/>
          </a:stretch>
        </p:blipFill>
        <p:spPr bwMode="auto">
          <a:xfrm>
            <a:off x="2590800" y="3232608"/>
            <a:ext cx="3200400" cy="11107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sz="2400" dirty="0" smtClean="0"/>
              <a:t>Tenant’s expected payoff</a:t>
            </a:r>
          </a:p>
          <a:p>
            <a:endParaRPr lang="en-US" sz="2400" dirty="0"/>
          </a:p>
          <a:p>
            <a:endParaRPr lang="en-US" sz="2400" dirty="0" smtClean="0"/>
          </a:p>
          <a:p>
            <a:endParaRPr lang="en-US" sz="2400" dirty="0" smtClean="0"/>
          </a:p>
          <a:p>
            <a:r>
              <a:rPr lang="en-US" sz="2400" dirty="0" smtClean="0"/>
              <a:t>                    =</a:t>
            </a:r>
          </a:p>
          <a:p>
            <a:endParaRPr lang="en-US" sz="2400" dirty="0"/>
          </a:p>
          <a:p>
            <a:r>
              <a:rPr lang="en-US" sz="2400" dirty="0" smtClean="0"/>
              <a:t>The </a:t>
            </a:r>
            <a:r>
              <a:rPr lang="en-US" sz="2400" dirty="0" err="1" smtClean="0"/>
              <a:t>ﬁrst</a:t>
            </a:r>
            <a:r>
              <a:rPr lang="en-US" sz="2400" dirty="0" smtClean="0"/>
              <a:t>-order condition for the tenant to optimally choose    </a:t>
            </a:r>
            <a:r>
              <a:rPr lang="en-US" sz="2400" dirty="0" err="1" smtClean="0"/>
              <a:t>y</a:t>
            </a:r>
            <a:r>
              <a:rPr lang="en-US" sz="900" dirty="0" err="1" smtClean="0"/>
              <a:t>i</a:t>
            </a:r>
            <a:r>
              <a:rPr lang="en-US" sz="2400" dirty="0" smtClean="0"/>
              <a:t> = y is then</a:t>
            </a:r>
          </a:p>
          <a:p>
            <a:endParaRPr lang="en-US" sz="2400" dirty="0"/>
          </a:p>
          <a:p>
            <a:endParaRPr lang="en-US" sz="2400" dirty="0" smtClean="0"/>
          </a:p>
          <a:p>
            <a:r>
              <a:rPr lang="en-US" sz="2400" dirty="0" smtClean="0"/>
              <a:t>The second order condition</a:t>
            </a:r>
          </a:p>
          <a:p>
            <a:endParaRPr lang="en-US" sz="2400" dirty="0" smtClean="0"/>
          </a:p>
          <a:p>
            <a:endParaRPr lang="en-US" sz="2400" dirty="0" smtClean="0"/>
          </a:p>
          <a:p>
            <a:endParaRPr lang="en-US" sz="2400" dirty="0"/>
          </a:p>
        </p:txBody>
      </p:sp>
      <p:pic>
        <p:nvPicPr>
          <p:cNvPr id="4" name="Picture 2"/>
          <p:cNvPicPr>
            <a:picLocks noChangeAspect="1" noChangeArrowheads="1"/>
          </p:cNvPicPr>
          <p:nvPr/>
        </p:nvPicPr>
        <p:blipFill>
          <a:blip r:embed="rId2" cstate="print"/>
          <a:srcRect/>
          <a:stretch>
            <a:fillRect/>
          </a:stretch>
        </p:blipFill>
        <p:spPr bwMode="auto">
          <a:xfrm>
            <a:off x="952499" y="838200"/>
            <a:ext cx="7758551" cy="747682"/>
          </a:xfrm>
          <a:prstGeom prst="rect">
            <a:avLst/>
          </a:prstGeom>
          <a:noFill/>
          <a:ln w="9525">
            <a:noFill/>
            <a:miter lim="800000"/>
            <a:headEnd/>
            <a:tailEnd/>
          </a:ln>
        </p:spPr>
      </p:pic>
      <p:pic>
        <p:nvPicPr>
          <p:cNvPr id="5" name="Picture 3"/>
          <p:cNvPicPr>
            <a:picLocks noChangeAspect="1" noChangeArrowheads="1"/>
          </p:cNvPicPr>
          <p:nvPr/>
        </p:nvPicPr>
        <p:blipFill>
          <a:blip r:embed="rId3" cstate="print"/>
          <a:srcRect/>
          <a:stretch>
            <a:fillRect/>
          </a:stretch>
        </p:blipFill>
        <p:spPr bwMode="auto">
          <a:xfrm>
            <a:off x="1009649" y="2133600"/>
            <a:ext cx="1105270" cy="444275"/>
          </a:xfrm>
          <a:prstGeom prst="rect">
            <a:avLst/>
          </a:prstGeom>
          <a:noFill/>
          <a:ln w="9525">
            <a:noFill/>
            <a:miter lim="800000"/>
            <a:headEnd/>
            <a:tailEnd/>
          </a:ln>
        </p:spPr>
      </p:pic>
      <p:pic>
        <p:nvPicPr>
          <p:cNvPr id="6" name="Picture 4"/>
          <p:cNvPicPr>
            <a:picLocks noChangeAspect="1" noChangeArrowheads="1"/>
          </p:cNvPicPr>
          <p:nvPr/>
        </p:nvPicPr>
        <p:blipFill>
          <a:blip r:embed="rId4" cstate="print"/>
          <a:srcRect/>
          <a:stretch>
            <a:fillRect/>
          </a:stretch>
        </p:blipFill>
        <p:spPr bwMode="auto">
          <a:xfrm>
            <a:off x="2533649" y="2209799"/>
            <a:ext cx="5352968" cy="346751"/>
          </a:xfrm>
          <a:prstGeom prst="rect">
            <a:avLst/>
          </a:prstGeom>
          <a:noFill/>
          <a:ln w="9525">
            <a:noFill/>
            <a:miter lim="800000"/>
            <a:headEnd/>
            <a:tailEnd/>
          </a:ln>
        </p:spPr>
      </p:pic>
      <p:pic>
        <p:nvPicPr>
          <p:cNvPr id="7" name="Picture 3"/>
          <p:cNvPicPr>
            <a:picLocks noChangeAspect="1" noChangeArrowheads="1"/>
          </p:cNvPicPr>
          <p:nvPr/>
        </p:nvPicPr>
        <p:blipFill>
          <a:blip r:embed="rId5" cstate="print"/>
          <a:srcRect/>
          <a:stretch>
            <a:fillRect/>
          </a:stretch>
        </p:blipFill>
        <p:spPr bwMode="auto">
          <a:xfrm>
            <a:off x="609599" y="3886200"/>
            <a:ext cx="7411805" cy="704338"/>
          </a:xfrm>
          <a:prstGeom prst="rect">
            <a:avLst/>
          </a:prstGeom>
          <a:noFill/>
          <a:ln w="9525">
            <a:noFill/>
            <a:miter lim="800000"/>
            <a:headEnd/>
            <a:tailEnd/>
          </a:ln>
        </p:spPr>
      </p:pic>
      <p:pic>
        <p:nvPicPr>
          <p:cNvPr id="9" name="Picture 5"/>
          <p:cNvPicPr>
            <a:picLocks noChangeAspect="1" noChangeArrowheads="1"/>
          </p:cNvPicPr>
          <p:nvPr/>
        </p:nvPicPr>
        <p:blipFill>
          <a:blip r:embed="rId6" cstate="print"/>
          <a:srcRect/>
          <a:stretch>
            <a:fillRect/>
          </a:stretch>
        </p:blipFill>
        <p:spPr bwMode="auto">
          <a:xfrm>
            <a:off x="981074" y="5410200"/>
            <a:ext cx="5038725" cy="69350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r>
              <a:rPr lang="en-US" sz="2400" dirty="0"/>
              <a:t>T</a:t>
            </a:r>
            <a:r>
              <a:rPr lang="en-US" sz="2400" dirty="0" smtClean="0"/>
              <a:t>he slope of the tenant’s reaction function:</a:t>
            </a:r>
          </a:p>
          <a:p>
            <a:endParaRPr lang="en-US" sz="2400" dirty="0"/>
          </a:p>
          <a:p>
            <a:endParaRPr lang="en-US" sz="2400" dirty="0" smtClean="0"/>
          </a:p>
          <a:p>
            <a:endParaRPr lang="en-US" sz="2400" dirty="0"/>
          </a:p>
          <a:p>
            <a:r>
              <a:rPr lang="en-US" sz="2400" dirty="0" err="1" smtClean="0"/>
              <a:t>spA</a:t>
            </a:r>
            <a:r>
              <a:rPr lang="en-US" sz="2400" dirty="0" smtClean="0"/>
              <a:t>−c &gt; 0, with n large enough slope is positive</a:t>
            </a:r>
          </a:p>
          <a:p>
            <a:endParaRPr lang="en-US" sz="2400" dirty="0" smtClean="0"/>
          </a:p>
          <a:p>
            <a:r>
              <a:rPr lang="en-US" sz="2400" dirty="0" smtClean="0"/>
              <a:t>There are two effects:</a:t>
            </a:r>
          </a:p>
          <a:p>
            <a:pPr>
              <a:buNone/>
            </a:pPr>
            <a:r>
              <a:rPr lang="en-US" sz="2400" dirty="0" smtClean="0"/>
              <a:t>	-</a:t>
            </a:r>
            <a:r>
              <a:rPr lang="en-US" sz="2400" dirty="0"/>
              <a:t> R</a:t>
            </a:r>
            <a:r>
              <a:rPr lang="en-US" sz="2400" dirty="0" smtClean="0"/>
              <a:t>ise in x → positive marginal return to the tenant’s investment</a:t>
            </a:r>
          </a:p>
          <a:p>
            <a:pPr>
              <a:buNone/>
            </a:pPr>
            <a:r>
              <a:rPr lang="en-US" sz="2400" dirty="0" smtClean="0"/>
              <a:t>	- Higher investment by Landlord →  change in the tenant’s incentive to manipulate the probability of land conversion</a:t>
            </a:r>
          </a:p>
          <a:p>
            <a:endParaRPr lang="en-US" sz="2400" dirty="0" smtClean="0"/>
          </a:p>
          <a:p>
            <a:r>
              <a:rPr lang="en-US" sz="2400" dirty="0" smtClean="0"/>
              <a:t>Higher investment by </a:t>
            </a:r>
            <a:r>
              <a:rPr lang="en-US" sz="2400" dirty="0"/>
              <a:t>L</a:t>
            </a:r>
            <a:r>
              <a:rPr lang="en-US" sz="2400" dirty="0" smtClean="0"/>
              <a:t>andlord → reduced likelihood of the land conversion → higher tenant’s incentive to invest</a:t>
            </a:r>
          </a:p>
          <a:p>
            <a:endParaRPr lang="en-US" sz="2400" dirty="0" smtClean="0"/>
          </a:p>
          <a:p>
            <a:endParaRPr lang="en-US" sz="2400" dirty="0"/>
          </a:p>
        </p:txBody>
      </p:sp>
      <p:pic>
        <p:nvPicPr>
          <p:cNvPr id="4" name="Picture 2"/>
          <p:cNvPicPr>
            <a:picLocks noChangeAspect="1" noChangeArrowheads="1"/>
          </p:cNvPicPr>
          <p:nvPr/>
        </p:nvPicPr>
        <p:blipFill>
          <a:blip r:embed="rId2" cstate="print"/>
          <a:srcRect/>
          <a:stretch>
            <a:fillRect/>
          </a:stretch>
        </p:blipFill>
        <p:spPr bwMode="auto">
          <a:xfrm>
            <a:off x="995362" y="828675"/>
            <a:ext cx="7153275" cy="1152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cstate="print"/>
          <a:srcRect/>
          <a:stretch>
            <a:fillRect/>
          </a:stretch>
        </p:blipFill>
        <p:spPr bwMode="auto">
          <a:xfrm>
            <a:off x="609600" y="2971800"/>
            <a:ext cx="7952509" cy="76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200" dirty="0" smtClean="0"/>
              <a:t>Landlord’s incentives</a:t>
            </a:r>
            <a:endParaRPr lang="en-US" sz="3200" dirty="0"/>
          </a:p>
        </p:txBody>
      </p:sp>
      <p:sp>
        <p:nvSpPr>
          <p:cNvPr id="3" name="Content Placeholder 2"/>
          <p:cNvSpPr>
            <a:spLocks noGrp="1"/>
          </p:cNvSpPr>
          <p:nvPr>
            <p:ph idx="1"/>
          </p:nvPr>
        </p:nvSpPr>
        <p:spPr>
          <a:xfrm>
            <a:off x="457200" y="533400"/>
            <a:ext cx="8229600" cy="5592763"/>
          </a:xfrm>
        </p:spPr>
        <p:txBody>
          <a:bodyPr>
            <a:normAutofit fontScale="92500" lnSpcReduction="10000"/>
          </a:bodyPr>
          <a:lstStyle/>
          <a:p>
            <a:r>
              <a:rPr lang="en-US" sz="2400" dirty="0" smtClean="0"/>
              <a:t>The landlord’s expected payoff</a:t>
            </a:r>
          </a:p>
          <a:p>
            <a:endParaRPr lang="en-US" sz="2400" dirty="0" smtClean="0"/>
          </a:p>
          <a:p>
            <a:endParaRPr lang="en-US" sz="2400" dirty="0"/>
          </a:p>
          <a:p>
            <a:r>
              <a:rPr lang="en-US" sz="2400" dirty="0" smtClean="0"/>
              <a:t>FOC</a:t>
            </a:r>
          </a:p>
          <a:p>
            <a:endParaRPr lang="en-US" sz="2400" dirty="0" smtClean="0"/>
          </a:p>
          <a:p>
            <a:r>
              <a:rPr lang="en-US" sz="2400" dirty="0" smtClean="0"/>
              <a:t>Leibniz rule for </a:t>
            </a:r>
            <a:r>
              <a:rPr lang="en-US" sz="2400" dirty="0" err="1" smtClean="0"/>
              <a:t>diffrentiation</a:t>
            </a:r>
            <a:endParaRPr lang="en-US" sz="2400" dirty="0" smtClean="0"/>
          </a:p>
          <a:p>
            <a:endParaRPr lang="en-US" sz="2400" dirty="0" smtClean="0"/>
          </a:p>
          <a:p>
            <a:endParaRPr lang="en-US" sz="2400" dirty="0" smtClean="0"/>
          </a:p>
          <a:p>
            <a:endParaRPr lang="en-US" sz="2400" dirty="0"/>
          </a:p>
          <a:p>
            <a:r>
              <a:rPr lang="en-US" sz="2400" dirty="0" smtClean="0"/>
              <a:t>d/</a:t>
            </a:r>
            <a:r>
              <a:rPr lang="en-US" sz="2400" dirty="0" err="1" smtClean="0"/>
              <a:t>dx</a:t>
            </a:r>
            <a:r>
              <a:rPr lang="en-US" sz="4400" dirty="0" smtClean="0"/>
              <a:t>[ </a:t>
            </a:r>
            <a:r>
              <a:rPr lang="en-US" sz="2400" dirty="0" smtClean="0"/>
              <a:t>                                    </a:t>
            </a:r>
            <a:r>
              <a:rPr lang="en-US" sz="4800" dirty="0" smtClean="0"/>
              <a:t>]</a:t>
            </a:r>
            <a:r>
              <a:rPr lang="en-US" sz="2400" dirty="0" smtClean="0"/>
              <a:t>=  -(c+(1-s)</a:t>
            </a:r>
            <a:r>
              <a:rPr lang="en-US" sz="2400" dirty="0" err="1" smtClean="0"/>
              <a:t>pA</a:t>
            </a:r>
            <a:r>
              <a:rPr lang="en-US" sz="2400" dirty="0" smtClean="0"/>
              <a:t>-c)f(c+(1-s)</a:t>
            </a:r>
            <a:r>
              <a:rPr lang="en-US" sz="2400" dirty="0" err="1" smtClean="0"/>
              <a:t>pA</a:t>
            </a:r>
            <a:r>
              <a:rPr lang="en-US" sz="2400" dirty="0" smtClean="0"/>
              <a:t>)</a:t>
            </a:r>
            <a:r>
              <a:rPr lang="en-US" sz="2400" dirty="0" smtClean="0"/>
              <a:t> (</a:t>
            </a:r>
            <a:r>
              <a:rPr lang="en-US" sz="2400" dirty="0" smtClean="0"/>
              <a:t>1-s)</a:t>
            </a:r>
            <a:r>
              <a:rPr lang="en-US" sz="2400" dirty="0" err="1" smtClean="0"/>
              <a:t>p</a:t>
            </a:r>
            <a:r>
              <a:rPr lang="en-US" sz="1000" dirty="0" err="1" smtClean="0"/>
              <a:t>x</a:t>
            </a:r>
            <a:r>
              <a:rPr lang="en-US" sz="2400" dirty="0" err="1" smtClean="0"/>
              <a:t>A</a:t>
            </a:r>
            <a:endParaRPr lang="en-US" sz="2400" dirty="0" smtClean="0"/>
          </a:p>
          <a:p>
            <a:pPr>
              <a:buNone/>
            </a:pPr>
            <a:r>
              <a:rPr lang="en-US" sz="2400" dirty="0" smtClean="0"/>
              <a:t>= </a:t>
            </a:r>
            <a:r>
              <a:rPr lang="en-US" sz="2400" dirty="0" smtClean="0"/>
              <a:t>-(1-s)</a:t>
            </a:r>
            <a:r>
              <a:rPr lang="en-US" sz="2400" dirty="0" err="1" smtClean="0"/>
              <a:t>pAf</a:t>
            </a:r>
            <a:r>
              <a:rPr lang="en-US" sz="2400" dirty="0" smtClean="0"/>
              <a:t>(.)</a:t>
            </a:r>
            <a:r>
              <a:rPr lang="en-US" sz="2400" dirty="0" smtClean="0"/>
              <a:t> (1-s)</a:t>
            </a:r>
            <a:r>
              <a:rPr lang="en-US" sz="2400" dirty="0" err="1" smtClean="0"/>
              <a:t>p</a:t>
            </a:r>
            <a:r>
              <a:rPr lang="en-US" sz="1000" dirty="0" err="1" smtClean="0"/>
              <a:t>x</a:t>
            </a:r>
            <a:r>
              <a:rPr lang="en-US" sz="2400" dirty="0" err="1" smtClean="0"/>
              <a:t>A</a:t>
            </a:r>
            <a:endParaRPr lang="en-US" sz="2400" dirty="0" smtClean="0"/>
          </a:p>
          <a:p>
            <a:pPr>
              <a:buNone/>
            </a:pPr>
            <a:endParaRPr lang="en-US" sz="2400" dirty="0" smtClean="0"/>
          </a:p>
          <a:p>
            <a:r>
              <a:rPr lang="en-US" sz="2400" dirty="0" smtClean="0"/>
              <a:t>SOC</a:t>
            </a:r>
          </a:p>
          <a:p>
            <a:endParaRPr lang="en-US" sz="2400" dirty="0" smtClean="0"/>
          </a:p>
          <a:p>
            <a:endParaRPr lang="en-US" sz="2400" dirty="0" smtClean="0"/>
          </a:p>
          <a:p>
            <a:pPr>
              <a:buNone/>
            </a:pPr>
            <a:endParaRPr lang="en-US" sz="2400" dirty="0" smtClean="0"/>
          </a:p>
          <a:p>
            <a:endParaRPr lang="en-US" sz="2400" dirty="0"/>
          </a:p>
        </p:txBody>
      </p:sp>
      <p:pic>
        <p:nvPicPr>
          <p:cNvPr id="4" name="Picture 2"/>
          <p:cNvPicPr>
            <a:picLocks noChangeAspect="1" noChangeArrowheads="1"/>
          </p:cNvPicPr>
          <p:nvPr/>
        </p:nvPicPr>
        <p:blipFill>
          <a:blip r:embed="rId2" cstate="print"/>
          <a:srcRect/>
          <a:stretch>
            <a:fillRect/>
          </a:stretch>
        </p:blipFill>
        <p:spPr bwMode="auto">
          <a:xfrm>
            <a:off x="1066800" y="914400"/>
            <a:ext cx="7153275" cy="866775"/>
          </a:xfrm>
          <a:prstGeom prst="rect">
            <a:avLst/>
          </a:prstGeom>
          <a:noFill/>
          <a:ln w="9525">
            <a:noFill/>
            <a:miter lim="800000"/>
            <a:headEnd/>
            <a:tailEnd/>
          </a:ln>
        </p:spPr>
      </p:pic>
      <p:pic>
        <p:nvPicPr>
          <p:cNvPr id="5" name="Picture 3"/>
          <p:cNvPicPr>
            <a:picLocks noChangeAspect="1" noChangeArrowheads="1"/>
          </p:cNvPicPr>
          <p:nvPr/>
        </p:nvPicPr>
        <p:blipFill>
          <a:blip r:embed="rId3" cstate="print"/>
          <a:srcRect/>
          <a:stretch>
            <a:fillRect/>
          </a:stretch>
        </p:blipFill>
        <p:spPr bwMode="auto">
          <a:xfrm>
            <a:off x="1552575" y="1752600"/>
            <a:ext cx="5610225" cy="561975"/>
          </a:xfrm>
          <a:prstGeom prst="rect">
            <a:avLst/>
          </a:prstGeom>
          <a:noFill/>
          <a:ln w="9525">
            <a:noFill/>
            <a:miter lim="800000"/>
            <a:headEnd/>
            <a:tailEnd/>
          </a:ln>
        </p:spPr>
      </p:pic>
      <p:pic>
        <p:nvPicPr>
          <p:cNvPr id="6" name="Picture 4"/>
          <p:cNvPicPr>
            <a:picLocks noChangeAspect="1" noChangeArrowheads="1"/>
          </p:cNvPicPr>
          <p:nvPr/>
        </p:nvPicPr>
        <p:blipFill>
          <a:blip r:embed="rId4" cstate="print"/>
          <a:srcRect/>
          <a:stretch>
            <a:fillRect/>
          </a:stretch>
        </p:blipFill>
        <p:spPr bwMode="auto">
          <a:xfrm>
            <a:off x="1600200" y="5638800"/>
            <a:ext cx="5029200" cy="523875"/>
          </a:xfrm>
          <a:prstGeom prst="rect">
            <a:avLst/>
          </a:prstGeom>
          <a:noFill/>
          <a:ln w="9525">
            <a:noFill/>
            <a:miter lim="800000"/>
            <a:headEnd/>
            <a:tailEnd/>
          </a:ln>
        </p:spPr>
      </p:pic>
      <p:pic>
        <p:nvPicPr>
          <p:cNvPr id="9" name="Picture 2"/>
          <p:cNvPicPr>
            <a:picLocks noChangeAspect="1" noChangeArrowheads="1"/>
          </p:cNvPicPr>
          <p:nvPr/>
        </p:nvPicPr>
        <p:blipFill>
          <a:blip r:embed="rId5"/>
          <a:srcRect/>
          <a:stretch>
            <a:fillRect/>
          </a:stretch>
        </p:blipFill>
        <p:spPr bwMode="auto">
          <a:xfrm>
            <a:off x="1314450" y="3048000"/>
            <a:ext cx="6515100" cy="694531"/>
          </a:xfrm>
          <a:prstGeom prst="rect">
            <a:avLst/>
          </a:prstGeom>
          <a:noFill/>
          <a:ln w="9525">
            <a:noFill/>
            <a:miter lim="800000"/>
            <a:headEnd/>
            <a:tailEnd/>
          </a:ln>
          <a:effectLst/>
        </p:spPr>
      </p:pic>
      <p:pic>
        <p:nvPicPr>
          <p:cNvPr id="12" name="Picture 3"/>
          <p:cNvPicPr>
            <a:picLocks noChangeAspect="1" noChangeArrowheads="1"/>
          </p:cNvPicPr>
          <p:nvPr/>
        </p:nvPicPr>
        <p:blipFill>
          <a:blip r:embed="rId6"/>
          <a:srcRect/>
          <a:stretch>
            <a:fillRect/>
          </a:stretch>
        </p:blipFill>
        <p:spPr bwMode="auto">
          <a:xfrm>
            <a:off x="1600200" y="3781425"/>
            <a:ext cx="2352675" cy="8667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cstate="print"/>
          <a:srcRect/>
          <a:stretch>
            <a:fillRect/>
          </a:stretch>
        </p:blipFill>
        <p:spPr bwMode="auto">
          <a:xfrm>
            <a:off x="1062037" y="1524000"/>
            <a:ext cx="7019925" cy="1247775"/>
          </a:xfrm>
          <a:prstGeom prst="rect">
            <a:avLst/>
          </a:prstGeom>
          <a:noFill/>
          <a:ln w="9525">
            <a:noFill/>
            <a:miter lim="800000"/>
            <a:headEnd/>
            <a:tailEnd/>
          </a:ln>
        </p:spPr>
      </p:pic>
      <p:pic>
        <p:nvPicPr>
          <p:cNvPr id="5" name="Picture 3"/>
          <p:cNvPicPr>
            <a:picLocks noChangeAspect="1" noChangeArrowheads="1"/>
          </p:cNvPicPr>
          <p:nvPr/>
        </p:nvPicPr>
        <p:blipFill>
          <a:blip r:embed="rId3" cstate="print"/>
          <a:srcRect/>
          <a:stretch>
            <a:fillRect/>
          </a:stretch>
        </p:blipFill>
        <p:spPr bwMode="auto">
          <a:xfrm>
            <a:off x="1115616" y="3276600"/>
            <a:ext cx="6667500" cy="485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Effect of varying compensation c</a:t>
            </a:r>
            <a:endParaRPr lang="en-US" dirty="0"/>
          </a:p>
        </p:txBody>
      </p:sp>
      <p:sp>
        <p:nvSpPr>
          <p:cNvPr id="3" name="Content Placeholder 2"/>
          <p:cNvSpPr>
            <a:spLocks noGrp="1"/>
          </p:cNvSpPr>
          <p:nvPr>
            <p:ph idx="1"/>
          </p:nvPr>
        </p:nvSpPr>
        <p:spPr/>
        <p:txBody>
          <a:bodyPr>
            <a:normAutofit/>
          </a:bodyPr>
          <a:lstStyle/>
          <a:p>
            <a:r>
              <a:rPr lang="en-US" sz="2400" dirty="0" err="1" smtClean="0"/>
              <a:t>Diffrentiating</a:t>
            </a:r>
            <a:r>
              <a:rPr lang="en-US" sz="2400" dirty="0" smtClean="0"/>
              <a:t> the landlord’s optimal condition (11) w. r. t </a:t>
            </a:r>
            <a:r>
              <a:rPr lang="en-US" sz="2400" b="1" dirty="0" smtClean="0"/>
              <a:t>c</a:t>
            </a:r>
          </a:p>
          <a:p>
            <a:endParaRPr lang="en-US" sz="2400" dirty="0" smtClean="0"/>
          </a:p>
          <a:p>
            <a:endParaRPr lang="en-US" sz="2400" dirty="0"/>
          </a:p>
          <a:p>
            <a:endParaRPr lang="en-US" sz="2400" dirty="0" smtClean="0"/>
          </a:p>
          <a:p>
            <a:r>
              <a:rPr lang="en-US" sz="2400" dirty="0" smtClean="0"/>
              <a:t>First term: direct </a:t>
            </a:r>
            <a:r>
              <a:rPr lang="en-US" sz="2400" dirty="0" err="1" smtClean="0"/>
              <a:t>eﬀect</a:t>
            </a:r>
            <a:r>
              <a:rPr lang="en-US" sz="2400" dirty="0" smtClean="0"/>
              <a:t> of higher compensation on the landlord’s investment incentive (this is +</a:t>
            </a:r>
            <a:r>
              <a:rPr lang="en-US" sz="2400" dirty="0" err="1" smtClean="0"/>
              <a:t>ve</a:t>
            </a:r>
            <a:r>
              <a:rPr lang="en-US" sz="2400" dirty="0" smtClean="0"/>
              <a:t> given SOC)</a:t>
            </a:r>
          </a:p>
          <a:p>
            <a:endParaRPr lang="en-US" sz="2400" dirty="0" smtClean="0"/>
          </a:p>
          <a:p>
            <a:r>
              <a:rPr lang="en-US" sz="2400" dirty="0" smtClean="0"/>
              <a:t>Second term: reaction to the tenant’s investment change </a:t>
            </a:r>
          </a:p>
          <a:p>
            <a:endParaRPr lang="en-US" sz="2400" dirty="0" smtClean="0"/>
          </a:p>
          <a:p>
            <a:r>
              <a:rPr lang="en-US" sz="2400" b="1" dirty="0"/>
              <a:t>T</a:t>
            </a:r>
            <a:r>
              <a:rPr lang="en-US" sz="2400" b="1" dirty="0" smtClean="0"/>
              <a:t>he landlord’s reaction function shifts ‘outward’</a:t>
            </a:r>
          </a:p>
          <a:p>
            <a:pPr>
              <a:buNone/>
            </a:pPr>
            <a:endParaRPr lang="en-US" sz="2400" dirty="0" smtClean="0"/>
          </a:p>
          <a:p>
            <a:endParaRPr lang="en-US" sz="2400" dirty="0"/>
          </a:p>
          <a:p>
            <a:endParaRPr lang="en-US" sz="2400" dirty="0" smtClean="0"/>
          </a:p>
          <a:p>
            <a:endParaRPr lang="en-US" sz="2400" dirty="0" smtClean="0"/>
          </a:p>
          <a:p>
            <a:endParaRPr lang="en-US" sz="2400" dirty="0" smtClean="0"/>
          </a:p>
          <a:p>
            <a:endParaRPr lang="en-US" sz="2400" dirty="0"/>
          </a:p>
        </p:txBody>
      </p:sp>
      <p:pic>
        <p:nvPicPr>
          <p:cNvPr id="4" name="Picture 3"/>
          <p:cNvPicPr>
            <a:picLocks noChangeAspect="1" noChangeArrowheads="1"/>
          </p:cNvPicPr>
          <p:nvPr/>
        </p:nvPicPr>
        <p:blipFill>
          <a:blip r:embed="rId2" cstate="print"/>
          <a:srcRect/>
          <a:stretch>
            <a:fillRect/>
          </a:stretch>
        </p:blipFill>
        <p:spPr bwMode="auto">
          <a:xfrm>
            <a:off x="1600200" y="2321939"/>
            <a:ext cx="5595937" cy="954661"/>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0837"/>
            <a:ext cx="8229600" cy="6126163"/>
          </a:xfrm>
        </p:spPr>
        <p:txBody>
          <a:bodyPr>
            <a:normAutofit/>
          </a:bodyPr>
          <a:lstStyle/>
          <a:p>
            <a:r>
              <a:rPr lang="en-US" sz="2400" dirty="0" smtClean="0"/>
              <a:t>The </a:t>
            </a:r>
            <a:r>
              <a:rPr lang="en-US" sz="2400" dirty="0" err="1" smtClean="0"/>
              <a:t>eﬀect</a:t>
            </a:r>
            <a:r>
              <a:rPr lang="en-US" sz="2400" dirty="0" smtClean="0"/>
              <a:t> on the tenants incentives, can be obtained by </a:t>
            </a:r>
            <a:r>
              <a:rPr lang="en-US" sz="2400" dirty="0" err="1" smtClean="0"/>
              <a:t>diﬀerentiating</a:t>
            </a:r>
            <a:r>
              <a:rPr lang="en-US" sz="2400" dirty="0" smtClean="0"/>
              <a:t>  (7) :</a:t>
            </a:r>
          </a:p>
          <a:p>
            <a:endParaRPr lang="en-US" sz="2400" dirty="0"/>
          </a:p>
          <a:p>
            <a:endParaRPr lang="en-US" sz="2400" dirty="0" smtClean="0"/>
          </a:p>
          <a:p>
            <a:endParaRPr lang="en-US" sz="2400" dirty="0"/>
          </a:p>
          <a:p>
            <a:r>
              <a:rPr lang="en-US" sz="2400" dirty="0" smtClean="0"/>
              <a:t>For n is large enough first term is positive</a:t>
            </a:r>
          </a:p>
          <a:p>
            <a:r>
              <a:rPr lang="en-US" sz="2400" dirty="0" smtClean="0"/>
              <a:t>Intuitively, a rise in compensation lowers the probability of a sale, raising the tenant’s incentive to invest. For a given investment by the landlord</a:t>
            </a:r>
          </a:p>
          <a:p>
            <a:r>
              <a:rPr lang="en-US" sz="2400" dirty="0" smtClean="0"/>
              <a:t>The tenant’s investment rises — the latter’s reaction function also moves outwards</a:t>
            </a:r>
          </a:p>
          <a:p>
            <a:endParaRPr lang="en-US" sz="2400" dirty="0" smtClean="0"/>
          </a:p>
          <a:p>
            <a:endParaRPr lang="en-US" sz="2400" dirty="0" smtClean="0"/>
          </a:p>
          <a:p>
            <a:endParaRPr lang="en-US" sz="2400" dirty="0"/>
          </a:p>
        </p:txBody>
      </p:sp>
      <p:pic>
        <p:nvPicPr>
          <p:cNvPr id="4" name="Picture 4"/>
          <p:cNvPicPr>
            <a:picLocks noChangeAspect="1" noChangeArrowheads="1"/>
          </p:cNvPicPr>
          <p:nvPr/>
        </p:nvPicPr>
        <p:blipFill>
          <a:blip r:embed="rId2" cstate="print"/>
          <a:srcRect/>
          <a:stretch>
            <a:fillRect/>
          </a:stretch>
        </p:blipFill>
        <p:spPr bwMode="auto">
          <a:xfrm>
            <a:off x="809625" y="1447800"/>
            <a:ext cx="6810375" cy="9715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00400" y="228600"/>
            <a:ext cx="2514919" cy="646331"/>
          </a:xfrm>
          <a:prstGeom prst="rect">
            <a:avLst/>
          </a:prstGeom>
        </p:spPr>
        <p:txBody>
          <a:bodyPr wrap="none">
            <a:spAutoFit/>
          </a:bodyPr>
          <a:lstStyle/>
          <a:p>
            <a:r>
              <a:rPr lang="en-US" sz="3600" dirty="0" smtClean="0"/>
              <a:t>Introduction</a:t>
            </a:r>
            <a:endParaRPr lang="en-US" sz="3600" dirty="0"/>
          </a:p>
        </p:txBody>
      </p:sp>
      <p:sp>
        <p:nvSpPr>
          <p:cNvPr id="3" name="Rectangle 2"/>
          <p:cNvSpPr/>
          <p:nvPr/>
        </p:nvSpPr>
        <p:spPr>
          <a:xfrm>
            <a:off x="762000" y="1028343"/>
            <a:ext cx="7620000" cy="4524315"/>
          </a:xfrm>
          <a:prstGeom prst="rect">
            <a:avLst/>
          </a:prstGeom>
        </p:spPr>
        <p:txBody>
          <a:bodyPr wrap="square">
            <a:spAutoFit/>
          </a:bodyPr>
          <a:lstStyle/>
          <a:p>
            <a:pPr>
              <a:buFont typeface="Arial" pitchFamily="34" charset="0"/>
              <a:buChar char="•"/>
            </a:pPr>
            <a:r>
              <a:rPr lang="en-US" dirty="0" smtClean="0"/>
              <a:t>Frictions in the leasing market (e.g., resulting from moral hazard and low wealth of tenants) can result in farmers earning surpluses which would be foregone in the event of eviction.</a:t>
            </a:r>
          </a:p>
          <a:p>
            <a:pPr>
              <a:buFont typeface="Arial" pitchFamily="34" charset="0"/>
              <a:buChar char="•"/>
            </a:pPr>
            <a:r>
              <a:rPr lang="en-US" dirty="0" smtClean="0"/>
              <a:t> Landowners would have no private incentive to incorporate these losses in their decision to convert land. </a:t>
            </a:r>
          </a:p>
          <a:p>
            <a:pPr>
              <a:buFont typeface="Arial" pitchFamily="34" charset="0"/>
              <a:buChar char="•"/>
            </a:pPr>
            <a:r>
              <a:rPr lang="en-US" dirty="0" smtClean="0"/>
              <a:t>Inadequate compensation can thereby create incentives for excessively rapid industrialization. </a:t>
            </a:r>
          </a:p>
          <a:p>
            <a:pPr>
              <a:buFont typeface="Arial" pitchFamily="34" charset="0"/>
              <a:buChar char="•"/>
            </a:pPr>
            <a:r>
              <a:rPr lang="en-US" dirty="0" smtClean="0"/>
              <a:t>The anticipation of such conversions in the future breeds insecurity of tenure among those currently engaged in agriculture, with implications for their incentives to undertake investments that enhance farm productivity.</a:t>
            </a:r>
          </a:p>
          <a:p>
            <a:pPr>
              <a:buFont typeface="Arial" pitchFamily="34" charset="0"/>
              <a:buChar char="•"/>
            </a:pPr>
            <a:r>
              <a:rPr lang="en-US" dirty="0" smtClean="0"/>
              <a:t>Analyzing the effects of varying the compensation paid to the tenant in the event of a sale.</a:t>
            </a:r>
          </a:p>
          <a:p>
            <a:pPr lvl="1">
              <a:buFont typeface="Arial" pitchFamily="34" charset="0"/>
              <a:buChar char="•"/>
            </a:pPr>
            <a:r>
              <a:rPr lang="en-US" dirty="0" smtClean="0"/>
              <a:t>Three channels of potential impact: the owner's decision to convert, and resulting implications for ex ante investments of the two parties respectively.</a:t>
            </a:r>
          </a:p>
          <a:p>
            <a:pPr lvl="1">
              <a:buFont typeface="Arial" pitchFamily="34" charset="0"/>
              <a:buChar char="•"/>
            </a:pPr>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sz="2400" dirty="0" smtClean="0"/>
              <a:t>Using (18), (17) can be written as following</a:t>
            </a:r>
          </a:p>
          <a:p>
            <a:endParaRPr lang="en-US" sz="2400" dirty="0"/>
          </a:p>
          <a:p>
            <a:endParaRPr lang="en-US" sz="2400" dirty="0" smtClean="0"/>
          </a:p>
          <a:p>
            <a:endParaRPr lang="en-US" sz="2400" dirty="0"/>
          </a:p>
          <a:p>
            <a:r>
              <a:rPr lang="en-US" sz="2400" dirty="0" smtClean="0"/>
              <a:t>Local stability implies y’(x)x’(y) &lt; 1. By Lemma 1, y’(x) &gt; 0. n large enough implies </a:t>
            </a:r>
            <a:r>
              <a:rPr lang="en-US" sz="2400" dirty="0" err="1"/>
              <a:t>y</a:t>
            </a:r>
            <a:r>
              <a:rPr lang="en-US" sz="900" dirty="0" err="1" smtClean="0"/>
              <a:t>c</a:t>
            </a:r>
            <a:r>
              <a:rPr lang="en-US" sz="2400" dirty="0" smtClean="0"/>
              <a:t> &gt; 0.</a:t>
            </a:r>
          </a:p>
          <a:p>
            <a:r>
              <a:rPr lang="en-US" sz="2400" dirty="0" smtClean="0"/>
              <a:t> Since x’(y)&gt; 0 by Lemma 2, it also follows that </a:t>
            </a:r>
            <a:r>
              <a:rPr lang="en-US" sz="2400" dirty="0" err="1" smtClean="0"/>
              <a:t>x</a:t>
            </a:r>
            <a:r>
              <a:rPr lang="en-US" sz="900" dirty="0" err="1" smtClean="0"/>
              <a:t>c</a:t>
            </a:r>
            <a:r>
              <a:rPr lang="en-US" sz="2400" dirty="0" smtClean="0"/>
              <a:t> &gt; 0.</a:t>
            </a:r>
          </a:p>
          <a:p>
            <a:endParaRPr lang="en-US" sz="2400" dirty="0"/>
          </a:p>
          <a:p>
            <a:endParaRPr lang="en-US" sz="2400" dirty="0" smtClean="0"/>
          </a:p>
          <a:p>
            <a:endParaRPr lang="en-US" sz="2400" dirty="0"/>
          </a:p>
          <a:p>
            <a:pPr>
              <a:buNone/>
            </a:pPr>
            <a:endParaRPr lang="en-US" sz="2400" dirty="0" smtClean="0"/>
          </a:p>
          <a:p>
            <a:endParaRPr lang="en-US" sz="2400" dirty="0" smtClean="0"/>
          </a:p>
          <a:p>
            <a:endParaRPr lang="en-US" sz="2400" dirty="0"/>
          </a:p>
        </p:txBody>
      </p:sp>
      <p:pic>
        <p:nvPicPr>
          <p:cNvPr id="4" name="Picture 2"/>
          <p:cNvPicPr>
            <a:picLocks noChangeAspect="1" noChangeArrowheads="1"/>
          </p:cNvPicPr>
          <p:nvPr/>
        </p:nvPicPr>
        <p:blipFill>
          <a:blip r:embed="rId2" cstate="print"/>
          <a:srcRect/>
          <a:stretch>
            <a:fillRect/>
          </a:stretch>
        </p:blipFill>
        <p:spPr bwMode="auto">
          <a:xfrm>
            <a:off x="442913" y="1295400"/>
            <a:ext cx="8258175" cy="923925"/>
          </a:xfrm>
          <a:prstGeom prst="rect">
            <a:avLst/>
          </a:prstGeom>
          <a:noFill/>
          <a:ln w="9525">
            <a:noFill/>
            <a:miter lim="800000"/>
            <a:headEnd/>
            <a:tailEnd/>
          </a:ln>
        </p:spPr>
      </p:pic>
      <p:sp>
        <p:nvSpPr>
          <p:cNvPr id="5" name="TextBox 4"/>
          <p:cNvSpPr txBox="1"/>
          <p:nvPr/>
        </p:nvSpPr>
        <p:spPr>
          <a:xfrm>
            <a:off x="533400" y="4313872"/>
            <a:ext cx="8305800" cy="1477328"/>
          </a:xfrm>
          <a:prstGeom prst="rect">
            <a:avLst/>
          </a:prstGeom>
          <a:noFill/>
        </p:spPr>
        <p:txBody>
          <a:bodyPr wrap="square" rtlCol="0">
            <a:spAutoFit/>
          </a:bodyPr>
          <a:lstStyle/>
          <a:p>
            <a:r>
              <a:rPr lang="en-US" sz="2400" b="1" dirty="0" smtClean="0"/>
              <a:t>Proposition1</a:t>
            </a:r>
            <a:r>
              <a:rPr lang="en-US" dirty="0" smtClean="0"/>
              <a:t>:</a:t>
            </a:r>
            <a:r>
              <a:rPr lang="en-US" sz="2400" i="1" dirty="0" smtClean="0"/>
              <a:t>Starting with any locally stable Nash equilibrium, an increase in c induces both tenants’ and landlord’s investments to rise.</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Welfare Implications of changing c</a:t>
            </a:r>
            <a:endParaRPr lang="en-US" dirty="0"/>
          </a:p>
        </p:txBody>
      </p:sp>
      <p:sp>
        <p:nvSpPr>
          <p:cNvPr id="3" name="Content Placeholder 2"/>
          <p:cNvSpPr>
            <a:spLocks noGrp="1"/>
          </p:cNvSpPr>
          <p:nvPr>
            <p:ph idx="1"/>
          </p:nvPr>
        </p:nvSpPr>
        <p:spPr/>
        <p:txBody>
          <a:bodyPr>
            <a:normAutofit fontScale="92500"/>
          </a:bodyPr>
          <a:lstStyle/>
          <a:p>
            <a:r>
              <a:rPr lang="en-US" sz="2400" dirty="0" smtClean="0"/>
              <a:t>Three </a:t>
            </a:r>
            <a:r>
              <a:rPr lang="en-US" sz="2400" dirty="0" err="1" smtClean="0"/>
              <a:t>eﬀect</a:t>
            </a:r>
            <a:r>
              <a:rPr lang="en-US" sz="2400" dirty="0" smtClean="0"/>
              <a:t> of changing c:</a:t>
            </a:r>
          </a:p>
          <a:p>
            <a:pPr>
              <a:buNone/>
            </a:pPr>
            <a:r>
              <a:rPr lang="en-US" sz="2400" dirty="0"/>
              <a:t>	</a:t>
            </a:r>
            <a:r>
              <a:rPr lang="en-US" sz="2400" dirty="0" smtClean="0"/>
              <a:t>- on the tenant’s investment</a:t>
            </a:r>
          </a:p>
          <a:p>
            <a:pPr>
              <a:buNone/>
            </a:pPr>
            <a:r>
              <a:rPr lang="en-US" sz="2400" dirty="0"/>
              <a:t>	</a:t>
            </a:r>
            <a:r>
              <a:rPr lang="en-US" sz="2400" dirty="0" smtClean="0"/>
              <a:t>-on the landlord’s investment </a:t>
            </a:r>
          </a:p>
          <a:p>
            <a:pPr>
              <a:buNone/>
            </a:pPr>
            <a:r>
              <a:rPr lang="en-US" sz="2400" dirty="0"/>
              <a:t>	</a:t>
            </a:r>
            <a:r>
              <a:rPr lang="en-US" sz="2400" dirty="0" smtClean="0"/>
              <a:t>-on the conversion decision</a:t>
            </a:r>
          </a:p>
          <a:p>
            <a:pPr>
              <a:buNone/>
            </a:pPr>
            <a:endParaRPr lang="en-US" sz="2400" dirty="0" smtClean="0"/>
          </a:p>
          <a:p>
            <a:r>
              <a:rPr lang="en-US" sz="2400" dirty="0" smtClean="0"/>
              <a:t>The former two </a:t>
            </a:r>
            <a:r>
              <a:rPr lang="en-US" sz="2400" dirty="0" err="1" smtClean="0"/>
              <a:t>eﬀects</a:t>
            </a:r>
            <a:r>
              <a:rPr lang="en-US" sz="2400" dirty="0" smtClean="0"/>
              <a:t> are positive, probability of conversion falls with increase in c</a:t>
            </a:r>
          </a:p>
          <a:p>
            <a:endParaRPr lang="en-US" sz="2400" dirty="0" smtClean="0"/>
          </a:p>
          <a:p>
            <a:r>
              <a:rPr lang="en-US" sz="2400" dirty="0" smtClean="0"/>
              <a:t>If we are in an equilibrium where the tenant is undercompensated. The resulting welfare </a:t>
            </a:r>
            <a:r>
              <a:rPr lang="en-US" sz="2400" dirty="0" err="1" smtClean="0"/>
              <a:t>eﬀects</a:t>
            </a:r>
            <a:r>
              <a:rPr lang="en-US" sz="2400" dirty="0" smtClean="0"/>
              <a:t> will be positive, provided both tenant and landlord are under-investing to start with.</a:t>
            </a:r>
          </a:p>
          <a:p>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r>
              <a:rPr lang="en-US" dirty="0" smtClean="0"/>
              <a:t>Gross welfare</a:t>
            </a:r>
          </a:p>
          <a:p>
            <a:endParaRPr lang="en-US" dirty="0"/>
          </a:p>
          <a:p>
            <a:endParaRPr lang="en-US" dirty="0" smtClean="0"/>
          </a:p>
          <a:p>
            <a:endParaRPr lang="en-US" dirty="0"/>
          </a:p>
        </p:txBody>
      </p:sp>
      <p:pic>
        <p:nvPicPr>
          <p:cNvPr id="4" name="Picture 2"/>
          <p:cNvPicPr>
            <a:picLocks noChangeAspect="1" noChangeArrowheads="1"/>
          </p:cNvPicPr>
          <p:nvPr/>
        </p:nvPicPr>
        <p:blipFill>
          <a:blip r:embed="rId2" cstate="print"/>
          <a:srcRect/>
          <a:stretch>
            <a:fillRect/>
          </a:stretch>
        </p:blipFill>
        <p:spPr bwMode="auto">
          <a:xfrm>
            <a:off x="1259632" y="1066800"/>
            <a:ext cx="6229350" cy="762000"/>
          </a:xfrm>
          <a:prstGeom prst="rect">
            <a:avLst/>
          </a:prstGeom>
          <a:noFill/>
          <a:ln w="9525">
            <a:noFill/>
            <a:miter lim="800000"/>
            <a:headEnd/>
            <a:tailEnd/>
          </a:ln>
        </p:spPr>
      </p:pic>
      <p:pic>
        <p:nvPicPr>
          <p:cNvPr id="5" name="Picture 3"/>
          <p:cNvPicPr>
            <a:picLocks noChangeAspect="1" noChangeArrowheads="1"/>
          </p:cNvPicPr>
          <p:nvPr/>
        </p:nvPicPr>
        <p:blipFill>
          <a:blip r:embed="rId3" cstate="print"/>
          <a:srcRect/>
          <a:stretch>
            <a:fillRect/>
          </a:stretch>
        </p:blipFill>
        <p:spPr bwMode="auto">
          <a:xfrm>
            <a:off x="1259632" y="2492896"/>
            <a:ext cx="6648450" cy="866775"/>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US" dirty="0" smtClean="0"/>
              <a:t>Expected (gross) payoff of tenant</a:t>
            </a:r>
            <a:endParaRPr lang="en-US" dirty="0"/>
          </a:p>
        </p:txBody>
      </p:sp>
      <p:pic>
        <p:nvPicPr>
          <p:cNvPr id="4" name="Picture 4"/>
          <p:cNvPicPr>
            <a:picLocks noChangeAspect="1" noChangeArrowheads="1"/>
          </p:cNvPicPr>
          <p:nvPr/>
        </p:nvPicPr>
        <p:blipFill>
          <a:blip r:embed="rId2" cstate="print"/>
          <a:srcRect/>
          <a:stretch>
            <a:fillRect/>
          </a:stretch>
        </p:blipFill>
        <p:spPr bwMode="auto">
          <a:xfrm>
            <a:off x="685800" y="1484140"/>
            <a:ext cx="8204300" cy="954259"/>
          </a:xfrm>
          <a:prstGeom prst="rect">
            <a:avLst/>
          </a:prstGeom>
          <a:noFill/>
          <a:ln w="9525">
            <a:noFill/>
            <a:miter lim="800000"/>
            <a:headEnd/>
            <a:tailEnd/>
          </a:ln>
        </p:spPr>
      </p:pic>
      <p:pic>
        <p:nvPicPr>
          <p:cNvPr id="5" name="Picture 5"/>
          <p:cNvPicPr>
            <a:picLocks noChangeAspect="1" noChangeArrowheads="1"/>
          </p:cNvPicPr>
          <p:nvPr/>
        </p:nvPicPr>
        <p:blipFill>
          <a:blip r:embed="rId3" cstate="print"/>
          <a:srcRect/>
          <a:stretch>
            <a:fillRect/>
          </a:stretch>
        </p:blipFill>
        <p:spPr bwMode="auto">
          <a:xfrm>
            <a:off x="762000" y="2895600"/>
            <a:ext cx="7842738" cy="762000"/>
          </a:xfrm>
          <a:prstGeom prst="rect">
            <a:avLst/>
          </a:prstGeom>
          <a:noFill/>
          <a:ln w="9525">
            <a:noFill/>
            <a:miter lim="800000"/>
            <a:headEnd/>
            <a:tailEnd/>
          </a:ln>
        </p:spPr>
      </p:pic>
      <p:pic>
        <p:nvPicPr>
          <p:cNvPr id="6" name="Picture 3"/>
          <p:cNvPicPr>
            <a:picLocks noChangeAspect="1" noChangeArrowheads="1"/>
          </p:cNvPicPr>
          <p:nvPr/>
        </p:nvPicPr>
        <p:blipFill>
          <a:blip r:embed="rId4" cstate="print"/>
          <a:srcRect/>
          <a:stretch>
            <a:fillRect/>
          </a:stretch>
        </p:blipFill>
        <p:spPr bwMode="auto">
          <a:xfrm>
            <a:off x="838200" y="4495800"/>
            <a:ext cx="7817408" cy="1019175"/>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smtClean="0"/>
              <a:t>Expected (gross) payoff of landlord</a:t>
            </a:r>
            <a:endParaRPr lang="en-US" dirty="0"/>
          </a:p>
        </p:txBody>
      </p:sp>
      <p:pic>
        <p:nvPicPr>
          <p:cNvPr id="4" name="Picture 6"/>
          <p:cNvPicPr>
            <a:picLocks noChangeAspect="1" noChangeArrowheads="1"/>
          </p:cNvPicPr>
          <p:nvPr/>
        </p:nvPicPr>
        <p:blipFill>
          <a:blip r:embed="rId2" cstate="print"/>
          <a:srcRect/>
          <a:stretch>
            <a:fillRect/>
          </a:stretch>
        </p:blipFill>
        <p:spPr bwMode="auto">
          <a:xfrm>
            <a:off x="885825" y="1905000"/>
            <a:ext cx="7382219" cy="838200"/>
          </a:xfrm>
          <a:prstGeom prst="rect">
            <a:avLst/>
          </a:prstGeom>
          <a:noFill/>
          <a:ln w="9525">
            <a:noFill/>
            <a:miter lim="800000"/>
            <a:headEnd/>
            <a:tailEnd/>
          </a:ln>
        </p:spPr>
      </p:pic>
      <p:pic>
        <p:nvPicPr>
          <p:cNvPr id="5" name="Picture 2"/>
          <p:cNvPicPr>
            <a:picLocks noChangeAspect="1" noChangeArrowheads="1"/>
          </p:cNvPicPr>
          <p:nvPr/>
        </p:nvPicPr>
        <p:blipFill>
          <a:blip r:embed="rId3" cstate="print"/>
          <a:srcRect/>
          <a:stretch>
            <a:fillRect/>
          </a:stretch>
        </p:blipFill>
        <p:spPr bwMode="auto">
          <a:xfrm>
            <a:off x="838200" y="3463131"/>
            <a:ext cx="7096125" cy="800100"/>
          </a:xfrm>
          <a:prstGeom prst="rect">
            <a:avLst/>
          </a:prstGeom>
          <a:noFill/>
          <a:ln w="9525">
            <a:noFill/>
            <a:miter lim="800000"/>
            <a:headEnd/>
            <a:tailEnd/>
          </a:ln>
        </p:spPr>
      </p:pic>
      <p:pic>
        <p:nvPicPr>
          <p:cNvPr id="6" name="Picture 3"/>
          <p:cNvPicPr>
            <a:picLocks noChangeAspect="1" noChangeArrowheads="1"/>
          </p:cNvPicPr>
          <p:nvPr/>
        </p:nvPicPr>
        <p:blipFill>
          <a:blip r:embed="rId4" cstate="print"/>
          <a:srcRect/>
          <a:stretch>
            <a:fillRect/>
          </a:stretch>
        </p:blipFill>
        <p:spPr bwMode="auto">
          <a:xfrm>
            <a:off x="990600" y="5105400"/>
            <a:ext cx="6934200" cy="904029"/>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noChangeArrowheads="1"/>
          </p:cNvPicPr>
          <p:nvPr>
            <p:ph idx="1"/>
          </p:nvPr>
        </p:nvPicPr>
        <p:blipFill>
          <a:blip r:embed="rId2" cstate="print"/>
          <a:srcRect/>
          <a:stretch>
            <a:fillRect/>
          </a:stretch>
        </p:blipFill>
        <p:spPr bwMode="auto">
          <a:xfrm>
            <a:off x="-65552" y="3048000"/>
            <a:ext cx="9361952" cy="1134269"/>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362200"/>
            <a:ext cx="8229600" cy="2743200"/>
          </a:xfrm>
        </p:spPr>
        <p:txBody>
          <a:bodyPr/>
          <a:lstStyle/>
          <a:p>
            <a:r>
              <a:rPr lang="en-US" sz="2400" b="1" dirty="0" smtClean="0"/>
              <a:t>Proposition 2</a:t>
            </a:r>
            <a:r>
              <a:rPr lang="en-US" sz="2400" i="1" dirty="0" smtClean="0"/>
              <a:t> Consider any local stable Nash equilibrium in which tenants are under or fully compensated (</a:t>
            </a:r>
            <a:r>
              <a:rPr lang="en-US" sz="2400" i="1" dirty="0" err="1" smtClean="0"/>
              <a:t>spA</a:t>
            </a:r>
            <a:r>
              <a:rPr lang="en-US" sz="2400" i="1" dirty="0" smtClean="0"/>
              <a:t>-c&gt;=0). Then a small increase in the compensation will raise the welfare, as well as the expected utility of each tenant. Hence at welfare optimum tenants must be over-compensated</a:t>
            </a:r>
            <a:endParaRPr lang="en-US" sz="2400" i="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r>
              <a:rPr lang="en-US" sz="2400" dirty="0" err="1" smtClean="0"/>
              <a:t>Diﬀerentiating</a:t>
            </a:r>
            <a:r>
              <a:rPr lang="en-US" sz="2400" dirty="0" smtClean="0"/>
              <a:t> the tenant’s </a:t>
            </a:r>
            <a:r>
              <a:rPr lang="en-US" sz="2400" dirty="0" err="1" smtClean="0"/>
              <a:t>payoﬀ</a:t>
            </a:r>
            <a:r>
              <a:rPr lang="en-US" sz="2400" dirty="0"/>
              <a:t> </a:t>
            </a:r>
            <a:r>
              <a:rPr lang="en-US" sz="2400" dirty="0" smtClean="0"/>
              <a:t>with respect to c, and using the </a:t>
            </a:r>
            <a:r>
              <a:rPr lang="en-US" sz="2400" dirty="0" err="1" smtClean="0"/>
              <a:t>ﬁrst</a:t>
            </a:r>
            <a:r>
              <a:rPr lang="en-US" sz="2400" dirty="0" smtClean="0"/>
              <a:t>-order condition, we get</a:t>
            </a:r>
          </a:p>
          <a:p>
            <a:endParaRPr lang="en-US" sz="2400" dirty="0" smtClean="0"/>
          </a:p>
          <a:p>
            <a:endParaRPr lang="en-US" sz="2400" dirty="0"/>
          </a:p>
          <a:p>
            <a:endParaRPr lang="en-US" sz="2400" dirty="0" smtClean="0"/>
          </a:p>
          <a:p>
            <a:r>
              <a:rPr lang="en-US" sz="2400" dirty="0" smtClean="0"/>
              <a:t>The </a:t>
            </a:r>
            <a:r>
              <a:rPr lang="en-US" sz="2400" dirty="0" err="1" smtClean="0"/>
              <a:t>ﬁrst</a:t>
            </a:r>
            <a:r>
              <a:rPr lang="en-US" sz="2400" dirty="0" smtClean="0"/>
              <a:t> term is the </a:t>
            </a:r>
            <a:r>
              <a:rPr lang="en-US" sz="2400" dirty="0" err="1" smtClean="0"/>
              <a:t>eﬀect</a:t>
            </a:r>
            <a:r>
              <a:rPr lang="en-US" sz="2400" dirty="0" smtClean="0"/>
              <a:t> of raising c, both directly and through induced </a:t>
            </a:r>
            <a:r>
              <a:rPr lang="en-US" sz="2400" dirty="0" err="1" smtClean="0"/>
              <a:t>eﬀects</a:t>
            </a:r>
            <a:r>
              <a:rPr lang="en-US" sz="2400" dirty="0" smtClean="0"/>
              <a:t> on investments by others (the landlord and other tenants), on the under-compensation </a:t>
            </a:r>
            <a:r>
              <a:rPr lang="en-US" sz="2400" dirty="0" err="1" smtClean="0"/>
              <a:t>eﬀect</a:t>
            </a:r>
            <a:endParaRPr lang="en-US" sz="2400" dirty="0" smtClean="0"/>
          </a:p>
          <a:p>
            <a:r>
              <a:rPr lang="en-US" sz="2400" dirty="0" smtClean="0"/>
              <a:t>The second </a:t>
            </a:r>
            <a:r>
              <a:rPr lang="en-US" sz="2400" dirty="0" err="1" smtClean="0"/>
              <a:t>eﬀect</a:t>
            </a:r>
            <a:r>
              <a:rPr lang="en-US" sz="2400" dirty="0" smtClean="0"/>
              <a:t> is the direct </a:t>
            </a:r>
            <a:r>
              <a:rPr lang="en-US" sz="2400" dirty="0" err="1" smtClean="0"/>
              <a:t>eﬀect</a:t>
            </a:r>
            <a:r>
              <a:rPr lang="en-US" sz="2400" dirty="0" smtClean="0"/>
              <a:t> of changes in investments of the landlord on the expected return to the tenant from agriculture</a:t>
            </a:r>
          </a:p>
          <a:p>
            <a:r>
              <a:rPr lang="en-US" sz="2400" dirty="0" smtClean="0"/>
              <a:t> The third term is the direct </a:t>
            </a:r>
            <a:r>
              <a:rPr lang="en-US" sz="2400" dirty="0" err="1" smtClean="0"/>
              <a:t>eﬀect</a:t>
            </a:r>
            <a:r>
              <a:rPr lang="en-US" sz="2400" dirty="0" smtClean="0"/>
              <a:t> on expected compensation, which is proportional to the probability of sale.</a:t>
            </a:r>
          </a:p>
          <a:p>
            <a:endParaRPr lang="en-US" sz="2400" dirty="0" smtClean="0"/>
          </a:p>
          <a:p>
            <a:endParaRPr lang="en-US" sz="2400" dirty="0"/>
          </a:p>
        </p:txBody>
      </p:sp>
      <p:pic>
        <p:nvPicPr>
          <p:cNvPr id="4" name="Picture 2"/>
          <p:cNvPicPr>
            <a:picLocks noChangeAspect="1" noChangeArrowheads="1"/>
          </p:cNvPicPr>
          <p:nvPr/>
        </p:nvPicPr>
        <p:blipFill>
          <a:blip r:embed="rId2" cstate="print"/>
          <a:srcRect/>
          <a:stretch>
            <a:fillRect/>
          </a:stretch>
        </p:blipFill>
        <p:spPr bwMode="auto">
          <a:xfrm>
            <a:off x="600075" y="1295400"/>
            <a:ext cx="8239125" cy="10486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sz="2400" dirty="0" smtClean="0"/>
              <a:t>Suppose the landlord can charge a fee t, ex ante</a:t>
            </a:r>
          </a:p>
          <a:p>
            <a:r>
              <a:rPr lang="en-US" sz="2400" dirty="0" smtClean="0"/>
              <a:t>The corresponding </a:t>
            </a:r>
            <a:r>
              <a:rPr lang="en-US" sz="2400" dirty="0" err="1" smtClean="0"/>
              <a:t>eﬀect</a:t>
            </a:r>
            <a:r>
              <a:rPr lang="en-US" sz="2400" dirty="0" smtClean="0"/>
              <a:t> on the landlord’s per plot </a:t>
            </a:r>
            <a:r>
              <a:rPr lang="en-US" sz="2400" dirty="0" err="1" smtClean="0"/>
              <a:t>payoﬀ</a:t>
            </a:r>
            <a:r>
              <a:rPr lang="en-US" sz="2400" dirty="0" smtClean="0"/>
              <a:t> is</a:t>
            </a:r>
          </a:p>
          <a:p>
            <a:endParaRPr lang="en-US" sz="2400" dirty="0"/>
          </a:p>
          <a:p>
            <a:endParaRPr lang="en-US" sz="2400" dirty="0" smtClean="0"/>
          </a:p>
          <a:p>
            <a:endParaRPr lang="en-US" sz="2400" dirty="0"/>
          </a:p>
          <a:p>
            <a:r>
              <a:rPr lang="en-US" sz="2400" dirty="0" smtClean="0"/>
              <a:t>First term: changes in tenants investments on the landlord’s expected crop share </a:t>
            </a:r>
          </a:p>
          <a:p>
            <a:r>
              <a:rPr lang="en-US" sz="2400" dirty="0"/>
              <a:t>S</a:t>
            </a:r>
            <a:r>
              <a:rPr lang="en-US" sz="2400" dirty="0" smtClean="0"/>
              <a:t>econd term: marginal </a:t>
            </a:r>
            <a:r>
              <a:rPr lang="en-US" sz="2400" dirty="0" err="1" smtClean="0"/>
              <a:t>ﬁnancial</a:t>
            </a:r>
            <a:r>
              <a:rPr lang="en-US" sz="2400" dirty="0" smtClean="0"/>
              <a:t> cost of the compensation/the probability of sale.</a:t>
            </a:r>
          </a:p>
          <a:p>
            <a:r>
              <a:rPr lang="en-US" sz="2400" dirty="0" smtClean="0"/>
              <a:t>Combining previous equations, we get  the welfare (per plot) impact :</a:t>
            </a:r>
          </a:p>
          <a:p>
            <a:endParaRPr lang="en-US" sz="2400" dirty="0" smtClean="0"/>
          </a:p>
          <a:p>
            <a:endParaRPr lang="en-US" sz="2400" dirty="0"/>
          </a:p>
        </p:txBody>
      </p:sp>
      <p:pic>
        <p:nvPicPr>
          <p:cNvPr id="4" name="Picture 3"/>
          <p:cNvPicPr>
            <a:picLocks noChangeAspect="1" noChangeArrowheads="1"/>
          </p:cNvPicPr>
          <p:nvPr/>
        </p:nvPicPr>
        <p:blipFill>
          <a:blip r:embed="rId2" cstate="print"/>
          <a:srcRect/>
          <a:stretch>
            <a:fillRect/>
          </a:stretch>
        </p:blipFill>
        <p:spPr bwMode="auto">
          <a:xfrm>
            <a:off x="2133600" y="1295400"/>
            <a:ext cx="4408124" cy="942975"/>
          </a:xfrm>
          <a:prstGeom prst="rect">
            <a:avLst/>
          </a:prstGeom>
          <a:noFill/>
          <a:ln w="9525">
            <a:noFill/>
            <a:miter lim="800000"/>
            <a:headEnd/>
            <a:tailEnd/>
          </a:ln>
        </p:spPr>
      </p:pic>
      <p:pic>
        <p:nvPicPr>
          <p:cNvPr id="5" name="Picture 4"/>
          <p:cNvPicPr>
            <a:picLocks noChangeAspect="1" noChangeArrowheads="1"/>
          </p:cNvPicPr>
          <p:nvPr/>
        </p:nvPicPr>
        <p:blipFill>
          <a:blip r:embed="rId3" cstate="print"/>
          <a:srcRect/>
          <a:stretch>
            <a:fillRect/>
          </a:stretch>
        </p:blipFill>
        <p:spPr bwMode="auto">
          <a:xfrm>
            <a:off x="-76200" y="5181600"/>
            <a:ext cx="932103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sz="2400" dirty="0" smtClean="0"/>
              <a:t>Key factor → the tenant gets a surplus that landlord cannot extract</a:t>
            </a:r>
          </a:p>
          <a:p>
            <a:endParaRPr lang="en-US" sz="2400" dirty="0" smtClean="0"/>
          </a:p>
          <a:p>
            <a:r>
              <a:rPr lang="en-US" sz="2400" dirty="0" smtClean="0"/>
              <a:t>legal share is stipulated at s</a:t>
            </a:r>
          </a:p>
          <a:p>
            <a:endParaRPr lang="en-US" sz="2400" dirty="0" smtClean="0"/>
          </a:p>
          <a:p>
            <a:r>
              <a:rPr lang="en-US" sz="2400" dirty="0" smtClean="0"/>
              <a:t>If landlord charges a </a:t>
            </a:r>
            <a:r>
              <a:rPr lang="en-US" sz="2400" dirty="0" err="1" smtClean="0"/>
              <a:t>ﬁxed</a:t>
            </a:r>
            <a:r>
              <a:rPr lang="en-US" sz="2400" dirty="0" smtClean="0"/>
              <a:t> fee that reduces the tenant’s </a:t>
            </a:r>
            <a:r>
              <a:rPr lang="en-US" sz="2400" dirty="0" err="1" smtClean="0"/>
              <a:t>payoﬀ</a:t>
            </a:r>
            <a:r>
              <a:rPr lang="en-US" sz="2400" dirty="0" smtClean="0"/>
              <a:t> to reservation level → rents will disappear.</a:t>
            </a:r>
          </a:p>
          <a:p>
            <a:endParaRPr lang="en-US" sz="2400" dirty="0" smtClean="0"/>
          </a:p>
          <a:p>
            <a:r>
              <a:rPr lang="en-US" sz="2400" dirty="0" smtClean="0"/>
              <a:t>Such </a:t>
            </a:r>
            <a:r>
              <a:rPr lang="en-US" sz="2400" dirty="0" err="1" smtClean="0"/>
              <a:t>ﬁxed</a:t>
            </a:r>
            <a:r>
              <a:rPr lang="en-US" sz="2400" dirty="0" smtClean="0"/>
              <a:t> charges are not feasible for the poor</a:t>
            </a:r>
          </a:p>
          <a:p>
            <a:endParaRPr lang="en-US" sz="2400" dirty="0" smtClean="0"/>
          </a:p>
          <a:p>
            <a:r>
              <a:rPr lang="en-US" sz="2400" dirty="0" smtClean="0"/>
              <a:t>If </a:t>
            </a:r>
            <a:r>
              <a:rPr lang="en-US" sz="2400" dirty="0" err="1" smtClean="0"/>
              <a:t>ﬁxed</a:t>
            </a:r>
            <a:r>
              <a:rPr lang="en-US" sz="2400" dirty="0" smtClean="0"/>
              <a:t> charges could be collected, and the landlord committed ex ante to a compensation →no over-conversion </a:t>
            </a:r>
          </a:p>
          <a:p>
            <a:endParaRPr lang="en-US" sz="2400" dirty="0" smtClean="0"/>
          </a:p>
          <a:p>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00400" y="228600"/>
            <a:ext cx="2514919" cy="646331"/>
          </a:xfrm>
          <a:prstGeom prst="rect">
            <a:avLst/>
          </a:prstGeom>
        </p:spPr>
        <p:txBody>
          <a:bodyPr wrap="none">
            <a:spAutoFit/>
          </a:bodyPr>
          <a:lstStyle/>
          <a:p>
            <a:r>
              <a:rPr lang="en-US" sz="3600" dirty="0" smtClean="0"/>
              <a:t>Introduction</a:t>
            </a:r>
            <a:endParaRPr lang="en-US" sz="3600" dirty="0"/>
          </a:p>
        </p:txBody>
      </p:sp>
      <p:sp>
        <p:nvSpPr>
          <p:cNvPr id="3" name="Rectangle 2"/>
          <p:cNvSpPr/>
          <p:nvPr/>
        </p:nvSpPr>
        <p:spPr>
          <a:xfrm>
            <a:off x="457200" y="1295400"/>
            <a:ext cx="8077200" cy="4524315"/>
          </a:xfrm>
          <a:prstGeom prst="rect">
            <a:avLst/>
          </a:prstGeom>
        </p:spPr>
        <p:txBody>
          <a:bodyPr wrap="square">
            <a:spAutoFit/>
          </a:bodyPr>
          <a:lstStyle/>
          <a:p>
            <a:pPr>
              <a:buFont typeface="Arial" pitchFamily="34" charset="0"/>
              <a:buChar char="•"/>
            </a:pPr>
            <a:r>
              <a:rPr lang="en-US" dirty="0" smtClean="0"/>
              <a:t>Optimal resource allocation necessitates paying compensation to the tenant so that the landlord correctly internalizes the cost imposed on the latter as a result of the property sale.</a:t>
            </a:r>
          </a:p>
          <a:p>
            <a:endParaRPr lang="en-US" dirty="0" smtClean="0"/>
          </a:p>
          <a:p>
            <a:pPr>
              <a:buFont typeface="Arial" pitchFamily="34" charset="0"/>
              <a:buChar char="•"/>
            </a:pPr>
            <a:r>
              <a:rPr lang="en-US" dirty="0" smtClean="0"/>
              <a:t>Case 1: No Rental Market Distortions</a:t>
            </a:r>
          </a:p>
          <a:p>
            <a:pPr lvl="1">
              <a:buFont typeface="Wingdings" pitchFamily="2" charset="2"/>
              <a:buChar char="§"/>
            </a:pPr>
            <a:r>
              <a:rPr lang="en-US" dirty="0" smtClean="0"/>
              <a:t>Vesting the sole decision right over the sale to the landlord results in an efficient outcome.</a:t>
            </a:r>
          </a:p>
          <a:p>
            <a:pPr lvl="1">
              <a:buFont typeface="Wingdings" pitchFamily="2" charset="2"/>
              <a:buChar char="§"/>
            </a:pPr>
            <a:r>
              <a:rPr lang="en-US" dirty="0" smtClean="0"/>
              <a:t>The argument is further strengthened if the landlord makes ex ante investments in the construction and upkeep of the property.</a:t>
            </a:r>
          </a:p>
          <a:p>
            <a:pPr lvl="1"/>
            <a:endParaRPr lang="en-US" dirty="0" smtClean="0"/>
          </a:p>
          <a:p>
            <a:pPr>
              <a:buFont typeface="Arial" pitchFamily="34" charset="0"/>
              <a:buChar char="•"/>
            </a:pPr>
            <a:r>
              <a:rPr lang="en-US" dirty="0" smtClean="0"/>
              <a:t>Case 2: Rental Market Distortions</a:t>
            </a:r>
          </a:p>
          <a:p>
            <a:pPr lvl="1">
              <a:buFont typeface="Wingdings" pitchFamily="2" charset="2"/>
              <a:buChar char="§"/>
            </a:pPr>
            <a:r>
              <a:rPr lang="en-US" dirty="0" smtClean="0"/>
              <a:t>Vesting sole decision rights with the landlord concerning sale of the asset will generate socially excessive incentives to sell to third parties when the opportunity arises.</a:t>
            </a:r>
          </a:p>
          <a:p>
            <a:pPr lvl="1">
              <a:buFont typeface="Wingdings" pitchFamily="2" charset="2"/>
              <a:buChar char="§"/>
            </a:pPr>
            <a:r>
              <a:rPr lang="en-US" dirty="0" smtClean="0"/>
              <a:t>the landlord needs to pay a compensation to the tenant that equals the surplus lost by the latter in the event of conversion.</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Autofit/>
          </a:bodyPr>
          <a:lstStyle/>
          <a:p>
            <a:r>
              <a:rPr lang="en-US" sz="2400" dirty="0" smtClean="0"/>
              <a:t>The landlord can set</a:t>
            </a:r>
          </a:p>
          <a:p>
            <a:endParaRPr lang="en-US" sz="2400" dirty="0" smtClean="0"/>
          </a:p>
          <a:p>
            <a:endParaRPr lang="en-US" sz="2400" dirty="0"/>
          </a:p>
          <a:p>
            <a:r>
              <a:rPr lang="en-US" sz="2400" dirty="0" smtClean="0"/>
              <a:t>The landlord’s net expected payoff is</a:t>
            </a:r>
          </a:p>
          <a:p>
            <a:endParaRPr lang="en-US" sz="2400" dirty="0" smtClean="0"/>
          </a:p>
          <a:p>
            <a:endParaRPr lang="en-US" sz="2400" dirty="0"/>
          </a:p>
          <a:p>
            <a:r>
              <a:rPr lang="en-US" sz="2400" dirty="0" smtClean="0"/>
              <a:t> Since U</a:t>
            </a:r>
            <a:r>
              <a:rPr lang="en-US" sz="1000" dirty="0" smtClean="0"/>
              <a:t>L </a:t>
            </a:r>
            <a:r>
              <a:rPr lang="en-US" sz="2400" dirty="0" smtClean="0"/>
              <a:t>+U</a:t>
            </a:r>
            <a:r>
              <a:rPr lang="en-US" sz="1000" dirty="0" smtClean="0"/>
              <a:t>T</a:t>
            </a:r>
            <a:r>
              <a:rPr lang="en-US" sz="2400" dirty="0" smtClean="0"/>
              <a:t> is expected social surplus, despite the incentive problems or the fact that s is legally stipulated, the landlord’s choice of c will be the same as the second-best surplus maximizing one.</a:t>
            </a:r>
          </a:p>
          <a:p>
            <a:pPr>
              <a:buNone/>
            </a:pPr>
            <a:endParaRPr lang="en-US" sz="2400" dirty="0" smtClean="0"/>
          </a:p>
          <a:p>
            <a:endParaRPr lang="en-US" sz="2400" dirty="0" smtClean="0"/>
          </a:p>
          <a:p>
            <a:endParaRPr lang="en-US" sz="2400" dirty="0"/>
          </a:p>
          <a:p>
            <a:endParaRPr lang="en-US" sz="2400" dirty="0" smtClean="0"/>
          </a:p>
          <a:p>
            <a:endParaRPr lang="en-US" sz="2400" dirty="0"/>
          </a:p>
        </p:txBody>
      </p:sp>
      <p:pic>
        <p:nvPicPr>
          <p:cNvPr id="5" name="Picture 5"/>
          <p:cNvPicPr>
            <a:picLocks noChangeAspect="1" noChangeArrowheads="1"/>
          </p:cNvPicPr>
          <p:nvPr/>
        </p:nvPicPr>
        <p:blipFill>
          <a:blip r:embed="rId2" cstate="print"/>
          <a:srcRect/>
          <a:stretch>
            <a:fillRect/>
          </a:stretch>
        </p:blipFill>
        <p:spPr bwMode="auto">
          <a:xfrm>
            <a:off x="3429000" y="1295400"/>
            <a:ext cx="2071687" cy="509241"/>
          </a:xfrm>
          <a:prstGeom prst="rect">
            <a:avLst/>
          </a:prstGeom>
          <a:noFill/>
          <a:ln w="9525">
            <a:noFill/>
            <a:miter lim="800000"/>
            <a:headEnd/>
            <a:tailEnd/>
          </a:ln>
        </p:spPr>
      </p:pic>
      <p:pic>
        <p:nvPicPr>
          <p:cNvPr id="6" name="Picture 6"/>
          <p:cNvPicPr>
            <a:picLocks noChangeAspect="1" noChangeArrowheads="1"/>
          </p:cNvPicPr>
          <p:nvPr/>
        </p:nvPicPr>
        <p:blipFill>
          <a:blip r:embed="rId3" cstate="print"/>
          <a:srcRect/>
          <a:stretch>
            <a:fillRect/>
          </a:stretch>
        </p:blipFill>
        <p:spPr bwMode="auto">
          <a:xfrm>
            <a:off x="3352800" y="2590800"/>
            <a:ext cx="2862262" cy="594054"/>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t>
            </a:r>
            <a:r>
              <a:rPr lang="en-US" dirty="0" err="1" smtClean="0"/>
              <a:t>eﬀect</a:t>
            </a:r>
            <a:r>
              <a:rPr lang="en-US" dirty="0" smtClean="0"/>
              <a:t> of c on the landlord’s utility</a:t>
            </a:r>
            <a:endParaRPr lang="en-US" dirty="0"/>
          </a:p>
        </p:txBody>
      </p:sp>
      <p:sp>
        <p:nvSpPr>
          <p:cNvPr id="3" name="Content Placeholder 2"/>
          <p:cNvSpPr>
            <a:spLocks noGrp="1"/>
          </p:cNvSpPr>
          <p:nvPr>
            <p:ph idx="1"/>
          </p:nvPr>
        </p:nvSpPr>
        <p:spPr/>
        <p:txBody>
          <a:bodyPr>
            <a:normAutofit/>
          </a:bodyPr>
          <a:lstStyle/>
          <a:p>
            <a:r>
              <a:rPr lang="en-US" sz="2400" dirty="0" smtClean="0"/>
              <a:t>The landlord gains owing to increased investment of the tenant </a:t>
            </a:r>
          </a:p>
          <a:p>
            <a:endParaRPr lang="en-US" sz="2400" dirty="0"/>
          </a:p>
          <a:p>
            <a:r>
              <a:rPr lang="en-US" sz="2400" dirty="0" smtClean="0"/>
              <a:t>B</a:t>
            </a:r>
            <a:r>
              <a:rPr lang="en-US" sz="2400" dirty="0" smtClean="0"/>
              <a:t>ut </a:t>
            </a:r>
            <a:r>
              <a:rPr lang="en-US" sz="2400" dirty="0" smtClean="0"/>
              <a:t>loses on account of the higher compensation in the event of a sale. </a:t>
            </a:r>
          </a:p>
          <a:p>
            <a:endParaRPr lang="en-US" sz="2400" dirty="0" smtClean="0"/>
          </a:p>
          <a:p>
            <a:r>
              <a:rPr lang="en-US" sz="2400" dirty="0" smtClean="0"/>
              <a:t>The landlord is worse </a:t>
            </a:r>
            <a:r>
              <a:rPr lang="en-US" sz="2400" dirty="0" err="1" smtClean="0"/>
              <a:t>oﬀ</a:t>
            </a:r>
            <a:r>
              <a:rPr lang="en-US" sz="2400" dirty="0" smtClean="0"/>
              <a:t> as long as</a:t>
            </a:r>
          </a:p>
          <a:p>
            <a:endParaRPr lang="en-US" sz="2400" dirty="0"/>
          </a:p>
        </p:txBody>
      </p:sp>
      <p:pic>
        <p:nvPicPr>
          <p:cNvPr id="4" name="Picture 2"/>
          <p:cNvPicPr>
            <a:picLocks noChangeAspect="1" noChangeArrowheads="1"/>
          </p:cNvPicPr>
          <p:nvPr/>
        </p:nvPicPr>
        <p:blipFill>
          <a:blip r:embed="rId2" cstate="print"/>
          <a:srcRect/>
          <a:stretch>
            <a:fillRect/>
          </a:stretch>
        </p:blipFill>
        <p:spPr bwMode="auto">
          <a:xfrm>
            <a:off x="1900237" y="5029200"/>
            <a:ext cx="6100763" cy="891734"/>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0"/>
            <a:ext cx="8229600" cy="609599"/>
          </a:xfrm>
        </p:spPr>
        <p:txBody>
          <a:bodyPr>
            <a:noAutofit/>
          </a:bodyPr>
          <a:lstStyle/>
          <a:p>
            <a:pPr algn="ctr">
              <a:buNone/>
            </a:pPr>
            <a:r>
              <a:rPr lang="en-US" sz="11500" dirty="0" smtClean="0"/>
              <a:t>Thanks </a:t>
            </a:r>
            <a:r>
              <a:rPr lang="en-US" sz="11500" dirty="0" smtClean="0">
                <a:sym typeface="Wingdings" pitchFamily="2" charset="2"/>
              </a:rPr>
              <a:t> </a:t>
            </a:r>
            <a:endParaRPr lang="en-US" sz="115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86200" y="228600"/>
            <a:ext cx="1399742" cy="646331"/>
          </a:xfrm>
          <a:prstGeom prst="rect">
            <a:avLst/>
          </a:prstGeom>
        </p:spPr>
        <p:txBody>
          <a:bodyPr wrap="none">
            <a:spAutoFit/>
          </a:bodyPr>
          <a:lstStyle/>
          <a:p>
            <a:r>
              <a:rPr lang="en-US" sz="3600" dirty="0" smtClean="0"/>
              <a:t>Model</a:t>
            </a:r>
            <a:endParaRPr lang="en-US" sz="3600" dirty="0"/>
          </a:p>
        </p:txBody>
      </p:sp>
      <p:sp>
        <p:nvSpPr>
          <p:cNvPr id="3" name="Rectangle 2"/>
          <p:cNvSpPr/>
          <p:nvPr/>
        </p:nvSpPr>
        <p:spPr>
          <a:xfrm>
            <a:off x="457200" y="1363682"/>
            <a:ext cx="8229600" cy="2462213"/>
          </a:xfrm>
          <a:prstGeom prst="rect">
            <a:avLst/>
          </a:prstGeom>
        </p:spPr>
        <p:txBody>
          <a:bodyPr wrap="square">
            <a:spAutoFit/>
          </a:bodyPr>
          <a:lstStyle/>
          <a:p>
            <a:pPr>
              <a:buFont typeface="Arial" pitchFamily="34" charset="0"/>
              <a:buChar char="•"/>
            </a:pPr>
            <a:r>
              <a:rPr lang="en-US" sz="2200" dirty="0" smtClean="0"/>
              <a:t>There is a landlord L who owns n identical plots and leases each of them to a tenant. </a:t>
            </a:r>
          </a:p>
          <a:p>
            <a:pPr>
              <a:buFont typeface="Arial" pitchFamily="34" charset="0"/>
              <a:buChar char="•"/>
            </a:pPr>
            <a:r>
              <a:rPr lang="en-US" sz="2200" dirty="0" smtClean="0"/>
              <a:t>The yield or quality of any given plot equals </a:t>
            </a:r>
            <a:r>
              <a:rPr lang="en-US" sz="2200" dirty="0" err="1" smtClean="0"/>
              <a:t>Ap</a:t>
            </a:r>
            <a:r>
              <a:rPr lang="en-US" sz="2200" dirty="0" smtClean="0"/>
              <a:t>(x; y) where A is</a:t>
            </a:r>
          </a:p>
          <a:p>
            <a:r>
              <a:rPr lang="en-US" sz="2200" dirty="0" smtClean="0"/>
              <a:t>positive and p depends on non-negative investments x and y made by the landlord and the tenant.</a:t>
            </a:r>
          </a:p>
          <a:p>
            <a:pPr>
              <a:buFont typeface="Arial" pitchFamily="34" charset="0"/>
              <a:buChar char="•"/>
            </a:pPr>
            <a:r>
              <a:rPr lang="en-US" sz="2200" dirty="0" smtClean="0"/>
              <a:t>All tenants have identical preferences and costs</a:t>
            </a:r>
          </a:p>
          <a:p>
            <a:pPr>
              <a:buFont typeface="Arial" pitchFamily="34" charset="0"/>
              <a:buChar char="•"/>
            </a:pPr>
            <a:r>
              <a:rPr lang="en-US" sz="2200" dirty="0" smtClean="0"/>
              <a:t>We shall focus on symmetric outcomes.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86200" y="228600"/>
            <a:ext cx="1399742" cy="646331"/>
          </a:xfrm>
          <a:prstGeom prst="rect">
            <a:avLst/>
          </a:prstGeom>
        </p:spPr>
        <p:txBody>
          <a:bodyPr wrap="none">
            <a:spAutoFit/>
          </a:bodyPr>
          <a:lstStyle/>
          <a:p>
            <a:r>
              <a:rPr lang="en-US" sz="3600" dirty="0" smtClean="0"/>
              <a:t>Model</a:t>
            </a:r>
            <a:endParaRPr lang="en-US" sz="3600" dirty="0"/>
          </a:p>
        </p:txBody>
      </p:sp>
      <p:sp>
        <p:nvSpPr>
          <p:cNvPr id="4" name="Rectangle 3"/>
          <p:cNvSpPr/>
          <p:nvPr/>
        </p:nvSpPr>
        <p:spPr>
          <a:xfrm>
            <a:off x="685800" y="1447800"/>
            <a:ext cx="7772400" cy="4493538"/>
          </a:xfrm>
          <a:prstGeom prst="rect">
            <a:avLst/>
          </a:prstGeom>
        </p:spPr>
        <p:txBody>
          <a:bodyPr wrap="square">
            <a:spAutoFit/>
          </a:bodyPr>
          <a:lstStyle/>
          <a:p>
            <a:pPr>
              <a:buFont typeface="Arial" pitchFamily="34" charset="0"/>
              <a:buChar char="•"/>
            </a:pPr>
            <a:r>
              <a:rPr lang="en-US" sz="2200" dirty="0" smtClean="0"/>
              <a:t>The function p is assumed to be strictly increasing, strictly concave, twice-differentiable, and exhibiting </a:t>
            </a:r>
            <a:r>
              <a:rPr lang="en-US" sz="2200" dirty="0" err="1" smtClean="0"/>
              <a:t>complementarity</a:t>
            </a:r>
            <a:r>
              <a:rPr lang="en-US" sz="2200" dirty="0" smtClean="0"/>
              <a:t> between x and y: </a:t>
            </a:r>
            <a:r>
              <a:rPr lang="en-US" sz="2200" dirty="0" err="1" smtClean="0"/>
              <a:t>p</a:t>
            </a:r>
            <a:r>
              <a:rPr lang="en-US" sz="2200" baseline="-25000" dirty="0" err="1" smtClean="0"/>
              <a:t>xy</a:t>
            </a:r>
            <a:r>
              <a:rPr lang="en-US" sz="2200" dirty="0" smtClean="0"/>
              <a:t>  ≥ 0. It is normalized so as to lie between 0 and 1, and can be interpreted as a probability of a successful harvest of value A.</a:t>
            </a:r>
          </a:p>
          <a:p>
            <a:pPr>
              <a:buFont typeface="Arial" pitchFamily="34" charset="0"/>
              <a:buChar char="•"/>
            </a:pPr>
            <a:r>
              <a:rPr lang="en-US" sz="2200" dirty="0" smtClean="0"/>
              <a:t>We shall assume an interior probability of a successful harvest, irrespective of investments: 0 &lt; p(x; y) &lt; 1 for all non-negative x; y.</a:t>
            </a:r>
          </a:p>
          <a:p>
            <a:pPr>
              <a:buFont typeface="Arial" pitchFamily="34" charset="0"/>
              <a:buChar char="•"/>
            </a:pPr>
            <a:r>
              <a:rPr lang="en-US" sz="2200" dirty="0" smtClean="0"/>
              <a:t>On any given plot the tenant incurs cost </a:t>
            </a:r>
            <a:r>
              <a:rPr lang="en-US" sz="2200" dirty="0" err="1" smtClean="0"/>
              <a:t>c</a:t>
            </a:r>
            <a:r>
              <a:rPr lang="en-US" sz="2200" baseline="-25000" dirty="0" err="1" smtClean="0"/>
              <a:t>T</a:t>
            </a:r>
            <a:r>
              <a:rPr lang="en-US" sz="2200" dirty="0" smtClean="0"/>
              <a:t> (y) while the landlord's cost equals </a:t>
            </a:r>
            <a:r>
              <a:rPr lang="en-US" sz="2200" dirty="0" err="1" smtClean="0"/>
              <a:t>c</a:t>
            </a:r>
            <a:r>
              <a:rPr lang="en-US" sz="2200" baseline="-25000" dirty="0" err="1" smtClean="0"/>
              <a:t>L</a:t>
            </a:r>
            <a:r>
              <a:rPr lang="en-US" sz="2200" dirty="0" smtClean="0"/>
              <a:t>(x), where </a:t>
            </a:r>
            <a:r>
              <a:rPr lang="en-US" sz="2200" dirty="0" err="1" smtClean="0"/>
              <a:t>c</a:t>
            </a:r>
            <a:r>
              <a:rPr lang="en-US" sz="2200" baseline="-25000" dirty="0" err="1" smtClean="0"/>
              <a:t>T</a:t>
            </a:r>
            <a:r>
              <a:rPr lang="en-US" sz="2200" dirty="0" smtClean="0"/>
              <a:t> ; </a:t>
            </a:r>
            <a:r>
              <a:rPr lang="en-US" sz="2200" dirty="0" err="1" smtClean="0"/>
              <a:t>c</a:t>
            </a:r>
            <a:r>
              <a:rPr lang="en-US" sz="2200" baseline="-25000" dirty="0" err="1" smtClean="0"/>
              <a:t>L</a:t>
            </a:r>
            <a:r>
              <a:rPr lang="en-US" sz="2200" baseline="-25000" dirty="0" smtClean="0"/>
              <a:t> </a:t>
            </a:r>
            <a:r>
              <a:rPr lang="en-US" sz="2200" dirty="0" smtClean="0"/>
              <a:t>are both strictly increasing, strictly convex, and twice-differentiable  functions.</a:t>
            </a:r>
          </a:p>
          <a:p>
            <a:pPr>
              <a:buFont typeface="Arial" pitchFamily="34" charset="0"/>
              <a:buChar char="•"/>
            </a:pPr>
            <a:r>
              <a:rPr lang="en-US" sz="2200" dirty="0" smtClean="0"/>
              <a:t>Finite capacity limits x and y</a:t>
            </a:r>
          </a:p>
          <a:p>
            <a:endParaRPr lang="en-US" sz="2200" dirty="0" smtClean="0"/>
          </a:p>
          <a:p>
            <a:pPr>
              <a:buFont typeface="Arial" pitchFamily="34" charset="0"/>
              <a:buChar char="•"/>
            </a:pPr>
            <a:endParaRPr lang="en-US" sz="22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371600"/>
            <a:ext cx="8153400" cy="4278094"/>
          </a:xfrm>
          <a:prstGeom prst="rect">
            <a:avLst/>
          </a:prstGeom>
        </p:spPr>
        <p:txBody>
          <a:bodyPr wrap="square">
            <a:spAutoFit/>
          </a:bodyPr>
          <a:lstStyle/>
          <a:p>
            <a:pPr>
              <a:buFont typeface="Arial" pitchFamily="34" charset="0"/>
              <a:buChar char="•"/>
            </a:pPr>
            <a:r>
              <a:rPr lang="en-US" sz="2200" dirty="0" smtClean="0"/>
              <a:t>There is a random outside option available to the landlord to sell all the n plots together and earn v per plot, where v≥ 0 is drawn according to a density f and a corresponding distribution function F.</a:t>
            </a:r>
          </a:p>
          <a:p>
            <a:pPr>
              <a:buFont typeface="Arial" pitchFamily="34" charset="0"/>
              <a:buChar char="•"/>
            </a:pPr>
            <a:r>
              <a:rPr lang="en-US" sz="2200" dirty="0" smtClean="0"/>
              <a:t>If the landlord does not sell, the farm yields are shared between landlord and tenant in fixed proportions 1-s and s stipulated by rental regulations. And if the landlord does sell, he is required by law to compensate each farmer by a lump sum amount c.</a:t>
            </a:r>
          </a:p>
          <a:p>
            <a:pPr>
              <a:buFont typeface="Arial" pitchFamily="34" charset="0"/>
              <a:buChar char="•"/>
            </a:pPr>
            <a:r>
              <a:rPr lang="en-US" sz="2200" dirty="0" smtClean="0"/>
              <a:t>We suppose that there is a finite upper bound        to the extent of compensation.</a:t>
            </a:r>
          </a:p>
          <a:p>
            <a:pPr>
              <a:buFont typeface="Arial" pitchFamily="34" charset="0"/>
              <a:buChar char="•"/>
            </a:pPr>
            <a:r>
              <a:rPr lang="en-US" sz="2200" dirty="0" smtClean="0"/>
              <a:t>Our main focus will be on situations where the tenant is under-compensated, i.e., c &lt; </a:t>
            </a:r>
            <a:r>
              <a:rPr lang="en-US" sz="2200" dirty="0" err="1" smtClean="0"/>
              <a:t>spA</a:t>
            </a:r>
            <a:r>
              <a:rPr lang="en-US" sz="2200" dirty="0" smtClean="0"/>
              <a:t> &lt; </a:t>
            </a:r>
            <a:r>
              <a:rPr lang="en-US" sz="2200" dirty="0" err="1" smtClean="0"/>
              <a:t>sA</a:t>
            </a:r>
            <a:r>
              <a:rPr lang="en-US" sz="2200" dirty="0" smtClean="0"/>
              <a:t>, in which case c equals </a:t>
            </a:r>
            <a:r>
              <a:rPr lang="en-US" sz="2200" dirty="0" err="1" smtClean="0"/>
              <a:t>sA</a:t>
            </a:r>
            <a:r>
              <a:rPr lang="en-US" sz="2200" dirty="0" smtClean="0"/>
              <a:t>.</a:t>
            </a:r>
          </a:p>
          <a:p>
            <a:endParaRPr lang="en-US" sz="2200" dirty="0" smtClean="0"/>
          </a:p>
        </p:txBody>
      </p:sp>
      <p:sp>
        <p:nvSpPr>
          <p:cNvPr id="3" name="Rectangle 2"/>
          <p:cNvSpPr/>
          <p:nvPr/>
        </p:nvSpPr>
        <p:spPr>
          <a:xfrm>
            <a:off x="3886200" y="228600"/>
            <a:ext cx="1399742" cy="646331"/>
          </a:xfrm>
          <a:prstGeom prst="rect">
            <a:avLst/>
          </a:prstGeom>
        </p:spPr>
        <p:txBody>
          <a:bodyPr wrap="none">
            <a:spAutoFit/>
          </a:bodyPr>
          <a:lstStyle/>
          <a:p>
            <a:r>
              <a:rPr lang="en-US" sz="3600" dirty="0" smtClean="0"/>
              <a:t>Model</a:t>
            </a:r>
            <a:endParaRPr lang="en-US" sz="3600" dirty="0"/>
          </a:p>
        </p:txBody>
      </p:sp>
      <p:pic>
        <p:nvPicPr>
          <p:cNvPr id="4" name="Picture 2"/>
          <p:cNvPicPr>
            <a:picLocks noChangeAspect="1" noChangeArrowheads="1"/>
          </p:cNvPicPr>
          <p:nvPr/>
        </p:nvPicPr>
        <p:blipFill>
          <a:blip r:embed="rId2" cstate="print"/>
          <a:srcRect/>
          <a:stretch>
            <a:fillRect/>
          </a:stretch>
        </p:blipFill>
        <p:spPr bwMode="auto">
          <a:xfrm>
            <a:off x="6019800" y="3810000"/>
            <a:ext cx="228600" cy="309282"/>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86200" y="228600"/>
            <a:ext cx="1399742" cy="646331"/>
          </a:xfrm>
          <a:prstGeom prst="rect">
            <a:avLst/>
          </a:prstGeom>
        </p:spPr>
        <p:txBody>
          <a:bodyPr wrap="none">
            <a:spAutoFit/>
          </a:bodyPr>
          <a:lstStyle/>
          <a:p>
            <a:r>
              <a:rPr lang="en-US" sz="3600" dirty="0" smtClean="0"/>
              <a:t>Model</a:t>
            </a:r>
            <a:endParaRPr lang="en-US" sz="3600" dirty="0"/>
          </a:p>
        </p:txBody>
      </p:sp>
      <p:sp>
        <p:nvSpPr>
          <p:cNvPr id="3" name="Rectangle 2"/>
          <p:cNvSpPr/>
          <p:nvPr/>
        </p:nvSpPr>
        <p:spPr>
          <a:xfrm>
            <a:off x="457200" y="1143000"/>
            <a:ext cx="8153400" cy="2308324"/>
          </a:xfrm>
          <a:prstGeom prst="rect">
            <a:avLst/>
          </a:prstGeom>
        </p:spPr>
        <p:txBody>
          <a:bodyPr wrap="square">
            <a:spAutoFit/>
          </a:bodyPr>
          <a:lstStyle/>
          <a:p>
            <a:pPr>
              <a:buFont typeface="Arial" pitchFamily="34" charset="0"/>
              <a:buChar char="•"/>
            </a:pPr>
            <a:r>
              <a:rPr lang="en-US" dirty="0" smtClean="0"/>
              <a:t>A law which required the compensation to be some fraction of the price at which the land is sold would also have difficulty in getting enforced</a:t>
            </a:r>
          </a:p>
          <a:p>
            <a:pPr>
              <a:buFont typeface="Arial" pitchFamily="34" charset="0"/>
              <a:buChar char="•"/>
            </a:pPr>
            <a:r>
              <a:rPr lang="en-US" dirty="0" smtClean="0"/>
              <a:t>The compensation is not a function of the quality of the plot (because this is not verifiable by third parties)</a:t>
            </a:r>
          </a:p>
          <a:p>
            <a:pPr>
              <a:buFont typeface="Arial" pitchFamily="34" charset="0"/>
              <a:buChar char="•"/>
            </a:pPr>
            <a:r>
              <a:rPr lang="en-US" dirty="0" smtClean="0"/>
              <a:t>We assume the rate of change of the density f over the range</a:t>
            </a:r>
          </a:p>
          <a:p>
            <a:r>
              <a:rPr lang="en-US" dirty="0" smtClean="0"/>
              <a:t>[(1 - s)p(0; 0)A,      + (1 - s)A] is bounded, i.e.,</a:t>
            </a:r>
          </a:p>
          <a:p>
            <a:endParaRPr lang="en-US" dirty="0" smtClean="0"/>
          </a:p>
          <a:p>
            <a:endParaRPr lang="en-US" dirty="0"/>
          </a:p>
        </p:txBody>
      </p:sp>
      <p:pic>
        <p:nvPicPr>
          <p:cNvPr id="5" name="Picture 2"/>
          <p:cNvPicPr>
            <a:picLocks noChangeAspect="1" noChangeArrowheads="1"/>
          </p:cNvPicPr>
          <p:nvPr/>
        </p:nvPicPr>
        <p:blipFill>
          <a:blip r:embed="rId2" cstate="print"/>
          <a:srcRect/>
          <a:stretch>
            <a:fillRect/>
          </a:stretch>
        </p:blipFill>
        <p:spPr bwMode="auto">
          <a:xfrm>
            <a:off x="1981200" y="2590800"/>
            <a:ext cx="228600" cy="309282"/>
          </a:xfrm>
          <a:prstGeom prst="rect">
            <a:avLst/>
          </a:prstGeom>
          <a:noFill/>
          <a:ln w="9525">
            <a:noFill/>
            <a:miter lim="800000"/>
            <a:headEnd/>
            <a:tailEnd/>
          </a:ln>
          <a:effectLst/>
        </p:spPr>
      </p:pic>
      <p:pic>
        <p:nvPicPr>
          <p:cNvPr id="2050" name="Picture 2"/>
          <p:cNvPicPr>
            <a:picLocks noChangeAspect="1" noChangeArrowheads="1"/>
          </p:cNvPicPr>
          <p:nvPr/>
        </p:nvPicPr>
        <p:blipFill>
          <a:blip r:embed="rId3" cstate="print"/>
          <a:srcRect/>
          <a:stretch>
            <a:fillRect/>
          </a:stretch>
        </p:blipFill>
        <p:spPr bwMode="auto">
          <a:xfrm>
            <a:off x="1676400" y="3429000"/>
            <a:ext cx="5534025" cy="857250"/>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cstate="print"/>
          <a:srcRect/>
          <a:stretch>
            <a:fillRect/>
          </a:stretch>
        </p:blipFill>
        <p:spPr bwMode="auto">
          <a:xfrm>
            <a:off x="914400" y="4343400"/>
            <a:ext cx="7210425" cy="1609725"/>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86200" y="228600"/>
            <a:ext cx="1399742" cy="646331"/>
          </a:xfrm>
          <a:prstGeom prst="rect">
            <a:avLst/>
          </a:prstGeom>
        </p:spPr>
        <p:txBody>
          <a:bodyPr wrap="none">
            <a:spAutoFit/>
          </a:bodyPr>
          <a:lstStyle/>
          <a:p>
            <a:r>
              <a:rPr lang="en-US" sz="3600" dirty="0" smtClean="0"/>
              <a:t>Model</a:t>
            </a:r>
            <a:endParaRPr lang="en-US" sz="3600" dirty="0"/>
          </a:p>
        </p:txBody>
      </p:sp>
      <p:pic>
        <p:nvPicPr>
          <p:cNvPr id="3074" name="Picture 2"/>
          <p:cNvPicPr>
            <a:picLocks noChangeAspect="1" noChangeArrowheads="1"/>
          </p:cNvPicPr>
          <p:nvPr/>
        </p:nvPicPr>
        <p:blipFill>
          <a:blip r:embed="rId2" cstate="print"/>
          <a:srcRect/>
          <a:stretch>
            <a:fillRect/>
          </a:stretch>
        </p:blipFill>
        <p:spPr bwMode="auto">
          <a:xfrm>
            <a:off x="685800" y="1295400"/>
            <a:ext cx="7162800" cy="1057275"/>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cstate="print"/>
          <a:srcRect/>
          <a:stretch>
            <a:fillRect/>
          </a:stretch>
        </p:blipFill>
        <p:spPr bwMode="auto">
          <a:xfrm>
            <a:off x="762000" y="2438400"/>
            <a:ext cx="6705600" cy="20193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71800" y="228600"/>
            <a:ext cx="2736005" cy="646331"/>
          </a:xfrm>
          <a:prstGeom prst="rect">
            <a:avLst/>
          </a:prstGeom>
        </p:spPr>
        <p:txBody>
          <a:bodyPr wrap="none">
            <a:spAutoFit/>
          </a:bodyPr>
          <a:lstStyle/>
          <a:p>
            <a:pPr algn="ctr"/>
            <a:r>
              <a:rPr lang="en-US" sz="3600" dirty="0" smtClean="0"/>
              <a:t>The First-Best</a:t>
            </a:r>
            <a:endParaRPr lang="en-US" sz="3600" dirty="0"/>
          </a:p>
        </p:txBody>
      </p:sp>
      <p:sp>
        <p:nvSpPr>
          <p:cNvPr id="3" name="Rectangle 2"/>
          <p:cNvSpPr/>
          <p:nvPr/>
        </p:nvSpPr>
        <p:spPr>
          <a:xfrm>
            <a:off x="762000" y="1371600"/>
            <a:ext cx="7543800" cy="2862322"/>
          </a:xfrm>
          <a:prstGeom prst="rect">
            <a:avLst/>
          </a:prstGeom>
        </p:spPr>
        <p:txBody>
          <a:bodyPr wrap="square">
            <a:spAutoFit/>
          </a:bodyPr>
          <a:lstStyle/>
          <a:p>
            <a:pPr>
              <a:buFont typeface="Arial" pitchFamily="34" charset="0"/>
              <a:buChar char="•"/>
            </a:pPr>
            <a:r>
              <a:rPr lang="en-IN" dirty="0" smtClean="0"/>
              <a:t>Here a hypothetical planner selects investments x, y and makes the conversion decision in order to maximize the sum of expected payoffs of landlord and tenants. </a:t>
            </a:r>
          </a:p>
          <a:p>
            <a:pPr>
              <a:buFont typeface="Arial" pitchFamily="34" charset="0"/>
              <a:buChar char="•"/>
            </a:pPr>
            <a:r>
              <a:rPr lang="en-IN" dirty="0" smtClean="0"/>
              <a:t>In this setting the land will be converted, after the investments have been made by the tenants and the landlord, if and only if its value in industry exceeds its value in agriculture, i.e., if v &gt; </a:t>
            </a:r>
            <a:r>
              <a:rPr lang="en-IN" dirty="0" err="1" smtClean="0"/>
              <a:t>pA</a:t>
            </a:r>
            <a:r>
              <a:rPr lang="en-IN" dirty="0" smtClean="0"/>
              <a:t>.</a:t>
            </a:r>
          </a:p>
          <a:p>
            <a:pPr>
              <a:buFont typeface="Arial" pitchFamily="34" charset="0"/>
              <a:buChar char="•"/>
            </a:pPr>
            <a:r>
              <a:rPr lang="en-IN" dirty="0" smtClean="0"/>
              <a:t>Let                                                denote the probability of the land being </a:t>
            </a:r>
          </a:p>
          <a:p>
            <a:pPr>
              <a:buFont typeface="Arial" pitchFamily="34" charset="0"/>
              <a:buChar char="•"/>
            </a:pPr>
            <a:endParaRPr lang="en-IN" dirty="0" smtClean="0"/>
          </a:p>
          <a:p>
            <a:r>
              <a:rPr lang="en-IN" dirty="0" smtClean="0"/>
              <a:t>converted under the 1st-best. In this case, expected social</a:t>
            </a:r>
          </a:p>
          <a:p>
            <a:r>
              <a:rPr lang="en-IN" dirty="0" smtClean="0"/>
              <a:t>surplus per plot equals:</a:t>
            </a:r>
            <a:endParaRPr lang="en-IN" dirty="0"/>
          </a:p>
        </p:txBody>
      </p:sp>
      <p:pic>
        <p:nvPicPr>
          <p:cNvPr id="1026" name="Picture 2"/>
          <p:cNvPicPr>
            <a:picLocks noChangeAspect="1" noChangeArrowheads="1"/>
          </p:cNvPicPr>
          <p:nvPr/>
        </p:nvPicPr>
        <p:blipFill>
          <a:blip r:embed="rId2" cstate="print"/>
          <a:srcRect/>
          <a:stretch>
            <a:fillRect/>
          </a:stretch>
        </p:blipFill>
        <p:spPr bwMode="auto">
          <a:xfrm>
            <a:off x="1524000" y="3200400"/>
            <a:ext cx="1695450" cy="323850"/>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1981200" y="4419600"/>
            <a:ext cx="5305425" cy="65722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TotalTime>
  <Words>1567</Words>
  <Application>Microsoft Office PowerPoint</Application>
  <PresentationFormat>On-screen Show (4:3)</PresentationFormat>
  <Paragraphs>200</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Land Acquisition for Industrialization and Compensation of Displaced Farmers </vt:lpstr>
      <vt:lpstr>Slide 2</vt:lpstr>
      <vt:lpstr>Slide 3</vt:lpstr>
      <vt:lpstr>Slide 4</vt:lpstr>
      <vt:lpstr>Slide 5</vt:lpstr>
      <vt:lpstr>Slide 6</vt:lpstr>
      <vt:lpstr>Slide 7</vt:lpstr>
      <vt:lpstr>Slide 8</vt:lpstr>
      <vt:lpstr>Slide 9</vt:lpstr>
      <vt:lpstr>Slide 10</vt:lpstr>
      <vt:lpstr>Time-line</vt:lpstr>
      <vt:lpstr>The second best</vt:lpstr>
      <vt:lpstr>Slide 13</vt:lpstr>
      <vt:lpstr>Slide 14</vt:lpstr>
      <vt:lpstr>Slide 15</vt:lpstr>
      <vt:lpstr>Landlord’s incentives</vt:lpstr>
      <vt:lpstr>Slide 17</vt:lpstr>
      <vt:lpstr>Effect of varying compensation c</vt:lpstr>
      <vt:lpstr>Slide 19</vt:lpstr>
      <vt:lpstr>Slide 20</vt:lpstr>
      <vt:lpstr>Welfare Implications of changing c</vt:lpstr>
      <vt:lpstr>Slide 22</vt:lpstr>
      <vt:lpstr>Slide 23</vt:lpstr>
      <vt:lpstr>Slide 24</vt:lpstr>
      <vt:lpstr>Slide 25</vt:lpstr>
      <vt:lpstr>Slide 26</vt:lpstr>
      <vt:lpstr>Slide 27</vt:lpstr>
      <vt:lpstr>Slide 28</vt:lpstr>
      <vt:lpstr>Slide 29</vt:lpstr>
      <vt:lpstr>Slide 30</vt:lpstr>
      <vt:lpstr>The eﬀect of c on the landlord’s utility</vt:lpstr>
      <vt:lpstr>Slide 32</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Land Acquisition for Industrialization and Compensation of Displaced Farmers</dc:title>
  <dc:creator>SUBRATO BANERJEE</dc:creator>
  <cp:lastModifiedBy>SUBRATO BANERJEE</cp:lastModifiedBy>
  <cp:revision>31</cp:revision>
  <dcterms:created xsi:type="dcterms:W3CDTF">2013-02-13T05:46:58Z</dcterms:created>
  <dcterms:modified xsi:type="dcterms:W3CDTF">2013-02-18T05:44:29Z</dcterms:modified>
</cp:coreProperties>
</file>