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8" r:id="rId32"/>
    <p:sldId id="287" r:id="rId33"/>
    <p:sldId id="289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DABCC-1013-4100-A9F1-582F23A944C5}" type="datetimeFigureOut">
              <a:rPr lang="en-US" smtClean="0"/>
              <a:t>3/31/2013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C61EB-637B-4FEF-A2CE-B958BC0F6F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8537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841AF-16E1-46D3-963B-5375612D70CA}" type="datetimeFigureOut">
              <a:rPr lang="en-US" smtClean="0"/>
              <a:t>3/31/2013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A35EC1-FA5E-41E4-B653-E5AA6F520EB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1593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35EC1-FA5E-41E4-B653-E5AA6F520EB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2761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35EC1-FA5E-41E4-B653-E5AA6F520EB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665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A35EC1-FA5E-41E4-B653-E5AA6F520EBD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857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F26F-D26C-4F78-93E8-656C973CE52E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7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925EF-CC36-40AC-96BB-23B4D0DCCF60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722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611E2-F402-401F-A626-38E50ABC0AC6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8409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06A72-A282-4022-87CE-84AEFE35DD4E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313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64BDB-0CE5-41B7-997F-62EFE63CC274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790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C8291-1026-427E-B1ED-7C7AC2BC5F44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616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FC4B-0CBB-476F-911F-D70978B338C9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042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4A759-6C63-4FA4-8F74-387AA8368646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45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0B1E9-0341-47ED-ABE4-3C027D8FB26A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0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B457A-4CD3-477E-8D08-A0E2AB8F44B2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667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6464-9300-48FE-B15D-30713F9EE7A7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4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22380-7F4E-4A20-9D80-2D5B42C54A86}" type="datetime1">
              <a:rPr lang="en-US" smtClean="0"/>
              <a:t>3/31/2013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0E923-61D7-41D1-930A-BDAEE3B6DD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1778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Economics of Rotating Savings and Credit Associations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Timothy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Besley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Stephen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Glenn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Loury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6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 (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500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,c</a:t>
            </a:r>
            <a:r>
              <a:rPr lang="en-US" sz="2500" baseline="-25000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 be the solution to the maximization problem and W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be the maximal value of lifetime utility.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To simplify the problem, substituting for t from (1), we get,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5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500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5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500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</a:t>
            </a:r>
          </a:p>
          <a:p>
            <a:pPr marL="0" indent="0" algn="r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(2)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where 0 ≤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 α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≤ 1</a:t>
            </a:r>
          </a:p>
          <a:p>
            <a:pPr marL="0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389" y="2424446"/>
            <a:ext cx="5181600" cy="11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743" y="4191000"/>
            <a:ext cx="4786312" cy="1011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57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Setting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= 0 in (2), lifetime utility under autarky is</a:t>
            </a:r>
          </a:p>
          <a:p>
            <a:pPr marL="0" indent="0" algn="r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first term is lifetime utility if the durable were free.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second term is the minimal utility cost of saving up for the durable.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*(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  is the consumption level which solves (2), the optimal autarkic consumption rate, c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is c*(0).</a:t>
            </a:r>
          </a:p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 individual has the durable good before t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after which all n individuals receive it.</a:t>
            </a:r>
          </a:p>
          <a:p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xpected fraction of time that an individual will enjoy the services of the durable during accumulation period is 0. Hence,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is 0 in (2).</a:t>
            </a:r>
          </a:p>
          <a:p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Autarky is inefficient.</a:t>
            </a:r>
            <a:endParaRPr lang="en-US" sz="25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167556"/>
            <a:ext cx="3962400" cy="40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977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381000"/>
                <a:ext cx="8382000" cy="62484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500" b="1" u="sng" dirty="0" smtClean="0">
                    <a:latin typeface="Times New Roman" pitchFamily="18" charset="0"/>
                    <a:cs typeface="Times New Roman" pitchFamily="18" charset="0"/>
                  </a:rPr>
                  <a:t>LEMMA</a:t>
                </a:r>
                <a:endParaRPr lang="en-US" sz="25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Under the assumptions on preferences set out above,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the minimized cost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(.) in (2) is a decreasing, concave functions of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the cost-minimizing consumption rate c*(.) is an increasing function of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endParaRPr lang="en-US" sz="25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Both are twice continuously differentiable on [0,1], where they satisfy the identity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250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≡</m:t>
                    </m:r>
                  </m:oMath>
                </a14:m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v’(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,c*(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))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Moreover, if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v’’’(c)&gt;0 for i= 0 and 1, and if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v’’(c)≥0, then c*(.) is strictly convex</a:t>
                </a:r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381000"/>
                <a:ext cx="8382000" cy="6248400"/>
              </a:xfrm>
              <a:blipFill rotWithShape="1">
                <a:blip r:embed="rId2"/>
                <a:stretch>
                  <a:fillRect l="-1164" t="-780" r="-2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6374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Random Roscas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458200" cy="5105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n-person group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Meet at equally spaced dates up to t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a,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500" baseline="-25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/n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500" baseline="-250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/n,…,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25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}.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Each individual contributes B/n at each meeting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At every meeting an individual is randomly selected to receive the pot B, which allows him to buy the durable.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individual continues to save at rate B/t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over the interval [0,t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]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87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229600" cy="6172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Similar to autarky, but can now expect to receive the durable t</a:t>
            </a:r>
            <a:r>
              <a:rPr lang="en-US" sz="2500" baseline="-25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(n+1)/2n 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group’s objective is to maximize the (ex ante) expected utility of the representative member.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choice variable here would be the length of the Rosca, t.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the receipt date for the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pot,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τ̃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be a random variable distributed uniformly over the set {t/n, 2t/n,…,t}.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Each member saves at rate B/t over the life of the Rosca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Non-durable consumption is thus c = y – B/t during this period.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26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1722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agent’s problem is to maximize the lifetime utility: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τ̃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.v(0,c)+(t-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τ̃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).v(1,c)+(T-t).v(1,y)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    where t=B/(y-c)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E(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τ̃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)=[(n+1)/2n]t. Substituting this in lifetime utility we get each members (ex ante) welfare is</a:t>
            </a:r>
          </a:p>
          <a:p>
            <a:pPr>
              <a:lnSpc>
                <a:spcPct val="150000"/>
              </a:lnSpc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(4)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 where t=B/(y-c)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Group’s Problem: Choose t to maximize (4).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49045"/>
            <a:ext cx="5741123" cy="129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903" y="3797358"/>
            <a:ext cx="1828800" cy="6032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8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"/>
                <a:ext cx="8229600" cy="5745163"/>
              </a:xfrm>
            </p:spPr>
            <p:txBody>
              <a:bodyPr>
                <a:normAutofit/>
              </a:bodyPr>
              <a:lstStyle/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Let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ᾱ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50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≡</m:t>
                    </m:r>
                  </m:oMath>
                </a14:m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 (n – 1)/2n, we can write equation (4) as,</a:t>
                </a:r>
              </a:p>
              <a:p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5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Let the optimal length be t</a:t>
                </a:r>
                <a:r>
                  <a:rPr lang="en-US" sz="2500" baseline="-25000" dirty="0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, the associated consumption rate be c</a:t>
                </a:r>
                <a:r>
                  <a:rPr lang="en-US" sz="2500" baseline="-25000" dirty="0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and the maximal value of expected utility be W</a:t>
                </a:r>
                <a:r>
                  <a:rPr lang="en-US" sz="2500" baseline="-25000" dirty="0" smtClean="0">
                    <a:latin typeface="Times New Roman" pitchFamily="18" charset="0"/>
                    <a:cs typeface="Times New Roman" pitchFamily="18" charset="0"/>
                  </a:rPr>
                  <a:t>r</a:t>
                </a:r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Analogous to the autarky case, we obtain the equation,</a:t>
                </a:r>
              </a:p>
              <a:p>
                <a:pPr marL="0" indent="0" algn="r">
                  <a:buNone/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(5)</a:t>
                </a:r>
              </a:p>
              <a:p>
                <a:pPr marL="0" indent="0" algn="ctr">
                  <a:buNone/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with c</a:t>
                </a:r>
                <a:r>
                  <a:rPr lang="en-US" sz="2500" baseline="-25000" dirty="0" smtClean="0">
                    <a:latin typeface="Times New Roman" pitchFamily="18" charset="0"/>
                    <a:cs typeface="Times New Roman" pitchFamily="18" charset="0"/>
                  </a:rPr>
                  <a:t>r </a:t>
                </a:r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= c*(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ᾱ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)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From the lemma, we know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(0) &gt;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μ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ᾱ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) 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Each member expects to enjoy the durable’s services for a fraction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ᾱ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of the time while he is savings for the durable.</a:t>
                </a:r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"/>
                <a:ext cx="8229600" cy="5745163"/>
              </a:xfrm>
              <a:blipFill rotWithShape="1">
                <a:blip r:embed="rId2"/>
                <a:stretch>
                  <a:fillRect l="-1037" t="-849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598" y="990600"/>
            <a:ext cx="5257799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754" y="3668884"/>
            <a:ext cx="3287486" cy="388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51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500" b="1" u="sng" dirty="0" smtClean="0">
                <a:latin typeface="Times New Roman" pitchFamily="18" charset="0"/>
                <a:cs typeface="Times New Roman" pitchFamily="18" charset="0"/>
              </a:rPr>
              <a:t>PROPOSITION 1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By forming a random Rosca, group members raise their expected lifetime utilities. 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optimal random Rosca involves members saving at a lower rate over a longer interval than under autarky.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Individuals expect to receive the durable good sooner in the optimal random Rosca than under autarky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i.e. t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&gt; t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&gt; (n+1)t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/2n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under the restrictions v’’’(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i,c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 &gt; 0 for i = 0,1 and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Δ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v’’(c) ≥ 0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019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Effects of Random Roscas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Welfare is raised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Reduction in everyone’s utility cost of saving up 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Non – durable consumption is higher 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Accumulation period is longer 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Individuals receive the good earlier on average</a:t>
            </a:r>
          </a:p>
          <a:p>
            <a:pPr marL="0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09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Effects of Random Roscas (Ex-post)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rm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Individuals have same prospects ex-ante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Circumstances differ once order of receipt has been determined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Lets use index i to denote the person who wins the pot at the </a:t>
            </a:r>
            <a:r>
              <a:rPr lang="en-US" sz="2500" dirty="0" err="1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meeting at date t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(i/n)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Ex-post utilities are,</a:t>
            </a:r>
          </a:p>
          <a:p>
            <a:pPr marL="0" indent="0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for i = 1,…,n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For the final individual (c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 is not optimal, he is strictly worse off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854155"/>
            <a:ext cx="49096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7825" y="4085136"/>
            <a:ext cx="2347022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07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a ROSCA?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Rotating Savings and Credit Associations (Roscas) are an informal financial institutions where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a group of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individuals 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come together to make regular contributions to a common fund, which is then lent out in whole to one member each cycle – giving that member access to a larger amount of capital than would otherwise be possible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It is a poor man’s bank!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5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Bidding Roscas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Individuals bid for the right to receive the pot at a certain date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Order of receipt is determined at time 0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Individuals have identical preferences. So they must end up getting the same utility.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Any efficient auction procedure should have the total contributions in each period equal to B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Setup of the Rosca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 the length of the Rosca be ‘t’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At period 0, a series of n-1 ascending bid auctions are conducted among n members to determine who receives the pot at each auction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last individual has his contribution set such that the sum of all contributions must equal the durable’s cost B.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995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382000" cy="6096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Since the length of the Rosca is t, and there are n individuals so the meeting times will be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              {t/n, 2t/n,…, t}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 b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be the contribution of individual i, who wins the pot at time (i/n)t.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For a member bidding b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his non-durable consumption would be c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= y-(n/t)b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in each period</a:t>
            </a:r>
            <a:endParaRPr lang="en-US" sz="25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3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248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So the individual's utility is </a:t>
            </a:r>
          </a:p>
          <a:p>
            <a:pPr>
              <a:lnSpc>
                <a:spcPct val="150000"/>
              </a:lnSpc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Here 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l-GR" sz="25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= (n-i)/n and since all individuals have the same utility, say x, we have</a:t>
            </a:r>
            <a:endParaRPr lang="en-US" sz="2500" baseline="-25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v(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 c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)= x,	i=1,…,n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 c̄ be the average non durable consumption rate of members during the life of rosca. Then we have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t(y- c̅) = B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32630"/>
            <a:ext cx="4724400" cy="1026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7434" y="1233946"/>
            <a:ext cx="2174966" cy="4322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9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Now given x we can, from the equations, find out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500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’s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and Rosca length t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From the earlier discussions we can write the welfare functions as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T.v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(1,y) - B {[ v ( 1 , y ) - x ] / [y -c̅]}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 ĉ(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,x) be the function satisfying v(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,c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̂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 = x and define 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4572000"/>
            <a:ext cx="2848131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515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610600" cy="62484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 t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and W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be the optimal time and welfare level of the bidding rosca.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As before we can write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             W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= T. v(1,y) - B. </a:t>
            </a:r>
            <a:r>
              <a:rPr lang="el-GR" sz="2500" dirty="0" smtClean="0">
                <a:latin typeface="Times New Roman" pitchFamily="18" charset="0"/>
                <a:cs typeface="Times New Roman" pitchFamily="18" charset="0"/>
              </a:rPr>
              <a:t>μ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		(9)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Where								(10)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500" baseline="-250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Let x* be the minimum in (10) we get, the length of the optimal bidding rosca,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500" baseline="-25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= B/[y- c̅(x*)]</a:t>
            </a:r>
            <a:endParaRPr lang="en-US" sz="25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200400"/>
            <a:ext cx="3334904" cy="1073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054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marL="0" indent="0">
              <a:buNone/>
            </a:pPr>
            <a:r>
              <a:rPr lang="en-US" sz="2500" b="1" u="sng" dirty="0" smtClean="0">
                <a:latin typeface="Times New Roman" pitchFamily="18" charset="0"/>
                <a:cs typeface="Times New Roman" pitchFamily="18" charset="0"/>
              </a:rPr>
              <a:t>PROPOSITION 2</a:t>
            </a:r>
          </a:p>
          <a:p>
            <a:pPr marL="0" indent="0">
              <a:buNone/>
            </a:pPr>
            <a:endParaRPr lang="en-US" sz="25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By forming a bidding Rosca, group members raise their lifetime utility relative to autarky.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Again if 1/v’(0,.) is concave, the optimal bidding Rosca involves group members saving at a lower average rate and over a longer interval than under autarky.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58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Effect of Bidding Roscas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Welfare is raised</a:t>
            </a:r>
          </a:p>
          <a:p>
            <a:pPr>
              <a:lnSpc>
                <a:spcPct val="150000"/>
              </a:lnSpc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Each individual has a different rate of non durable consumption in the accumulation period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Earlier acquirers of the durable bid a higher contribution to the rosca and consume lesser of the non durable (c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&lt;c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&lt;…&lt;c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)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Last individual to acquire the durable has greater non durable consumption than under autarky</a:t>
            </a:r>
            <a:endParaRPr lang="en-US" sz="25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516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Bidding versus Random Roscas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47800"/>
                <a:ext cx="8229600" cy="4678363"/>
              </a:xfrm>
            </p:spPr>
            <p:txBody>
              <a:bodyPr>
                <a:normAutofit/>
              </a:bodyPr>
              <a:lstStyle/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Roscas are in general more efficient than autarky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Bidding and Random Roscas lead to different outcomes</a:t>
                </a:r>
              </a:p>
              <a:p>
                <a:pPr marL="0" indent="0">
                  <a:buNone/>
                </a:pPr>
                <a:endParaRPr lang="en-US" sz="25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marL="0" indent="0">
                  <a:buNone/>
                </a:pPr>
                <a:r>
                  <a:rPr lang="en-US" sz="2500" b="1" u="sng" dirty="0" smtClean="0">
                    <a:latin typeface="Times New Roman" pitchFamily="18" charset="0"/>
                    <a:cs typeface="Times New Roman" pitchFamily="18" charset="0"/>
                  </a:rPr>
                  <a:t>PROPOSITION 3</a:t>
                </a:r>
              </a:p>
              <a:p>
                <a:pPr marL="0" indent="0">
                  <a:buNone/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Group members’ expected utility will be higher if they use a random rather than a bidding Rosca. If the value of the durable is independent of the non-durable consumption rate [i.e.,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v’(c) </a:t>
                </a:r>
                <a14:m>
                  <m:oMath xmlns:m="http://schemas.openxmlformats.org/officeDocument/2006/math">
                    <m:r>
                      <a:rPr lang="en-US" sz="25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≡</m:t>
                    </m:r>
                    <m:r>
                      <a:rPr lang="en-US" sz="25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0], and if 1/v’(0,.) is a convex function, then the optimal random Rosca involves members saving at a lower rate over a longer interval than the optimal bidding Rosca.</a:t>
                </a:r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47800"/>
                <a:ext cx="8229600" cy="4678363"/>
              </a:xfrm>
              <a:blipFill rotWithShape="1">
                <a:blip r:embed="rId2"/>
                <a:stretch>
                  <a:fillRect l="-1185" t="-1043" r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72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Intuition Behind Proposition 3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Looking from an ex-ante view point, consider two Roscas of the same duration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Under Bidding – lifetime utilities are equal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Under Random Roscas – non-durable consumption rates are the same.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Consider a General Scheme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	- Order of receipt of pot is randomly assigned </a:t>
            </a:r>
          </a:p>
          <a:p>
            <a:pPr marL="0" indent="0"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- a consumption rate c</a:t>
            </a:r>
            <a:r>
              <a:rPr lang="en-US" sz="2500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500" baseline="-25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	- but the above constraints do not apply.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To maximize ex-ante expected welfare the scheme would equate the marginal utilities</a:t>
            </a:r>
          </a:p>
          <a:p>
            <a:pPr marL="0" indent="0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6019800"/>
            <a:ext cx="519379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778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Where would you find it?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Roscas are found all over the world mainly in developing countries namely India (chit funds), Senegal (tontines), Cameroon (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njangis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), Sri Lanka (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cheetu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etc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It is also used by immigrant groups in United States.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Many US savings and loan associations started life as Roscas</a:t>
            </a:r>
          </a:p>
          <a:p>
            <a:pPr marL="0" indent="0">
              <a:buNone/>
            </a:pP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58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04800"/>
                <a:ext cx="8229600" cy="5821363"/>
              </a:xfrm>
            </p:spPr>
            <p:txBody>
              <a:bodyPr>
                <a:normAutofit/>
              </a:bodyPr>
              <a:lstStyle/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Random assignment with equal non-durable consumption is closer to this condition than bidding.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In the bidding equilibrium all the members are on different points of the same indifference curve. 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The higher bidder has lesser consumption level so the marginal utility is higher than those receiving the pot later.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In the Random allocation, the c and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are same ex-ante, so the marginal utilities of non-durable consumption are same.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Thus, the Random Rosca performs better than the bidding Rosca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When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v’ </a:t>
                </a:r>
                <a14:m>
                  <m:oMath xmlns:m="http://schemas.openxmlformats.org/officeDocument/2006/math">
                    <m:r>
                      <a:rPr lang="en-US" sz="25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≡</m:t>
                    </m:r>
                  </m:oMath>
                </a14:m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0 i.e. the marginal utility from having the durable is not affected by changes in the non-durable consumption then it reinforces the above fact.</a:t>
                </a:r>
              </a:p>
              <a:p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04800"/>
                <a:ext cx="8229600" cy="5821363"/>
              </a:xfrm>
              <a:blipFill rotWithShape="1">
                <a:blip r:embed="rId2"/>
                <a:stretch>
                  <a:fillRect l="-1037" t="-838" r="-1259" b="-35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876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Proposition 3 Diagrammatically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Group of 2 individuals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Time horizon, T = 3 years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Rosca length, t = 2 years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Value of durable’s services,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v(c) </a:t>
                </a:r>
                <a14:m>
                  <m:oMath xmlns:m="http://schemas.openxmlformats.org/officeDocument/2006/math">
                    <m:r>
                      <a:rPr lang="en-US" sz="250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≡</m:t>
                    </m:r>
                  </m:oMath>
                </a14:m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ξ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&gt; 0 is a constant i.e. </a:t>
                </a:r>
                <a:r>
                  <a:rPr lang="el-GR" sz="25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v’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  <a:ea typeface="Cambria Math"/>
                        <a:cs typeface="Times New Roman" pitchFamily="18" charset="0"/>
                      </a:rPr>
                      <m:t>≡</m:t>
                    </m:r>
                  </m:oMath>
                </a14:m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 0 </a:t>
                </a:r>
                <a:endParaRPr lang="en-US" sz="25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Total annual consumption = 2y - B</a:t>
                </a:r>
              </a:p>
              <a:p>
                <a:pPr marL="0" indent="0">
                  <a:buNone/>
                </a:pPr>
                <a:endParaRPr lang="en-US" sz="250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b="-78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26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81000"/>
            <a:ext cx="7168651" cy="632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47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381000"/>
                <a:ext cx="8229600" cy="6096000"/>
              </a:xfrm>
            </p:spPr>
            <p:txBody>
              <a:bodyPr>
                <a:normAutofit lnSpcReduction="10000"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In a Random Rosca the utility allocation is at point A or point B because of equal non-durable consumption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he slope of the relevant UPF is -1 at A and B</a:t>
                </a:r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Since </a:t>
                </a:r>
                <a:r>
                  <a:rPr lang="el-GR" sz="2500" dirty="0">
                    <a:latin typeface="Times New Roman" pitchFamily="18" charset="0"/>
                    <a:cs typeface="Times New Roman" pitchFamily="18" charset="0"/>
                  </a:rPr>
                  <a:t>Δ</a:t>
                </a:r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v’ </a:t>
                </a:r>
                <a14:m>
                  <m:oMath xmlns:m="http://schemas.openxmlformats.org/officeDocument/2006/math">
                    <m:r>
                      <a:rPr lang="en-US" sz="2500" i="1">
                        <a:latin typeface="Cambria Math"/>
                        <a:ea typeface="Cambria Math"/>
                        <a:cs typeface="Times New Roman" pitchFamily="18" charset="0"/>
                      </a:rPr>
                      <m:t>≡</m:t>
                    </m:r>
                  </m:oMath>
                </a14:m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0, the consumption at A and B are equal.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Both A and B are equally probable so ex-ante expected utility is at C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In a Bidding Rosca, since the utilities have to be the same, we finally end up at the intersection of the two frontiers which is inferior to C. 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So a Random Rosca is better than a bidding Rosca </a:t>
                </a:r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381000"/>
                <a:ext cx="8229600" cy="6096000"/>
              </a:xfrm>
              <a:blipFill rotWithShape="1">
                <a:blip r:embed="rId2"/>
                <a:stretch>
                  <a:fillRect l="-10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724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3340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We looked at an informal institution of Roscas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They help individuals without access to credit markets to pool in their resources and increase welfare.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We looked at Random Roscas and Bidding Roscas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 both cases individuals were better off participating in the Roscas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Comparing the two, with the assumption of identical preferences, Random Roscas were better than Bidding Roscas.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984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Motivation behind Roscas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 the absence of external funds they can be used to finance lumpy expenditures.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They play a role in transferring resources to meet life-cycle needs.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They provide a means of making joint savings work.</a:t>
            </a:r>
          </a:p>
          <a:p>
            <a:pPr>
              <a:lnSpc>
                <a:spcPct val="150000"/>
              </a:lnSpc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Roscas can be understood as a response by a socially connected group to credit market exclusion.</a:t>
            </a:r>
          </a:p>
          <a:p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24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Types of Roscas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/>
          </a:bodyPr>
          <a:lstStyle/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Random Roscas:</a:t>
            </a:r>
          </a:p>
          <a:p>
            <a:pPr marL="0" indent="0">
              <a:buNone/>
            </a:pP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members commit to putting a fixed amount into a pot 	for each period of life of the Rosca</a:t>
            </a:r>
          </a:p>
          <a:p>
            <a:pPr marL="0" indent="0"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- pot is allocated randomly to one of the members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	- process continues next period with the winner of the 	period excluded until everyone has been covered</a:t>
            </a:r>
          </a:p>
          <a:p>
            <a:pPr marL="0" indent="0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Bidding Roscas:</a:t>
            </a:r>
          </a:p>
          <a:p>
            <a:pPr marL="0" indent="0">
              <a:buNone/>
            </a:pPr>
            <a:r>
              <a:rPr lang="en-US" sz="25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similar to Random Roscas</a:t>
            </a:r>
          </a:p>
          <a:p>
            <a:pPr marL="0" indent="0"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- winner is determined by a bidding procedure</a:t>
            </a:r>
          </a:p>
          <a:p>
            <a:pPr marL="0" indent="0"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- Bids are in form of pledge of higher contributions</a:t>
            </a:r>
            <a:endParaRPr lang="en-US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81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 with Roscas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Not useful for buffering against risk</a:t>
            </a:r>
          </a:p>
          <a:p>
            <a:pPr marL="0" indent="0"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- In Random Roscas probability of obtaining the pot is 	not related with ones immediate circumstances.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	  - In Bidding Roscas are not helpful</a:t>
            </a: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- Deal with 		situations with cannot recur</a:t>
            </a:r>
          </a:p>
          <a:p>
            <a:pPr marL="0" indent="0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	  - In LDCs risks are usually covariant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For Roscas to operate successfully individuals must commit to pay into the Rosca after they win the pot.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0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Model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 individuals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One indivisible durable consumption good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No access to credit markets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Each individual has T years of lifetime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Exogenous flow of income – y &gt; 0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Identical intertemporally additive preferences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Instantaneous utilities depend on non-durable consumption and whether or not the service of durable is enjoyed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Durable good doesn’t depreciate.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Cost of purchase of durable - B</a:t>
            </a:r>
            <a:endParaRPr lang="en-U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1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457200"/>
                <a:ext cx="8229600" cy="5867400"/>
              </a:xfrm>
            </p:spPr>
            <p:txBody>
              <a:bodyPr>
                <a:normAutofit/>
              </a:bodyPr>
              <a:lstStyle/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Once purchased – the durable provides constant flow of services for rest of life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Services of the durable are Non-fungible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No discounting – only motive to save is to buy the durable.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Instantaneous Utility,</a:t>
                </a:r>
              </a:p>
              <a:p>
                <a:pPr marL="0" indent="0">
                  <a:buNone/>
                </a:pPr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- v(1,c) – owns the durable</a:t>
                </a:r>
              </a:p>
              <a:p>
                <a:pPr marL="0" indent="0">
                  <a:buNone/>
                </a:pPr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	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- v(0,c) – without the durable</a:t>
                </a:r>
              </a:p>
              <a:p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v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’ &gt; 0, v’’ &lt; 0, and v(i,.) is three times continuously differentiable.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Δv(c) </a:t>
                </a:r>
                <a14:m>
                  <m:oMath xmlns:m="http://schemas.openxmlformats.org/officeDocument/2006/math">
                    <m:r>
                      <a:rPr lang="en-US" sz="250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≡</m:t>
                    </m:r>
                  </m:oMath>
                </a14:m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v(1,c) – v(0,c)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v(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,c) </a:t>
                </a:r>
                <a14:m>
                  <m:oMath xmlns:m="http://schemas.openxmlformats.org/officeDocument/2006/math">
                    <m:r>
                      <a:rPr lang="en-US" sz="250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≡</m:t>
                    </m:r>
                  </m:oMath>
                </a14:m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v(1,c) + (1-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α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)v(0,c) for 0 ≤</a:t>
                </a:r>
                <a:r>
                  <a:rPr lang="el-GR" sz="2500" dirty="0" smtClean="0">
                    <a:latin typeface="Times New Roman" pitchFamily="18" charset="0"/>
                    <a:cs typeface="Times New Roman" pitchFamily="18" charset="0"/>
                  </a:rPr>
                  <a:t> α </a:t>
                </a:r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≤ 1</a:t>
                </a:r>
              </a:p>
              <a:p>
                <a:r>
                  <a:rPr lang="en-US" sz="2500" dirty="0" smtClean="0">
                    <a:latin typeface="Times New Roman" pitchFamily="18" charset="0"/>
                    <a:cs typeface="Times New Roman" pitchFamily="18" charset="0"/>
                  </a:rPr>
                  <a:t>Δv(c) &gt; 0, Δv’(c) ≥ 0</a:t>
                </a:r>
              </a:p>
              <a:p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457200"/>
                <a:ext cx="8229600" cy="5867400"/>
              </a:xfrm>
              <a:blipFill rotWithShape="1">
                <a:blip r:embed="rId2"/>
                <a:stretch>
                  <a:fillRect l="-1185" t="-831" b="-13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417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Autarky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06963"/>
          </a:xfrm>
        </p:spPr>
        <p:txBody>
          <a:bodyPr>
            <a:noAutofit/>
          </a:bodyPr>
          <a:lstStyle/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Individuals save up on their own.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It is optimal to save B at a constant rate y – c over an interval [0,t]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Lifetime Utility under Autarky,</a:t>
            </a:r>
          </a:p>
          <a:p>
            <a:pPr marL="0" indent="0" algn="ctr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U(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c,t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t.v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(0,c) + (T – t).v(1,y)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individual’s objective is choosing t and c to</a:t>
            </a:r>
          </a:p>
          <a:p>
            <a:pPr marL="0" indent="0" algn="ctr">
              <a:buNone/>
            </a:pP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Maximize{</a:t>
            </a:r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t.v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(0,c) + (T – t).v(1,y)}			(1)</a:t>
            </a:r>
          </a:p>
          <a:p>
            <a:pPr marL="0" indent="0" algn="ctr">
              <a:buNone/>
            </a:pP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Subject to t(y – c) = B</a:t>
            </a:r>
          </a:p>
          <a:p>
            <a:pPr marL="0" indent="0" algn="ctr">
              <a:buNone/>
            </a:pPr>
            <a:r>
              <a:rPr lang="en-US" sz="25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nd 0 ≤ c ≤ 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0E923-61D7-41D1-930A-BDAEE3B6DDF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77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2385</TotalTime>
  <Words>2094</Words>
  <Application>Microsoft Office PowerPoint</Application>
  <PresentationFormat>On-screen Show (4:3)</PresentationFormat>
  <Paragraphs>254</Paragraphs>
  <Slides>34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The Economics of Rotating Savings and Credit Associations</vt:lpstr>
      <vt:lpstr>What is a ROSCA?</vt:lpstr>
      <vt:lpstr>Where would you find it?</vt:lpstr>
      <vt:lpstr>Motivation behind Roscas</vt:lpstr>
      <vt:lpstr>Types of Roscas</vt:lpstr>
      <vt:lpstr>Problems with Roscas</vt:lpstr>
      <vt:lpstr>The Model</vt:lpstr>
      <vt:lpstr>PowerPoint Presentation</vt:lpstr>
      <vt:lpstr>Autarky</vt:lpstr>
      <vt:lpstr>PowerPoint Presentation</vt:lpstr>
      <vt:lpstr>PowerPoint Presentation</vt:lpstr>
      <vt:lpstr>PowerPoint Presentation</vt:lpstr>
      <vt:lpstr>Random Roscas</vt:lpstr>
      <vt:lpstr>PowerPoint Presentation</vt:lpstr>
      <vt:lpstr>PowerPoint Presentation</vt:lpstr>
      <vt:lpstr>PowerPoint Presentation</vt:lpstr>
      <vt:lpstr>PowerPoint Presentation</vt:lpstr>
      <vt:lpstr>Effects of Random Roscas</vt:lpstr>
      <vt:lpstr>Effects of Random Roscas (Ex-post)</vt:lpstr>
      <vt:lpstr>Bidding Roscas</vt:lpstr>
      <vt:lpstr>Setup of the Rosca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Effect of Bidding Roscas</vt:lpstr>
      <vt:lpstr>Bidding versus Random Roscas</vt:lpstr>
      <vt:lpstr>Intuition Behind Proposition 3</vt:lpstr>
      <vt:lpstr>PowerPoint Presentation</vt:lpstr>
      <vt:lpstr>Proposition 3 Diagrammatically</vt:lpstr>
      <vt:lpstr>PowerPoint Presentation</vt:lpstr>
      <vt:lpstr>PowerPoint Presentation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Economics of Rotating Savings and Credit Associations</dc:title>
  <dc:creator>Shrijata</dc:creator>
  <cp:lastModifiedBy>Shrijata</cp:lastModifiedBy>
  <cp:revision>68</cp:revision>
  <dcterms:created xsi:type="dcterms:W3CDTF">2013-03-28T15:43:37Z</dcterms:created>
  <dcterms:modified xsi:type="dcterms:W3CDTF">2013-03-31T15:03:10Z</dcterms:modified>
</cp:coreProperties>
</file>