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notesMasterIdLst>
    <p:notesMasterId r:id="rId39"/>
  </p:notesMasterIdLst>
  <p:handoutMasterIdLst>
    <p:handoutMasterId r:id="rId40"/>
  </p:handoutMasterIdLst>
  <p:sldIdLst>
    <p:sldId id="996" r:id="rId2"/>
    <p:sldId id="1097" r:id="rId3"/>
    <p:sldId id="1070" r:id="rId4"/>
    <p:sldId id="979" r:id="rId5"/>
    <p:sldId id="980" r:id="rId6"/>
    <p:sldId id="1072" r:id="rId7"/>
    <p:sldId id="1073" r:id="rId8"/>
    <p:sldId id="1096" r:id="rId9"/>
    <p:sldId id="1042" r:id="rId10"/>
    <p:sldId id="1052" r:id="rId11"/>
    <p:sldId id="1053" r:id="rId12"/>
    <p:sldId id="1054" r:id="rId13"/>
    <p:sldId id="1055" r:id="rId14"/>
    <p:sldId id="1064" r:id="rId15"/>
    <p:sldId id="1084" r:id="rId16"/>
    <p:sldId id="1075" r:id="rId17"/>
    <p:sldId id="1065" r:id="rId18"/>
    <p:sldId id="1078" r:id="rId19"/>
    <p:sldId id="1079" r:id="rId20"/>
    <p:sldId id="1080" r:id="rId21"/>
    <p:sldId id="1081" r:id="rId22"/>
    <p:sldId id="1082" r:id="rId23"/>
    <p:sldId id="1066" r:id="rId24"/>
    <p:sldId id="1088" r:id="rId25"/>
    <p:sldId id="1085" r:id="rId26"/>
    <p:sldId id="908" r:id="rId27"/>
    <p:sldId id="1094" r:id="rId28"/>
    <p:sldId id="1093" r:id="rId29"/>
    <p:sldId id="1098" r:id="rId30"/>
    <p:sldId id="1089" r:id="rId31"/>
    <p:sldId id="1077" r:id="rId32"/>
    <p:sldId id="1068" r:id="rId33"/>
    <p:sldId id="1057" r:id="rId34"/>
    <p:sldId id="1067" r:id="rId35"/>
    <p:sldId id="1071" r:id="rId36"/>
    <p:sldId id="1092" r:id="rId37"/>
    <p:sldId id="1076" r:id="rId38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kP" initials="SkP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  <a:srgbClr val="CC00CC"/>
    <a:srgbClr val="1108CA"/>
    <a:srgbClr val="006633"/>
    <a:srgbClr val="E5F735"/>
    <a:srgbClr val="C0C0C0"/>
    <a:srgbClr val="777777"/>
    <a:srgbClr val="99CCFF"/>
    <a:srgbClr val="FD15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46" autoAdjust="0"/>
    <p:restoredTop sz="97849" autoAdjust="0"/>
  </p:normalViewPr>
  <p:slideViewPr>
    <p:cSldViewPr>
      <p:cViewPr varScale="1">
        <p:scale>
          <a:sx n="64" d="100"/>
          <a:sy n="64" d="100"/>
        </p:scale>
        <p:origin x="-648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9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38649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742" tIns="43371" rIns="86742" bIns="43371" numCol="1" anchor="t" anchorCtr="0" compatLnSpc="1">
            <a:prstTxWarp prst="textNoShape">
              <a:avLst/>
            </a:prstTxWarp>
          </a:bodyPr>
          <a:lstStyle>
            <a:lvl1pPr defTabSz="867689" eaLnBrk="0" hangingPunct="0">
              <a:defRPr sz="1100"/>
            </a:lvl1pPr>
          </a:lstStyle>
          <a:p>
            <a:endParaRPr lang="en-US"/>
          </a:p>
        </p:txBody>
      </p:sp>
      <p:sp>
        <p:nvSpPr>
          <p:cNvPr id="6369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134" y="0"/>
            <a:ext cx="303864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742" tIns="43371" rIns="86742" bIns="43371" numCol="1" anchor="t" anchorCtr="0" compatLnSpc="1">
            <a:prstTxWarp prst="textNoShape">
              <a:avLst/>
            </a:prstTxWarp>
          </a:bodyPr>
          <a:lstStyle>
            <a:lvl1pPr algn="r" defTabSz="867689" eaLnBrk="0" hangingPunct="0">
              <a:defRPr sz="1100"/>
            </a:lvl1pPr>
          </a:lstStyle>
          <a:p>
            <a:fld id="{6C6117AF-95E9-4F02-8670-EB036B165159}" type="datetimeFigureOut">
              <a:rPr lang="en-US"/>
              <a:pPr/>
              <a:t>11/1/2015</a:t>
            </a:fld>
            <a:endParaRPr lang="en-US"/>
          </a:p>
        </p:txBody>
      </p:sp>
      <p:sp>
        <p:nvSpPr>
          <p:cNvPr id="6369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31263"/>
            <a:ext cx="3038649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742" tIns="43371" rIns="86742" bIns="43371" numCol="1" anchor="b" anchorCtr="0" compatLnSpc="1">
            <a:prstTxWarp prst="textNoShape">
              <a:avLst/>
            </a:prstTxWarp>
          </a:bodyPr>
          <a:lstStyle>
            <a:lvl1pPr defTabSz="867689" eaLnBrk="0" hangingPunct="0">
              <a:defRPr sz="1100"/>
            </a:lvl1pPr>
          </a:lstStyle>
          <a:p>
            <a:endParaRPr lang="en-US"/>
          </a:p>
        </p:txBody>
      </p:sp>
      <p:sp>
        <p:nvSpPr>
          <p:cNvPr id="6369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134" y="8831263"/>
            <a:ext cx="303864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742" tIns="43371" rIns="86742" bIns="43371" numCol="1" anchor="b" anchorCtr="0" compatLnSpc="1">
            <a:prstTxWarp prst="textNoShape">
              <a:avLst/>
            </a:prstTxWarp>
          </a:bodyPr>
          <a:lstStyle>
            <a:lvl1pPr algn="r" defTabSz="867689" eaLnBrk="0" hangingPunct="0">
              <a:defRPr sz="1100"/>
            </a:lvl1pPr>
          </a:lstStyle>
          <a:p>
            <a:fld id="{5A9CDEDA-BA0E-4525-AE4D-23DE665CC70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4602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38649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95" tIns="45848" rIns="91695" bIns="45848" numCol="1" anchor="t" anchorCtr="0" compatLnSpc="1">
            <a:prstTxWarp prst="textNoShape">
              <a:avLst/>
            </a:prstTxWarp>
          </a:bodyPr>
          <a:lstStyle>
            <a:lvl1pPr defTabSz="916505">
              <a:defRPr sz="1100"/>
            </a:lvl1pPr>
          </a:lstStyle>
          <a:p>
            <a:endParaRPr lang="en-US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134" y="0"/>
            <a:ext cx="303864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95" tIns="45848" rIns="91695" bIns="45848" numCol="1" anchor="t" anchorCtr="0" compatLnSpc="1">
            <a:prstTxWarp prst="textNoShape">
              <a:avLst/>
            </a:prstTxWarp>
          </a:bodyPr>
          <a:lstStyle>
            <a:lvl1pPr algn="r" defTabSz="916505">
              <a:defRPr sz="1100"/>
            </a:lvl1pPr>
          </a:lstStyle>
          <a:p>
            <a:endParaRPr lang="en-US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8500"/>
            <a:ext cx="4649788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851" y="4416428"/>
            <a:ext cx="5606703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95" tIns="45848" rIns="91695" bIns="458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1263"/>
            <a:ext cx="3038649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95" tIns="45848" rIns="91695" bIns="45848" numCol="1" anchor="b" anchorCtr="0" compatLnSpc="1">
            <a:prstTxWarp prst="textNoShape">
              <a:avLst/>
            </a:prstTxWarp>
          </a:bodyPr>
          <a:lstStyle>
            <a:lvl1pPr defTabSz="916505">
              <a:defRPr sz="1100"/>
            </a:lvl1pPr>
          </a:lstStyle>
          <a:p>
            <a:endParaRPr lang="en-US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134" y="8831263"/>
            <a:ext cx="303864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95" tIns="45848" rIns="91695" bIns="45848" numCol="1" anchor="b" anchorCtr="0" compatLnSpc="1">
            <a:prstTxWarp prst="textNoShape">
              <a:avLst/>
            </a:prstTxWarp>
          </a:bodyPr>
          <a:lstStyle>
            <a:lvl1pPr algn="r" defTabSz="916505">
              <a:defRPr sz="1100"/>
            </a:lvl1pPr>
          </a:lstStyle>
          <a:p>
            <a:fld id="{26382F79-A16E-4F44-8D95-F72ABDED091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7243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1051" indent="-2888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55464" indent="-2310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17649" indent="-2310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79836" indent="-2310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42021" indent="-2310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04207" indent="-2310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66392" indent="-2310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28578" indent="-2310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51D9C65-1985-4133-B178-1EE6170A3CA9}" type="slidenum">
              <a:rPr lang="en-US" smtClean="0"/>
              <a:pPr eaLnBrk="1" hangingPunct="1"/>
              <a:t>4</a:t>
            </a:fld>
            <a:endParaRPr lang="en-US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8500"/>
            <a:ext cx="4649788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734" y="8830660"/>
            <a:ext cx="3038145" cy="464205"/>
          </a:xfrm>
          <a:prstGeom prst="rect">
            <a:avLst/>
          </a:prstGeom>
        </p:spPr>
        <p:txBody>
          <a:bodyPr/>
          <a:lstStyle/>
          <a:p>
            <a:fld id="{30C6589A-10D9-4DCA-B58A-B83A2754B0C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0697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8500"/>
            <a:ext cx="4649788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734" y="8830660"/>
            <a:ext cx="3038145" cy="464205"/>
          </a:xfrm>
          <a:prstGeom prst="rect">
            <a:avLst/>
          </a:prstGeom>
        </p:spPr>
        <p:txBody>
          <a:bodyPr/>
          <a:lstStyle/>
          <a:p>
            <a:fld id="{30C6589A-10D9-4DCA-B58A-B83A2754B0C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0697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6589A-10D9-4DCA-B58A-B83A2754B0C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0697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Note: </a:t>
            </a:r>
          </a:p>
          <a:p>
            <a:r>
              <a:rPr lang="en-US" dirty="0" smtClean="0"/>
              <a:t>the second</a:t>
            </a:r>
            <a:r>
              <a:rPr lang="en-US" baseline="0" dirty="0" smtClean="0"/>
              <a:t> row dependent variable is the #fires that fall on </a:t>
            </a:r>
            <a:r>
              <a:rPr lang="en-US" baseline="0" dirty="0" err="1" smtClean="0"/>
              <a:t>landcover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rasters</a:t>
            </a:r>
            <a:r>
              <a:rPr lang="en-US" baseline="0" dirty="0" smtClean="0"/>
              <a:t> cells with at least 40% forest cover, regardless of the village forest area</a:t>
            </a:r>
          </a:p>
          <a:p>
            <a:r>
              <a:rPr lang="en-US" baseline="0" dirty="0" smtClean="0"/>
              <a:t>The third row represents the #fires that fall on </a:t>
            </a:r>
            <a:r>
              <a:rPr lang="en-US" baseline="0" dirty="0" err="1" smtClean="0"/>
              <a:t>landcover</a:t>
            </a:r>
            <a:r>
              <a:rPr lang="en-US" baseline="0" dirty="0" smtClean="0"/>
              <a:t> raster cells with at least 40% forest cover and the village has at least 60% forest area.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F8D24-B03F-6146-9461-563E6C52AA8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7571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6589A-10D9-4DCA-B58A-B83A2754B0C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0697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6589A-10D9-4DCA-B58A-B83A2754B0C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0697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6589A-10D9-4DCA-B58A-B83A2754B0C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0697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6589A-10D9-4DCA-B58A-B83A2754B0C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069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1051" indent="-28886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55464" indent="-2310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17649" indent="-2310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79836" indent="-2310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42021" indent="-2310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04207" indent="-2310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66392" indent="-2310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28578" indent="-2310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51D9C65-1985-4133-B178-1EE6170A3CA9}" type="slidenum">
              <a:rPr lang="en-US" smtClean="0"/>
              <a:pPr eaLnBrk="1" hangingPunct="1"/>
              <a:t>6</a:t>
            </a:fld>
            <a:endParaRPr lang="en-US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State results 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6589A-10D9-4DCA-B58A-B83A2754B0C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521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Organize the literature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6589A-10D9-4DCA-B58A-B83A2754B0C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43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Highlight coefficients</a:t>
            </a:r>
            <a:r>
              <a:rPr lang="en-US" baseline="0" dirty="0" smtClean="0"/>
              <a:t> of interest</a:t>
            </a:r>
          </a:p>
          <a:p>
            <a:r>
              <a:rPr lang="en-US" baseline="0" dirty="0" smtClean="0"/>
              <a:t>Make equation larger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6589A-10D9-4DCA-B58A-B83A2754B0C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664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6589A-10D9-4DCA-B58A-B83A2754B0C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069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6589A-10D9-4DCA-B58A-B83A2754B0C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0697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8500"/>
            <a:ext cx="4649788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734" y="8830660"/>
            <a:ext cx="3038145" cy="464205"/>
          </a:xfrm>
          <a:prstGeom prst="rect">
            <a:avLst/>
          </a:prstGeom>
        </p:spPr>
        <p:txBody>
          <a:bodyPr/>
          <a:lstStyle/>
          <a:p>
            <a:fld id="{30C6589A-10D9-4DCA-B58A-B83A2754B0C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0697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8500"/>
            <a:ext cx="4649788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734" y="8830660"/>
            <a:ext cx="3038145" cy="464205"/>
          </a:xfrm>
          <a:prstGeom prst="rect">
            <a:avLst/>
          </a:prstGeom>
        </p:spPr>
        <p:txBody>
          <a:bodyPr/>
          <a:lstStyle/>
          <a:p>
            <a:fld id="{30C6589A-10D9-4DCA-B58A-B83A2754B0C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069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560387"/>
          </a:xfrm>
        </p:spPr>
        <p:txBody>
          <a:bodyPr/>
          <a:lstStyle>
            <a:lvl1pPr>
              <a:defRPr sz="3000">
                <a:latin typeface="Segoe Script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40325"/>
          </a:xfrm>
        </p:spPr>
        <p:txBody>
          <a:bodyPr/>
          <a:lstStyle>
            <a:lvl1pPr>
              <a:defRPr>
                <a:latin typeface="Corbel" pitchFamily="34" charset="0"/>
              </a:defRPr>
            </a:lvl1pPr>
            <a:lvl2pPr>
              <a:defRPr>
                <a:latin typeface="Corbel" pitchFamily="34" charset="0"/>
              </a:defRPr>
            </a:lvl2pPr>
            <a:lvl3pPr>
              <a:defRPr>
                <a:latin typeface="Corbel" pitchFamily="34" charset="0"/>
              </a:defRPr>
            </a:lvl3pPr>
            <a:lvl4pPr>
              <a:defRPr>
                <a:latin typeface="Corbel" pitchFamily="34" charset="0"/>
              </a:defRPr>
            </a:lvl4pPr>
            <a:lvl5pPr>
              <a:defRPr>
                <a:latin typeface="Corbe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0358BA-0E0D-4D59-B97C-52587B861864}" type="datetime5">
              <a:rPr lang="en-US" smtClean="0"/>
              <a:t>1-Nov-15</a:t>
            </a:fld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0"/>
            <a:ext cx="5334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E22A5C-682B-40ED-9D2B-41366DD62F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B82B95-2706-4B50-B2EE-B1EFC52DFF1E}" type="datetime5">
              <a:rPr lang="en-US" smtClean="0"/>
              <a:t>1-Nov-15</a:t>
            </a:fld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F3969-A76C-4B2D-BC0B-8F03239268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045DBE-8D77-4B52-82C1-0BE179EFE383}" type="datetime5">
              <a:rPr lang="en-US" smtClean="0"/>
              <a:t>1-Nov-15</a:t>
            </a:fld>
            <a:endParaRPr lang="en-US" alt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E82E3B-96C8-4C29-B9D2-6B8C1286C0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A2150-412F-41F6-9156-AB5E3CE5430F}" type="datetime5">
              <a:rPr lang="en-US" smtClean="0"/>
              <a:t>1-Nov-15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0767F-864A-4077-8B50-C15EDACDB4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18877C-D021-4081-A79B-152C21857ADB}" type="datetime5">
              <a:rPr lang="en-US" smtClean="0"/>
              <a:t>1-Nov-15</a:t>
            </a:fld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1B032-A10E-49CF-8AFB-DA72CD7AF4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DE4DB6-223B-4D59-A985-3BDF2C81790A}" type="datetime5">
              <a:rPr lang="en-US" smtClean="0"/>
              <a:t>1-Nov-15</a:t>
            </a:fld>
            <a:endParaRPr lang="en-US" alt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9CFB9D-28BC-417C-85E1-1CB5F20C24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862019-F00E-461A-945B-0086D6E9E1AB}" type="datetime5">
              <a:rPr lang="en-US" smtClean="0"/>
              <a:t>1-Nov-15</a:t>
            </a:fld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6F18A-4DD3-4CF9-9C01-3140240862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CE07F7-82A9-4A0A-8A4C-BDE3D86AF100}" type="datetime5">
              <a:rPr lang="en-US" smtClean="0"/>
              <a:t>1-Nov-15</a:t>
            </a:fld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AA1406-BB81-4A9B-B515-7BFD3B16B7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B9D9F1-D003-483E-9B68-F3A7B60B0536}" type="datetime5">
              <a:rPr lang="en-US" smtClean="0"/>
              <a:t>1-Nov-15</a:t>
            </a:fld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82ACCA-855D-45A4-A0EB-1F12E5743D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8C1A51-446A-461D-95B5-8F42497249FB}" type="datetime5">
              <a:rPr lang="en-US" smtClean="0"/>
              <a:t>1-Nov-15</a:t>
            </a:fld>
            <a:endParaRPr lang="en-US" alt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C3C181-B86A-4D24-8FF1-FD8C1AF543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D20662-8B4A-4E9B-92D3-FFA32C92E5B7}" type="datetime5">
              <a:rPr lang="en-US" smtClean="0"/>
              <a:t>1-Nov-15</a:t>
            </a:fld>
            <a:endParaRPr lang="en-US" alt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41051-E215-4778-B306-1A81EC691F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F5A8D3-5CF8-4CD9-8289-179C4F8D680E}" type="datetime5">
              <a:rPr lang="en-US" smtClean="0"/>
              <a:t>1-Nov-15</a:t>
            </a:fld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54A1AE-79D5-45E1-BDFE-7298E14A2F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229600" cy="521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Segoe Script" pitchFamily="34" charset="0"/>
              </a:defRPr>
            </a:lvl1pPr>
          </a:lstStyle>
          <a:p>
            <a:fld id="{B1662840-4172-43E8-BF83-AA2E647C9AAB}" type="datetime5">
              <a:rPr lang="en-US" smtClean="0"/>
              <a:t>1-Nov-15</a:t>
            </a:fld>
            <a:endParaRPr lang="en-US" altLang="en-US" dirty="0"/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Segoe Script" pitchFamily="34" charset="0"/>
              </a:defRPr>
            </a:lvl1pPr>
          </a:lstStyle>
          <a:p>
            <a:pPr>
              <a:defRPr/>
            </a:pPr>
            <a:fld id="{B3BEABB7-A916-46C1-84EC-4AEF98F67C09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22535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2536" name="Line 8"/>
          <p:cNvSpPr>
            <a:spLocks noChangeShapeType="1"/>
          </p:cNvSpPr>
          <p:nvPr/>
        </p:nvSpPr>
        <p:spPr bwMode="auto">
          <a:xfrm>
            <a:off x="457200" y="64770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7" r:id="rId2"/>
    <p:sldLayoutId id="2147483676" r:id="rId3"/>
    <p:sldLayoutId id="2147483675" r:id="rId4"/>
    <p:sldLayoutId id="2147483674" r:id="rId5"/>
    <p:sldLayoutId id="2147483673" r:id="rId6"/>
    <p:sldLayoutId id="2147483672" r:id="rId7"/>
    <p:sldLayoutId id="2147483671" r:id="rId8"/>
    <p:sldLayoutId id="2147483670" r:id="rId9"/>
    <p:sldLayoutId id="2147483669" r:id="rId10"/>
    <p:sldLayoutId id="2147483668" r:id="rId11"/>
    <p:sldLayoutId id="2147483682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Segoe Script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rgbClr val="006633"/>
          </a:solidFill>
          <a:latin typeface="Corbel" pitchFamily="34" charset="0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rgbClr val="006633"/>
          </a:solidFill>
          <a:latin typeface="Corbel" pitchFamily="34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rgbClr val="006633"/>
          </a:solidFill>
          <a:latin typeface="Corbel" pitchFamily="34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rgbClr val="006633"/>
          </a:solidFill>
          <a:latin typeface="Corbel" pitchFamily="34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rgbClr val="006633"/>
          </a:solidFill>
          <a:latin typeface="Corbel" pitchFamily="34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rgbClr val="006633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rgbClr val="006633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rgbClr val="006633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rgbClr val="006633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Relationship Id="rId9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tmp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533400" y="3657600"/>
            <a:ext cx="8305800" cy="838200"/>
          </a:xfrm>
        </p:spPr>
        <p:txBody>
          <a:bodyPr/>
          <a:lstStyle/>
          <a:p>
            <a:pPr algn="r"/>
            <a:r>
              <a:rPr lang="en-US" sz="2800" b="1" i="1" dirty="0" err="1" smtClean="0">
                <a:solidFill>
                  <a:schemeClr val="accent6"/>
                </a:solidFill>
                <a:latin typeface="Corbel" pitchFamily="34" charset="0"/>
              </a:rPr>
              <a:t>JieSheng</a:t>
            </a:r>
            <a:r>
              <a:rPr lang="en-US" sz="2800" b="1" i="1" dirty="0" smtClean="0">
                <a:solidFill>
                  <a:schemeClr val="accent6"/>
                </a:solidFill>
                <a:latin typeface="Corbel" pitchFamily="34" charset="0"/>
              </a:rPr>
              <a:t> </a:t>
            </a:r>
            <a:r>
              <a:rPr lang="en-US" sz="2800" b="1" i="1" smtClean="0">
                <a:solidFill>
                  <a:schemeClr val="accent6"/>
                </a:solidFill>
                <a:latin typeface="Corbel" pitchFamily="34" charset="0"/>
              </a:rPr>
              <a:t>Tan Soo </a:t>
            </a:r>
            <a:r>
              <a:rPr lang="en-US" sz="2800" b="1" i="1" dirty="0" smtClean="0">
                <a:solidFill>
                  <a:schemeClr val="accent6"/>
                </a:solidFill>
                <a:latin typeface="Corbel" pitchFamily="34" charset="0"/>
              </a:rPr>
              <a:t>&amp; Subhrendu K. Pattanayak</a:t>
            </a:r>
            <a:r>
              <a:rPr lang="en-US" sz="3600" dirty="0">
                <a:solidFill>
                  <a:schemeClr val="accent6"/>
                </a:solidFill>
                <a:latin typeface="Corbel" pitchFamily="34" charset="0"/>
              </a:rPr>
              <a:t/>
            </a:r>
            <a:br>
              <a:rPr lang="en-US" sz="3600" dirty="0">
                <a:solidFill>
                  <a:schemeClr val="accent6"/>
                </a:solidFill>
                <a:latin typeface="Corbel" pitchFamily="34" charset="0"/>
              </a:rPr>
            </a:br>
            <a:endParaRPr lang="en-US" sz="3600" dirty="0" smtClean="0">
              <a:solidFill>
                <a:schemeClr val="accent6"/>
              </a:solidFill>
              <a:latin typeface="Corbe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86200" y="5791200"/>
            <a:ext cx="480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rbel" pitchFamily="34" charset="0"/>
              </a:rPr>
              <a:t>CECFEE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itchFamily="34" charset="0"/>
              </a:rPr>
              <a:t>, ISI 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rbel" pitchFamily="34" charset="0"/>
              </a:rPr>
              <a:t>Delhi, Nov 2015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Corbel" pitchFamily="34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30767F-864A-4077-8B50-C15EDACDB469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609600" y="381000"/>
            <a:ext cx="8305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Segoe Script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r>
              <a:rPr lang="en-US" sz="4800" b="1" kern="0" dirty="0" smtClean="0">
                <a:latin typeface="Corbel" pitchFamily="34" charset="0"/>
              </a:rPr>
              <a:t>Fetal attractions? </a:t>
            </a:r>
            <a:br>
              <a:rPr lang="en-US" sz="4800" b="1" kern="0" dirty="0" smtClean="0">
                <a:latin typeface="Corbel" pitchFamily="34" charset="0"/>
              </a:rPr>
            </a:br>
            <a:r>
              <a:rPr lang="en-US" sz="3600" b="1" i="1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rbel" pitchFamily="34" charset="0"/>
              </a:rPr>
              <a:t>Forest fires, air pollution, &amp; health </a:t>
            </a:r>
            <a:r>
              <a:rPr lang="en-US" sz="3600" b="1" i="1" kern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rbel" pitchFamily="34" charset="0"/>
              </a:rPr>
              <a:t>irreversibilities</a:t>
            </a:r>
            <a:r>
              <a:rPr lang="en-US" sz="3600" b="1" i="1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rbel" pitchFamily="34" charset="0"/>
              </a:rPr>
              <a:t> from early-life exposures in Indonesian children</a:t>
            </a:r>
            <a:endParaRPr lang="en-US" sz="3600" kern="0" dirty="0" smtClean="0">
              <a:solidFill>
                <a:schemeClr val="tx1">
                  <a:lumMod val="65000"/>
                  <a:lumOff val="35000"/>
                </a:schemeClr>
              </a:solidFill>
              <a:latin typeface="Corbel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85800" y="5036864"/>
            <a:ext cx="8001000" cy="678136"/>
            <a:chOff x="685800" y="5073376"/>
            <a:chExt cx="8093802" cy="717823"/>
          </a:xfrm>
        </p:grpSpPr>
        <p:grpSp>
          <p:nvGrpSpPr>
            <p:cNvPr id="27" name="Group 26"/>
            <p:cNvGrpSpPr/>
            <p:nvPr/>
          </p:nvGrpSpPr>
          <p:grpSpPr>
            <a:xfrm>
              <a:off x="685800" y="5073376"/>
              <a:ext cx="7006886" cy="679724"/>
              <a:chOff x="594900" y="4501876"/>
              <a:chExt cx="7844250" cy="1006648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2269600" y="4501876"/>
                <a:ext cx="6169550" cy="1006648"/>
                <a:chOff x="2269600" y="4501876"/>
                <a:chExt cx="6169550" cy="1006648"/>
              </a:xfrm>
            </p:grpSpPr>
            <p:pic>
              <p:nvPicPr>
                <p:cNvPr id="31" name="Picture 5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/>
                <a:srcRect t="10080" b="10080"/>
                <a:stretch/>
              </p:blipFill>
              <p:spPr bwMode="auto">
                <a:xfrm>
                  <a:off x="5100769" y="4501876"/>
                  <a:ext cx="1007257" cy="100664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32" name="Picture 6" descr="garimpo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577797" y="4501876"/>
                  <a:ext cx="1522972" cy="1004296"/>
                </a:xfrm>
                <a:prstGeom prst="rect">
                  <a:avLst/>
                </a:prstGeom>
                <a:noFill/>
              </p:spPr>
            </p:pic>
            <p:pic>
              <p:nvPicPr>
                <p:cNvPr id="33" name="Picture 7" descr="malaria1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/>
                <a:srcRect t="633"/>
                <a:stretch/>
              </p:blipFill>
              <p:spPr bwMode="auto">
                <a:xfrm>
                  <a:off x="7601786" y="4501876"/>
                  <a:ext cx="837364" cy="1006648"/>
                </a:xfrm>
                <a:prstGeom prst="rect">
                  <a:avLst/>
                </a:prstGeom>
                <a:noFill/>
              </p:spPr>
            </p:pic>
            <p:pic>
              <p:nvPicPr>
                <p:cNvPr id="34" name="Picture 4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6108025" y="4501876"/>
                  <a:ext cx="1493761" cy="100664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35" name="Picture 11" descr="27259239-8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2269600" y="4501876"/>
                  <a:ext cx="1308197" cy="1004296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30" name="Picture 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4900" y="4508399"/>
                <a:ext cx="1680622" cy="1000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8" name="Picture 13" descr="vegetacao e desmatamento"/>
            <p:cNvPicPr>
              <a:picLocks noGrp="1" noChangeAspect="1" noChangeArrowheads="1"/>
            </p:cNvPicPr>
            <p:nvPr>
              <p:ph sz="quarter" idx="2"/>
            </p:nvPr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35" t="2597" r="7357" b="23809"/>
            <a:stretch/>
          </p:blipFill>
          <p:spPr>
            <a:xfrm>
              <a:off x="7692687" y="5077780"/>
              <a:ext cx="1086915" cy="713419"/>
            </a:xfrm>
            <a:noFill/>
          </p:spPr>
        </p:pic>
      </p:grpSp>
    </p:spTree>
    <p:extLst>
      <p:ext uri="{BB962C8B-B14F-4D97-AF65-F5344CB8AC3E}">
        <p14:creationId xmlns:p14="http://schemas.microsoft.com/office/powerpoint/2010/main" val="397342872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Questions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382000" cy="58674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300" dirty="0" smtClean="0"/>
              <a:t>Do early-life shocks impact long-term </a:t>
            </a:r>
            <a:r>
              <a:rPr lang="en-US" sz="2300" dirty="0"/>
              <a:t>outcomes</a:t>
            </a:r>
          </a:p>
          <a:p>
            <a:pPr lvl="1">
              <a:spcBef>
                <a:spcPts val="0"/>
              </a:spcBef>
            </a:pPr>
            <a:r>
              <a:rPr lang="en-US" sz="2300" dirty="0" smtClean="0">
                <a:solidFill>
                  <a:schemeClr val="tx2"/>
                </a:solidFill>
              </a:rPr>
              <a:t>Some evidence from developed countries on exposure </a:t>
            </a:r>
            <a:r>
              <a:rPr lang="en-US" sz="2300" dirty="0">
                <a:solidFill>
                  <a:schemeClr val="tx2"/>
                </a:solidFill>
              </a:rPr>
              <a:t>to </a:t>
            </a:r>
            <a:r>
              <a:rPr lang="en-US" sz="2300" dirty="0" smtClean="0">
                <a:solidFill>
                  <a:schemeClr val="tx2"/>
                </a:solidFill>
              </a:rPr>
              <a:t>famines, moderate malnutrition, diseases, </a:t>
            </a:r>
            <a:r>
              <a:rPr lang="en-US" sz="2300" b="1" i="1" dirty="0">
                <a:solidFill>
                  <a:schemeClr val="tx2"/>
                </a:solidFill>
              </a:rPr>
              <a:t>pollution</a:t>
            </a:r>
            <a:r>
              <a:rPr lang="en-US" sz="2300" i="1" dirty="0">
                <a:solidFill>
                  <a:schemeClr val="tx2"/>
                </a:solidFill>
              </a:rPr>
              <a:t> </a:t>
            </a:r>
            <a:r>
              <a:rPr lang="en-US" sz="2300" dirty="0">
                <a:solidFill>
                  <a:schemeClr val="tx2"/>
                </a:solidFill>
              </a:rPr>
              <a:t>(</a:t>
            </a:r>
            <a:r>
              <a:rPr lang="en-US" sz="2300" b="1" dirty="0">
                <a:solidFill>
                  <a:schemeClr val="tx2"/>
                </a:solidFill>
              </a:rPr>
              <a:t>?</a:t>
            </a:r>
            <a:r>
              <a:rPr lang="en-US" sz="2300" dirty="0">
                <a:solidFill>
                  <a:schemeClr val="tx2"/>
                </a:solidFill>
              </a:rPr>
              <a:t>), &amp; war </a:t>
            </a:r>
          </a:p>
          <a:p>
            <a:pPr lvl="1">
              <a:spcBef>
                <a:spcPts val="0"/>
              </a:spcBef>
            </a:pPr>
            <a:r>
              <a:rPr lang="en-US" sz="2300" b="1" i="1" dirty="0" smtClean="0">
                <a:solidFill>
                  <a:schemeClr val="tx2"/>
                </a:solidFill>
              </a:rPr>
              <a:t>Why do adult outcomes depend on childhood </a:t>
            </a:r>
            <a:r>
              <a:rPr lang="en-US" sz="2300" b="1" i="1" dirty="0">
                <a:solidFill>
                  <a:schemeClr val="tx2"/>
                </a:solidFill>
              </a:rPr>
              <a:t>health </a:t>
            </a:r>
            <a:r>
              <a:rPr lang="en-US" sz="2300" b="1" i="1" dirty="0" smtClean="0">
                <a:solidFill>
                  <a:schemeClr val="tx2"/>
                </a:solidFill>
              </a:rPr>
              <a:t>shocks? </a:t>
            </a:r>
          </a:p>
          <a:p>
            <a:pPr lvl="2">
              <a:spcBef>
                <a:spcPts val="0"/>
              </a:spcBef>
            </a:pPr>
            <a:r>
              <a:rPr lang="en-US" sz="2300" b="1" i="1" dirty="0" smtClean="0">
                <a:solidFill>
                  <a:schemeClr val="tx2"/>
                </a:solidFill>
              </a:rPr>
              <a:t>Fetal programming / Development origins of health</a:t>
            </a:r>
          </a:p>
          <a:p>
            <a:pPr lvl="2">
              <a:spcBef>
                <a:spcPts val="0"/>
              </a:spcBef>
            </a:pPr>
            <a:r>
              <a:rPr lang="en-US" sz="2300" b="1" i="1" dirty="0" smtClean="0">
                <a:solidFill>
                  <a:schemeClr val="tx2"/>
                </a:solidFill>
              </a:rPr>
              <a:t>Environmental epigenetics</a:t>
            </a:r>
            <a:endParaRPr lang="en-US" sz="2300" b="1" i="1" dirty="0">
              <a:solidFill>
                <a:schemeClr val="tx2"/>
              </a:solidFill>
            </a:endParaRPr>
          </a:p>
          <a:p>
            <a:pPr lvl="2">
              <a:spcBef>
                <a:spcPts val="0"/>
              </a:spcBef>
            </a:pPr>
            <a:r>
              <a:rPr lang="en-US" sz="2300" b="1" i="1" dirty="0" smtClean="0">
                <a:solidFill>
                  <a:schemeClr val="tx2"/>
                </a:solidFill>
              </a:rPr>
              <a:t>Relative </a:t>
            </a:r>
            <a:r>
              <a:rPr lang="en-US" sz="2300" b="1" i="1" dirty="0">
                <a:solidFill>
                  <a:schemeClr val="tx2"/>
                </a:solidFill>
              </a:rPr>
              <a:t>magnitudes &amp; interactions of different </a:t>
            </a:r>
            <a:r>
              <a:rPr lang="en-US" sz="2300" b="1" i="1" dirty="0" smtClean="0">
                <a:solidFill>
                  <a:schemeClr val="tx2"/>
                </a:solidFill>
              </a:rPr>
              <a:t>health shocks</a:t>
            </a:r>
          </a:p>
          <a:p>
            <a:pPr lvl="2">
              <a:spcBef>
                <a:spcPts val="0"/>
              </a:spcBef>
            </a:pPr>
            <a:r>
              <a:rPr lang="en-US" sz="2300" b="1" i="1" dirty="0" smtClean="0">
                <a:solidFill>
                  <a:schemeClr val="tx2"/>
                </a:solidFill>
              </a:rPr>
              <a:t>Critical and sensitive periods</a:t>
            </a:r>
            <a:endParaRPr lang="en-US" sz="2300" b="1" i="1" dirty="0">
              <a:solidFill>
                <a:schemeClr val="tx2"/>
              </a:solidFill>
            </a:endParaRPr>
          </a:p>
          <a:p>
            <a:pPr lvl="1">
              <a:spcBef>
                <a:spcPts val="0"/>
              </a:spcBef>
            </a:pPr>
            <a:r>
              <a:rPr lang="en-US" sz="2300" b="1" i="1" dirty="0" smtClean="0">
                <a:solidFill>
                  <a:schemeClr val="tx2"/>
                </a:solidFill>
              </a:rPr>
              <a:t>Inter-generational </a:t>
            </a:r>
            <a:r>
              <a:rPr lang="en-US" sz="2300" b="1" i="1" dirty="0">
                <a:solidFill>
                  <a:schemeClr val="tx2"/>
                </a:solidFill>
              </a:rPr>
              <a:t>effects of negative health </a:t>
            </a:r>
            <a:r>
              <a:rPr lang="en-US" sz="2300" b="1" i="1" dirty="0" smtClean="0">
                <a:solidFill>
                  <a:schemeClr val="tx2"/>
                </a:solidFill>
              </a:rPr>
              <a:t>shocks</a:t>
            </a:r>
          </a:p>
          <a:p>
            <a:pPr lvl="2">
              <a:spcBef>
                <a:spcPts val="0"/>
              </a:spcBef>
            </a:pPr>
            <a:r>
              <a:rPr lang="en-US" sz="2300" b="1" i="1" dirty="0" smtClean="0">
                <a:solidFill>
                  <a:srgbClr val="C00000"/>
                </a:solidFill>
              </a:rPr>
              <a:t>Irreversibility &amp; dynamic complementarity</a:t>
            </a:r>
          </a:p>
          <a:p>
            <a:pPr lvl="2">
              <a:spcBef>
                <a:spcPts val="0"/>
              </a:spcBef>
            </a:pPr>
            <a:r>
              <a:rPr lang="en-US" sz="2300" b="1" i="1" dirty="0" smtClean="0">
                <a:solidFill>
                  <a:schemeClr val="tx2"/>
                </a:solidFill>
              </a:rPr>
              <a:t>Poverty traps &amp; Inequality</a:t>
            </a:r>
          </a:p>
          <a:p>
            <a:pPr lvl="2">
              <a:spcBef>
                <a:spcPts val="0"/>
              </a:spcBef>
            </a:pPr>
            <a:r>
              <a:rPr lang="en-US" sz="2300" b="1" i="1" dirty="0" smtClean="0">
                <a:solidFill>
                  <a:schemeClr val="tx2"/>
                </a:solidFill>
              </a:rPr>
              <a:t>Cognitive &amp; non-cognitive skills</a:t>
            </a:r>
          </a:p>
          <a:p>
            <a:pPr>
              <a:spcBef>
                <a:spcPts val="0"/>
              </a:spcBef>
            </a:pPr>
            <a:r>
              <a:rPr lang="en-US" sz="2300" dirty="0"/>
              <a:t>What are the joint impacts of indoor and outdoor air pollution on children’s health</a:t>
            </a:r>
            <a:r>
              <a:rPr lang="en-US" sz="2300" dirty="0" smtClean="0"/>
              <a:t>?</a:t>
            </a:r>
            <a:endParaRPr lang="en-US" sz="2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2133600" cy="457200"/>
          </a:xfrm>
        </p:spPr>
        <p:txBody>
          <a:bodyPr/>
          <a:lstStyle/>
          <a:p>
            <a:fld id="{967CCDC4-D9FE-469B-B8E7-DB26F3757292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PB"/>
          <p:cNvSpPr/>
          <p:nvPr/>
        </p:nvSpPr>
        <p:spPr>
          <a:xfrm>
            <a:off x="0" y="6705600"/>
            <a:ext cx="1219200" cy="152400"/>
          </a:xfrm>
          <a:prstGeom prst="rect">
            <a:avLst/>
          </a:prstGeom>
          <a:solidFill>
            <a:srgbClr val="29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67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Literature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Include </a:t>
            </a:r>
            <a:r>
              <a:rPr lang="en-US" dirty="0">
                <a:solidFill>
                  <a:schemeClr val="tx2"/>
                </a:solidFill>
              </a:rPr>
              <a:t>both </a:t>
            </a:r>
            <a:r>
              <a:rPr lang="en-US" b="1" u="sng" dirty="0">
                <a:solidFill>
                  <a:schemeClr val="tx2"/>
                </a:solidFill>
              </a:rPr>
              <a:t>IAP &amp; OAP</a:t>
            </a:r>
            <a:r>
              <a:rPr lang="en-US" dirty="0">
                <a:solidFill>
                  <a:schemeClr val="tx2"/>
                </a:solidFill>
              </a:rPr>
              <a:t> in India (Ghosh &amp; </a:t>
            </a:r>
            <a:r>
              <a:rPr lang="en-US" dirty="0" err="1">
                <a:solidFill>
                  <a:schemeClr val="tx2"/>
                </a:solidFill>
              </a:rPr>
              <a:t>Mukherji</a:t>
            </a:r>
            <a:r>
              <a:rPr lang="en-US" dirty="0">
                <a:solidFill>
                  <a:schemeClr val="tx2"/>
                </a:solidFill>
              </a:rPr>
              <a:t>, 2011</a:t>
            </a:r>
            <a:r>
              <a:rPr lang="en-US" dirty="0" smtClean="0">
                <a:solidFill>
                  <a:schemeClr val="tx2"/>
                </a:solidFill>
              </a:rPr>
              <a:t>); endogeneity ignored</a:t>
            </a:r>
            <a:endParaRPr lang="en-US" dirty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Very little on impacts </a:t>
            </a:r>
            <a:r>
              <a:rPr lang="en-US" dirty="0">
                <a:solidFill>
                  <a:schemeClr val="tx2"/>
                </a:solidFill>
              </a:rPr>
              <a:t>of air pollution on long-term </a:t>
            </a:r>
            <a:r>
              <a:rPr lang="en-US" dirty="0" smtClean="0">
                <a:solidFill>
                  <a:schemeClr val="tx2"/>
                </a:solidFill>
              </a:rPr>
              <a:t>outcomes (</a:t>
            </a:r>
            <a:r>
              <a:rPr lang="en-US" dirty="0">
                <a:solidFill>
                  <a:schemeClr val="tx2"/>
                </a:solidFill>
              </a:rPr>
              <a:t>Currie and </a:t>
            </a:r>
            <a:r>
              <a:rPr lang="en-US" dirty="0" err="1">
                <a:solidFill>
                  <a:schemeClr val="tx2"/>
                </a:solidFill>
              </a:rPr>
              <a:t>Vogl</a:t>
            </a:r>
            <a:r>
              <a:rPr lang="en-US" dirty="0">
                <a:solidFill>
                  <a:schemeClr val="tx2"/>
                </a:solidFill>
              </a:rPr>
              <a:t>, 2012</a:t>
            </a:r>
            <a:r>
              <a:rPr lang="en-US" dirty="0" smtClean="0">
                <a:solidFill>
                  <a:schemeClr val="tx2"/>
                </a:solidFill>
              </a:rPr>
              <a:t>)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Exposure to CO impacts later life cognition (</a:t>
            </a:r>
            <a:r>
              <a:rPr lang="en-US" dirty="0" err="1" smtClean="0">
                <a:solidFill>
                  <a:schemeClr val="tx2"/>
                </a:solidFill>
              </a:rPr>
              <a:t>Bhardwat</a:t>
            </a:r>
            <a:r>
              <a:rPr lang="en-US" dirty="0" smtClean="0">
                <a:solidFill>
                  <a:schemeClr val="tx2"/>
                </a:solidFill>
              </a:rPr>
              <a:t> et al., 2015</a:t>
            </a:r>
            <a:r>
              <a:rPr lang="en-US" dirty="0" smtClean="0">
                <a:solidFill>
                  <a:schemeClr val="tx2"/>
                </a:solidFill>
              </a:rPr>
              <a:t>)</a:t>
            </a:r>
          </a:p>
          <a:p>
            <a:r>
              <a:rPr lang="en-US" dirty="0">
                <a:solidFill>
                  <a:schemeClr val="tx2"/>
                </a:solidFill>
              </a:rPr>
              <a:t>Use 1997 Indonesian forest fires as exogenous shock to </a:t>
            </a:r>
            <a:r>
              <a:rPr lang="en-US" b="1" u="sng" dirty="0">
                <a:solidFill>
                  <a:schemeClr val="tx2"/>
                </a:solidFill>
              </a:rPr>
              <a:t>OAP</a:t>
            </a:r>
            <a:r>
              <a:rPr lang="en-US" dirty="0">
                <a:solidFill>
                  <a:schemeClr val="tx2"/>
                </a:solidFill>
              </a:rPr>
              <a:t> (Frankenberg </a:t>
            </a:r>
            <a:r>
              <a:rPr lang="en-US" i="1" dirty="0">
                <a:solidFill>
                  <a:schemeClr val="tx2"/>
                </a:solidFill>
              </a:rPr>
              <a:t>et al.</a:t>
            </a:r>
            <a:r>
              <a:rPr lang="en-US" dirty="0">
                <a:solidFill>
                  <a:schemeClr val="tx2"/>
                </a:solidFill>
              </a:rPr>
              <a:t>, 2005 ; </a:t>
            </a:r>
            <a:r>
              <a:rPr lang="en-US" dirty="0" err="1">
                <a:solidFill>
                  <a:schemeClr val="tx2"/>
                </a:solidFill>
              </a:rPr>
              <a:t>Jayachandran</a:t>
            </a:r>
            <a:r>
              <a:rPr lang="en-US" dirty="0">
                <a:solidFill>
                  <a:schemeClr val="tx2"/>
                </a:solidFill>
              </a:rPr>
              <a:t>, 2008); IAP </a:t>
            </a:r>
            <a:r>
              <a:rPr lang="en-US" dirty="0" smtClean="0">
                <a:solidFill>
                  <a:schemeClr val="tx2"/>
                </a:solidFill>
              </a:rPr>
              <a:t>missing</a:t>
            </a:r>
            <a:endParaRPr lang="en-US" dirty="0">
              <a:solidFill>
                <a:schemeClr val="tx2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CCDC4-D9FE-469B-B8E7-DB26F375729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39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Empirical strategy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990600"/>
                <a:ext cx="8229600" cy="5410200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 smtClean="0">
                    <a:solidFill>
                      <a:schemeClr val="tx2"/>
                    </a:solidFill>
                  </a:rPr>
                  <a:t>Motivating framework: Household production function (</a:t>
                </a:r>
                <a:r>
                  <a:rPr lang="en-US" dirty="0" err="1" smtClean="0">
                    <a:solidFill>
                      <a:schemeClr val="tx2"/>
                    </a:solidFill>
                  </a:rPr>
                  <a:t>Rosenzweig</a:t>
                </a:r>
                <a:r>
                  <a:rPr lang="en-US" dirty="0" smtClean="0">
                    <a:solidFill>
                      <a:schemeClr val="tx2"/>
                    </a:solidFill>
                  </a:rPr>
                  <a:t> &amp; Schultz, 1983; </a:t>
                </a:r>
                <a:r>
                  <a:rPr lang="en-US" dirty="0" err="1" smtClean="0">
                    <a:solidFill>
                      <a:schemeClr val="tx2"/>
                    </a:solidFill>
                  </a:rPr>
                  <a:t>Pattanayak</a:t>
                </a:r>
                <a:r>
                  <a:rPr lang="en-US" dirty="0" smtClean="0">
                    <a:solidFill>
                      <a:schemeClr val="tx2"/>
                    </a:solidFill>
                  </a:rPr>
                  <a:t> &amp; Pfaff, 2009)</a:t>
                </a:r>
              </a:p>
              <a:p>
                <a:r>
                  <a:rPr lang="en-US" dirty="0" smtClean="0">
                    <a:solidFill>
                      <a:schemeClr val="tx2"/>
                    </a:solidFill>
                  </a:rPr>
                  <a:t>Estimating equation: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800" i="1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800" i="1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sz="3800" i="1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𝑖𝑗𝑘𝑡</m:t>
                          </m:r>
                        </m:sub>
                      </m:sSub>
                      <m:r>
                        <a:rPr lang="en-US" sz="3800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3800" i="1">
                          <a:solidFill>
                            <a:schemeClr val="tx2"/>
                          </a:solidFill>
                          <a:latin typeface="Cambria Math"/>
                          <a:ea typeface="Cambria Math"/>
                        </a:rPr>
                        <m:t>𝛼</m:t>
                      </m:r>
                      <m:r>
                        <a:rPr lang="en-US" sz="3800" i="1">
                          <a:solidFill>
                            <a:schemeClr val="tx2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3800" b="1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3800" b="1" i="1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𝜷</m:t>
                          </m:r>
                        </m:e>
                        <m:sub>
                          <m:r>
                            <a:rPr lang="en-US" sz="3800" b="1" i="1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𝟏</m:t>
                          </m:r>
                        </m:sub>
                      </m:sSub>
                      <m:sSub>
                        <m:sSubPr>
                          <m:ctrlPr>
                            <a:rPr lang="en-US" sz="3800" i="1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3800" b="0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𝑑𝑓𝑢𝑒𝑙</m:t>
                          </m:r>
                        </m:e>
                        <m:sub>
                          <m:r>
                            <a:rPr lang="en-US" sz="3800" i="1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𝑗𝑘𝑡</m:t>
                          </m:r>
                        </m:sub>
                      </m:sSub>
                      <m:r>
                        <a:rPr lang="en-US" sz="3800" i="1">
                          <a:solidFill>
                            <a:schemeClr val="tx2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3800" b="1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3800" b="1" i="1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𝜷</m:t>
                          </m:r>
                        </m:e>
                        <m:sub>
                          <m:r>
                            <a:rPr lang="en-US" sz="3800" b="1" i="1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𝟐</m:t>
                          </m:r>
                        </m:sub>
                      </m:sSub>
                      <m:sSub>
                        <m:sSubPr>
                          <m:ctrlPr>
                            <a:rPr lang="en-US" sz="3800" i="1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3800" i="1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𝐴𝐼</m:t>
                          </m:r>
                        </m:e>
                        <m:sub>
                          <m:r>
                            <a:rPr lang="en-US" sz="3800" i="1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𝑘𝑡</m:t>
                          </m:r>
                        </m:sub>
                      </m:sSub>
                    </m:oMath>
                    <m:oMath xmlns:m="http://schemas.openxmlformats.org/officeDocument/2006/math">
                      <m:r>
                        <a:rPr lang="en-US" sz="3800" i="1">
                          <a:solidFill>
                            <a:schemeClr val="tx2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3800" i="1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3800" b="1" i="1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𝑿</m:t>
                          </m:r>
                        </m:e>
                        <m:sub>
                          <m:r>
                            <a:rPr lang="en-US" sz="3800" i="1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𝑗𝑘𝑡</m:t>
                          </m:r>
                        </m:sub>
                      </m:sSub>
                      <m:r>
                        <a:rPr lang="en-US" sz="3800" i="1">
                          <a:solidFill>
                            <a:schemeClr val="tx2"/>
                          </a:solidFill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en-US" sz="3800" i="1">
                          <a:solidFill>
                            <a:schemeClr val="tx2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3800" i="1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3800" b="1" i="1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𝑿</m:t>
                          </m:r>
                        </m:e>
                        <m:sub>
                          <m:r>
                            <a:rPr lang="en-US" sz="3800" i="1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𝑖𝑗𝑘𝑡</m:t>
                          </m:r>
                        </m:sub>
                      </m:sSub>
                      <m:r>
                        <a:rPr lang="en-US" sz="3800" i="1">
                          <a:solidFill>
                            <a:schemeClr val="tx2"/>
                          </a:solidFill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en-US" sz="3800" i="1">
                          <a:solidFill>
                            <a:schemeClr val="tx2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3800" i="1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3800" i="1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sz="3800" b="0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𝑘</m:t>
                          </m:r>
                        </m:sub>
                      </m:sSub>
                      <m:r>
                        <a:rPr lang="en-US" sz="3800" i="1">
                          <a:solidFill>
                            <a:schemeClr val="tx2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3800" i="1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3800" i="1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𝛿</m:t>
                          </m:r>
                        </m:e>
                        <m:sub>
                          <m:r>
                            <a:rPr lang="en-US" sz="3800" i="1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𝑡</m:t>
                          </m:r>
                        </m:sub>
                      </m:sSub>
                      <m:r>
                        <a:rPr lang="en-US" sz="3800" i="1">
                          <a:solidFill>
                            <a:schemeClr val="tx2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3800" i="1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3800" i="1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sz="3800" i="1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𝑖𝑗𝑘𝑡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tx2"/>
                  </a:solidFill>
                </a:endParaRPr>
              </a:p>
              <a:p>
                <a:r>
                  <a:rPr lang="en-US" i="1" dirty="0" smtClean="0">
                    <a:solidFill>
                      <a:schemeClr val="tx2"/>
                    </a:solidFill>
                  </a:rPr>
                  <a:t>i</a:t>
                </a:r>
                <a:r>
                  <a:rPr lang="en-US" dirty="0" smtClean="0">
                    <a:solidFill>
                      <a:schemeClr val="tx2"/>
                    </a:solidFill>
                  </a:rPr>
                  <a:t>: child; </a:t>
                </a:r>
                <a:r>
                  <a:rPr lang="en-US" i="1" dirty="0" smtClean="0">
                    <a:solidFill>
                      <a:schemeClr val="tx2"/>
                    </a:solidFill>
                  </a:rPr>
                  <a:t>j</a:t>
                </a:r>
                <a:r>
                  <a:rPr lang="en-US" dirty="0" smtClean="0">
                    <a:solidFill>
                      <a:schemeClr val="tx2"/>
                    </a:solidFill>
                  </a:rPr>
                  <a:t>: household; </a:t>
                </a:r>
                <a:r>
                  <a:rPr lang="en-US" i="1" dirty="0" smtClean="0">
                    <a:solidFill>
                      <a:schemeClr val="tx2"/>
                    </a:solidFill>
                  </a:rPr>
                  <a:t>k</a:t>
                </a:r>
                <a:r>
                  <a:rPr lang="en-US" dirty="0" smtClean="0">
                    <a:solidFill>
                      <a:schemeClr val="tx2"/>
                    </a:solidFill>
                  </a:rPr>
                  <a:t>: district;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2"/>
                        </a:solidFill>
                        <a:latin typeface="Cambria Math"/>
                        <a:ea typeface="Cambria Math"/>
                      </a:rPr>
                      <m:t>𝜀</m:t>
                    </m:r>
                  </m:oMath>
                </a14:m>
                <a:r>
                  <a:rPr lang="en-US" dirty="0" smtClean="0">
                    <a:solidFill>
                      <a:schemeClr val="tx2"/>
                    </a:solidFill>
                  </a:rPr>
                  <a:t>: clustered at district level</a:t>
                </a:r>
              </a:p>
              <a:p>
                <a:r>
                  <a:rPr lang="en-US" dirty="0" smtClean="0">
                    <a:solidFill>
                      <a:schemeClr val="tx2"/>
                    </a:solidFill>
                  </a:rPr>
                  <a:t>Inclusion of fixed effects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chemeClr val="tx2"/>
                    </a:solidFill>
                  </a:rPr>
                  <a:t> to control for time-invariant regional heterogeneity</a:t>
                </a:r>
              </a:p>
              <a:p>
                <a:r>
                  <a:rPr lang="en-US" dirty="0" smtClean="0">
                    <a:solidFill>
                      <a:schemeClr val="tx2"/>
                    </a:solidFill>
                  </a:rPr>
                  <a:t>Variety of placebo tests …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990600"/>
                <a:ext cx="8229600" cy="5410200"/>
              </a:xfrm>
              <a:blipFill rotWithShape="1">
                <a:blip r:embed="rId3"/>
                <a:stretch>
                  <a:fillRect l="-444" t="-1804" r="-1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CCDC4-D9FE-469B-B8E7-DB26F375729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10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305800" cy="571500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accent6"/>
                </a:solidFill>
              </a:rPr>
              <a:t>Exogenous air quality shock: </a:t>
            </a:r>
            <a:r>
              <a:rPr lang="en-US" u="sng" dirty="0">
                <a:solidFill>
                  <a:schemeClr val="accent6"/>
                </a:solidFill>
              </a:rPr>
              <a:t>1997 Indonesia forest fires</a:t>
            </a:r>
          </a:p>
          <a:p>
            <a:r>
              <a:rPr lang="en-US" dirty="0">
                <a:solidFill>
                  <a:schemeClr val="accent6"/>
                </a:solidFill>
              </a:rPr>
              <a:t>Affected</a:t>
            </a:r>
            <a:r>
              <a:rPr lang="en-US" dirty="0" smtClean="0">
                <a:solidFill>
                  <a:schemeClr val="accent6"/>
                </a:solidFill>
              </a:rPr>
              <a:t>: </a:t>
            </a:r>
            <a:r>
              <a:rPr lang="en-US" u="sng" dirty="0" smtClean="0">
                <a:solidFill>
                  <a:schemeClr val="tx2"/>
                </a:solidFill>
              </a:rPr>
              <a:t>children </a:t>
            </a:r>
            <a:r>
              <a:rPr lang="en-US" u="sng" dirty="0">
                <a:solidFill>
                  <a:schemeClr val="tx2"/>
                </a:solidFill>
              </a:rPr>
              <a:t>in-</a:t>
            </a:r>
            <a:r>
              <a:rPr lang="en-US" i="1" u="sng" dirty="0">
                <a:solidFill>
                  <a:schemeClr val="tx2"/>
                </a:solidFill>
              </a:rPr>
              <a:t>utero</a:t>
            </a:r>
            <a:r>
              <a:rPr lang="en-US" dirty="0">
                <a:solidFill>
                  <a:schemeClr val="tx2"/>
                </a:solidFill>
              </a:rPr>
              <a:t> or in </a:t>
            </a:r>
            <a:r>
              <a:rPr lang="en-US" u="sng" dirty="0">
                <a:solidFill>
                  <a:schemeClr val="tx2"/>
                </a:solidFill>
              </a:rPr>
              <a:t>1</a:t>
            </a:r>
            <a:r>
              <a:rPr lang="en-US" u="sng" baseline="30000" dirty="0">
                <a:solidFill>
                  <a:schemeClr val="tx2"/>
                </a:solidFill>
              </a:rPr>
              <a:t>st</a:t>
            </a:r>
            <a:r>
              <a:rPr lang="en-US" u="sng" dirty="0">
                <a:solidFill>
                  <a:schemeClr val="tx2"/>
                </a:solidFill>
              </a:rPr>
              <a:t> six months of their lives</a:t>
            </a:r>
            <a:r>
              <a:rPr lang="en-US" dirty="0">
                <a:solidFill>
                  <a:schemeClr val="tx2"/>
                </a:solidFill>
              </a:rPr>
              <a:t> during August to October 1997; </a:t>
            </a:r>
            <a:r>
              <a:rPr lang="en-US" dirty="0" err="1">
                <a:solidFill>
                  <a:schemeClr val="tx2"/>
                </a:solidFill>
              </a:rPr>
              <a:t>approx</a:t>
            </a:r>
            <a:r>
              <a:rPr lang="en-US" dirty="0">
                <a:solidFill>
                  <a:schemeClr val="tx2"/>
                </a:solidFill>
              </a:rPr>
              <a:t> 700 </a:t>
            </a:r>
            <a:r>
              <a:rPr lang="en-US" dirty="0" smtClean="0">
                <a:solidFill>
                  <a:schemeClr val="tx2"/>
                </a:solidFill>
              </a:rPr>
              <a:t>children </a:t>
            </a:r>
          </a:p>
          <a:p>
            <a:pPr marL="3429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dirty="0" smtClean="0">
                <a:solidFill>
                  <a:schemeClr val="tx2"/>
                </a:solidFill>
              </a:rPr>
              <a:t>Indonesia Family and Life </a:t>
            </a:r>
            <a:r>
              <a:rPr lang="en-US" dirty="0">
                <a:solidFill>
                  <a:schemeClr val="tx2"/>
                </a:solidFill>
              </a:rPr>
              <a:t>Survey </a:t>
            </a:r>
            <a:r>
              <a:rPr lang="en-US" dirty="0" smtClean="0">
                <a:solidFill>
                  <a:schemeClr val="tx2"/>
                </a:solidFill>
              </a:rPr>
              <a:t>(</a:t>
            </a:r>
            <a:r>
              <a:rPr lang="en-US" dirty="0">
                <a:solidFill>
                  <a:schemeClr val="tx2"/>
                </a:solidFill>
              </a:rPr>
              <a:t>1993, 1997, 2000, 2007)</a:t>
            </a:r>
          </a:p>
          <a:p>
            <a:pPr lvl="1"/>
            <a:r>
              <a:rPr lang="en-US" dirty="0"/>
              <a:t>height, weight, lung </a:t>
            </a:r>
            <a:r>
              <a:rPr lang="en-US" dirty="0" smtClean="0"/>
              <a:t>capacity </a:t>
            </a:r>
            <a:r>
              <a:rPr lang="en-US" dirty="0"/>
              <a:t>and </a:t>
            </a:r>
            <a:r>
              <a:rPr lang="en-US" dirty="0" smtClean="0"/>
              <a:t>cognition</a:t>
            </a:r>
            <a:endParaRPr lang="en-US" dirty="0" smtClean="0">
              <a:solidFill>
                <a:schemeClr val="tx2"/>
              </a:solidFill>
            </a:endParaRP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Parental characteristics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SES, including main </a:t>
            </a:r>
            <a:r>
              <a:rPr lang="en-US" dirty="0">
                <a:solidFill>
                  <a:schemeClr val="tx2"/>
                </a:solidFill>
              </a:rPr>
              <a:t>type of fuel </a:t>
            </a:r>
            <a:r>
              <a:rPr lang="en-US" dirty="0" smtClean="0">
                <a:solidFill>
                  <a:schemeClr val="tx2"/>
                </a:solidFill>
              </a:rPr>
              <a:t>and sanitation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NASA Total Ozone Mapping Spectrometer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AI: c</a:t>
            </a:r>
            <a:r>
              <a:rPr lang="en-US" u="sng" dirty="0" smtClean="0"/>
              <a:t>umulative </a:t>
            </a:r>
            <a:r>
              <a:rPr lang="en-US" u="sng" dirty="0"/>
              <a:t>aerosol index</a:t>
            </a:r>
            <a:r>
              <a:rPr lang="en-US" dirty="0"/>
              <a:t> in 1997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From 1993 onwards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Satellite data at district level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Ongoing analysis correlates AI to PM, ozone, NOX, SO2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Climate variables: rainfall, temperature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CCDC4-D9FE-469B-B8E7-DB26F375729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04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Exposure varies over sample and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E22A5C-682B-40ED-9D2B-41366DD62FA5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4400"/>
            <a:ext cx="6500516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33588"/>
            <a:ext cx="729615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5" y="3733800"/>
            <a:ext cx="73056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038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AI: peaks in the Aug-Oct period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AA1406-BB81-4A9B-B515-7BFD3B16B746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04288"/>
            <a:ext cx="7185296" cy="534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238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/>
              <a:t>Main result in a graph: AI &amp; </a:t>
            </a:r>
            <a:r>
              <a:rPr lang="en-US" b="1" dirty="0" err="1" smtClean="0"/>
              <a:t>HaZ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CCDC4-D9FE-469B-B8E7-DB26F3757292}" type="slidenum">
              <a:rPr lang="en-US" smtClean="0"/>
              <a:t>16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267200" y="5939135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Corbel" pitchFamily="34" charset="0"/>
              </a:rPr>
              <a:t>HaZ</a:t>
            </a:r>
            <a:r>
              <a:rPr lang="en-US" sz="2400" b="1" dirty="0" smtClean="0">
                <a:solidFill>
                  <a:srgbClr val="FF0000"/>
                </a:solidFill>
                <a:latin typeface="Corbel" pitchFamily="34" charset="0"/>
              </a:rPr>
              <a:t> is highly correlated with AI</a:t>
            </a:r>
            <a:endParaRPr lang="en-US" sz="2400" b="1" dirty="0">
              <a:solidFill>
                <a:srgbClr val="FF0000"/>
              </a:solidFill>
              <a:latin typeface="Corbel" pitchFamily="34" charset="0"/>
            </a:endParaRPr>
          </a:p>
        </p:txBody>
      </p:sp>
      <p:pic>
        <p:nvPicPr>
          <p:cNvPr id="2050" name="Picture 2" descr="C:\Users\sp144\AppData\Local\Microsoft\Windows\Temporary Internet Files\Content.Outlook\J1J5DEJE\Graph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9" y="838200"/>
            <a:ext cx="6964681" cy="506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971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AI &amp; Height (</a:t>
            </a:r>
            <a:r>
              <a:rPr lang="en-US" dirty="0" err="1" smtClean="0"/>
              <a:t>HaZ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CCDC4-D9FE-469B-B8E7-DB26F3757292}" type="slidenum">
              <a:rPr lang="en-US" smtClean="0"/>
              <a:t>17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1000" y="5638800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Corbel" pitchFamily="34" charset="0"/>
              </a:rPr>
              <a:t>AI negatively correlated with </a:t>
            </a:r>
            <a:r>
              <a:rPr lang="en-US" sz="2000" b="1" dirty="0" err="1" smtClean="0">
                <a:solidFill>
                  <a:srgbClr val="FF0000"/>
                </a:solidFill>
                <a:latin typeface="Corbel" pitchFamily="34" charset="0"/>
              </a:rPr>
              <a:t>HaZ</a:t>
            </a:r>
            <a:r>
              <a:rPr lang="en-US" sz="2000" b="1" dirty="0" smtClean="0">
                <a:solidFill>
                  <a:srgbClr val="FF0000"/>
                </a:solidFill>
                <a:latin typeface="Corbel" pitchFamily="34" charset="0"/>
              </a:rPr>
              <a:t>, ten years after exposure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Corbel" pitchFamily="34" charset="0"/>
              </a:rPr>
              <a:t>AI effect most prominent in 1</a:t>
            </a:r>
            <a:r>
              <a:rPr lang="en-US" sz="2000" b="1" baseline="30000" dirty="0" smtClean="0">
                <a:solidFill>
                  <a:srgbClr val="FF0000"/>
                </a:solidFill>
                <a:latin typeface="Corbel" pitchFamily="34" charset="0"/>
              </a:rPr>
              <a:t>st</a:t>
            </a:r>
            <a:r>
              <a:rPr lang="en-US" sz="2000" b="1" dirty="0" smtClean="0">
                <a:solidFill>
                  <a:srgbClr val="FF0000"/>
                </a:solidFill>
                <a:latin typeface="Corbel" pitchFamily="34" charset="0"/>
              </a:rPr>
              <a:t> trimester</a:t>
            </a:r>
            <a:endParaRPr lang="en-US" sz="2000" b="1" dirty="0">
              <a:solidFill>
                <a:srgbClr val="FF0000"/>
              </a:solidFill>
              <a:latin typeface="Corbe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990600"/>
            <a:ext cx="7840251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518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 &amp; </a:t>
            </a:r>
            <a:r>
              <a:rPr lang="en-US" dirty="0" err="1" smtClean="0"/>
              <a:t>HaZ</a:t>
            </a:r>
            <a:r>
              <a:rPr lang="en-US" dirty="0" smtClean="0"/>
              <a:t>, </a:t>
            </a:r>
            <a:r>
              <a:rPr lang="en-US" dirty="0" err="1" smtClean="0"/>
              <a:t>WaZ</a:t>
            </a:r>
            <a:r>
              <a:rPr lang="en-US" dirty="0" smtClean="0"/>
              <a:t>, Lung </a:t>
            </a:r>
            <a:r>
              <a:rPr lang="en-US" dirty="0" err="1" smtClean="0"/>
              <a:t>fn</a:t>
            </a:r>
            <a:r>
              <a:rPr lang="en-US" dirty="0" smtClean="0"/>
              <a:t>, Cognitive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E22A5C-682B-40ED-9D2B-41366DD62FA5}" type="slidenum">
              <a:rPr lang="en-US" altLang="en-US" smtClean="0"/>
              <a:pPr>
                <a:defRPr/>
              </a:pPr>
              <a:t>18</a:t>
            </a:fld>
            <a:endParaRPr lang="en-US" alt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41" y="969962"/>
            <a:ext cx="8221005" cy="5333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864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Regressing health outcomes on 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CCDC4-D9FE-469B-B8E7-DB26F3757292}" type="slidenum">
              <a:rPr lang="en-US" smtClean="0"/>
              <a:t>19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28650" y="6372341"/>
            <a:ext cx="7772400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rbel" pitchFamily="34" charset="0"/>
              </a:rPr>
              <a:t>Also, impact cognitive function, lung capacity, but not weight</a:t>
            </a:r>
            <a:endParaRPr lang="en-US" sz="2000" b="1" dirty="0">
              <a:solidFill>
                <a:srgbClr val="CC00CC"/>
              </a:solidFill>
              <a:latin typeface="Corbel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4591371"/>
              </p:ext>
            </p:extLst>
          </p:nvPr>
        </p:nvGraphicFramePr>
        <p:xfrm>
          <a:off x="609600" y="762000"/>
          <a:ext cx="8077200" cy="547223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686990"/>
                <a:gridCol w="1102876"/>
                <a:gridCol w="1417848"/>
                <a:gridCol w="1244503"/>
                <a:gridCol w="1624983"/>
              </a:tblGrid>
              <a:tr h="6080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</a:rPr>
                        <a:t>VARIABLES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</a:rPr>
                        <a:t>Height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</a:rPr>
                        <a:t>Weight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</a:rPr>
                        <a:t>Lung Function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 Light" panose="020F0302020204030204" pitchFamily="34" charset="0"/>
                        </a:rPr>
                        <a:t>Cognitive Ability</a:t>
                      </a:r>
                      <a:endParaRPr lang="en-US" sz="18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401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</a:rPr>
                        <a:t>AI at first trimester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 Light" panose="020F0302020204030204" pitchFamily="34" charset="0"/>
                        </a:rPr>
                        <a:t>-4.511***</a:t>
                      </a:r>
                      <a:endParaRPr lang="en-US" sz="18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 Light" panose="020F0302020204030204" pitchFamily="34" charset="0"/>
                        </a:rPr>
                        <a:t>-1.460</a:t>
                      </a:r>
                      <a:endParaRPr lang="en-US" sz="18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</a:rPr>
                        <a:t>-78.166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</a:rPr>
                        <a:t>-0.575*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401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</a:rPr>
                        <a:t>AI at second trimester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</a:rPr>
                        <a:t>-5.229*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 Light" panose="020F0302020204030204" pitchFamily="34" charset="0"/>
                        </a:rPr>
                        <a:t>-0.814</a:t>
                      </a:r>
                      <a:endParaRPr lang="en-US" sz="18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 Light" panose="020F0302020204030204" pitchFamily="34" charset="0"/>
                        </a:rPr>
                        <a:t>-364.321***</a:t>
                      </a:r>
                      <a:endParaRPr lang="en-US" sz="18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</a:rPr>
                        <a:t>-0.411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401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 Light" panose="020F0302020204030204" pitchFamily="34" charset="0"/>
                        </a:rPr>
                        <a:t>AI at third trimester</a:t>
                      </a:r>
                      <a:endParaRPr lang="en-US" sz="18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</a:rPr>
                        <a:t>0.292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</a:rPr>
                        <a:t>2.425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 Light" panose="020F0302020204030204" pitchFamily="34" charset="0"/>
                        </a:rPr>
                        <a:t>-144.817</a:t>
                      </a:r>
                      <a:endParaRPr lang="en-US" sz="18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</a:rPr>
                        <a:t>-0.287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401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 Light" panose="020F0302020204030204" pitchFamily="34" charset="0"/>
                        </a:rPr>
                        <a:t>AI at fourth trimester</a:t>
                      </a:r>
                      <a:endParaRPr lang="en-US" sz="18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 Light" panose="020F0302020204030204" pitchFamily="34" charset="0"/>
                        </a:rPr>
                        <a:t>-1.655</a:t>
                      </a:r>
                      <a:endParaRPr lang="en-US" sz="18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 Light" panose="020F0302020204030204" pitchFamily="34" charset="0"/>
                        </a:rPr>
                        <a:t>0.427</a:t>
                      </a:r>
                      <a:endParaRPr lang="en-US" sz="18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</a:rPr>
                        <a:t>42.871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</a:rPr>
                        <a:t>-0.459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401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 Light" panose="020F0302020204030204" pitchFamily="34" charset="0"/>
                        </a:rPr>
                        <a:t>AI at fifth trimester</a:t>
                      </a:r>
                      <a:endParaRPr lang="en-US" sz="18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 Light" panose="020F0302020204030204" pitchFamily="34" charset="0"/>
                        </a:rPr>
                        <a:t>0.064</a:t>
                      </a:r>
                      <a:endParaRPr lang="en-US" sz="18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 Light" panose="020F0302020204030204" pitchFamily="34" charset="0"/>
                        </a:rPr>
                        <a:t>5.292</a:t>
                      </a:r>
                      <a:endParaRPr lang="en-US" sz="18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</a:rPr>
                        <a:t>-206.498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</a:rPr>
                        <a:t>-0.267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401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401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 Light" panose="020F0302020204030204" pitchFamily="34" charset="0"/>
                        </a:rPr>
                        <a:t>HH inputs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 Light" panose="020F0302020204030204" pitchFamily="34" charset="0"/>
                        </a:rPr>
                        <a:t>Yes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 Light" panose="020F0302020204030204" pitchFamily="34" charset="0"/>
                        </a:rPr>
                        <a:t>Yes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 Light" panose="020F0302020204030204" pitchFamily="34" charset="0"/>
                        </a:rPr>
                        <a:t>Yes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 Light" panose="020F0302020204030204" pitchFamily="34" charset="0"/>
                        </a:rPr>
                        <a:t>yes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401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</a:rPr>
                        <a:t>Uses biomass fuel in 1997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 Light" panose="020F0302020204030204" pitchFamily="34" charset="0"/>
                        </a:rPr>
                        <a:t>-0.386***</a:t>
                      </a:r>
                      <a:endParaRPr lang="en-US" sz="18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 Light" panose="020F0302020204030204" pitchFamily="34" charset="0"/>
                        </a:rPr>
                        <a:t>-0.100</a:t>
                      </a:r>
                      <a:endParaRPr lang="en-US" sz="18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 Light" panose="020F0302020204030204" pitchFamily="34" charset="0"/>
                        </a:rPr>
                        <a:t>-7.315*</a:t>
                      </a:r>
                      <a:endParaRPr lang="en-US" sz="18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</a:rPr>
                        <a:t>-0.042*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401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 Light" panose="020F0302020204030204" pitchFamily="34" charset="0"/>
                        </a:rPr>
                        <a:t>Precipitation</a:t>
                      </a:r>
                      <a:endParaRPr lang="en-US" sz="18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 Light" panose="020F0302020204030204" pitchFamily="34" charset="0"/>
                        </a:rPr>
                        <a:t>-0.004</a:t>
                      </a:r>
                      <a:endParaRPr lang="en-US" sz="18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 Light" panose="020F0302020204030204" pitchFamily="34" charset="0"/>
                        </a:rPr>
                        <a:t>-0.002</a:t>
                      </a:r>
                      <a:endParaRPr lang="en-US" sz="18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 Light" panose="020F0302020204030204" pitchFamily="34" charset="0"/>
                        </a:rPr>
                        <a:t>-0.199</a:t>
                      </a:r>
                      <a:endParaRPr lang="en-US" sz="18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</a:rPr>
                        <a:t>0.001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401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</a:rPr>
                        <a:t>Temperature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 Light" panose="020F0302020204030204" pitchFamily="34" charset="0"/>
                        </a:rPr>
                        <a:t>-1.016</a:t>
                      </a:r>
                      <a:endParaRPr lang="en-US" sz="18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 Light" panose="020F0302020204030204" pitchFamily="34" charset="0"/>
                        </a:rPr>
                        <a:t>-0.124</a:t>
                      </a:r>
                      <a:endParaRPr lang="en-US" sz="18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 Light" panose="020F0302020204030204" pitchFamily="34" charset="0"/>
                        </a:rPr>
                        <a:t>8.829</a:t>
                      </a:r>
                      <a:endParaRPr lang="en-US" sz="18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</a:rPr>
                        <a:t>-0.115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401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 Light" panose="020F0302020204030204" pitchFamily="34" charset="0"/>
                          <a:ea typeface="SimSun"/>
                        </a:rPr>
                        <a:t>Parental</a:t>
                      </a:r>
                      <a:r>
                        <a:rPr lang="en-US" sz="1800" baseline="0" dirty="0" smtClean="0">
                          <a:effectLst/>
                          <a:latin typeface="Calibri Light" panose="020F0302020204030204" pitchFamily="34" charset="0"/>
                          <a:ea typeface="SimSun"/>
                        </a:rPr>
                        <a:t> characteristics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 Light" panose="020F0302020204030204" pitchFamily="34" charset="0"/>
                        </a:rPr>
                        <a:t>Yes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 Light" panose="020F0302020204030204" pitchFamily="34" charset="0"/>
                        </a:rPr>
                        <a:t>Yes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 Light" panose="020F0302020204030204" pitchFamily="34" charset="0"/>
                        </a:rPr>
                        <a:t>Yes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 Light" panose="020F0302020204030204" pitchFamily="34" charset="0"/>
                        </a:rPr>
                        <a:t>yes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401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 Light" panose="020F0302020204030204" pitchFamily="34" charset="0"/>
                        </a:rPr>
                        <a:t>Individual characteristics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 Light" panose="020F0302020204030204" pitchFamily="34" charset="0"/>
                        </a:rPr>
                        <a:t>Yes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 Light" panose="020F0302020204030204" pitchFamily="34" charset="0"/>
                        </a:rPr>
                        <a:t>Yes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 Light" panose="020F0302020204030204" pitchFamily="34" charset="0"/>
                        </a:rPr>
                        <a:t>Yes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 Light" panose="020F0302020204030204" pitchFamily="34" charset="0"/>
                        </a:rPr>
                        <a:t>yes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401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</a:rPr>
                        <a:t>Birth Month FEs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 Light" panose="020F0302020204030204" pitchFamily="34" charset="0"/>
                        </a:rPr>
                        <a:t>Yes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 Light" panose="020F0302020204030204" pitchFamily="34" charset="0"/>
                        </a:rPr>
                        <a:t>Yes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 Light" panose="020F0302020204030204" pitchFamily="34" charset="0"/>
                        </a:rPr>
                        <a:t>Yes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 Light" panose="020F0302020204030204" pitchFamily="34" charset="0"/>
                        </a:rPr>
                        <a:t>yes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401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</a:rPr>
                        <a:t>Districts FEs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 Light" panose="020F0302020204030204" pitchFamily="34" charset="0"/>
                        </a:rPr>
                        <a:t>Yes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 Light" panose="020F0302020204030204" pitchFamily="34" charset="0"/>
                        </a:rPr>
                        <a:t>Yes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 Light" panose="020F0302020204030204" pitchFamily="34" charset="0"/>
                        </a:rPr>
                        <a:t>Yes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 Light" panose="020F0302020204030204" pitchFamily="34" charset="0"/>
                        </a:rPr>
                        <a:t>yes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401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</a:rPr>
                        <a:t>Observations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</a:rPr>
                        <a:t>602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</a:rPr>
                        <a:t>596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 Light" panose="020F0302020204030204" pitchFamily="34" charset="0"/>
                        </a:rPr>
                        <a:t>607</a:t>
                      </a:r>
                      <a:endParaRPr lang="en-US" sz="18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</a:rPr>
                        <a:t>632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401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 Light" panose="020F0302020204030204" pitchFamily="34" charset="0"/>
                        </a:rPr>
                        <a:t>R-squared</a:t>
                      </a:r>
                      <a:endParaRPr lang="en-US" sz="18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 Light" panose="020F0302020204030204" pitchFamily="34" charset="0"/>
                        </a:rPr>
                        <a:t>0.164</a:t>
                      </a:r>
                      <a:endParaRPr lang="en-US" sz="18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 Light" panose="020F0302020204030204" pitchFamily="34" charset="0"/>
                        </a:rPr>
                        <a:t>0.197</a:t>
                      </a:r>
                      <a:endParaRPr lang="en-US" sz="18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 Light" panose="020F0302020204030204" pitchFamily="34" charset="0"/>
                        </a:rPr>
                        <a:t>0.156</a:t>
                      </a:r>
                      <a:endParaRPr lang="en-US" sz="18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</a:rPr>
                        <a:t>0.066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76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82ACCA-855D-45A4-A0EB-1F12E5743D56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872" y="4419600"/>
            <a:ext cx="2880332" cy="19127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57398"/>
            <a:ext cx="2590800" cy="17204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0"/>
          <a:stretch/>
        </p:blipFill>
        <p:spPr>
          <a:xfrm>
            <a:off x="5410200" y="2211174"/>
            <a:ext cx="2490368" cy="19903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59" t="8794" r="25117" b="-1108"/>
          <a:stretch/>
        </p:blipFill>
        <p:spPr>
          <a:xfrm>
            <a:off x="2836081" y="3336008"/>
            <a:ext cx="2580364" cy="20399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00" y="273050"/>
            <a:ext cx="3146014" cy="20891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4" r="14811"/>
          <a:stretch/>
        </p:blipFill>
        <p:spPr>
          <a:xfrm>
            <a:off x="479478" y="4524499"/>
            <a:ext cx="2453728" cy="18078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004" y="914400"/>
            <a:ext cx="2916518" cy="19367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9477" y="6553200"/>
            <a:ext cx="5818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993300"/>
                </a:solidFill>
                <a:latin typeface="Corbel" panose="020B0503020204020204" pitchFamily="34" charset="0"/>
              </a:rPr>
              <a:t>Photo credits: CIFOR</a:t>
            </a:r>
            <a:endParaRPr lang="en-US" b="1" dirty="0">
              <a:solidFill>
                <a:srgbClr val="993300"/>
              </a:solidFill>
              <a:latin typeface="Corbel" panose="020B0503020204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77" y="2514600"/>
            <a:ext cx="2640871" cy="175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48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Placebo 1: The year </a:t>
            </a:r>
            <a:r>
              <a:rPr lang="en-US" dirty="0"/>
              <a:t>a</a:t>
            </a:r>
            <a:r>
              <a:rPr lang="en-US" dirty="0" smtClean="0"/>
              <a:t>fter (1998)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CCDC4-D9FE-469B-B8E7-DB26F3757292}" type="slidenum">
              <a:rPr lang="en-US" smtClean="0"/>
              <a:t>20</a:t>
            </a:fld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9665320"/>
              </p:ext>
            </p:extLst>
          </p:nvPr>
        </p:nvGraphicFramePr>
        <p:xfrm>
          <a:off x="540782" y="990604"/>
          <a:ext cx="8124564" cy="51816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343542"/>
                <a:gridCol w="1376466"/>
                <a:gridCol w="1376466"/>
                <a:gridCol w="2028090"/>
              </a:tblGrid>
              <a:tr h="2512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</a:rPr>
                        <a:t>VARIABLES</a:t>
                      </a:r>
                      <a:endParaRPr lang="en-US" sz="20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Height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Weight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Cognitive Ability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12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</a:rPr>
                        <a:t>AI at first trimester</a:t>
                      </a:r>
                      <a:endParaRPr lang="en-US" sz="20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</a:rPr>
                        <a:t>-1.295</a:t>
                      </a:r>
                      <a:endParaRPr lang="en-US" sz="20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</a:rPr>
                        <a:t>-0.695</a:t>
                      </a:r>
                      <a:endParaRPr lang="en-US" sz="20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</a:rPr>
                        <a:t>-0.147</a:t>
                      </a:r>
                      <a:endParaRPr lang="en-US" sz="20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12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AI at second trimester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6.775***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5.015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</a:rPr>
                        <a:t>0.479</a:t>
                      </a:r>
                      <a:endParaRPr lang="en-US" sz="20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12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AI at third trimester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5.210*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7.302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</a:rPr>
                        <a:t>1.144</a:t>
                      </a:r>
                      <a:endParaRPr lang="en-US" sz="20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12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AI at fourth trimester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-1.752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1.005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</a:rPr>
                        <a:t>0.023</a:t>
                      </a:r>
                      <a:endParaRPr lang="en-US" sz="20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12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AI at fifth trimester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4.953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1.812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</a:rPr>
                        <a:t>0.322</a:t>
                      </a:r>
                      <a:endParaRPr lang="en-US" sz="20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472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472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 Light" panose="020F0302020204030204" pitchFamily="34" charset="0"/>
                        </a:rPr>
                        <a:t>HH inputs</a:t>
                      </a:r>
                      <a:endParaRPr lang="en-US" sz="20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Y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Y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</a:rPr>
                        <a:t>Y</a:t>
                      </a:r>
                      <a:endParaRPr lang="en-US" sz="20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12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</a:rPr>
                        <a:t>Uses biomass fuel in 1997</a:t>
                      </a:r>
                      <a:endParaRPr lang="en-US" sz="20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-0.290**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-0.202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</a:rPr>
                        <a:t>-0.040</a:t>
                      </a:r>
                      <a:endParaRPr lang="en-US" sz="20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12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Precipitation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0.002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-0.007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</a:rPr>
                        <a:t>-0.002</a:t>
                      </a:r>
                      <a:endParaRPr lang="en-US" sz="20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12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Temperature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0.199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-0.588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</a:rPr>
                        <a:t>0.110</a:t>
                      </a:r>
                      <a:endParaRPr lang="en-US" sz="20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472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 Light" panose="020F0302020204030204" pitchFamily="34" charset="0"/>
                        </a:rPr>
                        <a:t>Parent’s</a:t>
                      </a:r>
                      <a:r>
                        <a:rPr lang="en-US" sz="2000" baseline="0" dirty="0" smtClean="0">
                          <a:effectLst/>
                          <a:latin typeface="Calibri Light" panose="020F0302020204030204" pitchFamily="34" charset="0"/>
                        </a:rPr>
                        <a:t> characteristics</a:t>
                      </a:r>
                      <a:endParaRPr lang="en-US" sz="20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Y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Y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</a:rPr>
                        <a:t>Y</a:t>
                      </a:r>
                      <a:endParaRPr lang="en-US" sz="20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472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 Light" panose="020F0302020204030204" pitchFamily="34" charset="0"/>
                        </a:rPr>
                        <a:t>Child’s characteristics</a:t>
                      </a:r>
                      <a:endParaRPr lang="en-US" sz="20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Y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Y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</a:rPr>
                        <a:t>Y</a:t>
                      </a:r>
                      <a:endParaRPr lang="en-US" sz="20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472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Birth Month FEs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Y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Y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</a:rPr>
                        <a:t>Y</a:t>
                      </a:r>
                      <a:endParaRPr lang="en-US" sz="20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9077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</a:rPr>
                        <a:t>Districts FEs</a:t>
                      </a:r>
                      <a:endParaRPr lang="en-US" sz="20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Y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Y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</a:rPr>
                        <a:t>Y</a:t>
                      </a:r>
                      <a:endParaRPr lang="en-US" sz="20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12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</a:rPr>
                        <a:t>Observations</a:t>
                      </a:r>
                      <a:endParaRPr lang="en-US" sz="20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543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535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</a:rPr>
                        <a:t>598</a:t>
                      </a:r>
                      <a:endParaRPr lang="en-US" sz="20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12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R-squared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0.152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0.177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</a:rPr>
                        <a:t>0.064</a:t>
                      </a:r>
                      <a:endParaRPr lang="en-US" sz="20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776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Placebo 2: …the year Before (1996)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CCDC4-D9FE-469B-B8E7-DB26F3757292}" type="slidenum">
              <a:rPr lang="en-US" smtClean="0"/>
              <a:t>21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5769114"/>
            <a:ext cx="7772400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endParaRPr lang="en-US" sz="2000" b="1" dirty="0">
              <a:solidFill>
                <a:srgbClr val="FF0000"/>
              </a:solidFill>
              <a:latin typeface="Corbel" pitchFamily="34" charset="0"/>
            </a:endParaRPr>
          </a:p>
          <a:p>
            <a:r>
              <a:rPr lang="en-US" sz="2000" b="1" dirty="0">
                <a:solidFill>
                  <a:srgbClr val="FF0000"/>
                </a:solidFill>
                <a:latin typeface="Corbel" pitchFamily="34" charset="0"/>
              </a:rPr>
              <a:t>If born a year before, AI has no impact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6227191"/>
              </p:ext>
            </p:extLst>
          </p:nvPr>
        </p:nvGraphicFramePr>
        <p:xfrm>
          <a:off x="599241" y="681029"/>
          <a:ext cx="8011359" cy="525780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925995"/>
                <a:gridCol w="918378"/>
                <a:gridCol w="1030787"/>
                <a:gridCol w="1443326"/>
                <a:gridCol w="1692873"/>
              </a:tblGrid>
              <a:tr h="2181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</a:rPr>
                        <a:t>VARIABLES</a:t>
                      </a:r>
                      <a:endParaRPr lang="en-US" sz="20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</a:rPr>
                        <a:t>Height</a:t>
                      </a:r>
                      <a:endParaRPr lang="en-US" sz="20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</a:rPr>
                        <a:t>Weight</a:t>
                      </a:r>
                      <a:endParaRPr lang="en-US" sz="20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</a:rPr>
                        <a:t>Lung Function</a:t>
                      </a:r>
                      <a:endParaRPr lang="en-US" sz="20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</a:rPr>
                        <a:t>Cognitive Ability</a:t>
                      </a:r>
                      <a:endParaRPr lang="en-US" sz="20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81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AI at first trimester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1.028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-0.014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-40.934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</a:rPr>
                        <a:t>0.188</a:t>
                      </a:r>
                      <a:endParaRPr lang="en-US" sz="20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81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AI at second trimester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0.053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0.383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-198.206*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</a:rPr>
                        <a:t>0.105</a:t>
                      </a:r>
                      <a:endParaRPr lang="en-US" sz="20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81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AI at third trimester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1.637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2.455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-160.988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</a:rPr>
                        <a:t>0.487</a:t>
                      </a:r>
                      <a:endParaRPr lang="en-US" sz="20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81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AI at fourth trimester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1.186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3.546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114.663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</a:rPr>
                        <a:t>0.550</a:t>
                      </a:r>
                      <a:endParaRPr lang="en-US" sz="20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81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AI at fifth trimester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1.804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-0.028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-62.651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</a:rPr>
                        <a:t>0.040</a:t>
                      </a:r>
                      <a:endParaRPr lang="en-US" sz="20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886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 Light" panose="020F0302020204030204" pitchFamily="34" charset="0"/>
                        </a:rPr>
                        <a:t>HH inputs</a:t>
                      </a:r>
                      <a:endParaRPr lang="en-US" sz="20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Y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Y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Y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</a:rPr>
                        <a:t>Y</a:t>
                      </a:r>
                      <a:endParaRPr lang="en-US" sz="20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81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</a:rPr>
                        <a:t>Uses biomass fuel in 1997</a:t>
                      </a:r>
                      <a:endParaRPr lang="en-US" sz="20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-0.219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-0.043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-5.096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</a:rPr>
                        <a:t>0.000</a:t>
                      </a:r>
                      <a:endParaRPr lang="en-US" sz="20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81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Precipitation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0.018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0.006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0.635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</a:rPr>
                        <a:t>-0.001</a:t>
                      </a:r>
                      <a:endParaRPr lang="en-US" sz="20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81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Temperature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0.142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-0.432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-29.809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</a:rPr>
                        <a:t>0.284*</a:t>
                      </a:r>
                      <a:endParaRPr lang="en-US" sz="20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886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 Light" panose="020F0302020204030204" pitchFamily="34" charset="0"/>
                        </a:rPr>
                        <a:t>Parent’s characteristics</a:t>
                      </a:r>
                      <a:endParaRPr lang="en-US" sz="20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Y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Y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Y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</a:rPr>
                        <a:t>Y</a:t>
                      </a:r>
                      <a:endParaRPr lang="en-US" sz="20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886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 Light" panose="020F0302020204030204" pitchFamily="34" charset="0"/>
                        </a:rPr>
                        <a:t>Child characteristics</a:t>
                      </a:r>
                      <a:endParaRPr lang="en-US" sz="20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Y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Y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Y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</a:rPr>
                        <a:t>Y</a:t>
                      </a:r>
                      <a:endParaRPr lang="en-US" sz="20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886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Birth Month FEs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Y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Y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Y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</a:rPr>
                        <a:t>Y</a:t>
                      </a:r>
                      <a:endParaRPr lang="en-US" sz="20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81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Districts FEs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Y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Y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Y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</a:rPr>
                        <a:t>Y</a:t>
                      </a:r>
                      <a:endParaRPr lang="en-US" sz="20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81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Observations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617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620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624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</a:rPr>
                        <a:t>645</a:t>
                      </a:r>
                      <a:endParaRPr lang="en-US" sz="20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81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R-squared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0.084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0.138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 Light" panose="020F0302020204030204" pitchFamily="34" charset="0"/>
                        </a:rPr>
                        <a:t>0.171</a:t>
                      </a:r>
                      <a:endParaRPr lang="en-US" sz="20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</a:rPr>
                        <a:t>0.047</a:t>
                      </a:r>
                      <a:endParaRPr lang="en-US" sz="20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3572" marR="3572" marT="47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948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AI &amp; Height: Catchup or Irreversible?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CCDC4-D9FE-469B-B8E7-DB26F3757292}" type="slidenum">
              <a:rPr lang="en-US" smtClean="0"/>
              <a:t>22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1000" y="6096000"/>
            <a:ext cx="8229600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rbel" pitchFamily="34" charset="0"/>
              </a:rPr>
              <a:t>Looking at outcomes 3 (not 10 years later): AI impact smaller.</a:t>
            </a:r>
            <a:br>
              <a:rPr lang="en-US" sz="2000" b="1" dirty="0">
                <a:solidFill>
                  <a:srgbClr val="FF0000"/>
                </a:solidFill>
                <a:latin typeface="Corbel" pitchFamily="34" charset="0"/>
              </a:rPr>
            </a:br>
            <a:r>
              <a:rPr lang="en-US" sz="2000" b="1" dirty="0">
                <a:solidFill>
                  <a:srgbClr val="FF0000"/>
                </a:solidFill>
                <a:latin typeface="Corbel" pitchFamily="34" charset="0"/>
              </a:rPr>
              <a:t>Therefore, the negative impact grows over time, and there is no catch up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4959230"/>
              </p:ext>
            </p:extLst>
          </p:nvPr>
        </p:nvGraphicFramePr>
        <p:xfrm>
          <a:off x="457200" y="857730"/>
          <a:ext cx="8208146" cy="532586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402540"/>
                <a:gridCol w="1431281"/>
                <a:gridCol w="1431281"/>
                <a:gridCol w="1471522"/>
                <a:gridCol w="1471522"/>
              </a:tblGrid>
              <a:tr h="22991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 Light" panose="020F0302020204030204" pitchFamily="34" charset="0"/>
                        </a:rPr>
                        <a:t>VARIABLES</a:t>
                      </a:r>
                      <a:endParaRPr lang="en-US" sz="14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 Light" panose="020F0302020204030204" pitchFamily="34" charset="0"/>
                        </a:rPr>
                        <a:t>Height-year 2000</a:t>
                      </a:r>
                      <a:endParaRPr lang="en-US" sz="14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 Light" panose="020F0302020204030204" pitchFamily="34" charset="0"/>
                        </a:rPr>
                        <a:t>Height-year 2000</a:t>
                      </a:r>
                      <a:endParaRPr lang="en-US" sz="14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 Light" panose="020F0302020204030204" pitchFamily="34" charset="0"/>
                        </a:rPr>
                        <a:t>Weight-year 2000</a:t>
                      </a:r>
                      <a:endParaRPr lang="en-US" sz="14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 Light" panose="020F0302020204030204" pitchFamily="34" charset="0"/>
                        </a:rPr>
                        <a:t>Weight-year 2000</a:t>
                      </a:r>
                      <a:endParaRPr lang="en-US" sz="14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2991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 Light" panose="020F0302020204030204" pitchFamily="34" charset="0"/>
                        </a:rPr>
                        <a:t>AI</a:t>
                      </a:r>
                      <a:endParaRPr lang="en-US" sz="14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 Light" panose="020F0302020204030204" pitchFamily="34" charset="0"/>
                        </a:rPr>
                        <a:t>-2.267</a:t>
                      </a:r>
                      <a:endParaRPr lang="en-US" sz="14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 Light" panose="020F0302020204030204" pitchFamily="34" charset="0"/>
                        </a:rPr>
                        <a:t>-2.185</a:t>
                      </a:r>
                      <a:endParaRPr lang="en-US" sz="14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96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 Light" panose="020F0302020204030204" pitchFamily="34" charset="0"/>
                        </a:rPr>
                        <a:t>AI at first trimester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 Light" panose="020F0302020204030204" pitchFamily="34" charset="0"/>
                        </a:rPr>
                        <a:t>-2.079</a:t>
                      </a:r>
                      <a:endParaRPr lang="en-US" sz="14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 Light" panose="020F0302020204030204" pitchFamily="34" charset="0"/>
                        </a:rPr>
                        <a:t>-4.617**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96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 Light" panose="020F0302020204030204" pitchFamily="34" charset="0"/>
                        </a:rPr>
                        <a:t>AI at second trimester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 Light" panose="020F0302020204030204" pitchFamily="34" charset="0"/>
                        </a:rPr>
                        <a:t>-8.841***</a:t>
                      </a:r>
                      <a:endParaRPr lang="en-US" sz="14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 Light" panose="020F0302020204030204" pitchFamily="34" charset="0"/>
                        </a:rPr>
                        <a:t>-6.050**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96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 Light" panose="020F0302020204030204" pitchFamily="34" charset="0"/>
                        </a:rPr>
                        <a:t>AI at third trimester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 Light" panose="020F0302020204030204" pitchFamily="34" charset="0"/>
                        </a:rPr>
                        <a:t>-2.301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 Light" panose="020F0302020204030204" pitchFamily="34" charset="0"/>
                        </a:rPr>
                        <a:t>-5.229*</a:t>
                      </a:r>
                      <a:endParaRPr lang="en-US" sz="14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96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 Light" panose="020F0302020204030204" pitchFamily="34" charset="0"/>
                        </a:rPr>
                        <a:t>AI at fourth trimester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 Light" panose="020F0302020204030204" pitchFamily="34" charset="0"/>
                        </a:rPr>
                        <a:t>-1.183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 Light" panose="020F0302020204030204" pitchFamily="34" charset="0"/>
                        </a:rPr>
                        <a:t>-3.061</a:t>
                      </a:r>
                      <a:endParaRPr lang="en-US" sz="14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96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 Light" panose="020F0302020204030204" pitchFamily="34" charset="0"/>
                        </a:rPr>
                        <a:t>AI at fifth trimester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 Light" panose="020F0302020204030204" pitchFamily="34" charset="0"/>
                        </a:rPr>
                        <a:t>-3.765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 Light" panose="020F0302020204030204" pitchFamily="34" charset="0"/>
                        </a:rPr>
                        <a:t>2.019</a:t>
                      </a:r>
                      <a:endParaRPr lang="en-US" sz="14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96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 Light" panose="020F0302020204030204" pitchFamily="34" charset="0"/>
                        </a:rPr>
                        <a:t>Father’s height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 Light" panose="020F0302020204030204" pitchFamily="34" charset="0"/>
                        </a:rPr>
                        <a:t>0.011***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 Light" panose="020F0302020204030204" pitchFamily="34" charset="0"/>
                        </a:rPr>
                        <a:t>0.011**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96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 Light" panose="020F0302020204030204" pitchFamily="34" charset="0"/>
                        </a:rPr>
                        <a:t>Mother’s height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 Light" panose="020F0302020204030204" pitchFamily="34" charset="0"/>
                        </a:rPr>
                        <a:t>0.018**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 Light" panose="020F0302020204030204" pitchFamily="34" charset="0"/>
                        </a:rPr>
                        <a:t>0.016*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2991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 Light" panose="020F0302020204030204" pitchFamily="34" charset="0"/>
                        </a:rPr>
                        <a:t>Father at least high school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 Light" panose="020F0302020204030204" pitchFamily="34" charset="0"/>
                        </a:rPr>
                        <a:t>0.114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 Light" panose="020F0302020204030204" pitchFamily="34" charset="0"/>
                        </a:rPr>
                        <a:t>0.148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 Light" panose="020F0302020204030204" pitchFamily="34" charset="0"/>
                        </a:rPr>
                        <a:t>0.231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 Light" panose="020F0302020204030204" pitchFamily="34" charset="0"/>
                        </a:rPr>
                        <a:t>0.227</a:t>
                      </a:r>
                      <a:endParaRPr lang="en-US" sz="14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2991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 Light" panose="020F0302020204030204" pitchFamily="34" charset="0"/>
                        </a:rPr>
                        <a:t>Mother at least high school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 Light" panose="020F0302020204030204" pitchFamily="34" charset="0"/>
                        </a:rPr>
                        <a:t>0.030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 Light" panose="020F0302020204030204" pitchFamily="34" charset="0"/>
                        </a:rPr>
                        <a:t>-0.025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 Light" panose="020F0302020204030204" pitchFamily="34" charset="0"/>
                        </a:rPr>
                        <a:t>0.055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 Light" panose="020F0302020204030204" pitchFamily="34" charset="0"/>
                        </a:rPr>
                        <a:t>0.000</a:t>
                      </a:r>
                      <a:endParaRPr lang="en-US" sz="14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2991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 Light" panose="020F0302020204030204" pitchFamily="34" charset="0"/>
                        </a:rPr>
                        <a:t>Improved sanitation  in 1997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 Light" panose="020F0302020204030204" pitchFamily="34" charset="0"/>
                        </a:rPr>
                        <a:t>0.284*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 Light" panose="020F0302020204030204" pitchFamily="34" charset="0"/>
                        </a:rPr>
                        <a:t>0.284*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 Light" panose="020F0302020204030204" pitchFamily="34" charset="0"/>
                        </a:rPr>
                        <a:t>0.064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 Light" panose="020F0302020204030204" pitchFamily="34" charset="0"/>
                        </a:rPr>
                        <a:t>0.085</a:t>
                      </a:r>
                      <a:endParaRPr lang="en-US" sz="14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2991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 Light" panose="020F0302020204030204" pitchFamily="34" charset="0"/>
                        </a:rPr>
                        <a:t>Uses biomass fuel in 1997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 Light" panose="020F0302020204030204" pitchFamily="34" charset="0"/>
                        </a:rPr>
                        <a:t>-0.595***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 Light" panose="020F0302020204030204" pitchFamily="34" charset="0"/>
                        </a:rPr>
                        <a:t>-0.605***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 Light" panose="020F0302020204030204" pitchFamily="34" charset="0"/>
                        </a:rPr>
                        <a:t>-0.176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 Light" panose="020F0302020204030204" pitchFamily="34" charset="0"/>
                        </a:rPr>
                        <a:t>-0.197</a:t>
                      </a:r>
                      <a:endParaRPr lang="en-US" sz="14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2991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 Light" panose="020F0302020204030204" pitchFamily="34" charset="0"/>
                        </a:rPr>
                        <a:t>Precipitation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 Light" panose="020F0302020204030204" pitchFamily="34" charset="0"/>
                        </a:rPr>
                        <a:t>0.005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 Light" panose="020F0302020204030204" pitchFamily="34" charset="0"/>
                        </a:rPr>
                        <a:t>0.007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 Light" panose="020F0302020204030204" pitchFamily="34" charset="0"/>
                        </a:rPr>
                        <a:t>-0.007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 Light" panose="020F0302020204030204" pitchFamily="34" charset="0"/>
                        </a:rPr>
                        <a:t>-0.001</a:t>
                      </a:r>
                      <a:endParaRPr lang="en-US" sz="14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2991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 Light" panose="020F0302020204030204" pitchFamily="34" charset="0"/>
                        </a:rPr>
                        <a:t>Temperature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 Light" panose="020F0302020204030204" pitchFamily="34" charset="0"/>
                        </a:rPr>
                        <a:t>-0.031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 Light" panose="020F0302020204030204" pitchFamily="34" charset="0"/>
                        </a:rPr>
                        <a:t>-0.946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 Light" panose="020F0302020204030204" pitchFamily="34" charset="0"/>
                        </a:rPr>
                        <a:t>0.900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 Light" panose="020F0302020204030204" pitchFamily="34" charset="0"/>
                        </a:rPr>
                        <a:t>-0.442</a:t>
                      </a:r>
                      <a:endParaRPr lang="en-US" sz="14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96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 Light" panose="020F0302020204030204" pitchFamily="34" charset="0"/>
                        </a:rPr>
                        <a:t>Father’s weight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 Light" panose="020F0302020204030204" pitchFamily="34" charset="0"/>
                        </a:rPr>
                        <a:t>0.010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 Light" panose="020F0302020204030204" pitchFamily="34" charset="0"/>
                        </a:rPr>
                        <a:t>0.010</a:t>
                      </a:r>
                      <a:endParaRPr lang="en-US" sz="14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96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 Light" panose="020F0302020204030204" pitchFamily="34" charset="0"/>
                        </a:rPr>
                        <a:t>Mother’s weight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 Light" panose="020F0302020204030204" pitchFamily="34" charset="0"/>
                        </a:rPr>
                        <a:t>0.015**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 Light" panose="020F0302020204030204" pitchFamily="34" charset="0"/>
                        </a:rPr>
                        <a:t>0.012*</a:t>
                      </a:r>
                      <a:endParaRPr lang="en-US" sz="14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2991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 Light" panose="020F0302020204030204" pitchFamily="34" charset="0"/>
                        </a:rPr>
                        <a:t>Constant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 Light" panose="020F0302020204030204" pitchFamily="34" charset="0"/>
                        </a:rPr>
                        <a:t>-5.535***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 Light" panose="020F0302020204030204" pitchFamily="34" charset="0"/>
                        </a:rPr>
                        <a:t>-5.533***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 Light" panose="020F0302020204030204" pitchFamily="34" charset="0"/>
                        </a:rPr>
                        <a:t>-2.481***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 Light" panose="020F0302020204030204" pitchFamily="34" charset="0"/>
                        </a:rPr>
                        <a:t>-2.490***</a:t>
                      </a:r>
                      <a:endParaRPr lang="en-US" sz="14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2991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 Light" panose="020F0302020204030204" pitchFamily="34" charset="0"/>
                        </a:rPr>
                        <a:t>Observations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 Light" panose="020F0302020204030204" pitchFamily="34" charset="0"/>
                        </a:rPr>
                        <a:t>490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 Light" panose="020F0302020204030204" pitchFamily="34" charset="0"/>
                        </a:rPr>
                        <a:t>490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 Light" panose="020F0302020204030204" pitchFamily="34" charset="0"/>
                        </a:rPr>
                        <a:t>482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 Light" panose="020F0302020204030204" pitchFamily="34" charset="0"/>
                        </a:rPr>
                        <a:t>482</a:t>
                      </a:r>
                      <a:endParaRPr lang="en-US" sz="14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2991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 Light" panose="020F0302020204030204" pitchFamily="34" charset="0"/>
                        </a:rPr>
                        <a:t>R-squared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 Light" panose="020F0302020204030204" pitchFamily="34" charset="0"/>
                        </a:rPr>
                        <a:t>0.124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 Light" panose="020F0302020204030204" pitchFamily="34" charset="0"/>
                        </a:rPr>
                        <a:t>0.145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 Light" panose="020F0302020204030204" pitchFamily="34" charset="0"/>
                        </a:rPr>
                        <a:t>0.103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 Light" panose="020F0302020204030204" pitchFamily="34" charset="0"/>
                        </a:rPr>
                        <a:t>0.136</a:t>
                      </a:r>
                      <a:endParaRPr lang="en-US" sz="14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2991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 Light" panose="020F0302020204030204" pitchFamily="34" charset="0"/>
                        </a:rPr>
                        <a:t>Birth Month FEs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 Light" panose="020F0302020204030204" pitchFamily="34" charset="0"/>
                        </a:rPr>
                        <a:t>Y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 Light" panose="020F0302020204030204" pitchFamily="34" charset="0"/>
                        </a:rPr>
                        <a:t>Y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 Light" panose="020F0302020204030204" pitchFamily="34" charset="0"/>
                        </a:rPr>
                        <a:t>Y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 Light" panose="020F0302020204030204" pitchFamily="34" charset="0"/>
                        </a:rPr>
                        <a:t>Y</a:t>
                      </a:r>
                      <a:endParaRPr lang="en-US" sz="14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2991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 Light" panose="020F0302020204030204" pitchFamily="34" charset="0"/>
                        </a:rPr>
                        <a:t>Districts FEs</a:t>
                      </a:r>
                      <a:endParaRPr lang="en-US" sz="14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 Light" panose="020F0302020204030204" pitchFamily="34" charset="0"/>
                        </a:rPr>
                        <a:t>Y</a:t>
                      </a:r>
                      <a:endParaRPr lang="en-US" sz="14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 Light" panose="020F0302020204030204" pitchFamily="34" charset="0"/>
                        </a:rPr>
                        <a:t>Y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 Light" panose="020F0302020204030204" pitchFamily="34" charset="0"/>
                        </a:rPr>
                        <a:t>Y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 Light" panose="020F0302020204030204" pitchFamily="34" charset="0"/>
                        </a:rPr>
                        <a:t>Y</a:t>
                      </a:r>
                      <a:endParaRPr lang="en-US" sz="1400" dirty="0">
                        <a:effectLst/>
                        <a:latin typeface="Calibri Light" panose="020F0302020204030204" pitchFamily="34" charset="0"/>
                        <a:ea typeface="SimSun"/>
                      </a:endParaRPr>
                    </a:p>
                  </a:txBody>
                  <a:tcPr marL="25718" marR="2571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532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AI &amp; Height: Catchup or Irreversible?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CCDC4-D9FE-469B-B8E7-DB26F3757292}" type="slidenum">
              <a:rPr lang="en-US" smtClean="0"/>
              <a:t>23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5791200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Corbel" pitchFamily="34" charset="0"/>
              </a:rPr>
              <a:t>Looking at outcomes 3 (not 10 years later): AI impact smaller.</a:t>
            </a:r>
            <a:br>
              <a:rPr lang="en-US" sz="2000" b="1" dirty="0" smtClean="0">
                <a:solidFill>
                  <a:srgbClr val="FF0000"/>
                </a:solidFill>
                <a:latin typeface="Corbel" pitchFamily="34" charset="0"/>
              </a:rPr>
            </a:br>
            <a:r>
              <a:rPr lang="en-US" sz="2000" b="1" dirty="0" smtClean="0">
                <a:solidFill>
                  <a:srgbClr val="FF0000"/>
                </a:solidFill>
                <a:latin typeface="Corbel" pitchFamily="34" charset="0"/>
              </a:rPr>
              <a:t>Therefore, the negative impact grows over time, and there is no catch up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4" b="3377"/>
          <a:stretch/>
        </p:blipFill>
        <p:spPr bwMode="auto">
          <a:xfrm>
            <a:off x="475621" y="762000"/>
            <a:ext cx="8262437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518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CIFOR – fires, causes, consequences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153400" cy="5410200"/>
          </a:xfrm>
        </p:spPr>
        <p:txBody>
          <a:bodyPr>
            <a:normAutofit fontScale="77500" lnSpcReduction="20000"/>
          </a:bodyPr>
          <a:lstStyle/>
          <a:p>
            <a:r>
              <a:rPr lang="en-US" sz="3100" dirty="0" smtClean="0"/>
              <a:t>annual</a:t>
            </a:r>
            <a:r>
              <a:rPr lang="en-US" sz="3100" dirty="0"/>
              <a:t>, normal event in Indonesia’s peatlands and forests, peaking around September or </a:t>
            </a:r>
            <a:r>
              <a:rPr lang="en-US" sz="3100" dirty="0" smtClean="0"/>
              <a:t>October, made worse by </a:t>
            </a:r>
            <a:r>
              <a:rPr lang="en-US" sz="3100" dirty="0"/>
              <a:t>El </a:t>
            </a:r>
            <a:r>
              <a:rPr lang="en-US" sz="3100" dirty="0" smtClean="0"/>
              <a:t>Niño</a:t>
            </a:r>
          </a:p>
          <a:p>
            <a:r>
              <a:rPr lang="en-US" sz="3100" dirty="0" smtClean="0"/>
              <a:t>deforestation </a:t>
            </a:r>
            <a:r>
              <a:rPr lang="en-US" sz="3100" dirty="0"/>
              <a:t>and repeated burning have made the landscape considerably more fire-prone</a:t>
            </a:r>
            <a:r>
              <a:rPr lang="en-US" sz="3100" dirty="0" smtClean="0"/>
              <a:t>.</a:t>
            </a:r>
          </a:p>
          <a:p>
            <a:r>
              <a:rPr lang="en-US" sz="3100" dirty="0"/>
              <a:t>Legal restrictions on fire are seldom </a:t>
            </a:r>
            <a:r>
              <a:rPr lang="en-US" sz="3100" dirty="0" smtClean="0"/>
              <a:t>successful</a:t>
            </a:r>
          </a:p>
          <a:p>
            <a:r>
              <a:rPr lang="en-US" sz="3100" dirty="0"/>
              <a:t>Corporate self-regulation has met with mixed </a:t>
            </a:r>
            <a:r>
              <a:rPr lang="en-US" sz="3100" dirty="0" smtClean="0"/>
              <a:t>success</a:t>
            </a:r>
          </a:p>
          <a:p>
            <a:r>
              <a:rPr lang="en-US" sz="3100" dirty="0" smtClean="0"/>
              <a:t>roots </a:t>
            </a:r>
            <a:r>
              <a:rPr lang="en-US" sz="3100" dirty="0"/>
              <a:t>of Indonesia’s </a:t>
            </a:r>
            <a:r>
              <a:rPr lang="en-US" sz="3100" dirty="0" smtClean="0"/>
              <a:t>fires lie </a:t>
            </a:r>
            <a:r>
              <a:rPr lang="en-US" sz="3100" dirty="0"/>
              <a:t>in poverty and weak </a:t>
            </a:r>
            <a:r>
              <a:rPr lang="en-US" sz="3100" dirty="0" smtClean="0"/>
              <a:t>governance; not </a:t>
            </a:r>
            <a:r>
              <a:rPr lang="en-US" sz="3100" dirty="0"/>
              <a:t>environmental problems but human ones.</a:t>
            </a:r>
          </a:p>
          <a:p>
            <a:r>
              <a:rPr lang="en-US" sz="3100" dirty="0" smtClean="0"/>
              <a:t>do </a:t>
            </a:r>
            <a:r>
              <a:rPr lang="en-US" sz="3100" dirty="0"/>
              <a:t>not have a single </a:t>
            </a:r>
            <a:r>
              <a:rPr lang="en-US" sz="3100" dirty="0" smtClean="0"/>
              <a:t>cause: result </a:t>
            </a:r>
            <a:r>
              <a:rPr lang="en-US" sz="3100" dirty="0"/>
              <a:t>of activities by a network of different actors from the community, government, non-government, and private sectors.</a:t>
            </a:r>
          </a:p>
          <a:p>
            <a:r>
              <a:rPr lang="en-US" sz="3100" dirty="0" smtClean="0"/>
              <a:t>groups </a:t>
            </a:r>
            <a:r>
              <a:rPr lang="en-US" sz="3100" dirty="0"/>
              <a:t>operate across several different types of land: corporate concessions, state land and private/communal lands. In many cases, it is not clear who has tenure rights to the land.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E22A5C-682B-40ED-9D2B-41366DD62FA5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989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So what can we do?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E22A5C-682B-40ED-9D2B-41366DD62FA5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729"/>
          <a:stretch/>
        </p:blipFill>
        <p:spPr bwMode="auto">
          <a:xfrm>
            <a:off x="762000" y="4191000"/>
            <a:ext cx="8196829" cy="1908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7" y="1600200"/>
            <a:ext cx="66294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929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5118"/>
            <a:ext cx="8496300" cy="914082"/>
          </a:xfrm>
        </p:spPr>
        <p:txBody>
          <a:bodyPr>
            <a:normAutofit/>
          </a:bodyPr>
          <a:lstStyle/>
          <a:p>
            <a:r>
              <a:rPr lang="en-US" dirty="0" smtClean="0"/>
              <a:t>Do </a:t>
            </a:r>
            <a:r>
              <a:rPr lang="en-US" dirty="0"/>
              <a:t>PA</a:t>
            </a:r>
            <a:r>
              <a:rPr lang="en-US" sz="2700" dirty="0"/>
              <a:t>s</a:t>
            </a:r>
            <a:r>
              <a:rPr lang="en-US" dirty="0" smtClean="0"/>
              <a:t> make a difference </a:t>
            </a:r>
            <a:r>
              <a:rPr lang="en-US" dirty="0" smtClean="0"/>
              <a:t>services?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45707" y="6412945"/>
            <a:ext cx="2723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orbel" pitchFamily="34" charset="0"/>
              </a:rPr>
              <a:t>Miteva &amp; Pattanayak, 2013</a:t>
            </a:r>
            <a:endParaRPr lang="en-US" dirty="0">
              <a:latin typeface="Corbel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386865"/>
              </p:ext>
            </p:extLst>
          </p:nvPr>
        </p:nvGraphicFramePr>
        <p:xfrm>
          <a:off x="482590" y="1066801"/>
          <a:ext cx="8204208" cy="5003799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1427777"/>
                <a:gridCol w="1427777"/>
                <a:gridCol w="1427777"/>
                <a:gridCol w="1427777"/>
                <a:gridCol w="1427777"/>
                <a:gridCol w="1065323"/>
              </a:tblGrid>
              <a:tr h="68579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  <a:latin typeface="Corbel" pitchFamily="34" charset="0"/>
                        </a:rPr>
                        <a:t>Outcome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  <a:latin typeface="Corbel" pitchFamily="34" charset="0"/>
                        </a:rPr>
                        <a:t>Treatment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effectLst/>
                          <a:latin typeface="Corbel" pitchFamily="34" charset="0"/>
                        </a:rPr>
                        <a:t>Raw</a:t>
                      </a:r>
                      <a:r>
                        <a:rPr lang="en-US" sz="2000" b="1" u="none" strike="noStrike" baseline="0" dirty="0" smtClean="0">
                          <a:effectLst/>
                          <a:latin typeface="Corbel" pitchFamily="34" charset="0"/>
                        </a:rPr>
                        <a:t> </a:t>
                      </a:r>
                    </a:p>
                    <a:p>
                      <a:pPr algn="l" fontAlgn="b"/>
                      <a:r>
                        <a:rPr lang="en-US" sz="2000" b="1" u="none" strike="noStrike" baseline="0" dirty="0" smtClean="0">
                          <a:effectLst/>
                          <a:latin typeface="Corbel" pitchFamily="34" charset="0"/>
                        </a:rPr>
                        <a:t>ATT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  <a:latin typeface="Corbel" pitchFamily="34" charset="0"/>
                        </a:rPr>
                        <a:t>Bias </a:t>
                      </a:r>
                      <a:endParaRPr lang="en-US" sz="2000" b="1" u="none" strike="noStrike" dirty="0" smtClean="0">
                        <a:effectLst/>
                        <a:latin typeface="Corbel" pitchFamily="34" charset="0"/>
                      </a:endParaRPr>
                    </a:p>
                    <a:p>
                      <a:pPr algn="l" fontAlgn="b"/>
                      <a:r>
                        <a:rPr lang="en-US" sz="2000" b="1" u="none" strike="noStrike" dirty="0" err="1" smtClean="0">
                          <a:effectLst/>
                          <a:latin typeface="Corbel" pitchFamily="34" charset="0"/>
                        </a:rPr>
                        <a:t>Adj</a:t>
                      </a:r>
                      <a:r>
                        <a:rPr lang="en-US" sz="2000" b="1" u="none" strike="noStrike" baseline="0" dirty="0" smtClean="0">
                          <a:effectLst/>
                          <a:latin typeface="Corbel" pitchFamily="34" charset="0"/>
                        </a:rPr>
                        <a:t> ATT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u="none" strike="noStrike" dirty="0" smtClean="0">
                        <a:effectLst/>
                        <a:latin typeface="Corbel" pitchFamily="34" charset="0"/>
                      </a:endParaRPr>
                    </a:p>
                    <a:p>
                      <a:pPr algn="l" fontAlgn="b"/>
                      <a:r>
                        <a:rPr lang="en-US" sz="2000" b="1" u="none" strike="noStrike" dirty="0" smtClean="0">
                          <a:effectLst/>
                          <a:latin typeface="Corbel" pitchFamily="34" charset="0"/>
                        </a:rPr>
                        <a:t>#T / #C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effectLst/>
                          <a:latin typeface="Corbel" pitchFamily="34" charset="0"/>
                        </a:rPr>
                        <a:t>Unit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12700" marR="12700" marT="12700" marB="0" anchor="b"/>
                </a:tc>
              </a:tr>
              <a:tr h="69561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err="1" smtClean="0">
                          <a:effectLst/>
                          <a:latin typeface="Corbel" pitchFamily="34" charset="0"/>
                        </a:rPr>
                        <a:t>Defor</a:t>
                      </a:r>
                      <a:endParaRPr lang="en-US" sz="2000" u="none" strike="noStrike" dirty="0" smtClean="0">
                        <a:effectLst/>
                        <a:latin typeface="Corbel" pitchFamily="34" charset="0"/>
                      </a:endParaRPr>
                    </a:p>
                    <a:p>
                      <a:pPr algn="l" fontAlgn="b"/>
                      <a:r>
                        <a:rPr lang="en-US" sz="2000" u="none" strike="noStrike" dirty="0" smtClean="0">
                          <a:effectLst/>
                          <a:latin typeface="Corbel" pitchFamily="34" charset="0"/>
                        </a:rPr>
                        <a:t>2000-2006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smtClean="0">
                          <a:effectLst/>
                          <a:latin typeface="Corbel" pitchFamily="34" charset="0"/>
                        </a:rPr>
                        <a:t>&gt;30</a:t>
                      </a:r>
                      <a:r>
                        <a:rPr lang="en-US" sz="2000" u="none" strike="noStrike" dirty="0">
                          <a:effectLst/>
                          <a:latin typeface="Corbel" pitchFamily="34" charset="0"/>
                        </a:rPr>
                        <a:t>% village </a:t>
                      </a:r>
                      <a:r>
                        <a:rPr lang="en-US" sz="2000" u="none" strike="noStrike" dirty="0" smtClean="0">
                          <a:effectLst/>
                          <a:latin typeface="Corbel" pitchFamily="34" charset="0"/>
                        </a:rPr>
                        <a:t>area under PA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rgbClr val="FF0000"/>
                          </a:solidFill>
                          <a:effectLst/>
                          <a:latin typeface="Corbel" pitchFamily="34" charset="0"/>
                        </a:rPr>
                        <a:t>-</a:t>
                      </a:r>
                      <a:r>
                        <a:rPr lang="en-US" sz="2000" u="none" strike="noStrike" dirty="0" smtClean="0">
                          <a:solidFill>
                            <a:srgbClr val="FF0000"/>
                          </a:solidFill>
                          <a:effectLst/>
                          <a:latin typeface="Corbel" pitchFamily="34" charset="0"/>
                        </a:rPr>
                        <a:t>1.29**</a:t>
                      </a:r>
                      <a:endParaRPr lang="en-US" sz="2000" u="none" strike="noStrike" dirty="0">
                        <a:solidFill>
                          <a:srgbClr val="FF0000"/>
                        </a:solidFill>
                        <a:effectLst/>
                        <a:latin typeface="Corbel" pitchFamily="34" charset="0"/>
                      </a:endParaRPr>
                    </a:p>
                    <a:p>
                      <a:pPr algn="l" fontAlgn="b"/>
                      <a:r>
                        <a:rPr lang="en-US" sz="2000" u="none" strike="noStrike" dirty="0" smtClean="0">
                          <a:solidFill>
                            <a:srgbClr val="FF0000"/>
                          </a:solidFill>
                          <a:effectLst/>
                          <a:latin typeface="Corbel" pitchFamily="34" charset="0"/>
                        </a:rPr>
                        <a:t>(0.51)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rgbClr val="FF0000"/>
                          </a:solidFill>
                          <a:effectLst/>
                          <a:latin typeface="Corbel" pitchFamily="34" charset="0"/>
                        </a:rPr>
                        <a:t>-</a:t>
                      </a:r>
                      <a:r>
                        <a:rPr lang="en-US" sz="2000" u="none" strike="noStrike" dirty="0" smtClean="0">
                          <a:solidFill>
                            <a:srgbClr val="FF0000"/>
                          </a:solidFill>
                          <a:effectLst/>
                          <a:latin typeface="Corbel" pitchFamily="34" charset="0"/>
                        </a:rPr>
                        <a:t>1.10***</a:t>
                      </a:r>
                      <a:endParaRPr lang="en-US" sz="2000" u="none" strike="noStrike" dirty="0">
                        <a:solidFill>
                          <a:srgbClr val="FF0000"/>
                        </a:solidFill>
                        <a:effectLst/>
                        <a:latin typeface="Corbel" pitchFamily="34" charset="0"/>
                      </a:endParaRPr>
                    </a:p>
                    <a:p>
                      <a:pPr algn="l" fontAlgn="b"/>
                      <a:r>
                        <a:rPr lang="en-US" sz="2000" u="none" strike="noStrike" dirty="0" smtClean="0">
                          <a:solidFill>
                            <a:srgbClr val="FF0000"/>
                          </a:solidFill>
                          <a:effectLst/>
                          <a:latin typeface="Corbel" pitchFamily="34" charset="0"/>
                        </a:rPr>
                        <a:t>(0.32)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smtClean="0">
                          <a:effectLst/>
                          <a:latin typeface="Corbel" pitchFamily="34" charset="0"/>
                        </a:rPr>
                        <a:t>1,337/</a:t>
                      </a:r>
                      <a:endParaRPr lang="en-US" sz="2000" u="none" strike="noStrike" dirty="0">
                        <a:effectLst/>
                        <a:latin typeface="Corbel" pitchFamily="34" charset="0"/>
                      </a:endParaRPr>
                    </a:p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Corbel" pitchFamily="34" charset="0"/>
                        </a:rPr>
                        <a:t>43,288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Corbel" pitchFamily="34" charset="0"/>
                        </a:rPr>
                        <a:t>village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12700" marR="12700" marT="12700" marB="0" anchor="b"/>
                </a:tc>
              </a:tr>
              <a:tr h="92019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Corbel" pitchFamily="34" charset="0"/>
                        </a:rPr>
                        <a:t>Cumulative forest </a:t>
                      </a:r>
                      <a:r>
                        <a:rPr lang="en-US" sz="2000" u="none" strike="noStrike" dirty="0" smtClean="0">
                          <a:effectLst/>
                          <a:latin typeface="Corbel" pitchFamily="34" charset="0"/>
                        </a:rPr>
                        <a:t>fires</a:t>
                      </a:r>
                      <a:r>
                        <a:rPr lang="en-US" sz="2000" u="none" strike="noStrike" baseline="0" dirty="0" smtClean="0">
                          <a:effectLst/>
                          <a:latin typeface="Corbel" pitchFamily="34" charset="0"/>
                        </a:rPr>
                        <a:t> </a:t>
                      </a:r>
                    </a:p>
                    <a:p>
                      <a:pPr algn="l" fontAlgn="b"/>
                      <a:r>
                        <a:rPr lang="en-US" sz="2000" u="none" strike="noStrike" baseline="0" dirty="0" smtClean="0">
                          <a:effectLst/>
                          <a:latin typeface="Corbel" pitchFamily="34" charset="0"/>
                        </a:rPr>
                        <a:t>2000-2006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smtClean="0">
                          <a:effectLst/>
                          <a:latin typeface="Corbel" pitchFamily="34" charset="0"/>
                        </a:rPr>
                        <a:t>&gt;30</a:t>
                      </a:r>
                      <a:r>
                        <a:rPr lang="en-US" sz="2000" u="none" strike="noStrike" dirty="0">
                          <a:effectLst/>
                          <a:latin typeface="Corbel" pitchFamily="34" charset="0"/>
                        </a:rPr>
                        <a:t>% village </a:t>
                      </a:r>
                      <a:r>
                        <a:rPr lang="en-US" sz="2000" u="none" strike="noStrike" dirty="0" smtClean="0">
                          <a:effectLst/>
                          <a:latin typeface="Corbel" pitchFamily="34" charset="0"/>
                        </a:rPr>
                        <a:t>area under PA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Corbel" pitchFamily="34" charset="0"/>
                        </a:rPr>
                        <a:t>0.18</a:t>
                      </a:r>
                    </a:p>
                    <a:p>
                      <a:pPr algn="l" fontAlgn="b"/>
                      <a:r>
                        <a:rPr lang="en-US" sz="2000" u="none" strike="noStrike" dirty="0" smtClean="0">
                          <a:effectLst/>
                          <a:latin typeface="Corbel" pitchFamily="34" charset="0"/>
                        </a:rPr>
                        <a:t>(1.08)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Corbel" pitchFamily="34" charset="0"/>
                        </a:rPr>
                        <a:t>0.06</a:t>
                      </a:r>
                    </a:p>
                    <a:p>
                      <a:pPr algn="l" fontAlgn="b"/>
                      <a:r>
                        <a:rPr lang="en-US" sz="2000" u="none" strike="noStrike" dirty="0" smtClean="0">
                          <a:effectLst/>
                          <a:latin typeface="Corbel" pitchFamily="34" charset="0"/>
                        </a:rPr>
                        <a:t>(0.51)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smtClean="0">
                          <a:effectLst/>
                          <a:latin typeface="Corbel" pitchFamily="34" charset="0"/>
                        </a:rPr>
                        <a:t>1,337/</a:t>
                      </a:r>
                      <a:endParaRPr lang="en-US" sz="2000" u="none" strike="noStrike" dirty="0">
                        <a:effectLst/>
                        <a:latin typeface="Corbel" pitchFamily="34" charset="0"/>
                      </a:endParaRPr>
                    </a:p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Corbel" pitchFamily="34" charset="0"/>
                        </a:rPr>
                        <a:t>43,288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Corbel" pitchFamily="34" charset="0"/>
                        </a:rPr>
                        <a:t>village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12700" marR="12700" marT="12700" marB="0" anchor="b"/>
                </a:tc>
              </a:tr>
              <a:tr h="152432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Corbel" pitchFamily="34" charset="0"/>
                        </a:rPr>
                        <a:t>Cumulative forest </a:t>
                      </a:r>
                      <a:r>
                        <a:rPr lang="en-US" sz="2000" u="none" strike="noStrike" dirty="0" smtClean="0">
                          <a:effectLst/>
                          <a:latin typeface="Corbel" pitchFamily="34" charset="0"/>
                        </a:rPr>
                        <a:t>fires (60% village forest)</a:t>
                      </a:r>
                    </a:p>
                    <a:p>
                      <a:pPr algn="l" fontAlgn="b"/>
                      <a:r>
                        <a:rPr lang="en-US" sz="2000" u="none" strike="noStrike" dirty="0" smtClean="0">
                          <a:effectLst/>
                          <a:latin typeface="Corbel" pitchFamily="34" charset="0"/>
                        </a:rPr>
                        <a:t>2000-2006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smtClean="0">
                          <a:effectLst/>
                          <a:latin typeface="Corbel" pitchFamily="34" charset="0"/>
                        </a:rPr>
                        <a:t>&gt;30</a:t>
                      </a:r>
                      <a:r>
                        <a:rPr lang="en-US" sz="2000" u="none" strike="noStrike" dirty="0">
                          <a:effectLst/>
                          <a:latin typeface="Corbel" pitchFamily="34" charset="0"/>
                        </a:rPr>
                        <a:t>% village </a:t>
                      </a:r>
                      <a:r>
                        <a:rPr lang="en-US" sz="2000" u="none" strike="noStrike" dirty="0" smtClean="0">
                          <a:effectLst/>
                          <a:latin typeface="Corbel" pitchFamily="34" charset="0"/>
                        </a:rPr>
                        <a:t>area under</a:t>
                      </a:r>
                      <a:r>
                        <a:rPr lang="en-US" sz="2000" u="none" strike="noStrike" baseline="0" dirty="0" smtClean="0">
                          <a:effectLst/>
                          <a:latin typeface="Corbel" pitchFamily="34" charset="0"/>
                        </a:rPr>
                        <a:t> PA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Corbel" pitchFamily="34" charset="0"/>
                        </a:rPr>
                        <a:t>-0.25</a:t>
                      </a:r>
                    </a:p>
                    <a:p>
                      <a:pPr algn="l" fontAlgn="b"/>
                      <a:r>
                        <a:rPr lang="en-US" sz="2000" u="none" strike="noStrike" dirty="0" smtClean="0">
                          <a:effectLst/>
                          <a:latin typeface="Corbel" pitchFamily="34" charset="0"/>
                        </a:rPr>
                        <a:t>(0.49)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Corbel" pitchFamily="34" charset="0"/>
                        </a:rPr>
                        <a:t>-0.28</a:t>
                      </a:r>
                    </a:p>
                    <a:p>
                      <a:pPr algn="l" fontAlgn="b"/>
                      <a:r>
                        <a:rPr lang="en-US" sz="2000" u="none" strike="noStrike" dirty="0" smtClean="0">
                          <a:effectLst/>
                          <a:latin typeface="Corbel" pitchFamily="34" charset="0"/>
                        </a:rPr>
                        <a:t>(0.31)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smtClean="0">
                          <a:effectLst/>
                          <a:latin typeface="Corbel" pitchFamily="34" charset="0"/>
                        </a:rPr>
                        <a:t>499/</a:t>
                      </a:r>
                      <a:endParaRPr lang="en-US" sz="2000" u="none" strike="noStrike" dirty="0">
                        <a:effectLst/>
                        <a:latin typeface="Corbel" pitchFamily="34" charset="0"/>
                      </a:endParaRPr>
                    </a:p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Corbel" pitchFamily="34" charset="0"/>
                        </a:rPr>
                        <a:t>4,403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Corbel" pitchFamily="34" charset="0"/>
                        </a:rPr>
                        <a:t>village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12700" marR="12700" marT="12700" marB="0" anchor="b"/>
                </a:tc>
              </a:tr>
              <a:tr h="92019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smtClean="0">
                          <a:effectLst/>
                          <a:latin typeface="Corbel" pitchFamily="34" charset="0"/>
                        </a:rPr>
                        <a:t>PM2.5</a:t>
                      </a:r>
                    </a:p>
                    <a:p>
                      <a:pPr algn="l" fontAlgn="b"/>
                      <a:r>
                        <a:rPr lang="en-US" sz="2000" u="none" strike="noStrike" dirty="0" smtClean="0">
                          <a:effectLst/>
                          <a:latin typeface="Corbel" pitchFamily="34" charset="0"/>
                        </a:rPr>
                        <a:t>2001-2006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smtClean="0">
                          <a:effectLst/>
                          <a:latin typeface="Corbel" pitchFamily="34" charset="0"/>
                        </a:rPr>
                        <a:t>&gt;40</a:t>
                      </a:r>
                      <a:r>
                        <a:rPr lang="en-US" sz="2000" u="none" strike="noStrike" dirty="0">
                          <a:effectLst/>
                          <a:latin typeface="Corbel" pitchFamily="34" charset="0"/>
                        </a:rPr>
                        <a:t>% </a:t>
                      </a:r>
                      <a:r>
                        <a:rPr lang="en-US" sz="2000" u="none" strike="noStrike" dirty="0" smtClean="0">
                          <a:effectLst/>
                          <a:latin typeface="Corbel" pitchFamily="34" charset="0"/>
                        </a:rPr>
                        <a:t>subdistrict</a:t>
                      </a:r>
                    </a:p>
                    <a:p>
                      <a:pPr algn="l" fontAlgn="b"/>
                      <a:r>
                        <a:rPr lang="en-US" sz="2000" u="none" strike="noStrike" dirty="0" smtClean="0">
                          <a:effectLst/>
                          <a:latin typeface="Corbel" pitchFamily="34" charset="0"/>
                        </a:rPr>
                        <a:t>Under PA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Corbel" pitchFamily="34" charset="0"/>
                        </a:rPr>
                        <a:t>-9716.79</a:t>
                      </a:r>
                    </a:p>
                    <a:p>
                      <a:pPr algn="l" fontAlgn="b"/>
                      <a:r>
                        <a:rPr lang="en-US" sz="2000" u="none" strike="noStrike" dirty="0" smtClean="0">
                          <a:effectLst/>
                          <a:latin typeface="Corbel" pitchFamily="34" charset="0"/>
                        </a:rPr>
                        <a:t>(5925.46)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rgbClr val="FF0000"/>
                          </a:solidFill>
                          <a:effectLst/>
                          <a:latin typeface="Corbel" pitchFamily="34" charset="0"/>
                        </a:rPr>
                        <a:t>-</a:t>
                      </a:r>
                      <a:r>
                        <a:rPr lang="en-US" sz="2000" u="none" strike="noStrike" dirty="0" smtClean="0">
                          <a:solidFill>
                            <a:srgbClr val="FF0000"/>
                          </a:solidFill>
                          <a:effectLst/>
                          <a:latin typeface="Corbel" pitchFamily="34" charset="0"/>
                        </a:rPr>
                        <a:t>9540.33*</a:t>
                      </a:r>
                      <a:endParaRPr lang="en-US" sz="2000" u="none" strike="noStrike" dirty="0">
                        <a:solidFill>
                          <a:srgbClr val="FF0000"/>
                        </a:solidFill>
                        <a:effectLst/>
                        <a:latin typeface="Corbel" pitchFamily="34" charset="0"/>
                      </a:endParaRPr>
                    </a:p>
                    <a:p>
                      <a:pPr algn="l" fontAlgn="b"/>
                      <a:r>
                        <a:rPr lang="en-US" sz="2000" u="none" strike="noStrike" dirty="0" smtClean="0">
                          <a:solidFill>
                            <a:srgbClr val="FF0000"/>
                          </a:solidFill>
                          <a:effectLst/>
                          <a:latin typeface="Corbel" pitchFamily="34" charset="0"/>
                        </a:rPr>
                        <a:t>(5258.67)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smtClean="0">
                          <a:effectLst/>
                          <a:latin typeface="Corbel" pitchFamily="34" charset="0"/>
                        </a:rPr>
                        <a:t>91/</a:t>
                      </a:r>
                      <a:endParaRPr lang="en-US" sz="2000" u="none" strike="noStrike" dirty="0">
                        <a:effectLst/>
                        <a:latin typeface="Corbel" pitchFamily="34" charset="0"/>
                      </a:endParaRPr>
                    </a:p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Corbel" pitchFamily="34" charset="0"/>
                        </a:rPr>
                        <a:t>2,403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smtClean="0">
                          <a:effectLst/>
                          <a:latin typeface="Corbel" pitchFamily="34" charset="0"/>
                        </a:rPr>
                        <a:t>Sub-</a:t>
                      </a:r>
                      <a:br>
                        <a:rPr lang="en-US" sz="2000" u="none" strike="noStrike" dirty="0" smtClean="0">
                          <a:effectLst/>
                          <a:latin typeface="Corbel" pitchFamily="34" charset="0"/>
                        </a:rPr>
                      </a:br>
                      <a:r>
                        <a:rPr lang="en-US" sz="2000" u="none" strike="noStrike" dirty="0" smtClean="0">
                          <a:effectLst/>
                          <a:latin typeface="Corbel" pitchFamily="34" charset="0"/>
                        </a:rPr>
                        <a:t>district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E22A5C-682B-40ED-9D2B-41366DD62FA5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  <p:sp>
        <p:nvSpPr>
          <p:cNvPr id="5" name="Rectangle 4"/>
          <p:cNvSpPr/>
          <p:nvPr/>
        </p:nvSpPr>
        <p:spPr>
          <a:xfrm>
            <a:off x="457200" y="5105400"/>
            <a:ext cx="8229600" cy="990600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65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82ACCA-855D-45A4-A0EB-1F12E5743D56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  <p:pic>
        <p:nvPicPr>
          <p:cNvPr id="3" name="Picture 2" descr="Political economy of fire and haze: Moving to long-term solutions | CIFOR Forests News Blog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8" t="10692" r="26624" b="14918"/>
          <a:stretch/>
        </p:blipFill>
        <p:spPr>
          <a:xfrm>
            <a:off x="4770399" y="2857995"/>
            <a:ext cx="4039399" cy="3429000"/>
          </a:xfrm>
          <a:prstGeom prst="rect">
            <a:avLst/>
          </a:prstGeom>
        </p:spPr>
      </p:pic>
      <p:pic>
        <p:nvPicPr>
          <p:cNvPr id="4" name="Picture 3" descr="Clearing the Smoke: The Causes and Consequences of Indonesia’s Fires | CIFOR Forests News Blog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8" t="13107" r="23506" b="8639"/>
          <a:stretch/>
        </p:blipFill>
        <p:spPr>
          <a:xfrm>
            <a:off x="380253" y="2857995"/>
            <a:ext cx="4267200" cy="3299696"/>
          </a:xfrm>
          <a:prstGeom prst="rect">
            <a:avLst/>
          </a:prstGeom>
        </p:spPr>
      </p:pic>
      <p:pic>
        <p:nvPicPr>
          <p:cNvPr id="5" name="Picture 4" descr="Q&amp;A on fires and haze in Southeast Asia | CIFOR Forests News Blog - Google Chrome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6" t="34978" r="20600" b="12607"/>
          <a:stretch/>
        </p:blipFill>
        <p:spPr>
          <a:xfrm>
            <a:off x="380253" y="326410"/>
            <a:ext cx="8429545" cy="241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0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CIFOR: from suppression to prevention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762000"/>
            <a:ext cx="8534400" cy="5334000"/>
          </a:xfrm>
        </p:spPr>
        <p:txBody>
          <a:bodyPr>
            <a:noAutofit/>
          </a:bodyPr>
          <a:lstStyle/>
          <a:p>
            <a:r>
              <a:rPr lang="en-US" sz="2200" dirty="0" smtClean="0"/>
              <a:t>Tens of thousands of personnel dispatched to the fires have been unable to bring them under control. Firefighters are often ill equipped and poorly coordinated.</a:t>
            </a:r>
          </a:p>
          <a:p>
            <a:r>
              <a:rPr lang="en-US" sz="2200" dirty="0" smtClean="0"/>
              <a:t>Long-term solutions will take time to develop: avoiding forest conversion, reducing reliance on fire, and avoiding the cultivation of peatlands</a:t>
            </a:r>
          </a:p>
          <a:p>
            <a:r>
              <a:rPr lang="en-US" sz="2200" dirty="0" smtClean="0"/>
              <a:t>P</a:t>
            </a:r>
            <a:r>
              <a:rPr lang="en-US" sz="2200" dirty="0" smtClean="0"/>
              <a:t>olitical economy of fire in Indonesia is key: many beneficiaries, including farmers, politicians, businesspeople, government officers, and even academics. Thus, large financial incentive to switch.</a:t>
            </a:r>
          </a:p>
          <a:p>
            <a:r>
              <a:rPr lang="en-US" sz="2200" dirty="0" smtClean="0"/>
              <a:t>Fire suppression is important but itself may actually hamper long-term solutions; highly visible, creates local jobs, and attracts funds.</a:t>
            </a:r>
          </a:p>
          <a:p>
            <a:r>
              <a:rPr lang="en-US" sz="2200" dirty="0" smtClean="0"/>
              <a:t>Not all fires cause damage and are unwanted; many smallholders rely on slash-and-burn agriculture for their livelihood.</a:t>
            </a:r>
          </a:p>
          <a:p>
            <a:r>
              <a:rPr lang="en-US" sz="2200" dirty="0" smtClean="0"/>
              <a:t>The long-term focus should be on providing Indonesia’s rural poor with fiscal support and competitive alternatives to fire-based agriculture.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E22A5C-682B-40ED-9D2B-41366DD62FA5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039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Preview &amp; punch line(s)!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762000"/>
            <a:ext cx="8458200" cy="5638800"/>
          </a:xfrm>
        </p:spPr>
        <p:txBody>
          <a:bodyPr>
            <a:noAutofit/>
          </a:bodyPr>
          <a:lstStyle/>
          <a:p>
            <a:pPr>
              <a:spcBef>
                <a:spcPts val="200"/>
              </a:spcBef>
            </a:pPr>
            <a:r>
              <a:rPr lang="en-US" sz="2100" b="1" dirty="0" smtClean="0"/>
              <a:t>Planetary health</a:t>
            </a:r>
          </a:p>
          <a:p>
            <a:pPr lvl="1">
              <a:spcBef>
                <a:spcPts val="200"/>
              </a:spcBef>
            </a:pPr>
            <a:r>
              <a:rPr lang="en-US" sz="2100" dirty="0" smtClean="0"/>
              <a:t>Health-related ecosystem services relatively under-studied</a:t>
            </a:r>
          </a:p>
          <a:p>
            <a:pPr lvl="1">
              <a:spcBef>
                <a:spcPts val="200"/>
              </a:spcBef>
            </a:pPr>
            <a:r>
              <a:rPr lang="en-US" sz="2100" dirty="0" smtClean="0"/>
              <a:t>environmental </a:t>
            </a:r>
            <a:r>
              <a:rPr lang="en-US" sz="2100" dirty="0"/>
              <a:t>policies that avoid irreversible (potentially epigenetic) penalties.</a:t>
            </a:r>
          </a:p>
          <a:p>
            <a:pPr>
              <a:spcBef>
                <a:spcPts val="200"/>
              </a:spcBef>
            </a:pPr>
            <a:r>
              <a:rPr lang="en-US" sz="2100" b="1" dirty="0" smtClean="0"/>
              <a:t>Painstakingly combine </a:t>
            </a:r>
            <a:r>
              <a:rPr lang="en-US" sz="2100" b="1" dirty="0"/>
              <a:t>data from </a:t>
            </a:r>
            <a:r>
              <a:rPr lang="en-US" sz="2100" b="1" dirty="0" smtClean="0"/>
              <a:t> </a:t>
            </a:r>
          </a:p>
          <a:p>
            <a:pPr lvl="1">
              <a:spcBef>
                <a:spcPts val="200"/>
              </a:spcBef>
            </a:pPr>
            <a:r>
              <a:rPr lang="en-US" sz="2100" dirty="0" smtClean="0"/>
              <a:t>IFLS on </a:t>
            </a:r>
            <a:r>
              <a:rPr lang="en-US" sz="2100" dirty="0"/>
              <a:t>human </a:t>
            </a:r>
            <a:r>
              <a:rPr lang="en-US" sz="2100" dirty="0" smtClean="0"/>
              <a:t>capital, </a:t>
            </a:r>
            <a:r>
              <a:rPr lang="en-US" sz="2100" dirty="0"/>
              <a:t>parental genetic endowment and </a:t>
            </a:r>
            <a:r>
              <a:rPr lang="en-US" sz="2100" dirty="0" smtClean="0"/>
              <a:t>SES</a:t>
            </a:r>
            <a:endParaRPr lang="en-US" sz="2100" dirty="0" smtClean="0"/>
          </a:p>
          <a:p>
            <a:pPr lvl="1">
              <a:spcBef>
                <a:spcPts val="200"/>
              </a:spcBef>
            </a:pPr>
            <a:r>
              <a:rPr lang="en-US" sz="2100" dirty="0"/>
              <a:t>satellite-derived indicators of air quality, rainfall and temperature in 1997 in mother’s location for each trimester. </a:t>
            </a:r>
          </a:p>
          <a:p>
            <a:pPr lvl="1">
              <a:spcBef>
                <a:spcPts val="200"/>
              </a:spcBef>
            </a:pPr>
            <a:r>
              <a:rPr lang="en-US" sz="2100" dirty="0" smtClean="0"/>
              <a:t>health in 2007 of children in </a:t>
            </a:r>
            <a:r>
              <a:rPr lang="en-US" sz="2100" dirty="0"/>
              <a:t>their early-life (in-utero or first six months) during the peak of the 1997 fires. </a:t>
            </a:r>
          </a:p>
          <a:p>
            <a:pPr lvl="1">
              <a:spcBef>
                <a:spcPts val="200"/>
              </a:spcBef>
            </a:pPr>
            <a:r>
              <a:rPr lang="en-US" sz="2100" dirty="0" smtClean="0"/>
              <a:t>regress </a:t>
            </a:r>
            <a:r>
              <a:rPr lang="en-US" sz="2100" dirty="0"/>
              <a:t>various child outcomes in 2007 </a:t>
            </a:r>
            <a:r>
              <a:rPr lang="en-US" sz="2100" dirty="0" smtClean="0"/>
              <a:t>on </a:t>
            </a:r>
            <a:r>
              <a:rPr lang="en-US" sz="2100" dirty="0"/>
              <a:t>air quality in 1997 and a rich set of covariates, including fixed effects for location and month. </a:t>
            </a:r>
          </a:p>
          <a:p>
            <a:pPr>
              <a:spcBef>
                <a:spcPts val="200"/>
              </a:spcBef>
            </a:pPr>
            <a:r>
              <a:rPr lang="en-US" sz="2100" b="1" dirty="0" smtClean="0"/>
              <a:t>Find that </a:t>
            </a:r>
          </a:p>
          <a:p>
            <a:pPr lvl="1">
              <a:spcBef>
                <a:spcPts val="200"/>
              </a:spcBef>
            </a:pPr>
            <a:r>
              <a:rPr lang="en-US" sz="2100" dirty="0" smtClean="0"/>
              <a:t>Child </a:t>
            </a:r>
            <a:r>
              <a:rPr lang="en-US" sz="2100" dirty="0" smtClean="0"/>
              <a:t>height; lung capacity; and cognitive </a:t>
            </a:r>
            <a:r>
              <a:rPr lang="en-US" sz="2100" dirty="0"/>
              <a:t>ability </a:t>
            </a:r>
            <a:r>
              <a:rPr lang="en-US" sz="2100" dirty="0" smtClean="0"/>
              <a:t>tests harmed.</a:t>
            </a:r>
            <a:r>
              <a:rPr lang="en-US" sz="2100" dirty="0"/>
              <a:t>  </a:t>
            </a:r>
          </a:p>
          <a:p>
            <a:pPr lvl="1">
              <a:spcBef>
                <a:spcPts val="200"/>
              </a:spcBef>
            </a:pPr>
            <a:r>
              <a:rPr lang="en-US" sz="2100" dirty="0"/>
              <a:t>Weight is </a:t>
            </a:r>
            <a:r>
              <a:rPr lang="en-US" sz="2100" dirty="0" smtClean="0"/>
              <a:t>unaffected </a:t>
            </a:r>
          </a:p>
          <a:p>
            <a:pPr lvl="1">
              <a:spcBef>
                <a:spcPts val="200"/>
              </a:spcBef>
            </a:pPr>
            <a:r>
              <a:rPr lang="en-US" sz="2100" dirty="0"/>
              <a:t>Set of robustness and placebo tests to check for bias from </a:t>
            </a:r>
            <a:r>
              <a:rPr lang="en-US" sz="2100" dirty="0" smtClean="0"/>
              <a:t>confounders</a:t>
            </a:r>
            <a:endParaRPr lang="en-US" sz="2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E22A5C-682B-40ED-9D2B-41366DD62FA5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255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Preview &amp; punch line(s)!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762000"/>
            <a:ext cx="8458200" cy="5638800"/>
          </a:xfrm>
        </p:spPr>
        <p:txBody>
          <a:bodyPr>
            <a:noAutofit/>
          </a:bodyPr>
          <a:lstStyle/>
          <a:p>
            <a:pPr>
              <a:spcBef>
                <a:spcPts val="200"/>
              </a:spcBef>
            </a:pPr>
            <a:r>
              <a:rPr lang="en-US" sz="2100" b="1" dirty="0" smtClean="0"/>
              <a:t>Planetary health</a:t>
            </a:r>
          </a:p>
          <a:p>
            <a:pPr lvl="1">
              <a:spcBef>
                <a:spcPts val="200"/>
              </a:spcBef>
            </a:pPr>
            <a:r>
              <a:rPr lang="en-US" sz="2100" dirty="0" smtClean="0"/>
              <a:t>Health-related ecosystem services relatively under-studied</a:t>
            </a:r>
          </a:p>
          <a:p>
            <a:pPr lvl="1">
              <a:spcBef>
                <a:spcPts val="200"/>
              </a:spcBef>
            </a:pPr>
            <a:r>
              <a:rPr lang="en-US" sz="2100" dirty="0" smtClean="0"/>
              <a:t>environmental </a:t>
            </a:r>
            <a:r>
              <a:rPr lang="en-US" sz="2100" dirty="0"/>
              <a:t>policies that avoid irreversible (potentially epigenetic) penalties.</a:t>
            </a:r>
          </a:p>
          <a:p>
            <a:pPr>
              <a:spcBef>
                <a:spcPts val="200"/>
              </a:spcBef>
            </a:pPr>
            <a:r>
              <a:rPr lang="en-US" sz="2100" b="1" dirty="0" smtClean="0"/>
              <a:t>Painstakingly combine </a:t>
            </a:r>
            <a:r>
              <a:rPr lang="en-US" sz="2100" b="1" dirty="0"/>
              <a:t>data from </a:t>
            </a:r>
            <a:r>
              <a:rPr lang="en-US" sz="2100" b="1" dirty="0" smtClean="0"/>
              <a:t> </a:t>
            </a:r>
          </a:p>
          <a:p>
            <a:pPr lvl="1">
              <a:spcBef>
                <a:spcPts val="200"/>
              </a:spcBef>
            </a:pPr>
            <a:r>
              <a:rPr lang="en-US" sz="2100" dirty="0" smtClean="0"/>
              <a:t>IFLS on </a:t>
            </a:r>
            <a:r>
              <a:rPr lang="en-US" sz="2100" dirty="0"/>
              <a:t>human </a:t>
            </a:r>
            <a:r>
              <a:rPr lang="en-US" sz="2100" dirty="0" smtClean="0"/>
              <a:t>capital, </a:t>
            </a:r>
            <a:r>
              <a:rPr lang="en-US" sz="2100" dirty="0"/>
              <a:t>parental genetic endowment and </a:t>
            </a:r>
            <a:r>
              <a:rPr lang="en-US" sz="2100" dirty="0" smtClean="0"/>
              <a:t>SES</a:t>
            </a:r>
            <a:endParaRPr lang="en-US" sz="2100" dirty="0" smtClean="0"/>
          </a:p>
          <a:p>
            <a:pPr lvl="1">
              <a:spcBef>
                <a:spcPts val="200"/>
              </a:spcBef>
            </a:pPr>
            <a:r>
              <a:rPr lang="en-US" sz="2100" dirty="0"/>
              <a:t>satellite-derived indicators of air quality, rainfall and temperature in 1997 in mother’s location for each trimester. </a:t>
            </a:r>
          </a:p>
          <a:p>
            <a:pPr lvl="1">
              <a:spcBef>
                <a:spcPts val="200"/>
              </a:spcBef>
            </a:pPr>
            <a:r>
              <a:rPr lang="en-US" sz="2100" dirty="0" smtClean="0"/>
              <a:t>health in 2007 of children in </a:t>
            </a:r>
            <a:r>
              <a:rPr lang="en-US" sz="2100" dirty="0"/>
              <a:t>their early-life (in-utero or first six months) during the peak of the 1997 fires. </a:t>
            </a:r>
          </a:p>
          <a:p>
            <a:pPr lvl="1">
              <a:spcBef>
                <a:spcPts val="200"/>
              </a:spcBef>
            </a:pPr>
            <a:r>
              <a:rPr lang="en-US" sz="2100" dirty="0" smtClean="0"/>
              <a:t>regress </a:t>
            </a:r>
            <a:r>
              <a:rPr lang="en-US" sz="2100" dirty="0"/>
              <a:t>various child outcomes in 2007 </a:t>
            </a:r>
            <a:r>
              <a:rPr lang="en-US" sz="2100" dirty="0" smtClean="0"/>
              <a:t>on </a:t>
            </a:r>
            <a:r>
              <a:rPr lang="en-US" sz="2100" dirty="0"/>
              <a:t>air quality in 1997 and a rich set of covariates, including fixed effects for location and month. </a:t>
            </a:r>
          </a:p>
          <a:p>
            <a:pPr>
              <a:spcBef>
                <a:spcPts val="200"/>
              </a:spcBef>
            </a:pPr>
            <a:r>
              <a:rPr lang="en-US" sz="2100" b="1" dirty="0" smtClean="0"/>
              <a:t>Find that </a:t>
            </a:r>
          </a:p>
          <a:p>
            <a:pPr lvl="1">
              <a:spcBef>
                <a:spcPts val="200"/>
              </a:spcBef>
            </a:pPr>
            <a:r>
              <a:rPr lang="en-US" sz="2100" dirty="0" smtClean="0"/>
              <a:t>Child </a:t>
            </a:r>
            <a:r>
              <a:rPr lang="en-US" sz="2100" dirty="0" smtClean="0"/>
              <a:t>height; lung capacity; and cognitive </a:t>
            </a:r>
            <a:r>
              <a:rPr lang="en-US" sz="2100" dirty="0"/>
              <a:t>ability </a:t>
            </a:r>
            <a:r>
              <a:rPr lang="en-US" sz="2100" dirty="0" smtClean="0"/>
              <a:t>tests harmed.</a:t>
            </a:r>
            <a:r>
              <a:rPr lang="en-US" sz="2100" dirty="0"/>
              <a:t>  </a:t>
            </a:r>
          </a:p>
          <a:p>
            <a:pPr lvl="1">
              <a:spcBef>
                <a:spcPts val="200"/>
              </a:spcBef>
            </a:pPr>
            <a:r>
              <a:rPr lang="en-US" sz="2100" dirty="0"/>
              <a:t>Weight is </a:t>
            </a:r>
            <a:r>
              <a:rPr lang="en-US" sz="2100" dirty="0" smtClean="0"/>
              <a:t>unaffected </a:t>
            </a:r>
          </a:p>
          <a:p>
            <a:pPr lvl="1">
              <a:spcBef>
                <a:spcPts val="200"/>
              </a:spcBef>
            </a:pPr>
            <a:r>
              <a:rPr lang="en-US" sz="2100" dirty="0"/>
              <a:t>Set of robustness and placebo tests to check for bias from </a:t>
            </a:r>
            <a:r>
              <a:rPr lang="en-US" sz="2100" dirty="0" smtClean="0"/>
              <a:t>confounders</a:t>
            </a:r>
            <a:endParaRPr lang="en-US" sz="2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E22A5C-682B-40ED-9D2B-41366DD62FA5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156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82ACCA-855D-45A4-A0EB-1F12E5743D56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06062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Preview &amp; punch line(s)!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305800" cy="5638800"/>
          </a:xfrm>
        </p:spPr>
        <p:txBody>
          <a:bodyPr>
            <a:normAutofit lnSpcReduction="10000"/>
          </a:bodyPr>
          <a:lstStyle/>
          <a:p>
            <a:pPr>
              <a:spcBef>
                <a:spcPts val="200"/>
              </a:spcBef>
            </a:pPr>
            <a:r>
              <a:rPr lang="en-US" sz="1800" u="sng" dirty="0"/>
              <a:t>Eco</a:t>
            </a:r>
            <a:r>
              <a:rPr lang="en-US" sz="1800" u="sng" dirty="0">
                <a:solidFill>
                  <a:schemeClr val="tx2"/>
                </a:solidFill>
              </a:rPr>
              <a:t>system degradation </a:t>
            </a:r>
            <a:r>
              <a:rPr lang="en-US" sz="1800" dirty="0">
                <a:solidFill>
                  <a:schemeClr val="tx2"/>
                </a:solidFill>
              </a:rPr>
              <a:t>in the tropics is </a:t>
            </a:r>
            <a:r>
              <a:rPr lang="en-US" sz="1800" u="sng" dirty="0">
                <a:solidFill>
                  <a:schemeClr val="tx2"/>
                </a:solidFill>
              </a:rPr>
              <a:t>more rapid </a:t>
            </a:r>
            <a:r>
              <a:rPr lang="en-US" sz="1800" dirty="0">
                <a:solidFill>
                  <a:schemeClr val="tx2"/>
                </a:solidFill>
              </a:rPr>
              <a:t>than at any time in human history possibly because the services provided by well-functioning ecosystems (a.k.a. ‘</a:t>
            </a:r>
            <a:r>
              <a:rPr lang="en-US" sz="1800" u="sng" dirty="0">
                <a:solidFill>
                  <a:schemeClr val="tx2"/>
                </a:solidFill>
              </a:rPr>
              <a:t>ecosystem services</a:t>
            </a:r>
            <a:r>
              <a:rPr lang="en-US" sz="1800" dirty="0">
                <a:solidFill>
                  <a:schemeClr val="tx2"/>
                </a:solidFill>
              </a:rPr>
              <a:t>’) are </a:t>
            </a:r>
            <a:r>
              <a:rPr lang="en-US" sz="1800" u="sng" dirty="0">
                <a:solidFill>
                  <a:schemeClr val="tx2"/>
                </a:solidFill>
              </a:rPr>
              <a:t>public goods </a:t>
            </a:r>
            <a:r>
              <a:rPr lang="en-US" sz="1800" dirty="0">
                <a:solidFill>
                  <a:schemeClr val="tx2"/>
                </a:solidFill>
              </a:rPr>
              <a:t>primarily benefiting the </a:t>
            </a:r>
            <a:r>
              <a:rPr lang="en-US" sz="1800" u="sng" dirty="0">
                <a:solidFill>
                  <a:schemeClr val="tx2"/>
                </a:solidFill>
              </a:rPr>
              <a:t>poor</a:t>
            </a:r>
            <a:r>
              <a:rPr lang="en-US" sz="1800" dirty="0">
                <a:solidFill>
                  <a:schemeClr val="tx2"/>
                </a:solidFill>
              </a:rPr>
              <a:t> and </a:t>
            </a:r>
            <a:r>
              <a:rPr lang="en-US" sz="1800" u="sng" dirty="0">
                <a:solidFill>
                  <a:schemeClr val="tx2"/>
                </a:solidFill>
              </a:rPr>
              <a:t>politically weak</a:t>
            </a:r>
            <a:r>
              <a:rPr lang="en-US" sz="1800" dirty="0">
                <a:solidFill>
                  <a:schemeClr val="tx2"/>
                </a:solidFill>
              </a:rPr>
              <a:t>.</a:t>
            </a:r>
          </a:p>
          <a:p>
            <a:pPr>
              <a:spcBef>
                <a:spcPts val="200"/>
              </a:spcBef>
            </a:pPr>
            <a:r>
              <a:rPr lang="en-US" sz="1800" u="sng" dirty="0">
                <a:solidFill>
                  <a:schemeClr val="tx2"/>
                </a:solidFill>
              </a:rPr>
              <a:t>Diseases regulation by intact ecosystems</a:t>
            </a:r>
            <a:r>
              <a:rPr lang="en-US" sz="1800" dirty="0">
                <a:solidFill>
                  <a:schemeClr val="tx2"/>
                </a:solidFill>
              </a:rPr>
              <a:t> are </a:t>
            </a:r>
            <a:r>
              <a:rPr lang="en-US" sz="1800" u="sng" dirty="0">
                <a:solidFill>
                  <a:schemeClr val="tx2"/>
                </a:solidFill>
              </a:rPr>
              <a:t>potentially substantial</a:t>
            </a:r>
            <a:r>
              <a:rPr lang="en-US" sz="1800" dirty="0">
                <a:solidFill>
                  <a:schemeClr val="tx2"/>
                </a:solidFill>
              </a:rPr>
              <a:t> (allegedly 30-40% of the global disease burden), especially when considering </a:t>
            </a:r>
            <a:r>
              <a:rPr lang="en-US" sz="1800" u="sng" dirty="0">
                <a:solidFill>
                  <a:schemeClr val="tx2"/>
                </a:solidFill>
              </a:rPr>
              <a:t>emerging threats induced by climate change</a:t>
            </a:r>
            <a:r>
              <a:rPr lang="en-US" sz="1800" dirty="0">
                <a:solidFill>
                  <a:schemeClr val="tx2"/>
                </a:solidFill>
              </a:rPr>
              <a:t>. Unfortunately, these services are </a:t>
            </a:r>
            <a:r>
              <a:rPr lang="en-US" sz="1800" u="sng" dirty="0">
                <a:solidFill>
                  <a:schemeClr val="tx2"/>
                </a:solidFill>
              </a:rPr>
              <a:t>poorly understood</a:t>
            </a:r>
            <a:r>
              <a:rPr lang="en-US" sz="1800" dirty="0">
                <a:solidFill>
                  <a:schemeClr val="tx2"/>
                </a:solidFill>
              </a:rPr>
              <a:t> because of a complex </a:t>
            </a:r>
            <a:r>
              <a:rPr lang="en-US" sz="1800" u="sng" dirty="0">
                <a:solidFill>
                  <a:schemeClr val="tx2"/>
                </a:solidFill>
              </a:rPr>
              <a:t>causal chain</a:t>
            </a:r>
            <a:r>
              <a:rPr lang="en-US" sz="1800" dirty="0">
                <a:solidFill>
                  <a:schemeClr val="tx2"/>
                </a:solidFill>
              </a:rPr>
              <a:t> (not biomedical, public health), reliance on </a:t>
            </a:r>
            <a:r>
              <a:rPr lang="en-US" sz="1800" u="sng" dirty="0">
                <a:solidFill>
                  <a:schemeClr val="tx2"/>
                </a:solidFill>
              </a:rPr>
              <a:t>conveniently collected patchy data</a:t>
            </a:r>
            <a:r>
              <a:rPr lang="en-US" sz="1800" dirty="0">
                <a:solidFill>
                  <a:schemeClr val="tx2"/>
                </a:solidFill>
              </a:rPr>
              <a:t>, and </a:t>
            </a:r>
            <a:r>
              <a:rPr lang="en-US" sz="1800" u="sng" dirty="0">
                <a:solidFill>
                  <a:schemeClr val="tx2"/>
                </a:solidFill>
              </a:rPr>
              <a:t>inadequate </a:t>
            </a:r>
            <a:r>
              <a:rPr lang="en-US" sz="1800" u="sng" dirty="0" smtClean="0">
                <a:solidFill>
                  <a:schemeClr val="tx2"/>
                </a:solidFill>
              </a:rPr>
              <a:t>methods</a:t>
            </a:r>
          </a:p>
          <a:p>
            <a:pPr>
              <a:spcBef>
                <a:spcPts val="200"/>
              </a:spcBef>
            </a:pPr>
            <a:r>
              <a:rPr lang="en-US" sz="1800" dirty="0" smtClean="0">
                <a:solidFill>
                  <a:schemeClr val="tx2"/>
                </a:solidFill>
              </a:rPr>
              <a:t>Look at the case of </a:t>
            </a:r>
            <a:r>
              <a:rPr lang="en-US" sz="1800" u="sng" dirty="0" smtClean="0">
                <a:solidFill>
                  <a:schemeClr val="tx2"/>
                </a:solidFill>
              </a:rPr>
              <a:t>air pollution from forest fires</a:t>
            </a:r>
            <a:r>
              <a:rPr lang="en-US" sz="1800" dirty="0" smtClean="0">
                <a:solidFill>
                  <a:schemeClr val="tx2"/>
                </a:solidFill>
              </a:rPr>
              <a:t> (not a provisioning service per se). </a:t>
            </a:r>
            <a:r>
              <a:rPr lang="en-US" sz="1800" u="sng" dirty="0" smtClean="0">
                <a:solidFill>
                  <a:schemeClr val="tx2"/>
                </a:solidFill>
              </a:rPr>
              <a:t>Unlike</a:t>
            </a:r>
            <a:r>
              <a:rPr lang="en-US" sz="1800" dirty="0" smtClean="0">
                <a:solidFill>
                  <a:schemeClr val="tx2"/>
                </a:solidFill>
              </a:rPr>
              <a:t> most focus on air pollution from </a:t>
            </a:r>
            <a:r>
              <a:rPr lang="en-US" sz="1800" u="sng" dirty="0" smtClean="0">
                <a:solidFill>
                  <a:schemeClr val="tx2"/>
                </a:solidFill>
              </a:rPr>
              <a:t>factories and cars</a:t>
            </a:r>
            <a:r>
              <a:rPr lang="en-US" sz="1800" dirty="0" smtClean="0">
                <a:solidFill>
                  <a:schemeClr val="tx2"/>
                </a:solidFill>
              </a:rPr>
              <a:t>, look at </a:t>
            </a:r>
            <a:r>
              <a:rPr lang="en-US" sz="1800" dirty="0" err="1" smtClean="0">
                <a:solidFill>
                  <a:schemeClr val="tx2"/>
                </a:solidFill>
              </a:rPr>
              <a:t>landuses</a:t>
            </a:r>
            <a:r>
              <a:rPr lang="en-US" sz="1800" dirty="0" smtClean="0">
                <a:solidFill>
                  <a:schemeClr val="tx2"/>
                </a:solidFill>
              </a:rPr>
              <a:t>, and </a:t>
            </a:r>
            <a:r>
              <a:rPr lang="en-US" sz="1800" u="sng" dirty="0" smtClean="0">
                <a:solidFill>
                  <a:schemeClr val="tx2"/>
                </a:solidFill>
              </a:rPr>
              <a:t>unlike</a:t>
            </a:r>
            <a:r>
              <a:rPr lang="en-US" sz="1800" dirty="0" smtClean="0">
                <a:solidFill>
                  <a:schemeClr val="tx2"/>
                </a:solidFill>
              </a:rPr>
              <a:t> evidence from rich countries, study an </a:t>
            </a:r>
            <a:r>
              <a:rPr lang="en-US" sz="1800" u="sng" dirty="0" smtClean="0">
                <a:solidFill>
                  <a:schemeClr val="tx2"/>
                </a:solidFill>
              </a:rPr>
              <a:t>emerging market economy</a:t>
            </a:r>
          </a:p>
          <a:p>
            <a:pPr>
              <a:spcBef>
                <a:spcPts val="200"/>
              </a:spcBef>
            </a:pPr>
            <a:r>
              <a:rPr lang="en-US" sz="1800" dirty="0" smtClean="0">
                <a:solidFill>
                  <a:schemeClr val="tx2"/>
                </a:solidFill>
              </a:rPr>
              <a:t>Find that </a:t>
            </a:r>
            <a:r>
              <a:rPr lang="en-US" sz="1800" u="sng" dirty="0" smtClean="0">
                <a:solidFill>
                  <a:schemeClr val="tx2"/>
                </a:solidFill>
              </a:rPr>
              <a:t>exposed </a:t>
            </a:r>
            <a:r>
              <a:rPr lang="en-US" sz="1800" u="sng" dirty="0">
                <a:solidFill>
                  <a:schemeClr val="tx2"/>
                </a:solidFill>
              </a:rPr>
              <a:t>children are shorter</a:t>
            </a:r>
            <a:r>
              <a:rPr lang="en-US" sz="1800" dirty="0">
                <a:solidFill>
                  <a:schemeClr val="tx2"/>
                </a:solidFill>
              </a:rPr>
              <a:t>, perform </a:t>
            </a:r>
            <a:r>
              <a:rPr lang="en-US" sz="1800" u="sng" dirty="0">
                <a:solidFill>
                  <a:schemeClr val="tx2"/>
                </a:solidFill>
              </a:rPr>
              <a:t>worse in cognitive tests</a:t>
            </a:r>
            <a:r>
              <a:rPr lang="en-US" sz="1800" dirty="0">
                <a:solidFill>
                  <a:schemeClr val="tx2"/>
                </a:solidFill>
              </a:rPr>
              <a:t>, and have </a:t>
            </a:r>
            <a:r>
              <a:rPr lang="en-US" sz="1800" u="sng" dirty="0">
                <a:solidFill>
                  <a:schemeClr val="tx2"/>
                </a:solidFill>
              </a:rPr>
              <a:t>lower lung </a:t>
            </a:r>
            <a:r>
              <a:rPr lang="en-US" sz="1800" u="sng" dirty="0" smtClean="0">
                <a:solidFill>
                  <a:schemeClr val="tx2"/>
                </a:solidFill>
              </a:rPr>
              <a:t>capacity</a:t>
            </a:r>
            <a:r>
              <a:rPr lang="en-US" sz="1800" dirty="0" smtClean="0">
                <a:solidFill>
                  <a:schemeClr val="tx2"/>
                </a:solidFill>
              </a:rPr>
              <a:t>. </a:t>
            </a:r>
            <a:r>
              <a:rPr lang="en-US" sz="1800" dirty="0">
                <a:solidFill>
                  <a:schemeClr val="tx2"/>
                </a:solidFill>
              </a:rPr>
              <a:t>Of these, the </a:t>
            </a:r>
            <a:r>
              <a:rPr lang="en-US" sz="1800" u="sng" dirty="0">
                <a:solidFill>
                  <a:schemeClr val="tx2"/>
                </a:solidFill>
              </a:rPr>
              <a:t>height outcome arguably matters most</a:t>
            </a:r>
            <a:r>
              <a:rPr lang="en-US" sz="1800" dirty="0">
                <a:solidFill>
                  <a:schemeClr val="tx2"/>
                </a:solidFill>
              </a:rPr>
              <a:t> due to the </a:t>
            </a:r>
            <a:r>
              <a:rPr lang="en-US" sz="1800" u="sng" dirty="0">
                <a:solidFill>
                  <a:schemeClr val="tx2"/>
                </a:solidFill>
              </a:rPr>
              <a:t>strong evidence showing correlation between height and socioeconomic outcomes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endParaRPr lang="en-US" sz="1800" dirty="0" smtClean="0">
              <a:solidFill>
                <a:schemeClr val="tx2"/>
              </a:solidFill>
            </a:endParaRPr>
          </a:p>
          <a:p>
            <a:r>
              <a:rPr lang="en-US" sz="1800" dirty="0" smtClean="0">
                <a:solidFill>
                  <a:schemeClr val="tx2"/>
                </a:solidFill>
              </a:rPr>
              <a:t>Our findings are </a:t>
            </a:r>
            <a:r>
              <a:rPr lang="en-US" sz="1800" u="sng" dirty="0" smtClean="0">
                <a:solidFill>
                  <a:schemeClr val="tx2"/>
                </a:solidFill>
              </a:rPr>
              <a:t>robust</a:t>
            </a:r>
            <a:r>
              <a:rPr lang="en-US" sz="1800" dirty="0" smtClean="0">
                <a:solidFill>
                  <a:schemeClr val="tx2"/>
                </a:solidFill>
              </a:rPr>
              <a:t> to </a:t>
            </a:r>
            <a:r>
              <a:rPr lang="en-US" sz="1800" u="sng" dirty="0" smtClean="0">
                <a:solidFill>
                  <a:schemeClr val="tx2"/>
                </a:solidFill>
              </a:rPr>
              <a:t>placebo tests</a:t>
            </a:r>
            <a:r>
              <a:rPr lang="en-US" sz="1800" dirty="0" smtClean="0">
                <a:solidFill>
                  <a:schemeClr val="tx2"/>
                </a:solidFill>
              </a:rPr>
              <a:t> looking at outcomes that should not be impacted (e.g., </a:t>
            </a:r>
            <a:r>
              <a:rPr lang="en-US" sz="1800" u="sng" dirty="0" smtClean="0">
                <a:solidFill>
                  <a:schemeClr val="tx2"/>
                </a:solidFill>
              </a:rPr>
              <a:t>weight</a:t>
            </a:r>
            <a:r>
              <a:rPr lang="en-US" sz="1800" dirty="0" smtClean="0">
                <a:solidFill>
                  <a:schemeClr val="tx2"/>
                </a:solidFill>
              </a:rPr>
              <a:t>), and in sub-samples that should not be impacted (those </a:t>
            </a:r>
            <a:r>
              <a:rPr lang="en-US" sz="1800" u="sng" dirty="0" smtClean="0">
                <a:solidFill>
                  <a:schemeClr val="tx2"/>
                </a:solidFill>
              </a:rPr>
              <a:t>born right before and right after 1997 forest fires</a:t>
            </a:r>
            <a:r>
              <a:rPr lang="en-US" sz="1800" dirty="0" smtClean="0">
                <a:solidFill>
                  <a:schemeClr val="tx2"/>
                </a:solidFill>
              </a:rPr>
              <a:t>).</a:t>
            </a:r>
          </a:p>
          <a:p>
            <a:r>
              <a:rPr lang="en-US" sz="1800" dirty="0" smtClean="0">
                <a:solidFill>
                  <a:schemeClr val="tx2"/>
                </a:solidFill>
              </a:rPr>
              <a:t>Find </a:t>
            </a:r>
            <a:r>
              <a:rPr lang="en-US" sz="1800" u="sng" dirty="0" smtClean="0">
                <a:solidFill>
                  <a:schemeClr val="tx2"/>
                </a:solidFill>
              </a:rPr>
              <a:t>no evidence of catch-up growth</a:t>
            </a:r>
            <a:r>
              <a:rPr lang="en-US" sz="1800" dirty="0" smtClean="0">
                <a:solidFill>
                  <a:schemeClr val="tx2"/>
                </a:solidFill>
              </a:rPr>
              <a:t>, </a:t>
            </a:r>
            <a:r>
              <a:rPr lang="en-US" sz="1800" dirty="0">
                <a:solidFill>
                  <a:schemeClr val="tx2"/>
                </a:solidFill>
              </a:rPr>
              <a:t>which is a grim prospect if it is in fact true</a:t>
            </a:r>
            <a:r>
              <a:rPr lang="en-US" sz="1800" dirty="0" smtClean="0">
                <a:solidFill>
                  <a:schemeClr val="tx2"/>
                </a:solidFill>
              </a:rPr>
              <a:t>. The </a:t>
            </a:r>
            <a:r>
              <a:rPr lang="en-US" sz="1800" u="sng" dirty="0" smtClean="0">
                <a:solidFill>
                  <a:schemeClr val="tx2"/>
                </a:solidFill>
              </a:rPr>
              <a:t>impacts are irreversible and the penalties are generational</a:t>
            </a:r>
            <a:r>
              <a:rPr lang="en-US" sz="1800" dirty="0" smtClean="0">
                <a:solidFill>
                  <a:schemeClr val="tx2"/>
                </a:solidFill>
              </a:rPr>
              <a:t>.</a:t>
            </a:r>
            <a:endParaRPr lang="en-US" sz="1800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E22A5C-682B-40ED-9D2B-41366DD62FA5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064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AI &amp; other outcomes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CCDC4-D9FE-469B-B8E7-DB26F3757292}" type="slidenum">
              <a:rPr lang="en-US" smtClean="0"/>
              <a:t>32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1000" y="5924490"/>
            <a:ext cx="777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Corbel" pitchFamily="34" charset="0"/>
              </a:rPr>
              <a:t>Also, impact cognitive function, lung capacity, but not weight</a:t>
            </a:r>
            <a:endParaRPr lang="en-US" sz="2000" b="1" dirty="0">
              <a:solidFill>
                <a:srgbClr val="CC00CC"/>
              </a:solidFill>
              <a:latin typeface="Corbe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808373"/>
            <a:ext cx="8458199" cy="5059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518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Placebo 1: The year </a:t>
            </a:r>
            <a:r>
              <a:rPr lang="en-US" dirty="0"/>
              <a:t>a</a:t>
            </a:r>
            <a:r>
              <a:rPr lang="en-US" dirty="0" smtClean="0"/>
              <a:t>fter (1998)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CCDC4-D9FE-469B-B8E7-DB26F3757292}" type="slidenum">
              <a:rPr lang="en-US" smtClean="0"/>
              <a:t>33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1000" y="5769114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Corbel" pitchFamily="34" charset="0"/>
              </a:rPr>
              <a:t>Instruments for HT: assets index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Corbel" pitchFamily="34" charset="0"/>
              </a:rPr>
              <a:t>If not yet born, AI should not and does not have an impact</a:t>
            </a:r>
            <a:endParaRPr lang="en-US" sz="2000" b="1" dirty="0">
              <a:solidFill>
                <a:srgbClr val="FF0000"/>
              </a:solidFill>
              <a:latin typeface="Corbel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08789"/>
            <a:ext cx="8534400" cy="5287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54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Placebo 2: …the year Before (1996)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CCDC4-D9FE-469B-B8E7-DB26F3757292}" type="slidenum">
              <a:rPr lang="en-US" smtClean="0"/>
              <a:t>34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5769114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 smtClean="0">
              <a:solidFill>
                <a:srgbClr val="FF0000"/>
              </a:solidFill>
              <a:latin typeface="Corbel" pitchFamily="34" charset="0"/>
            </a:endParaRPr>
          </a:p>
          <a:p>
            <a:r>
              <a:rPr lang="en-US" sz="2000" b="1" dirty="0" smtClean="0">
                <a:solidFill>
                  <a:srgbClr val="FF0000"/>
                </a:solidFill>
                <a:latin typeface="Corbel" pitchFamily="34" charset="0"/>
              </a:rPr>
              <a:t>If born a year before, AI has no impact</a:t>
            </a:r>
            <a:endParaRPr lang="en-US" sz="2000" b="1" dirty="0">
              <a:solidFill>
                <a:srgbClr val="FF0000"/>
              </a:solidFill>
              <a:latin typeface="Corbe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0"/>
            <a:ext cx="7096125" cy="529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518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/>
              <a:t>Indonesia</a:t>
            </a:r>
            <a:r>
              <a:rPr lang="en-US" dirty="0" smtClean="0"/>
              <a:t>. Early-life exposure to 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CCDC4-D9FE-469B-B8E7-DB26F3757292}" type="slidenum">
              <a:rPr lang="en-US" smtClean="0"/>
              <a:t>35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09600" y="5410200"/>
            <a:ext cx="716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orbel" pitchFamily="34" charset="0"/>
              </a:rPr>
              <a:t>The negative impact gets bigger, the gap widens, and there is no catch up</a:t>
            </a:r>
            <a:endParaRPr lang="en-US" sz="2400" b="1" dirty="0">
              <a:solidFill>
                <a:srgbClr val="FF0000"/>
              </a:solidFill>
              <a:latin typeface="Corbe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5696" y="4507468"/>
            <a:ext cx="2199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orbel" pitchFamily="34" charset="0"/>
              </a:rPr>
              <a:t>2000 (3 years later)</a:t>
            </a:r>
            <a:endParaRPr lang="en-US" b="1" dirty="0">
              <a:solidFill>
                <a:schemeClr val="tx2"/>
              </a:solidFill>
              <a:latin typeface="Corbel" pitchFamily="34" charset="0"/>
            </a:endParaRPr>
          </a:p>
        </p:txBody>
      </p:sp>
      <p:pic>
        <p:nvPicPr>
          <p:cNvPr id="2050" name="Picture 2" descr="C:\Users\sp144\AppData\Local\Microsoft\Windows\Temporary Internet Files\Content.Outlook\J1J5DEJE\Graph.t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6" r="5504" b="5009"/>
          <a:stretch/>
        </p:blipFill>
        <p:spPr bwMode="auto">
          <a:xfrm>
            <a:off x="4724400" y="1676400"/>
            <a:ext cx="4158343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p144\AppData\Local\Microsoft\Windows\Temporary Internet Files\Content.Outlook\J1J5DEJE\Graph (3).t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" t="8937" r="2986"/>
          <a:stretch/>
        </p:blipFill>
        <p:spPr bwMode="auto">
          <a:xfrm>
            <a:off x="475013" y="1371600"/>
            <a:ext cx="4173187" cy="291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420096" y="4495800"/>
            <a:ext cx="2199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orbel" pitchFamily="34" charset="0"/>
              </a:rPr>
              <a:t>2007 (10 years later)</a:t>
            </a:r>
            <a:endParaRPr lang="en-US" b="1" dirty="0">
              <a:solidFill>
                <a:schemeClr val="tx2"/>
              </a:solidFill>
              <a:latin typeface="Corbe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57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E22A5C-682B-40ED-9D2B-41366DD62FA5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8323596"/>
              </p:ext>
            </p:extLst>
          </p:nvPr>
        </p:nvGraphicFramePr>
        <p:xfrm>
          <a:off x="457203" y="914395"/>
          <a:ext cx="8229600" cy="569976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590797"/>
                <a:gridCol w="1371600"/>
                <a:gridCol w="1316467"/>
                <a:gridCol w="1475368"/>
                <a:gridCol w="1475368"/>
              </a:tblGrid>
              <a:tr h="51085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VARIABLES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SimSu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Height-year 2000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SimSu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Height-year 2000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SimSu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Weight-year 2000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SimSu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Weight-year 2000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SimSun"/>
                      </a:endParaRPr>
                    </a:p>
                  </a:txBody>
                  <a:tcPr marL="68580" marR="68580" marT="0" marB="0" anchor="b"/>
                </a:tc>
              </a:tr>
              <a:tr h="2554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AI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SimSu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-2.267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SimSu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SimSu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-2.185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SimSu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SimSun"/>
                      </a:endParaRPr>
                    </a:p>
                  </a:txBody>
                  <a:tcPr marL="68580" marR="68580" marT="0" marB="0" anchor="b"/>
                </a:tc>
              </a:tr>
              <a:tr h="3973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AI at first trimester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SimSu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en-US" sz="2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-2.079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SimSu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en-US" sz="2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-4.617**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SimSun"/>
                      </a:endParaRPr>
                    </a:p>
                  </a:txBody>
                  <a:tcPr marL="68580" marR="68580" marT="0" marB="0" anchor="b"/>
                </a:tc>
              </a:tr>
              <a:tr h="3973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AI at second trimester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SimSu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en-US" sz="2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-8.841***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SimSu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en-US" sz="2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-6.050**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SimSun"/>
                      </a:endParaRPr>
                    </a:p>
                  </a:txBody>
                  <a:tcPr marL="68580" marR="68580" marT="0" marB="0" anchor="b"/>
                </a:tc>
              </a:tr>
              <a:tr h="3973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AI at third trimester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SimSu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en-US" sz="2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-2.301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SimSu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en-US" sz="2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-5.229*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SimSun"/>
                      </a:endParaRPr>
                    </a:p>
                  </a:txBody>
                  <a:tcPr marL="68580" marR="68580" marT="0" marB="0" anchor="b"/>
                </a:tc>
              </a:tr>
              <a:tr h="3973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AI at fourth trimester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SimSu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en-US" sz="2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-1.183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SimSu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en-US" sz="2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-3.061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SimSun"/>
                      </a:endParaRPr>
                    </a:p>
                  </a:txBody>
                  <a:tcPr marL="68580" marR="68580" marT="0" marB="0" anchor="b"/>
                </a:tc>
              </a:tr>
              <a:tr h="3973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AI at fifth trimester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SimSu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en-US" sz="2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-3.765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SimSu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en-US" sz="2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2.019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SimSun"/>
                      </a:endParaRPr>
                    </a:p>
                  </a:txBody>
                  <a:tcPr marL="68580" marR="68580" marT="0" marB="0" anchor="b"/>
                </a:tc>
              </a:tr>
              <a:tr h="2554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HH inputs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SimSu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Y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SimSu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Y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SimSu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Y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SimSu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Y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SimSun"/>
                      </a:endParaRPr>
                    </a:p>
                  </a:txBody>
                  <a:tcPr marL="68580" marR="68580" marT="0" marB="0" anchor="b"/>
                </a:tc>
              </a:tr>
              <a:tr h="2743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Uses biomass fuel in 1997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SimSu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-0.595***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SimSu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-0.605***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SimSu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-0.176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SimSu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-0.197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SimSun"/>
                      </a:endParaRPr>
                    </a:p>
                  </a:txBody>
                  <a:tcPr marL="68580" marR="68580" marT="0" marB="0" anchor="b"/>
                </a:tc>
              </a:tr>
              <a:tr h="2554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Precipitation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SimSu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0.005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SimSu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0.007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SimSu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-0.007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SimSu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-0.001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SimSun"/>
                      </a:endParaRPr>
                    </a:p>
                  </a:txBody>
                  <a:tcPr marL="68580" marR="68580" marT="0" marB="0" anchor="b"/>
                </a:tc>
              </a:tr>
              <a:tr h="2554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Temperature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SimSu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-0.031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SimSu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-0.946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SimSu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0.900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SimSu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-0.442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SimSun"/>
                      </a:endParaRPr>
                    </a:p>
                  </a:txBody>
                  <a:tcPr marL="68580" marR="68580" marT="0" marB="0" anchor="b"/>
                </a:tc>
              </a:tr>
              <a:tr h="2554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Parent</a:t>
                      </a:r>
                      <a:r>
                        <a:rPr lang="en-US" sz="1800" baseline="0" dirty="0" smtClean="0">
                          <a:effectLst/>
                          <a:latin typeface="Calibri" panose="020F0502020204030204" pitchFamily="34" charset="0"/>
                        </a:rPr>
                        <a:t> characteristics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SimSu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Y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SimSu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Y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SimSu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Y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SimSu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Y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SimSun"/>
                      </a:endParaRPr>
                    </a:p>
                  </a:txBody>
                  <a:tcPr marL="68580" marR="68580" marT="0" marB="0" anchor="b"/>
                </a:tc>
              </a:tr>
              <a:tr h="2554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Child characteristics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SimSu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Y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SimSu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Y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SimSu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Y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SimSu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Y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SimSun"/>
                      </a:endParaRPr>
                    </a:p>
                  </a:txBody>
                  <a:tcPr marL="68580" marR="68580" marT="0" marB="0" anchor="b"/>
                </a:tc>
              </a:tr>
              <a:tr h="2554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Observations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SimSu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490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SimSu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490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SimSu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482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SimSu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482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SimSun"/>
                      </a:endParaRPr>
                    </a:p>
                  </a:txBody>
                  <a:tcPr marL="68580" marR="68580" marT="0" marB="0" anchor="b"/>
                </a:tc>
              </a:tr>
              <a:tr h="2554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R-squared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SimSu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0.124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SimSu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0.145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SimSu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0.103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SimSu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0.136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SimSun"/>
                      </a:endParaRPr>
                    </a:p>
                  </a:txBody>
                  <a:tcPr marL="68580" marR="68580" marT="0" marB="0" anchor="b"/>
                </a:tc>
              </a:tr>
              <a:tr h="2554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Birth Month FEs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SimSu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Y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SimSu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Y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SimSu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Y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SimSu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Y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SimSun"/>
                      </a:endParaRPr>
                    </a:p>
                  </a:txBody>
                  <a:tcPr marL="68580" marR="68580" marT="0" marB="0" anchor="b"/>
                </a:tc>
              </a:tr>
              <a:tr h="2554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Districts FEs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SimSu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Y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SimSu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Y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SimSu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Y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SimSu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Y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SimSun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89700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 smtClean="0"/>
              <a:t>Coming Soon! Planetary Health by Lancet</a:t>
            </a:r>
            <a:endParaRPr lang="en-US" sz="2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E22A5C-682B-40ED-9D2B-41366DD62FA5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45344"/>
            <a:ext cx="3276600" cy="5517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431"/>
          <a:stretch/>
        </p:blipFill>
        <p:spPr bwMode="auto">
          <a:xfrm>
            <a:off x="3962400" y="762000"/>
            <a:ext cx="4897462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959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71450" y="6469063"/>
            <a:ext cx="441325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50F0748-5923-4B21-928E-22282D3C56DC}" type="slidenum">
              <a:rPr lang="en-US"/>
              <a:pPr eaLnBrk="1" hangingPunct="1"/>
              <a:t>4</a:t>
            </a:fld>
            <a:endParaRPr lang="en-US"/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Ecosystems &amp; Human Health </a:t>
            </a:r>
          </a:p>
        </p:txBody>
      </p:sp>
      <p:sp>
        <p:nvSpPr>
          <p:cNvPr id="65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391275"/>
            <a:ext cx="9144000" cy="466725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None/>
              <a:defRPr/>
            </a:pPr>
            <a:r>
              <a:rPr lang="en-US" b="1" dirty="0">
                <a:solidFill>
                  <a:srgbClr val="333399"/>
                </a:solidFill>
              </a:rPr>
              <a:t>Source: Figure SDM1. </a:t>
            </a:r>
            <a:r>
              <a:rPr lang="en-US" b="1" dirty="0" err="1">
                <a:solidFill>
                  <a:srgbClr val="333399"/>
                </a:solidFill>
              </a:rPr>
              <a:t>Corvalan</a:t>
            </a:r>
            <a:r>
              <a:rPr lang="en-US" b="1" dirty="0">
                <a:solidFill>
                  <a:srgbClr val="333399"/>
                </a:solidFill>
              </a:rPr>
              <a:t> et al. (2005). </a:t>
            </a:r>
            <a:r>
              <a:rPr lang="en-US" b="1" i="1" dirty="0">
                <a:solidFill>
                  <a:srgbClr val="333399"/>
                </a:solidFill>
              </a:rPr>
              <a:t>Health Synthesis</a:t>
            </a:r>
            <a:r>
              <a:rPr lang="en-US" b="1" dirty="0">
                <a:solidFill>
                  <a:srgbClr val="333399"/>
                </a:solidFill>
              </a:rPr>
              <a:t>. MEA.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90600"/>
            <a:ext cx="83058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3643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400" dirty="0" err="1" smtClean="0"/>
              <a:t>Env</a:t>
            </a:r>
            <a:r>
              <a:rPr lang="en-US" sz="3400" dirty="0" smtClean="0"/>
              <a:t> Health Burden (WHO 2006)</a:t>
            </a:r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type="body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4"/>
          <a:stretch/>
        </p:blipFill>
        <p:spPr>
          <a:xfrm>
            <a:off x="380999" y="914400"/>
            <a:ext cx="7985761" cy="5486400"/>
          </a:xfrm>
          <a:noFill/>
        </p:spPr>
      </p:pic>
      <p:sp>
        <p:nvSpPr>
          <p:cNvPr id="160773" name="Text Box 5"/>
          <p:cNvSpPr txBox="1">
            <a:spLocks noChangeArrowheads="1"/>
          </p:cNvSpPr>
          <p:nvPr/>
        </p:nvSpPr>
        <p:spPr bwMode="auto">
          <a:xfrm>
            <a:off x="3581400" y="4267200"/>
            <a:ext cx="5310188" cy="95410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800" b="1" dirty="0" smtClean="0">
                <a:solidFill>
                  <a:srgbClr val="FF0000"/>
                </a:solidFill>
                <a:latin typeface="Corbel" pitchFamily="34" charset="0"/>
              </a:rPr>
              <a:t>30% of GBD &amp; </a:t>
            </a:r>
            <a:r>
              <a:rPr lang="en-US" sz="2800" b="1" dirty="0">
                <a:solidFill>
                  <a:srgbClr val="FF0000"/>
                </a:solidFill>
                <a:latin typeface="Corbel" pitchFamily="34" charset="0"/>
              </a:rPr>
              <a:t>15M deaths year (ignoring malnutrition links)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E22A5C-682B-40ED-9D2B-41366DD62FA5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944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71450" y="6469063"/>
            <a:ext cx="441325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50F0748-5923-4B21-928E-22282D3C56DC}" type="slidenum">
              <a:rPr lang="en-US"/>
              <a:pPr eaLnBrk="1" hangingPunct="1"/>
              <a:t>6</a:t>
            </a:fld>
            <a:endParaRPr lang="en-US"/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Ecosystems &amp; Human Health </a:t>
            </a:r>
          </a:p>
        </p:txBody>
      </p:sp>
      <p:sp>
        <p:nvSpPr>
          <p:cNvPr id="65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19800" y="6553200"/>
            <a:ext cx="3124200" cy="304800"/>
          </a:xfrm>
          <a:solidFill>
            <a:schemeClr val="bg1"/>
          </a:solidFill>
        </p:spPr>
        <p:txBody>
          <a:bodyPr>
            <a:normAutofit fontScale="55000" lnSpcReduction="20000"/>
          </a:bodyPr>
          <a:lstStyle/>
          <a:p>
            <a:pPr>
              <a:buFont typeface="Wingdings" pitchFamily="2" charset="2"/>
              <a:buNone/>
              <a:defRPr/>
            </a:pPr>
            <a:r>
              <a:rPr lang="en-US" b="1" dirty="0">
                <a:solidFill>
                  <a:srgbClr val="333399"/>
                </a:solidFill>
              </a:rPr>
              <a:t>Source: </a:t>
            </a:r>
            <a:r>
              <a:rPr lang="en-US" b="1" dirty="0" smtClean="0">
                <a:solidFill>
                  <a:srgbClr val="333399"/>
                </a:solidFill>
              </a:rPr>
              <a:t>Myers et al. 2013. </a:t>
            </a:r>
            <a:endParaRPr lang="en-US" b="1" dirty="0">
              <a:solidFill>
                <a:srgbClr val="333399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1" y="914400"/>
            <a:ext cx="8895149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91936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Myers et al.: Conclusion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62400" y="990600"/>
            <a:ext cx="4648200" cy="5181600"/>
          </a:xfrm>
        </p:spPr>
        <p:txBody>
          <a:bodyPr/>
          <a:lstStyle/>
          <a:p>
            <a:r>
              <a:rPr lang="en-US" sz="3200" dirty="0" smtClean="0"/>
              <a:t>narrow focus on single health outcome</a:t>
            </a:r>
          </a:p>
          <a:p>
            <a:r>
              <a:rPr lang="en-US" sz="3200" dirty="0" smtClean="0"/>
              <a:t>complex interplay of multiple contemporaneous environmental changes</a:t>
            </a:r>
          </a:p>
          <a:p>
            <a:r>
              <a:rPr lang="en-US" sz="3200" dirty="0" smtClean="0"/>
              <a:t>inadequate treatment of human adaptations</a:t>
            </a:r>
          </a:p>
          <a:p>
            <a:r>
              <a:rPr lang="en-US" sz="3200" dirty="0"/>
              <a:t>w</a:t>
            </a:r>
            <a:r>
              <a:rPr lang="en-US" sz="3200" dirty="0" smtClean="0"/>
              <a:t>hose health? winners and losers? 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9CFB9D-28BC-417C-85E1-1CB5F20C244C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4400"/>
            <a:ext cx="35052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762000" y="4114800"/>
            <a:ext cx="3200400" cy="144780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35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09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Marlier</a:t>
            </a:r>
            <a:r>
              <a:rPr lang="en-US" dirty="0" smtClean="0"/>
              <a:t>-Myers – modeling from Lancet?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E22A5C-682B-40ED-9D2B-41366DD62FA5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pic>
        <p:nvPicPr>
          <p:cNvPr id="5" name="pasted-image.tif"/>
          <p:cNvPicPr>
            <a:picLocks noGrp="1"/>
          </p:cNvPicPr>
          <p:nvPr>
            <p:ph idx="1"/>
          </p:nvPr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65117" y="2130631"/>
            <a:ext cx="8305800" cy="4001984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3.jpeg"/>
          <p:cNvPicPr/>
          <p:nvPr/>
        </p:nvPicPr>
        <p:blipFill rotWithShape="1">
          <a:blip r:embed="rId3" cstate="print">
            <a:extLst/>
          </a:blip>
          <a:srcRect t="26238" b="33876"/>
          <a:stretch/>
        </p:blipFill>
        <p:spPr>
          <a:xfrm>
            <a:off x="465117" y="304800"/>
            <a:ext cx="8305800" cy="179317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6781800" y="6550223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rbel" panose="020B0503020204020204" pitchFamily="34" charset="0"/>
              </a:rPr>
              <a:t>Johnston et al. 2012 </a:t>
            </a:r>
            <a:r>
              <a:rPr lang="en-US" sz="1400" i="1" dirty="0" smtClean="0">
                <a:latin typeface="Corbel" panose="020B0503020204020204" pitchFamily="34" charset="0"/>
              </a:rPr>
              <a:t>EHP</a:t>
            </a:r>
            <a:endParaRPr lang="en-US" sz="14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4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27" y="762000"/>
            <a:ext cx="8477573" cy="5564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560387"/>
          </a:xfrm>
        </p:spPr>
        <p:txBody>
          <a:bodyPr/>
          <a:lstStyle/>
          <a:p>
            <a:r>
              <a:rPr lang="en-US" sz="2800" dirty="0" smtClean="0"/>
              <a:t>Forest ES &amp; Health: Evidence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6477000"/>
            <a:ext cx="899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orbel" pitchFamily="34" charset="0"/>
              </a:rPr>
              <a:t>Ferraro</a:t>
            </a:r>
            <a:r>
              <a:rPr lang="en-US" sz="1200" dirty="0">
                <a:latin typeface="Corbel" pitchFamily="34" charset="0"/>
              </a:rPr>
              <a:t>, PJ, K </a:t>
            </a:r>
            <a:r>
              <a:rPr lang="en-US" sz="1200" dirty="0" err="1">
                <a:latin typeface="Corbel" pitchFamily="34" charset="0"/>
              </a:rPr>
              <a:t>Lawlor</a:t>
            </a:r>
            <a:r>
              <a:rPr lang="en-US" sz="1200" dirty="0">
                <a:latin typeface="Corbel" pitchFamily="34" charset="0"/>
              </a:rPr>
              <a:t>, KL </a:t>
            </a:r>
            <a:r>
              <a:rPr lang="en-US" sz="1200" dirty="0" err="1">
                <a:latin typeface="Corbel" pitchFamily="34" charset="0"/>
              </a:rPr>
              <a:t>Mullan</a:t>
            </a:r>
            <a:r>
              <a:rPr lang="en-US" sz="1200" dirty="0">
                <a:latin typeface="Corbel" pitchFamily="34" charset="0"/>
              </a:rPr>
              <a:t>, and SK </a:t>
            </a:r>
            <a:r>
              <a:rPr lang="en-US" sz="1200" dirty="0" err="1">
                <a:latin typeface="Corbel" pitchFamily="34" charset="0"/>
              </a:rPr>
              <a:t>Pattanayak</a:t>
            </a:r>
            <a:r>
              <a:rPr lang="en-US" sz="1200" dirty="0">
                <a:latin typeface="Corbel" pitchFamily="34" charset="0"/>
              </a:rPr>
              <a:t>. </a:t>
            </a:r>
            <a:r>
              <a:rPr lang="en-US" sz="1200" b="1" i="1" dirty="0">
                <a:latin typeface="Corbel" pitchFamily="34" charset="0"/>
              </a:rPr>
              <a:t>2012</a:t>
            </a:r>
            <a:r>
              <a:rPr lang="en-US" sz="1200" dirty="0">
                <a:latin typeface="Corbel" pitchFamily="34" charset="0"/>
              </a:rPr>
              <a:t>. “Forest </a:t>
            </a:r>
            <a:r>
              <a:rPr lang="en-US" sz="1200" dirty="0" smtClean="0">
                <a:latin typeface="Corbel" pitchFamily="34" charset="0"/>
              </a:rPr>
              <a:t>figures” </a:t>
            </a:r>
            <a:r>
              <a:rPr lang="en-US" sz="1200" b="1" i="1" dirty="0">
                <a:latin typeface="Corbel" pitchFamily="34" charset="0"/>
              </a:rPr>
              <a:t>Review of Environmental Economics and Policy</a:t>
            </a:r>
            <a:r>
              <a:rPr lang="en-US" sz="1200" dirty="0">
                <a:latin typeface="Corbel" pitchFamily="34" charset="0"/>
              </a:rPr>
              <a:t>. 6 (1): 20 – 44.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E22A5C-682B-40ED-9D2B-41366DD62FA5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174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Edge</Template>
  <TotalTime>57099</TotalTime>
  <Words>2432</Words>
  <Application>Microsoft Office PowerPoint</Application>
  <PresentationFormat>On-screen Show (4:3)</PresentationFormat>
  <Paragraphs>641</Paragraphs>
  <Slides>37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Edge</vt:lpstr>
      <vt:lpstr>JieSheng Tan Soo &amp; Subhrendu K. Pattanayak </vt:lpstr>
      <vt:lpstr>PowerPoint Presentation</vt:lpstr>
      <vt:lpstr>Preview &amp; punch line(s)!</vt:lpstr>
      <vt:lpstr>Ecosystems &amp; Human Health </vt:lpstr>
      <vt:lpstr>Env Health Burden (WHO 2006)</vt:lpstr>
      <vt:lpstr>Ecosystems &amp; Human Health </vt:lpstr>
      <vt:lpstr>Myers et al.: Conclusion</vt:lpstr>
      <vt:lpstr>Marlier-Myers – modeling from Lancet?</vt:lpstr>
      <vt:lpstr>Forest ES &amp; Health: Evidence</vt:lpstr>
      <vt:lpstr>Questions</vt:lpstr>
      <vt:lpstr>Literature Review</vt:lpstr>
      <vt:lpstr>Empirical strategy</vt:lpstr>
      <vt:lpstr>Data</vt:lpstr>
      <vt:lpstr>Exposure varies over sample and time</vt:lpstr>
      <vt:lpstr>AI: peaks in the Aug-Oct period</vt:lpstr>
      <vt:lpstr>Main result in a graph: AI &amp; HaZ</vt:lpstr>
      <vt:lpstr>AI &amp; Height (HaZ)</vt:lpstr>
      <vt:lpstr>AI &amp; HaZ, WaZ, Lung fn, Cognitive</vt:lpstr>
      <vt:lpstr>Regressing health outcomes on AI</vt:lpstr>
      <vt:lpstr>Placebo 1: The year after (1998)</vt:lpstr>
      <vt:lpstr>Placebo 2: …the year Before (1996)</vt:lpstr>
      <vt:lpstr>AI &amp; Height: Catchup or Irreversible?</vt:lpstr>
      <vt:lpstr>AI &amp; Height: Catchup or Irreversible?</vt:lpstr>
      <vt:lpstr>CIFOR – fires, causes, consequences</vt:lpstr>
      <vt:lpstr>So what can we do?</vt:lpstr>
      <vt:lpstr>Do PAs make a difference services?</vt:lpstr>
      <vt:lpstr>PowerPoint Presentation</vt:lpstr>
      <vt:lpstr>CIFOR: from suppression to prevention</vt:lpstr>
      <vt:lpstr>Preview &amp; punch line(s)!</vt:lpstr>
      <vt:lpstr>PowerPoint Presentation</vt:lpstr>
      <vt:lpstr>Preview &amp; punch line(s)!</vt:lpstr>
      <vt:lpstr>AI &amp; other outcomes</vt:lpstr>
      <vt:lpstr>Placebo 1: The year after (1998)</vt:lpstr>
      <vt:lpstr>Placebo 2: …the year Before (1996)</vt:lpstr>
      <vt:lpstr>Indonesia. Early-life exposure to AI</vt:lpstr>
      <vt:lpstr>PowerPoint Presentation</vt:lpstr>
      <vt:lpstr>Coming Soon! Planetary Health by Lancet</vt:lpstr>
    </vt:vector>
  </TitlesOfParts>
  <Company>Duke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PPS-311 Lectures</dc:title>
  <dc:creator>Subhrendu K. Pattanayak</dc:creator>
  <cp:lastModifiedBy>SkP</cp:lastModifiedBy>
  <cp:revision>1386</cp:revision>
  <cp:lastPrinted>2015-11-01T19:29:39Z</cp:lastPrinted>
  <dcterms:created xsi:type="dcterms:W3CDTF">2008-10-17T17:51:54Z</dcterms:created>
  <dcterms:modified xsi:type="dcterms:W3CDTF">2015-11-02T05:24:54Z</dcterms:modified>
</cp:coreProperties>
</file>