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30"/>
  </p:notesMasterIdLst>
  <p:handoutMasterIdLst>
    <p:handoutMasterId r:id="rId31"/>
  </p:handoutMasterIdLst>
  <p:sldIdLst>
    <p:sldId id="259" r:id="rId2"/>
    <p:sldId id="262" r:id="rId3"/>
    <p:sldId id="265" r:id="rId4"/>
    <p:sldId id="270" r:id="rId5"/>
    <p:sldId id="273" r:id="rId6"/>
    <p:sldId id="276" r:id="rId7"/>
    <p:sldId id="274" r:id="rId8"/>
    <p:sldId id="275" r:id="rId9"/>
    <p:sldId id="277" r:id="rId10"/>
    <p:sldId id="282" r:id="rId11"/>
    <p:sldId id="279" r:id="rId12"/>
    <p:sldId id="280" r:id="rId13"/>
    <p:sldId id="281" r:id="rId14"/>
    <p:sldId id="283" r:id="rId15"/>
    <p:sldId id="278" r:id="rId16"/>
    <p:sldId id="284" r:id="rId17"/>
    <p:sldId id="286" r:id="rId18"/>
    <p:sldId id="287" r:id="rId19"/>
    <p:sldId id="269" r:id="rId20"/>
    <p:sldId id="267" r:id="rId21"/>
    <p:sldId id="285" r:id="rId22"/>
    <p:sldId id="289" r:id="rId23"/>
    <p:sldId id="291" r:id="rId24"/>
    <p:sldId id="290" r:id="rId25"/>
    <p:sldId id="293" r:id="rId26"/>
    <p:sldId id="297" r:id="rId27"/>
    <p:sldId id="295" r:id="rId28"/>
    <p:sldId id="264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0000CC"/>
    <a:srgbClr val="8AAB88"/>
    <a:srgbClr val="FAA634"/>
    <a:srgbClr val="D68135"/>
    <a:srgbClr val="003375"/>
    <a:srgbClr val="00929E"/>
    <a:srgbClr val="009ADE"/>
    <a:srgbClr val="6F944E"/>
    <a:srgbClr val="3F423F"/>
    <a:srgbClr val="909C9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37" autoAdjust="0"/>
    <p:restoredTop sz="83333" autoAdjust="0"/>
  </p:normalViewPr>
  <p:slideViewPr>
    <p:cSldViewPr snapToGrid="0">
      <p:cViewPr varScale="1">
        <p:scale>
          <a:sx n="61" d="100"/>
          <a:sy n="61" d="100"/>
        </p:scale>
        <p:origin x="-13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2" d="100"/>
          <a:sy n="42" d="100"/>
        </p:scale>
        <p:origin x="-1404" y="-114"/>
      </p:cViewPr>
      <p:guideLst>
        <p:guide orient="horz" pos="2880"/>
        <p:guide pos="2160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My%20Documents\Downloads\exp%20in%20fyp.xls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dministrator\My%20Documents\Downloads\graph%20(1).xlsx" TargetMode="External"/><Relationship Id="rId1" Type="http://schemas.openxmlformats.org/officeDocument/2006/relationships/image" Target="../media/image34.jpeg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dministrator\My%20Documents\Downloads\graph%20(1).xlsx" TargetMode="External"/><Relationship Id="rId1" Type="http://schemas.openxmlformats.org/officeDocument/2006/relationships/image" Target="../media/image35.jpeg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ri%20pc\sandee%20project\working%20folder\data\tiger%20population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ri%20pc\sandee%20project\working%20folder\data\tiger%20popul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RI%20PC%20Backup\sandee%20project\working%20folder\data\MoEF%20outlay%20and%20exp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ri%20pc\sandee%20project\working%20folder\Book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Desktop\sandee%20project\working%20folder\Book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Desktop\sandee%20project\working%20folder\Book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Desktop\sandee%20project\working%20folder\Book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ri%20pc\sandee%20project\working%20folder\results\exp_tiger%20reserves_working@06111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ri%20pc\sandee%20project\working%20folder\results\exp_tiger%20reserves_working@061112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dministrator\My%20Documents\Downloads\graph%20(1).xlsx" TargetMode="External"/><Relationship Id="rId1" Type="http://schemas.openxmlformats.org/officeDocument/2006/relationships/image" Target="../media/image33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9.6249755352186744E-2"/>
          <c:y val="3.7439613526570124E-2"/>
          <c:w val="0.8860541421420407"/>
          <c:h val="0.8364553615580661"/>
        </c:manualLayout>
      </c:layout>
      <c:barChart>
        <c:barDir val="col"/>
        <c:grouping val="clustered"/>
        <c:ser>
          <c:idx val="0"/>
          <c:order val="0"/>
          <c:tx>
            <c:strRef>
              <c:f>allocation!$C$53</c:f>
              <c:strCache>
                <c:ptCount val="1"/>
                <c:pt idx="0">
                  <c:v>Rs. Millions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allocation!$B$54:$B$60</c:f>
              <c:strCache>
                <c:ptCount val="7"/>
                <c:pt idx="0">
                  <c:v>1974-79</c:v>
                </c:pt>
                <c:pt idx="1">
                  <c:v>1980-85</c:v>
                </c:pt>
                <c:pt idx="2">
                  <c:v>1985-90</c:v>
                </c:pt>
                <c:pt idx="3">
                  <c:v>1992-97</c:v>
                </c:pt>
                <c:pt idx="4">
                  <c:v>1997-02</c:v>
                </c:pt>
                <c:pt idx="5">
                  <c:v>2002-07</c:v>
                </c:pt>
                <c:pt idx="6">
                  <c:v>2007-12</c:v>
                </c:pt>
              </c:strCache>
            </c:strRef>
          </c:cat>
          <c:val>
            <c:numRef>
              <c:f>allocation!$C$54:$C$60</c:f>
              <c:numCache>
                <c:formatCode>0</c:formatCode>
                <c:ptCount val="7"/>
                <c:pt idx="0">
                  <c:v>311.41879961186089</c:v>
                </c:pt>
                <c:pt idx="1">
                  <c:v>243.09487444678498</c:v>
                </c:pt>
                <c:pt idx="2">
                  <c:v>490.28740684503816</c:v>
                </c:pt>
                <c:pt idx="3">
                  <c:v>668.96354306148032</c:v>
                </c:pt>
                <c:pt idx="4">
                  <c:v>920.32796885971936</c:v>
                </c:pt>
                <c:pt idx="5">
                  <c:v>1505.9574642165499</c:v>
                </c:pt>
                <c:pt idx="6">
                  <c:v>5845.0128796340114</c:v>
                </c:pt>
              </c:numCache>
            </c:numRef>
          </c:val>
        </c:ser>
        <c:axId val="72171520"/>
        <c:axId val="72173056"/>
      </c:barChart>
      <c:catAx>
        <c:axId val="72171520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72173056"/>
        <c:crosses val="autoZero"/>
        <c:auto val="1"/>
        <c:lblAlgn val="ctr"/>
        <c:lblOffset val="100"/>
      </c:catAx>
      <c:valAx>
        <c:axId val="72173056"/>
        <c:scaling>
          <c:orientation val="minMax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72171520"/>
        <c:crosses val="autoZero"/>
        <c:crossBetween val="between"/>
      </c:valAx>
      <c:spPr>
        <a:noFill/>
        <a:ln w="25400">
          <a:noFill/>
        </a:ln>
      </c:spPr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FFFF00">
                <a:alpha val="64000"/>
              </a:srgbClr>
            </a:solidFill>
          </c:spPr>
          <c:dLbls>
            <c:spPr>
              <a:noFill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Val val="1"/>
          </c:dLbls>
          <c:cat>
            <c:numRef>
              <c:f>'all park tiger number data'!$W$6:$W$7</c:f>
              <c:numCache>
                <c:formatCode>General</c:formatCode>
                <c:ptCount val="2"/>
                <c:pt idx="0">
                  <c:v>2006</c:v>
                </c:pt>
                <c:pt idx="1">
                  <c:v>2010</c:v>
                </c:pt>
              </c:numCache>
            </c:numRef>
          </c:cat>
          <c:val>
            <c:numRef>
              <c:f>'all park tiger number data'!$X$6:$X$7</c:f>
              <c:numCache>
                <c:formatCode>General</c:formatCode>
                <c:ptCount val="2"/>
                <c:pt idx="0">
                  <c:v>1411</c:v>
                </c:pt>
                <c:pt idx="1">
                  <c:v>1706</c:v>
                </c:pt>
              </c:numCache>
            </c:numRef>
          </c:val>
        </c:ser>
        <c:axId val="72968448"/>
        <c:axId val="72986624"/>
      </c:barChart>
      <c:catAx>
        <c:axId val="729684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72986624"/>
        <c:crosses val="autoZero"/>
        <c:auto val="1"/>
        <c:lblAlgn val="ctr"/>
        <c:lblOffset val="100"/>
      </c:catAx>
      <c:valAx>
        <c:axId val="7298662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72968448"/>
        <c:crosses val="autoZero"/>
        <c:crossBetween val="between"/>
      </c:valAx>
      <c:spPr>
        <a:blipFill dpi="0" rotWithShape="1">
          <a:blip xmlns:r="http://schemas.openxmlformats.org/officeDocument/2006/relationships" r:embed="rId1">
            <a:alphaModFix amt="30000"/>
          </a:blip>
          <a:srcRect/>
          <a:stretch>
            <a:fillRect/>
          </a:stretch>
        </a:blipFill>
      </c:spPr>
    </c:plotArea>
    <c:plotVisOnly val="1"/>
    <c:dispBlanksAs val="gap"/>
  </c:chart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FF0000">
                <a:alpha val="63000"/>
              </a:srgbClr>
            </a:solidFill>
          </c:spPr>
          <c:dLbls>
            <c:spPr>
              <a:noFill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Val val="1"/>
          </c:dLbls>
          <c:cat>
            <c:numRef>
              <c:f>'all park tiger number data'!$W$9:$W$10</c:f>
              <c:numCache>
                <c:formatCode>General</c:formatCode>
                <c:ptCount val="2"/>
                <c:pt idx="0">
                  <c:v>2006</c:v>
                </c:pt>
                <c:pt idx="1">
                  <c:v>2010</c:v>
                </c:pt>
              </c:numCache>
            </c:numRef>
          </c:cat>
          <c:val>
            <c:numRef>
              <c:f>'all park tiger number data'!$X$9:$X$10</c:f>
              <c:numCache>
                <c:formatCode>General</c:formatCode>
                <c:ptCount val="2"/>
                <c:pt idx="0">
                  <c:v>93697</c:v>
                </c:pt>
                <c:pt idx="1">
                  <c:v>81881</c:v>
                </c:pt>
              </c:numCache>
            </c:numRef>
          </c:val>
        </c:ser>
        <c:axId val="73001984"/>
        <c:axId val="73147136"/>
      </c:barChart>
      <c:catAx>
        <c:axId val="730019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73147136"/>
        <c:crosses val="autoZero"/>
        <c:auto val="1"/>
        <c:lblAlgn val="ctr"/>
        <c:lblOffset val="100"/>
      </c:catAx>
      <c:valAx>
        <c:axId val="7314713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73001984"/>
        <c:crosses val="autoZero"/>
        <c:crossBetween val="between"/>
      </c:valAx>
      <c:spPr>
        <a:blipFill dpi="0" rotWithShape="1">
          <a:blip xmlns:r="http://schemas.openxmlformats.org/officeDocument/2006/relationships" r:embed="rId1">
            <a:alphaModFix amt="44000"/>
          </a:blip>
          <a:srcRect/>
          <a:stretch>
            <a:fillRect/>
          </a:stretch>
        </a:blipFill>
        <a:ln w="25400">
          <a:noFill/>
        </a:ln>
      </c:spPr>
    </c:plotArea>
    <c:plotVisOnly val="1"/>
    <c:dispBlanksAs val="gap"/>
  </c:chart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1"/>
          <c:order val="0"/>
          <c:tx>
            <c:strRef>
              <c:f>Sheet3!$C$2</c:f>
              <c:strCache>
                <c:ptCount val="1"/>
                <c:pt idx="0">
                  <c:v>% Population Change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Sheet3!$A$3:$A$25</c:f>
              <c:strCache>
                <c:ptCount val="23"/>
                <c:pt idx="0">
                  <c:v>Bandipur</c:v>
                </c:pt>
                <c:pt idx="1">
                  <c:v>Corbett</c:v>
                </c:pt>
                <c:pt idx="2">
                  <c:v>Kanha</c:v>
                </c:pt>
                <c:pt idx="3">
                  <c:v>Manas</c:v>
                </c:pt>
                <c:pt idx="4">
                  <c:v>Melghat</c:v>
                </c:pt>
                <c:pt idx="5">
                  <c:v>Palamu</c:v>
                </c:pt>
                <c:pt idx="6">
                  <c:v>Ranthambore</c:v>
                </c:pt>
                <c:pt idx="7">
                  <c:v>Simlipal</c:v>
                </c:pt>
                <c:pt idx="8">
                  <c:v>Sunderbans</c:v>
                </c:pt>
                <c:pt idx="9">
                  <c:v>Periyar</c:v>
                </c:pt>
                <c:pt idx="10">
                  <c:v>NSTR</c:v>
                </c:pt>
                <c:pt idx="11">
                  <c:v>Dudhwa</c:v>
                </c:pt>
                <c:pt idx="12">
                  <c:v>KMTR</c:v>
                </c:pt>
                <c:pt idx="13">
                  <c:v>Valmiki</c:v>
                </c:pt>
                <c:pt idx="14">
                  <c:v>Pench(mp)</c:v>
                </c:pt>
                <c:pt idx="15">
                  <c:v>Tadoba</c:v>
                </c:pt>
                <c:pt idx="16">
                  <c:v>Bandhavgarh</c:v>
                </c:pt>
                <c:pt idx="17">
                  <c:v>Panna</c:v>
                </c:pt>
                <c:pt idx="18">
                  <c:v>Dampa</c:v>
                </c:pt>
                <c:pt idx="19">
                  <c:v>Bhadra</c:v>
                </c:pt>
                <c:pt idx="20">
                  <c:v>Pench(MH)</c:v>
                </c:pt>
                <c:pt idx="21">
                  <c:v>Nameri</c:v>
                </c:pt>
                <c:pt idx="22">
                  <c:v>Satpura</c:v>
                </c:pt>
              </c:strCache>
            </c:strRef>
          </c:cat>
          <c:val>
            <c:numRef>
              <c:f>Sheet3!$C$3:$C$25</c:f>
              <c:numCache>
                <c:formatCode>General</c:formatCode>
                <c:ptCount val="23"/>
                <c:pt idx="0">
                  <c:v>20.830000000000005</c:v>
                </c:pt>
                <c:pt idx="1">
                  <c:v>30.49</c:v>
                </c:pt>
                <c:pt idx="2">
                  <c:v>-32.58</c:v>
                </c:pt>
                <c:pt idx="4">
                  <c:v>16.670000000000005</c:v>
                </c:pt>
                <c:pt idx="6">
                  <c:v>-3.13</c:v>
                </c:pt>
                <c:pt idx="7">
                  <c:v>15</c:v>
                </c:pt>
                <c:pt idx="9">
                  <c:v>13.04</c:v>
                </c:pt>
                <c:pt idx="10">
                  <c:v>13.21</c:v>
                </c:pt>
                <c:pt idx="11">
                  <c:v>17.89</c:v>
                </c:pt>
                <c:pt idx="12">
                  <c:v>85.710000000000022</c:v>
                </c:pt>
                <c:pt idx="13">
                  <c:v>-10</c:v>
                </c:pt>
                <c:pt idx="14">
                  <c:v>63.64</c:v>
                </c:pt>
                <c:pt idx="15">
                  <c:v>102.94000000000008</c:v>
                </c:pt>
                <c:pt idx="16">
                  <c:v>25.53</c:v>
                </c:pt>
                <c:pt idx="17">
                  <c:v>-87.5</c:v>
                </c:pt>
                <c:pt idx="19">
                  <c:v>-31.03</c:v>
                </c:pt>
                <c:pt idx="20">
                  <c:v>-42.11</c:v>
                </c:pt>
                <c:pt idx="22">
                  <c:v>10.26</c:v>
                </c:pt>
              </c:numCache>
            </c:numRef>
          </c:val>
        </c:ser>
        <c:axId val="73191808"/>
        <c:axId val="73193344"/>
      </c:barChart>
      <c:catAx>
        <c:axId val="7319180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73193344"/>
        <c:crosses val="autoZero"/>
        <c:auto val="1"/>
        <c:lblAlgn val="ctr"/>
        <c:lblOffset val="100"/>
      </c:catAx>
      <c:valAx>
        <c:axId val="7319334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73191808"/>
        <c:crosses val="autoZero"/>
        <c:crossBetween val="between"/>
      </c:valAx>
    </c:plotArea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687386004715512E-2"/>
          <c:y val="1.494051879878653E-2"/>
          <c:w val="0.92041427554606481"/>
          <c:h val="0.94847394075740488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18CA0A"/>
            </a:solidFill>
          </c:spPr>
          <c:cat>
            <c:strRef>
              <c:f>Sheet3!$A$3:$A$25</c:f>
              <c:strCache>
                <c:ptCount val="23"/>
                <c:pt idx="0">
                  <c:v>Bandipur</c:v>
                </c:pt>
                <c:pt idx="1">
                  <c:v>Corbett</c:v>
                </c:pt>
                <c:pt idx="2">
                  <c:v>Kanha</c:v>
                </c:pt>
                <c:pt idx="3">
                  <c:v>Manas</c:v>
                </c:pt>
                <c:pt idx="4">
                  <c:v>Melghat</c:v>
                </c:pt>
                <c:pt idx="5">
                  <c:v>Palamu</c:v>
                </c:pt>
                <c:pt idx="6">
                  <c:v>Ranthambore</c:v>
                </c:pt>
                <c:pt idx="7">
                  <c:v>Simlipal</c:v>
                </c:pt>
                <c:pt idx="8">
                  <c:v>Sunderbans</c:v>
                </c:pt>
                <c:pt idx="9">
                  <c:v>Periyar</c:v>
                </c:pt>
                <c:pt idx="10">
                  <c:v>NSTR</c:v>
                </c:pt>
                <c:pt idx="11">
                  <c:v>Dudhwa</c:v>
                </c:pt>
                <c:pt idx="12">
                  <c:v>KMTR</c:v>
                </c:pt>
                <c:pt idx="13">
                  <c:v>Valmiki</c:v>
                </c:pt>
                <c:pt idx="14">
                  <c:v>Pench(mp)</c:v>
                </c:pt>
                <c:pt idx="15">
                  <c:v>Tadoba</c:v>
                </c:pt>
                <c:pt idx="16">
                  <c:v>Bandhavgarh</c:v>
                </c:pt>
                <c:pt idx="17">
                  <c:v>Panna</c:v>
                </c:pt>
                <c:pt idx="18">
                  <c:v>Dampa</c:v>
                </c:pt>
                <c:pt idx="19">
                  <c:v>Bhadra</c:v>
                </c:pt>
                <c:pt idx="20">
                  <c:v>Pench(MH)</c:v>
                </c:pt>
                <c:pt idx="21">
                  <c:v>Nameri</c:v>
                </c:pt>
                <c:pt idx="22">
                  <c:v>Satpura</c:v>
                </c:pt>
              </c:strCache>
            </c:strRef>
          </c:cat>
          <c:val>
            <c:numRef>
              <c:f>Sheet3!$D$3:$D$25</c:f>
              <c:numCache>
                <c:formatCode>General</c:formatCode>
                <c:ptCount val="23"/>
                <c:pt idx="0">
                  <c:v>89.7</c:v>
                </c:pt>
                <c:pt idx="1">
                  <c:v>60.71</c:v>
                </c:pt>
                <c:pt idx="2">
                  <c:v>-41.9</c:v>
                </c:pt>
                <c:pt idx="3">
                  <c:v>40.44</c:v>
                </c:pt>
                <c:pt idx="4">
                  <c:v>22.87</c:v>
                </c:pt>
                <c:pt idx="5">
                  <c:v>-48.190000000000012</c:v>
                </c:pt>
                <c:pt idx="6">
                  <c:v>13.370000000000006</c:v>
                </c:pt>
                <c:pt idx="7">
                  <c:v>-54.230000000000011</c:v>
                </c:pt>
                <c:pt idx="8">
                  <c:v>3.72</c:v>
                </c:pt>
                <c:pt idx="9">
                  <c:v>6.18</c:v>
                </c:pt>
                <c:pt idx="10">
                  <c:v>-68.709999999999994</c:v>
                </c:pt>
                <c:pt idx="11">
                  <c:v>93.16</c:v>
                </c:pt>
                <c:pt idx="12">
                  <c:v>-25.97</c:v>
                </c:pt>
                <c:pt idx="13">
                  <c:v>36.08</c:v>
                </c:pt>
                <c:pt idx="14">
                  <c:v>195.68</c:v>
                </c:pt>
                <c:pt idx="15">
                  <c:v>236.76999999999998</c:v>
                </c:pt>
                <c:pt idx="16">
                  <c:v>0.25</c:v>
                </c:pt>
                <c:pt idx="17">
                  <c:v>-52.86</c:v>
                </c:pt>
                <c:pt idx="18">
                  <c:v>1.24</c:v>
                </c:pt>
                <c:pt idx="19">
                  <c:v>-14.2</c:v>
                </c:pt>
                <c:pt idx="20">
                  <c:v>0</c:v>
                </c:pt>
                <c:pt idx="21">
                  <c:v>64.16</c:v>
                </c:pt>
                <c:pt idx="22">
                  <c:v>2.73</c:v>
                </c:pt>
              </c:numCache>
            </c:numRef>
          </c:val>
        </c:ser>
        <c:axId val="73077888"/>
        <c:axId val="73079424"/>
      </c:barChart>
      <c:catAx>
        <c:axId val="7307788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73079424"/>
        <c:crosses val="autoZero"/>
        <c:auto val="1"/>
        <c:lblAlgn val="ctr"/>
        <c:lblOffset val="100"/>
        <c:tickLblSkip val="1"/>
      </c:catAx>
      <c:valAx>
        <c:axId val="7307942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73077888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graphs!$B$26</c:f>
              <c:strCache>
                <c:ptCount val="1"/>
                <c:pt idx="0">
                  <c:v>% of Total Forest and Wildlife</c:v>
                </c:pt>
              </c:strCache>
            </c:strRef>
          </c:tx>
          <c:spPr>
            <a:ln w="38100">
              <a:solidFill>
                <a:srgbClr val="2704A8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Val val="1"/>
          </c:dLbls>
          <c:cat>
            <c:strRef>
              <c:f>graphs!$A$27:$A$36</c:f>
              <c:strCache>
                <c:ptCount val="10"/>
                <c:pt idx="0">
                  <c:v>2002-03</c:v>
                </c:pt>
                <c:pt idx="1">
                  <c:v>2003-04</c:v>
                </c:pt>
                <c:pt idx="2">
                  <c:v>2004-05</c:v>
                </c:pt>
                <c:pt idx="3">
                  <c:v>2005-06</c:v>
                </c:pt>
                <c:pt idx="4">
                  <c:v>2006-07</c:v>
                </c:pt>
                <c:pt idx="5">
                  <c:v>2007-08</c:v>
                </c:pt>
                <c:pt idx="6">
                  <c:v>2008-09</c:v>
                </c:pt>
                <c:pt idx="7">
                  <c:v>2009-10</c:v>
                </c:pt>
                <c:pt idx="8">
                  <c:v>2010-11</c:v>
                </c:pt>
                <c:pt idx="9">
                  <c:v>2011-12</c:v>
                </c:pt>
              </c:strCache>
            </c:strRef>
          </c:cat>
          <c:val>
            <c:numRef>
              <c:f>graphs!$B$27:$B$36</c:f>
              <c:numCache>
                <c:formatCode>0.00</c:formatCode>
                <c:ptCount val="10"/>
                <c:pt idx="0">
                  <c:v>26.792452830188612</c:v>
                </c:pt>
                <c:pt idx="1">
                  <c:v>22.303087216809491</c:v>
                </c:pt>
                <c:pt idx="2">
                  <c:v>12.905796348265996</c:v>
                </c:pt>
                <c:pt idx="3">
                  <c:v>12.660656052177284</c:v>
                </c:pt>
                <c:pt idx="4">
                  <c:v>11.062296532760254</c:v>
                </c:pt>
                <c:pt idx="5">
                  <c:v>9.0444775484145499</c:v>
                </c:pt>
                <c:pt idx="6">
                  <c:v>8.9025394493779739</c:v>
                </c:pt>
                <c:pt idx="7">
                  <c:v>24.04252163164394</c:v>
                </c:pt>
                <c:pt idx="8">
                  <c:v>20.813535512126592</c:v>
                </c:pt>
                <c:pt idx="9">
                  <c:v>17.550804677050575</c:v>
                </c:pt>
              </c:numCache>
            </c:numRef>
          </c:val>
        </c:ser>
        <c:ser>
          <c:idx val="1"/>
          <c:order val="1"/>
          <c:tx>
            <c:strRef>
              <c:f>graphs!$C$26</c:f>
              <c:strCache>
                <c:ptCount val="1"/>
                <c:pt idx="0">
                  <c:v> % of MoEF's Total Expenditure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Val val="1"/>
          </c:dLbls>
          <c:cat>
            <c:strRef>
              <c:f>graphs!$A$27:$A$36</c:f>
              <c:strCache>
                <c:ptCount val="10"/>
                <c:pt idx="0">
                  <c:v>2002-03</c:v>
                </c:pt>
                <c:pt idx="1">
                  <c:v>2003-04</c:v>
                </c:pt>
                <c:pt idx="2">
                  <c:v>2004-05</c:v>
                </c:pt>
                <c:pt idx="3">
                  <c:v>2005-06</c:v>
                </c:pt>
                <c:pt idx="4">
                  <c:v>2006-07</c:v>
                </c:pt>
                <c:pt idx="5">
                  <c:v>2007-08</c:v>
                </c:pt>
                <c:pt idx="6">
                  <c:v>2008-09</c:v>
                </c:pt>
                <c:pt idx="7">
                  <c:v>2009-10</c:v>
                </c:pt>
                <c:pt idx="8">
                  <c:v>2010-11</c:v>
                </c:pt>
                <c:pt idx="9">
                  <c:v>2011-12</c:v>
                </c:pt>
              </c:strCache>
            </c:strRef>
          </c:cat>
          <c:val>
            <c:numRef>
              <c:f>graphs!$C$27:$C$36</c:f>
              <c:numCache>
                <c:formatCode>0.00</c:formatCode>
                <c:ptCount val="10"/>
                <c:pt idx="0">
                  <c:v>7.1717171717171722</c:v>
                </c:pt>
                <c:pt idx="1">
                  <c:v>5.6435643564356308</c:v>
                </c:pt>
                <c:pt idx="2">
                  <c:v>3.2391304347826084</c:v>
                </c:pt>
                <c:pt idx="3">
                  <c:v>2.6722595168878707</c:v>
                </c:pt>
                <c:pt idx="4">
                  <c:v>2.6140276190689575</c:v>
                </c:pt>
                <c:pt idx="5">
                  <c:v>5.0333086602516799</c:v>
                </c:pt>
                <c:pt idx="6">
                  <c:v>5.3333333333333472</c:v>
                </c:pt>
                <c:pt idx="7">
                  <c:v>12.932446808510678</c:v>
                </c:pt>
                <c:pt idx="8">
                  <c:v>9.1590909090909225</c:v>
                </c:pt>
                <c:pt idx="9">
                  <c:v>7.0743478260869406</c:v>
                </c:pt>
              </c:numCache>
            </c:numRef>
          </c:val>
        </c:ser>
        <c:marker val="1"/>
        <c:axId val="72210304"/>
        <c:axId val="72211840"/>
      </c:lineChart>
      <c:catAx>
        <c:axId val="72210304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72211840"/>
        <c:crosses val="autoZero"/>
        <c:auto val="1"/>
        <c:lblAlgn val="ctr"/>
        <c:lblOffset val="100"/>
      </c:catAx>
      <c:valAx>
        <c:axId val="72211840"/>
        <c:scaling>
          <c:orientation val="minMax"/>
        </c:scaling>
        <c:axPos val="l"/>
        <c:numFmt formatCode="0.00" sourceLinked="1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7221030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Percent val="1"/>
            <c:showLeaderLines val="1"/>
          </c:dLbls>
          <c:cat>
            <c:strRef>
              <c:f>rec_nonrec!$N$20:$P$20</c:f>
              <c:strCache>
                <c:ptCount val="3"/>
                <c:pt idx="0">
                  <c:v>Non-Recurring</c:v>
                </c:pt>
                <c:pt idx="1">
                  <c:v>Recurring</c:v>
                </c:pt>
                <c:pt idx="2">
                  <c:v>Eco Development</c:v>
                </c:pt>
              </c:strCache>
            </c:strRef>
          </c:cat>
          <c:val>
            <c:numRef>
              <c:f>rec_nonrec!$N$21:$P$21</c:f>
              <c:numCache>
                <c:formatCode>0.00</c:formatCode>
                <c:ptCount val="3"/>
                <c:pt idx="0">
                  <c:v>35024.461362719077</c:v>
                </c:pt>
                <c:pt idx="1">
                  <c:v>20100.162311423173</c:v>
                </c:pt>
                <c:pt idx="2">
                  <c:v>1645.2361986944366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83058683289588819"/>
          <c:y val="0.27875632393776878"/>
          <c:w val="0.16107983377077864"/>
          <c:h val="0.36519247594050758"/>
        </c:manualLayout>
      </c:layout>
      <c:txPr>
        <a:bodyPr/>
        <a:lstStyle/>
        <a:p>
          <a:pPr>
            <a:defRPr sz="1400" b="1"/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Percent val="1"/>
            <c:showLeaderLines val="1"/>
          </c:dLbls>
          <c:cat>
            <c:strRef>
              <c:f>'exp head'!$Z$8:$Z$14</c:f>
              <c:strCache>
                <c:ptCount val="7"/>
                <c:pt idx="0">
                  <c:v>infrastructure</c:v>
                </c:pt>
                <c:pt idx="1">
                  <c:v>protection</c:v>
                </c:pt>
                <c:pt idx="2">
                  <c:v>relocation</c:v>
                </c:pt>
                <c:pt idx="3">
                  <c:v>habitat</c:v>
                </c:pt>
                <c:pt idx="4">
                  <c:v>conflict</c:v>
                </c:pt>
                <c:pt idx="5">
                  <c:v>other</c:v>
                </c:pt>
                <c:pt idx="6">
                  <c:v>ecodev</c:v>
                </c:pt>
              </c:strCache>
            </c:strRef>
          </c:cat>
          <c:val>
            <c:numRef>
              <c:f>'exp head'!$AA$8:$AA$14</c:f>
              <c:numCache>
                <c:formatCode>0.00</c:formatCode>
                <c:ptCount val="7"/>
                <c:pt idx="0">
                  <c:v>9919.8677890450417</c:v>
                </c:pt>
                <c:pt idx="1">
                  <c:v>12218.410119126547</c:v>
                </c:pt>
                <c:pt idx="2">
                  <c:v>21770.924274296329</c:v>
                </c:pt>
                <c:pt idx="3">
                  <c:v>4920.7015293356853</c:v>
                </c:pt>
                <c:pt idx="4">
                  <c:v>1407.4945118904832</c:v>
                </c:pt>
                <c:pt idx="5">
                  <c:v>4971.2595027351208</c:v>
                </c:pt>
                <c:pt idx="6">
                  <c:v>1645.2361986944366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Percent val="1"/>
            <c:showLeaderLines val="1"/>
          </c:dLbls>
          <c:cat>
            <c:strRef>
              <c:f>'[Book1.xlsx]exp head'!$AB$8:$AB$13</c:f>
              <c:strCache>
                <c:ptCount val="6"/>
                <c:pt idx="0">
                  <c:v>infrastructure</c:v>
                </c:pt>
                <c:pt idx="1">
                  <c:v>protection</c:v>
                </c:pt>
                <c:pt idx="2">
                  <c:v>relocation</c:v>
                </c:pt>
                <c:pt idx="3">
                  <c:v>habitat</c:v>
                </c:pt>
                <c:pt idx="4">
                  <c:v>conflict</c:v>
                </c:pt>
                <c:pt idx="5">
                  <c:v>other</c:v>
                </c:pt>
              </c:strCache>
            </c:strRef>
          </c:cat>
          <c:val>
            <c:numRef>
              <c:f>'[Book1.xlsx]exp head'!$AC$8:$AC$13</c:f>
              <c:numCache>
                <c:formatCode>General</c:formatCode>
                <c:ptCount val="6"/>
                <c:pt idx="0">
                  <c:v>3342.4227299136337</c:v>
                </c:pt>
                <c:pt idx="1">
                  <c:v>4993.2970097454745</c:v>
                </c:pt>
                <c:pt idx="2">
                  <c:v>21770.924274296325</c:v>
                </c:pt>
                <c:pt idx="3">
                  <c:v>941.9860489634741</c:v>
                </c:pt>
                <c:pt idx="4">
                  <c:v>803.6853366886819</c:v>
                </c:pt>
                <c:pt idx="5">
                  <c:v>3253.9682373468509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6029226902753977"/>
          <c:y val="0.10093931984819135"/>
          <c:w val="0.22579919764920234"/>
          <c:h val="0.52497300332921604"/>
        </c:manualLayout>
      </c:layout>
      <c:txPr>
        <a:bodyPr/>
        <a:lstStyle/>
        <a:p>
          <a:pPr>
            <a:defRPr sz="1200" b="1"/>
          </a:pPr>
          <a:endParaRPr lang="en-US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2614246135899679"/>
          <c:y val="0.10212135238341581"/>
          <c:w val="0.57158282298046081"/>
          <c:h val="0.88940809968847356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Percent val="1"/>
            <c:showLeaderLines val="1"/>
          </c:dLbls>
          <c:cat>
            <c:strRef>
              <c:f>'exp head'!$AF$8:$AF$12</c:f>
              <c:strCache>
                <c:ptCount val="5"/>
                <c:pt idx="0">
                  <c:v>infrastructure</c:v>
                </c:pt>
                <c:pt idx="1">
                  <c:v>protection</c:v>
                </c:pt>
                <c:pt idx="2">
                  <c:v>habitat</c:v>
                </c:pt>
                <c:pt idx="3">
                  <c:v>conflict</c:v>
                </c:pt>
                <c:pt idx="4">
                  <c:v>other</c:v>
                </c:pt>
              </c:strCache>
            </c:strRef>
          </c:cat>
          <c:val>
            <c:numRef>
              <c:f>'exp head'!$AG$8:$AG$12</c:f>
              <c:numCache>
                <c:formatCode>0.00</c:formatCode>
                <c:ptCount val="5"/>
                <c:pt idx="0">
                  <c:v>6577.4450591314071</c:v>
                </c:pt>
                <c:pt idx="1">
                  <c:v>7225.1131093810736</c:v>
                </c:pt>
                <c:pt idx="2">
                  <c:v>3978.7154803722124</c:v>
                </c:pt>
                <c:pt idx="3">
                  <c:v>603.80917520180151</c:v>
                </c:pt>
                <c:pt idx="4">
                  <c:v>1717.2912653882699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6757527704870221"/>
          <c:y val="0.25990055203490547"/>
          <c:w val="0.21853583406240887"/>
          <c:h val="0.47299470427673906"/>
        </c:manualLayout>
      </c:layout>
      <c:txPr>
        <a:bodyPr/>
        <a:lstStyle/>
        <a:p>
          <a:pPr>
            <a:defRPr sz="1200" b="1"/>
          </a:pPr>
          <a:endParaRPr lang="en-US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7030A0"/>
            </a:solidFill>
          </c:spPr>
          <c:cat>
            <c:strRef>
              <c:f>TR!$G$1:$G$28</c:f>
              <c:strCache>
                <c:ptCount val="28"/>
                <c:pt idx="0">
                  <c:v>Bandipur</c:v>
                </c:pt>
                <c:pt idx="1">
                  <c:v>Corbett</c:v>
                </c:pt>
                <c:pt idx="2">
                  <c:v>Kanha</c:v>
                </c:pt>
                <c:pt idx="3">
                  <c:v>Manas</c:v>
                </c:pt>
                <c:pt idx="4">
                  <c:v>Melghat</c:v>
                </c:pt>
                <c:pt idx="5">
                  <c:v>Palamu</c:v>
                </c:pt>
                <c:pt idx="6">
                  <c:v>Ranthambore</c:v>
                </c:pt>
                <c:pt idx="7">
                  <c:v>Simlipal</c:v>
                </c:pt>
                <c:pt idx="8">
                  <c:v>Sunderbans</c:v>
                </c:pt>
                <c:pt idx="9">
                  <c:v>Periyar</c:v>
                </c:pt>
                <c:pt idx="10">
                  <c:v>Sariska</c:v>
                </c:pt>
                <c:pt idx="11">
                  <c:v>Buxa</c:v>
                </c:pt>
                <c:pt idx="12">
                  <c:v>Indravati</c:v>
                </c:pt>
                <c:pt idx="13">
                  <c:v>Nagarjunasagar</c:v>
                </c:pt>
                <c:pt idx="14">
                  <c:v>Namdapha</c:v>
                </c:pt>
                <c:pt idx="15">
                  <c:v>Dudhwa</c:v>
                </c:pt>
                <c:pt idx="16">
                  <c:v>KMTR</c:v>
                </c:pt>
                <c:pt idx="17">
                  <c:v>Valmiki</c:v>
                </c:pt>
                <c:pt idx="18">
                  <c:v>Pench(MP)</c:v>
                </c:pt>
                <c:pt idx="19">
                  <c:v>Tadoba</c:v>
                </c:pt>
                <c:pt idx="20">
                  <c:v>Bandhavgarh</c:v>
                </c:pt>
                <c:pt idx="21">
                  <c:v>Panna</c:v>
                </c:pt>
                <c:pt idx="22">
                  <c:v>Dampa</c:v>
                </c:pt>
                <c:pt idx="23">
                  <c:v>Bhadra</c:v>
                </c:pt>
                <c:pt idx="24">
                  <c:v>Pench(MH)</c:v>
                </c:pt>
                <c:pt idx="25">
                  <c:v>Pakke</c:v>
                </c:pt>
                <c:pt idx="26">
                  <c:v>Nameri</c:v>
                </c:pt>
                <c:pt idx="27">
                  <c:v>Satpura</c:v>
                </c:pt>
              </c:strCache>
            </c:strRef>
          </c:cat>
          <c:val>
            <c:numRef>
              <c:f>TR!$H$1:$H$28</c:f>
              <c:numCache>
                <c:formatCode>0</c:formatCode>
                <c:ptCount val="28"/>
                <c:pt idx="0">
                  <c:v>1527.6191231596238</c:v>
                </c:pt>
                <c:pt idx="1">
                  <c:v>1998.0236491467151</c:v>
                </c:pt>
                <c:pt idx="2">
                  <c:v>2322.2064631008088</c:v>
                </c:pt>
                <c:pt idx="3">
                  <c:v>1265.7774548307182</c:v>
                </c:pt>
                <c:pt idx="4">
                  <c:v>1441.0480524971863</c:v>
                </c:pt>
                <c:pt idx="5">
                  <c:v>1246.7892577215707</c:v>
                </c:pt>
                <c:pt idx="6">
                  <c:v>1258.332007938418</c:v>
                </c:pt>
                <c:pt idx="7">
                  <c:v>1747.7452499648041</c:v>
                </c:pt>
                <c:pt idx="8">
                  <c:v>1264.6853684439693</c:v>
                </c:pt>
                <c:pt idx="9">
                  <c:v>1241.8989569408945</c:v>
                </c:pt>
                <c:pt idx="10">
                  <c:v>1109.3996388777978</c:v>
                </c:pt>
                <c:pt idx="11">
                  <c:v>668.84238626253068</c:v>
                </c:pt>
                <c:pt idx="12">
                  <c:v>322.63868081102271</c:v>
                </c:pt>
                <c:pt idx="13">
                  <c:v>428.90284194577424</c:v>
                </c:pt>
                <c:pt idx="14">
                  <c:v>715.01867548158441</c:v>
                </c:pt>
                <c:pt idx="15">
                  <c:v>2071.1246596644492</c:v>
                </c:pt>
                <c:pt idx="16">
                  <c:v>1301.2315222330008</c:v>
                </c:pt>
                <c:pt idx="17">
                  <c:v>983.29644430863709</c:v>
                </c:pt>
                <c:pt idx="18">
                  <c:v>1503.96742428993</c:v>
                </c:pt>
                <c:pt idx="19">
                  <c:v>1252.4751843273189</c:v>
                </c:pt>
                <c:pt idx="20">
                  <c:v>1782.337061850568</c:v>
                </c:pt>
                <c:pt idx="21">
                  <c:v>1548.1572696315359</c:v>
                </c:pt>
                <c:pt idx="22">
                  <c:v>1029.4432076133007</c:v>
                </c:pt>
                <c:pt idx="23">
                  <c:v>1393.0793610314354</c:v>
                </c:pt>
                <c:pt idx="24">
                  <c:v>731.0066349415406</c:v>
                </c:pt>
                <c:pt idx="25">
                  <c:v>777.29877662068884</c:v>
                </c:pt>
                <c:pt idx="26">
                  <c:v>433.69528597859392</c:v>
                </c:pt>
                <c:pt idx="27">
                  <c:v>1783.5368618648431</c:v>
                </c:pt>
              </c:numCache>
            </c:numRef>
          </c:val>
        </c:ser>
        <c:axId val="72934144"/>
        <c:axId val="72935680"/>
      </c:barChart>
      <c:catAx>
        <c:axId val="7293414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72935680"/>
        <c:crosses val="autoZero"/>
        <c:auto val="1"/>
        <c:lblAlgn val="ctr"/>
        <c:lblOffset val="100"/>
        <c:tickLblSkip val="1"/>
      </c:catAx>
      <c:valAx>
        <c:axId val="72935680"/>
        <c:scaling>
          <c:orientation val="minMax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72934144"/>
        <c:crosses val="autoZero"/>
        <c:crossBetween val="between"/>
      </c:valAx>
    </c:plotArea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7030A0"/>
            </a:solidFill>
          </c:spPr>
          <c:cat>
            <c:strRef>
              <c:f>TR!$M$1:$M$28</c:f>
              <c:strCache>
                <c:ptCount val="28"/>
                <c:pt idx="0">
                  <c:v>Bandipur</c:v>
                </c:pt>
                <c:pt idx="1">
                  <c:v>Corbett</c:v>
                </c:pt>
                <c:pt idx="2">
                  <c:v>Kanha</c:v>
                </c:pt>
                <c:pt idx="3">
                  <c:v>Manas</c:v>
                </c:pt>
                <c:pt idx="4">
                  <c:v>Melghat</c:v>
                </c:pt>
                <c:pt idx="5">
                  <c:v>Palamu</c:v>
                </c:pt>
                <c:pt idx="6">
                  <c:v>Ranthambore</c:v>
                </c:pt>
                <c:pt idx="7">
                  <c:v>Simlipal</c:v>
                </c:pt>
                <c:pt idx="8">
                  <c:v>Sunderbans</c:v>
                </c:pt>
                <c:pt idx="9">
                  <c:v>Periyar</c:v>
                </c:pt>
                <c:pt idx="10">
                  <c:v>Sariska</c:v>
                </c:pt>
                <c:pt idx="11">
                  <c:v>Buxa</c:v>
                </c:pt>
                <c:pt idx="12">
                  <c:v>Indravati</c:v>
                </c:pt>
                <c:pt idx="13">
                  <c:v>Nagarjunasagar</c:v>
                </c:pt>
                <c:pt idx="14">
                  <c:v>Namdapha</c:v>
                </c:pt>
                <c:pt idx="15">
                  <c:v>Dudhwa</c:v>
                </c:pt>
                <c:pt idx="16">
                  <c:v>KMTR</c:v>
                </c:pt>
                <c:pt idx="17">
                  <c:v>Valmiki</c:v>
                </c:pt>
                <c:pt idx="18">
                  <c:v>Pench(MP)</c:v>
                </c:pt>
                <c:pt idx="19">
                  <c:v>Tadoba</c:v>
                </c:pt>
                <c:pt idx="20">
                  <c:v>Bandhavgarh</c:v>
                </c:pt>
                <c:pt idx="21">
                  <c:v>Panna</c:v>
                </c:pt>
                <c:pt idx="22">
                  <c:v>Dampa</c:v>
                </c:pt>
                <c:pt idx="23">
                  <c:v>Bhadra</c:v>
                </c:pt>
                <c:pt idx="24">
                  <c:v>Pench(MH)</c:v>
                </c:pt>
                <c:pt idx="25">
                  <c:v>Pakke</c:v>
                </c:pt>
                <c:pt idx="26">
                  <c:v>Nameri</c:v>
                </c:pt>
                <c:pt idx="27">
                  <c:v>Satpura</c:v>
                </c:pt>
              </c:strCache>
            </c:strRef>
          </c:cat>
          <c:val>
            <c:numRef>
              <c:f>TR!$N$1:$N$28</c:f>
              <c:numCache>
                <c:formatCode>0.00</c:formatCode>
                <c:ptCount val="28"/>
                <c:pt idx="0">
                  <c:v>1.7513747628630008</c:v>
                </c:pt>
                <c:pt idx="1">
                  <c:v>2.4307152753034877</c:v>
                </c:pt>
                <c:pt idx="2">
                  <c:v>2.5312083353507173</c:v>
                </c:pt>
                <c:pt idx="3">
                  <c:v>1.5068061697427735</c:v>
                </c:pt>
                <c:pt idx="4">
                  <c:v>0.96038497590599459</c:v>
                </c:pt>
                <c:pt idx="5">
                  <c:v>3.0109864222410376</c:v>
                </c:pt>
                <c:pt idx="6">
                  <c:v>1.13020719902783</c:v>
                </c:pt>
                <c:pt idx="7">
                  <c:v>1.4628543628079538</c:v>
                </c:pt>
                <c:pt idx="8">
                  <c:v>0.74409889766181381</c:v>
                </c:pt>
                <c:pt idx="9">
                  <c:v>1.4096469431792218</c:v>
                </c:pt>
                <c:pt idx="10">
                  <c:v>1.259089803840916</c:v>
                </c:pt>
                <c:pt idx="11">
                  <c:v>1.7124280815864217</c:v>
                </c:pt>
                <c:pt idx="12">
                  <c:v>0.25639412955730234</c:v>
                </c:pt>
                <c:pt idx="13">
                  <c:v>0.11526547754522304</c:v>
                </c:pt>
                <c:pt idx="14">
                  <c:v>0.39551430755362038</c:v>
                </c:pt>
                <c:pt idx="15">
                  <c:v>1.8935304397228463</c:v>
                </c:pt>
                <c:pt idx="16">
                  <c:v>1.4538899689754199</c:v>
                </c:pt>
                <c:pt idx="17">
                  <c:v>1.6430720098732343</c:v>
                </c:pt>
                <c:pt idx="18">
                  <c:v>3.6563523795734088</c:v>
                </c:pt>
                <c:pt idx="19">
                  <c:v>2.0013345440019839</c:v>
                </c:pt>
                <c:pt idx="20">
                  <c:v>2.4861620914552827</c:v>
                </c:pt>
                <c:pt idx="21">
                  <c:v>2.687166558991096</c:v>
                </c:pt>
                <c:pt idx="22">
                  <c:v>2.0588864152266027</c:v>
                </c:pt>
                <c:pt idx="23">
                  <c:v>2.8288172867470189</c:v>
                </c:pt>
                <c:pt idx="24">
                  <c:v>2.8415091150646807</c:v>
                </c:pt>
                <c:pt idx="25">
                  <c:v>1.1373162288692469</c:v>
                </c:pt>
                <c:pt idx="26">
                  <c:v>2.1684764298929715</c:v>
                </c:pt>
                <c:pt idx="27">
                  <c:v>1.331729115293804</c:v>
                </c:pt>
              </c:numCache>
            </c:numRef>
          </c:val>
        </c:ser>
        <c:axId val="72709632"/>
        <c:axId val="72711168"/>
      </c:barChart>
      <c:catAx>
        <c:axId val="72709632"/>
        <c:scaling>
          <c:orientation val="minMax"/>
        </c:scaling>
        <c:axPos val="b"/>
        <c:tickLblPos val="nextTo"/>
        <c:crossAx val="72711168"/>
        <c:crosses val="autoZero"/>
        <c:auto val="1"/>
        <c:lblAlgn val="ctr"/>
        <c:lblOffset val="100"/>
        <c:tickLblSkip val="1"/>
      </c:catAx>
      <c:valAx>
        <c:axId val="72711168"/>
        <c:scaling>
          <c:orientation val="minMax"/>
        </c:scaling>
        <c:axPos val="l"/>
        <c:majorGridlines/>
        <c:numFmt formatCode="0.00" sourceLinked="1"/>
        <c:tickLblPos val="nextTo"/>
        <c:crossAx val="727096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 b="1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1"/>
          <c:order val="0"/>
          <c:tx>
            <c:strRef>
              <c:f>'all park tiger number data'!$R$19</c:f>
              <c:strCache>
                <c:ptCount val="1"/>
                <c:pt idx="0">
                  <c:v>tiger number</c:v>
                </c:pt>
              </c:strCache>
            </c:strRef>
          </c:tx>
          <c:spPr>
            <a:ln w="50800"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3.6111111111111198E-2"/>
                  <c:y val="2.3148148148148147E-2"/>
                </c:manualLayout>
              </c:layout>
              <c:showVal val="1"/>
            </c:dLbl>
            <c:dLbl>
              <c:idx val="5"/>
              <c:layout>
                <c:manualLayout>
                  <c:x val="-5.8333333333333549E-2"/>
                  <c:y val="4.6296296296296459E-3"/>
                </c:manualLayout>
              </c:layout>
              <c:showVal val="1"/>
            </c:dLbl>
            <c:dLbl>
              <c:idx val="6"/>
              <c:layout>
                <c:manualLayout>
                  <c:x val="-0.05"/>
                  <c:y val="5.5555555555555455E-2"/>
                </c:manualLayout>
              </c:layout>
              <c:showVal val="1"/>
            </c:dLbl>
            <c:dLbl>
              <c:idx val="8"/>
              <c:layout>
                <c:manualLayout>
                  <c:x val="-9.1666666666667049E-2"/>
                  <c:y val="3.7037037037037056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'all park tiger number data'!$Q$20:$Q$29</c:f>
              <c:numCache>
                <c:formatCode>General</c:formatCode>
                <c:ptCount val="10"/>
                <c:pt idx="0">
                  <c:v>1972</c:v>
                </c:pt>
                <c:pt idx="1">
                  <c:v>1979</c:v>
                </c:pt>
                <c:pt idx="2">
                  <c:v>1984</c:v>
                </c:pt>
                <c:pt idx="3">
                  <c:v>1989</c:v>
                </c:pt>
                <c:pt idx="4">
                  <c:v>1993</c:v>
                </c:pt>
                <c:pt idx="5">
                  <c:v>1995</c:v>
                </c:pt>
                <c:pt idx="6">
                  <c:v>1997</c:v>
                </c:pt>
                <c:pt idx="7">
                  <c:v>2002</c:v>
                </c:pt>
                <c:pt idx="8">
                  <c:v>2006</c:v>
                </c:pt>
                <c:pt idx="9">
                  <c:v>2010</c:v>
                </c:pt>
              </c:numCache>
            </c:numRef>
          </c:cat>
          <c:val>
            <c:numRef>
              <c:f>'all park tiger number data'!$R$20:$R$29</c:f>
              <c:numCache>
                <c:formatCode>General</c:formatCode>
                <c:ptCount val="10"/>
                <c:pt idx="0">
                  <c:v>1827</c:v>
                </c:pt>
                <c:pt idx="1">
                  <c:v>3015</c:v>
                </c:pt>
                <c:pt idx="2">
                  <c:v>4005</c:v>
                </c:pt>
                <c:pt idx="3">
                  <c:v>4334</c:v>
                </c:pt>
                <c:pt idx="4">
                  <c:v>3750</c:v>
                </c:pt>
                <c:pt idx="5">
                  <c:v>1333</c:v>
                </c:pt>
                <c:pt idx="6">
                  <c:v>3508</c:v>
                </c:pt>
                <c:pt idx="7">
                  <c:v>3642</c:v>
                </c:pt>
                <c:pt idx="8">
                  <c:v>1411</c:v>
                </c:pt>
                <c:pt idx="9">
                  <c:v>1706</c:v>
                </c:pt>
              </c:numCache>
            </c:numRef>
          </c:val>
        </c:ser>
        <c:ser>
          <c:idx val="2"/>
          <c:order val="1"/>
          <c:tx>
            <c:strRef>
              <c:f>'all park tiger number data'!$S$19</c:f>
              <c:strCache>
                <c:ptCount val="1"/>
                <c:pt idx="0">
                  <c:v>lower limit</c:v>
                </c:pt>
              </c:strCache>
            </c:strRef>
          </c:tx>
          <c:spPr>
            <a:ln w="50800">
              <a:solidFill>
                <a:srgbClr val="FFFF0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Val val="1"/>
          </c:dLbls>
          <c:cat>
            <c:numRef>
              <c:f>'all park tiger number data'!$Q$20:$Q$29</c:f>
              <c:numCache>
                <c:formatCode>General</c:formatCode>
                <c:ptCount val="10"/>
                <c:pt idx="0">
                  <c:v>1972</c:v>
                </c:pt>
                <c:pt idx="1">
                  <c:v>1979</c:v>
                </c:pt>
                <c:pt idx="2">
                  <c:v>1984</c:v>
                </c:pt>
                <c:pt idx="3">
                  <c:v>1989</c:v>
                </c:pt>
                <c:pt idx="4">
                  <c:v>1993</c:v>
                </c:pt>
                <c:pt idx="5">
                  <c:v>1995</c:v>
                </c:pt>
                <c:pt idx="6">
                  <c:v>1997</c:v>
                </c:pt>
                <c:pt idx="7">
                  <c:v>2002</c:v>
                </c:pt>
                <c:pt idx="8">
                  <c:v>2006</c:v>
                </c:pt>
                <c:pt idx="9">
                  <c:v>2010</c:v>
                </c:pt>
              </c:numCache>
            </c:numRef>
          </c:cat>
          <c:val>
            <c:numRef>
              <c:f>'all park tiger number data'!$S$20:$S$29</c:f>
              <c:numCache>
                <c:formatCode>General</c:formatCode>
                <c:ptCount val="10"/>
                <c:pt idx="8">
                  <c:v>1165</c:v>
                </c:pt>
                <c:pt idx="9">
                  <c:v>1520</c:v>
                </c:pt>
              </c:numCache>
            </c:numRef>
          </c:val>
        </c:ser>
        <c:ser>
          <c:idx val="3"/>
          <c:order val="2"/>
          <c:tx>
            <c:strRef>
              <c:f>'all park tiger number data'!$T$19</c:f>
              <c:strCache>
                <c:ptCount val="1"/>
                <c:pt idx="0">
                  <c:v>upper limit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Val val="1"/>
          </c:dLbls>
          <c:cat>
            <c:numRef>
              <c:f>'all park tiger number data'!$Q$20:$Q$29</c:f>
              <c:numCache>
                <c:formatCode>General</c:formatCode>
                <c:ptCount val="10"/>
                <c:pt idx="0">
                  <c:v>1972</c:v>
                </c:pt>
                <c:pt idx="1">
                  <c:v>1979</c:v>
                </c:pt>
                <c:pt idx="2">
                  <c:v>1984</c:v>
                </c:pt>
                <c:pt idx="3">
                  <c:v>1989</c:v>
                </c:pt>
                <c:pt idx="4">
                  <c:v>1993</c:v>
                </c:pt>
                <c:pt idx="5">
                  <c:v>1995</c:v>
                </c:pt>
                <c:pt idx="6">
                  <c:v>1997</c:v>
                </c:pt>
                <c:pt idx="7">
                  <c:v>2002</c:v>
                </c:pt>
                <c:pt idx="8">
                  <c:v>2006</c:v>
                </c:pt>
                <c:pt idx="9">
                  <c:v>2010</c:v>
                </c:pt>
              </c:numCache>
            </c:numRef>
          </c:cat>
          <c:val>
            <c:numRef>
              <c:f>'all park tiger number data'!$T$20:$T$29</c:f>
              <c:numCache>
                <c:formatCode>General</c:formatCode>
                <c:ptCount val="10"/>
                <c:pt idx="8">
                  <c:v>1657</c:v>
                </c:pt>
                <c:pt idx="9">
                  <c:v>1909</c:v>
                </c:pt>
              </c:numCache>
            </c:numRef>
          </c:val>
        </c:ser>
        <c:marker val="1"/>
        <c:axId val="72942336"/>
        <c:axId val="72943872"/>
      </c:lineChart>
      <c:catAx>
        <c:axId val="729423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72943872"/>
        <c:crosses val="autoZero"/>
        <c:auto val="1"/>
        <c:lblAlgn val="ctr"/>
        <c:lblOffset val="100"/>
      </c:catAx>
      <c:valAx>
        <c:axId val="72943872"/>
        <c:scaling>
          <c:orientation val="minMax"/>
          <c:max val="4500"/>
          <c:min val="5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72942336"/>
        <c:crosses val="autoZero"/>
        <c:crossBetween val="between"/>
      </c:valAx>
      <c:spPr>
        <a:blipFill dpi="0" rotWithShape="1">
          <a:blip xmlns:r="http://schemas.openxmlformats.org/officeDocument/2006/relationships" r:embed="rId1">
            <a:alphaModFix amt="44000"/>
          </a:blip>
          <a:srcRect/>
          <a:stretch>
            <a:fillRect/>
          </a:stretch>
        </a:blipFill>
      </c:spPr>
    </c:plotArea>
    <c:legend>
      <c:legendPos val="b"/>
      <c:layout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0990E243-252B-4614-97DE-509126EA73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D632FBE4-252F-4E7A-8925-8C97C91FAE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32FBE4-252F-4E7A-8925-8C97C91FAE69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32FBE4-252F-4E7A-8925-8C97C91FAE69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99" y="262761"/>
            <a:ext cx="6581176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12057" y="4208923"/>
            <a:ext cx="666931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500" b="1" dirty="0" smtClean="0">
                <a:solidFill>
                  <a:schemeClr val="tx1"/>
                </a:solidFill>
                <a:latin typeface="Corporate S" pitchFamily="50" charset="0"/>
              </a:rPr>
              <a:t>South Asian Network for Development and Environmental Economics</a:t>
            </a:r>
          </a:p>
          <a:p>
            <a:pPr>
              <a:lnSpc>
                <a:spcPct val="20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Corporate S" pitchFamily="50" charset="0"/>
              </a:rPr>
              <a:t>Kathmandu, Nepal</a:t>
            </a:r>
            <a:endParaRPr lang="en-GB" sz="1400" b="1" dirty="0">
              <a:solidFill>
                <a:schemeClr val="tx1"/>
              </a:solidFill>
              <a:latin typeface="Corporate S" pitchFamily="50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15636" y="4203865"/>
            <a:ext cx="613954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6848474" y="0"/>
            <a:ext cx="2295525" cy="6857999"/>
          </a:xfrm>
          <a:prstGeom prst="rect">
            <a:avLst/>
          </a:prstGeom>
          <a:solidFill>
            <a:srgbClr val="D6813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1" descr="SANDEE_Strap_White_dharma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91838" y="6461576"/>
            <a:ext cx="1808797" cy="61143"/>
          </a:xfrm>
          <a:prstGeom prst="rect">
            <a:avLst/>
          </a:prstGeom>
        </p:spPr>
      </p:pic>
      <p:pic>
        <p:nvPicPr>
          <p:cNvPr id="23" name="Picture 22" descr="SANDEE_Logo_White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93196" y="293441"/>
            <a:ext cx="2006081" cy="4283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1562099"/>
          </a:xfrm>
          <a:prstGeom prst="rect">
            <a:avLst/>
          </a:prstGeom>
          <a:solidFill>
            <a:srgbClr val="D6813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074" y="354775"/>
            <a:ext cx="6584864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6668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Rectangle 5"/>
          <p:cNvSpPr>
            <a:spLocks noChangeArrowheads="1"/>
          </p:cNvSpPr>
          <p:nvPr userDrawn="1"/>
        </p:nvSpPr>
        <p:spPr bwMode="auto">
          <a:xfrm>
            <a:off x="6848474" y="0"/>
            <a:ext cx="2295525" cy="1562099"/>
          </a:xfrm>
          <a:prstGeom prst="rect">
            <a:avLst/>
          </a:prstGeom>
          <a:solidFill>
            <a:srgbClr val="D6813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 descr="SANDEE_Logo_White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56128" y="171027"/>
            <a:ext cx="1880216" cy="401484"/>
          </a:xfrm>
          <a:prstGeom prst="rect">
            <a:avLst/>
          </a:prstGeom>
        </p:spPr>
      </p:pic>
      <p:pic>
        <p:nvPicPr>
          <p:cNvPr id="15" name="Picture 14" descr="SANDEE_Strap_White_dharma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91838" y="1227102"/>
            <a:ext cx="1808797" cy="6114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1562099"/>
          </a:xfrm>
          <a:prstGeom prst="rect">
            <a:avLst/>
          </a:prstGeom>
          <a:solidFill>
            <a:srgbClr val="8FB63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074" y="354775"/>
            <a:ext cx="6584864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66681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8892C"/>
                </a:solidFill>
              </a:defRPr>
            </a:lvl1pPr>
            <a:lvl2pPr>
              <a:defRPr>
                <a:solidFill>
                  <a:srgbClr val="68892C"/>
                </a:solidFill>
              </a:defRPr>
            </a:lvl2pPr>
            <a:lvl3pPr>
              <a:defRPr>
                <a:solidFill>
                  <a:srgbClr val="68892C"/>
                </a:solidFill>
              </a:defRPr>
            </a:lvl3pPr>
            <a:lvl4pPr>
              <a:defRPr>
                <a:solidFill>
                  <a:srgbClr val="68892C"/>
                </a:solidFill>
              </a:defRPr>
            </a:lvl4pPr>
            <a:lvl5pPr>
              <a:defRPr>
                <a:solidFill>
                  <a:srgbClr val="68892C"/>
                </a:solidFill>
              </a:defRPr>
            </a:lvl5pPr>
            <a:lvl6pPr>
              <a:buNone/>
              <a:defRPr>
                <a:solidFill>
                  <a:srgbClr val="68892C"/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5"/>
            <a:r>
              <a:rPr lang="en-US" dirty="0" smtClean="0"/>
              <a:t>Sixth</a:t>
            </a:r>
          </a:p>
          <a:p>
            <a:pPr lvl="5"/>
            <a:r>
              <a:rPr lang="en-US" dirty="0" smtClean="0"/>
              <a:t>Seventh</a:t>
            </a:r>
          </a:p>
        </p:txBody>
      </p:sp>
      <p:sp>
        <p:nvSpPr>
          <p:cNvPr id="18" name="Rectangle 5"/>
          <p:cNvSpPr>
            <a:spLocks noChangeArrowheads="1"/>
          </p:cNvSpPr>
          <p:nvPr userDrawn="1"/>
        </p:nvSpPr>
        <p:spPr bwMode="auto">
          <a:xfrm>
            <a:off x="6848474" y="0"/>
            <a:ext cx="2295525" cy="1562099"/>
          </a:xfrm>
          <a:prstGeom prst="rect">
            <a:avLst/>
          </a:prstGeom>
          <a:solidFill>
            <a:srgbClr val="425E1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23"/>
          <p:cNvSpPr>
            <a:spLocks noChangeArrowheads="1"/>
          </p:cNvSpPr>
          <p:nvPr userDrawn="1"/>
        </p:nvSpPr>
        <p:spPr bwMode="auto">
          <a:xfrm>
            <a:off x="7142163" y="306388"/>
            <a:ext cx="39688" cy="274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4"/>
          <p:cNvSpPr>
            <a:spLocks/>
          </p:cNvSpPr>
          <p:nvPr userDrawn="1"/>
        </p:nvSpPr>
        <p:spPr bwMode="auto">
          <a:xfrm>
            <a:off x="7285038" y="301626"/>
            <a:ext cx="214313" cy="282575"/>
          </a:xfrm>
          <a:custGeom>
            <a:avLst/>
            <a:gdLst/>
            <a:ahLst/>
            <a:cxnLst>
              <a:cxn ang="0">
                <a:pos x="74" y="7"/>
              </a:cxn>
              <a:cxn ang="0">
                <a:pos x="74" y="24"/>
              </a:cxn>
              <a:cxn ang="0">
                <a:pos x="49" y="13"/>
              </a:cxn>
              <a:cxn ang="0">
                <a:pos x="24" y="24"/>
              </a:cxn>
              <a:cxn ang="0">
                <a:pos x="14" y="49"/>
              </a:cxn>
              <a:cxn ang="0">
                <a:pos x="24" y="75"/>
              </a:cxn>
              <a:cxn ang="0">
                <a:pos x="49" y="85"/>
              </a:cxn>
              <a:cxn ang="0">
                <a:pos x="62" y="83"/>
              </a:cxn>
              <a:cxn ang="0">
                <a:pos x="68" y="79"/>
              </a:cxn>
              <a:cxn ang="0">
                <a:pos x="74" y="74"/>
              </a:cxn>
              <a:cxn ang="0">
                <a:pos x="74" y="91"/>
              </a:cxn>
              <a:cxn ang="0">
                <a:pos x="49" y="98"/>
              </a:cxn>
              <a:cxn ang="0">
                <a:pos x="14" y="84"/>
              </a:cxn>
              <a:cxn ang="0">
                <a:pos x="0" y="50"/>
              </a:cxn>
              <a:cxn ang="0">
                <a:pos x="12" y="17"/>
              </a:cxn>
              <a:cxn ang="0">
                <a:pos x="50" y="0"/>
              </a:cxn>
              <a:cxn ang="0">
                <a:pos x="74" y="7"/>
              </a:cxn>
            </a:cxnLst>
            <a:rect l="0" t="0" r="r" b="b"/>
            <a:pathLst>
              <a:path w="74" h="98">
                <a:moveTo>
                  <a:pt x="74" y="7"/>
                </a:moveTo>
                <a:cubicBezTo>
                  <a:pt x="74" y="24"/>
                  <a:pt x="74" y="24"/>
                  <a:pt x="74" y="24"/>
                </a:cubicBezTo>
                <a:cubicBezTo>
                  <a:pt x="66" y="17"/>
                  <a:pt x="58" y="13"/>
                  <a:pt x="49" y="13"/>
                </a:cubicBezTo>
                <a:cubicBezTo>
                  <a:pt x="39" y="13"/>
                  <a:pt x="31" y="17"/>
                  <a:pt x="24" y="24"/>
                </a:cubicBezTo>
                <a:cubicBezTo>
                  <a:pt x="17" y="31"/>
                  <a:pt x="14" y="39"/>
                  <a:pt x="14" y="49"/>
                </a:cubicBezTo>
                <a:cubicBezTo>
                  <a:pt x="14" y="59"/>
                  <a:pt x="17" y="68"/>
                  <a:pt x="24" y="75"/>
                </a:cubicBezTo>
                <a:cubicBezTo>
                  <a:pt x="31" y="82"/>
                  <a:pt x="39" y="85"/>
                  <a:pt x="49" y="85"/>
                </a:cubicBezTo>
                <a:cubicBezTo>
                  <a:pt x="54" y="85"/>
                  <a:pt x="58" y="84"/>
                  <a:pt x="62" y="83"/>
                </a:cubicBezTo>
                <a:cubicBezTo>
                  <a:pt x="64" y="82"/>
                  <a:pt x="66" y="81"/>
                  <a:pt x="68" y="79"/>
                </a:cubicBezTo>
                <a:cubicBezTo>
                  <a:pt x="70" y="78"/>
                  <a:pt x="72" y="76"/>
                  <a:pt x="74" y="74"/>
                </a:cubicBezTo>
                <a:cubicBezTo>
                  <a:pt x="74" y="91"/>
                  <a:pt x="74" y="91"/>
                  <a:pt x="74" y="91"/>
                </a:cubicBezTo>
                <a:cubicBezTo>
                  <a:pt x="66" y="96"/>
                  <a:pt x="58" y="98"/>
                  <a:pt x="49" y="98"/>
                </a:cubicBezTo>
                <a:cubicBezTo>
                  <a:pt x="35" y="98"/>
                  <a:pt x="23" y="94"/>
                  <a:pt x="14" y="84"/>
                </a:cubicBezTo>
                <a:cubicBezTo>
                  <a:pt x="4" y="75"/>
                  <a:pt x="0" y="63"/>
                  <a:pt x="0" y="50"/>
                </a:cubicBezTo>
                <a:cubicBezTo>
                  <a:pt x="0" y="38"/>
                  <a:pt x="4" y="27"/>
                  <a:pt x="12" y="17"/>
                </a:cubicBezTo>
                <a:cubicBezTo>
                  <a:pt x="21" y="6"/>
                  <a:pt x="34" y="0"/>
                  <a:pt x="50" y="0"/>
                </a:cubicBezTo>
                <a:cubicBezTo>
                  <a:pt x="58" y="0"/>
                  <a:pt x="66" y="2"/>
                  <a:pt x="74" y="7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5"/>
          <p:cNvSpPr>
            <a:spLocks noChangeArrowheads="1"/>
          </p:cNvSpPr>
          <p:nvPr userDrawn="1"/>
        </p:nvSpPr>
        <p:spPr bwMode="auto">
          <a:xfrm>
            <a:off x="7616825" y="306388"/>
            <a:ext cx="41275" cy="274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6"/>
          <p:cNvSpPr>
            <a:spLocks noEditPoints="1"/>
          </p:cNvSpPr>
          <p:nvPr userDrawn="1"/>
        </p:nvSpPr>
        <p:spPr bwMode="auto">
          <a:xfrm>
            <a:off x="8281988" y="301626"/>
            <a:ext cx="288925" cy="282575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15" y="14"/>
              </a:cxn>
              <a:cxn ang="0">
                <a:pos x="50" y="0"/>
              </a:cxn>
              <a:cxn ang="0">
                <a:pos x="85" y="15"/>
              </a:cxn>
              <a:cxn ang="0">
                <a:pos x="100" y="49"/>
              </a:cxn>
              <a:cxn ang="0">
                <a:pos x="85" y="84"/>
              </a:cxn>
              <a:cxn ang="0">
                <a:pos x="50" y="98"/>
              </a:cxn>
              <a:cxn ang="0">
                <a:pos x="17" y="86"/>
              </a:cxn>
              <a:cxn ang="0">
                <a:pos x="0" y="49"/>
              </a:cxn>
              <a:cxn ang="0">
                <a:pos x="15" y="49"/>
              </a:cxn>
              <a:cxn ang="0">
                <a:pos x="25" y="75"/>
              </a:cxn>
              <a:cxn ang="0">
                <a:pos x="50" y="85"/>
              </a:cxn>
              <a:cxn ang="0">
                <a:pos x="75" y="75"/>
              </a:cxn>
              <a:cxn ang="0">
                <a:pos x="85" y="49"/>
              </a:cxn>
              <a:cxn ang="0">
                <a:pos x="75" y="24"/>
              </a:cxn>
              <a:cxn ang="0">
                <a:pos x="50" y="13"/>
              </a:cxn>
              <a:cxn ang="0">
                <a:pos x="25" y="24"/>
              </a:cxn>
              <a:cxn ang="0">
                <a:pos x="15" y="49"/>
              </a:cxn>
            </a:cxnLst>
            <a:rect l="0" t="0" r="r" b="b"/>
            <a:pathLst>
              <a:path w="100" h="98">
                <a:moveTo>
                  <a:pt x="0" y="49"/>
                </a:moveTo>
                <a:cubicBezTo>
                  <a:pt x="0" y="35"/>
                  <a:pt x="5" y="24"/>
                  <a:pt x="15" y="14"/>
                </a:cubicBezTo>
                <a:cubicBezTo>
                  <a:pt x="25" y="5"/>
                  <a:pt x="37" y="0"/>
                  <a:pt x="50" y="0"/>
                </a:cubicBezTo>
                <a:cubicBezTo>
                  <a:pt x="64" y="0"/>
                  <a:pt x="75" y="5"/>
                  <a:pt x="85" y="15"/>
                </a:cubicBezTo>
                <a:cubicBezTo>
                  <a:pt x="95" y="24"/>
                  <a:pt x="100" y="36"/>
                  <a:pt x="100" y="49"/>
                </a:cubicBezTo>
                <a:cubicBezTo>
                  <a:pt x="100" y="63"/>
                  <a:pt x="95" y="75"/>
                  <a:pt x="85" y="84"/>
                </a:cubicBezTo>
                <a:cubicBezTo>
                  <a:pt x="75" y="94"/>
                  <a:pt x="63" y="98"/>
                  <a:pt x="50" y="98"/>
                </a:cubicBezTo>
                <a:cubicBezTo>
                  <a:pt x="37" y="98"/>
                  <a:pt x="26" y="94"/>
                  <a:pt x="17" y="86"/>
                </a:cubicBezTo>
                <a:cubicBezTo>
                  <a:pt x="6" y="76"/>
                  <a:pt x="0" y="64"/>
                  <a:pt x="0" y="49"/>
                </a:cubicBezTo>
                <a:moveTo>
                  <a:pt x="15" y="49"/>
                </a:moveTo>
                <a:cubicBezTo>
                  <a:pt x="15" y="59"/>
                  <a:pt x="18" y="68"/>
                  <a:pt x="25" y="75"/>
                </a:cubicBezTo>
                <a:cubicBezTo>
                  <a:pt x="32" y="82"/>
                  <a:pt x="41" y="85"/>
                  <a:pt x="50" y="85"/>
                </a:cubicBezTo>
                <a:cubicBezTo>
                  <a:pt x="60" y="85"/>
                  <a:pt x="68" y="82"/>
                  <a:pt x="75" y="75"/>
                </a:cubicBezTo>
                <a:cubicBezTo>
                  <a:pt x="82" y="68"/>
                  <a:pt x="85" y="59"/>
                  <a:pt x="85" y="49"/>
                </a:cubicBezTo>
                <a:cubicBezTo>
                  <a:pt x="85" y="39"/>
                  <a:pt x="82" y="31"/>
                  <a:pt x="75" y="24"/>
                </a:cubicBezTo>
                <a:cubicBezTo>
                  <a:pt x="68" y="17"/>
                  <a:pt x="60" y="13"/>
                  <a:pt x="50" y="13"/>
                </a:cubicBezTo>
                <a:cubicBezTo>
                  <a:pt x="40" y="13"/>
                  <a:pt x="32" y="17"/>
                  <a:pt x="25" y="24"/>
                </a:cubicBezTo>
                <a:cubicBezTo>
                  <a:pt x="18" y="31"/>
                  <a:pt x="15" y="39"/>
                  <a:pt x="15" y="49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7"/>
          <p:cNvSpPr>
            <a:spLocks noEditPoints="1"/>
          </p:cNvSpPr>
          <p:nvPr userDrawn="1"/>
        </p:nvSpPr>
        <p:spPr bwMode="auto">
          <a:xfrm>
            <a:off x="8667750" y="306388"/>
            <a:ext cx="214313" cy="274638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0" y="0"/>
              </a:cxn>
              <a:cxn ang="0">
                <a:pos x="20" y="0"/>
              </a:cxn>
              <a:cxn ang="0">
                <a:pos x="43" y="3"/>
              </a:cxn>
              <a:cxn ang="0">
                <a:pos x="59" y="12"/>
              </a:cxn>
              <a:cxn ang="0">
                <a:pos x="74" y="47"/>
              </a:cxn>
              <a:cxn ang="0">
                <a:pos x="58" y="83"/>
              </a:cxn>
              <a:cxn ang="0">
                <a:pos x="42" y="92"/>
              </a:cxn>
              <a:cxn ang="0">
                <a:pos x="20" y="95"/>
              </a:cxn>
              <a:cxn ang="0">
                <a:pos x="0" y="95"/>
              </a:cxn>
              <a:cxn ang="0">
                <a:pos x="15" y="81"/>
              </a:cxn>
              <a:cxn ang="0">
                <a:pos x="21" y="81"/>
              </a:cxn>
              <a:cxn ang="0">
                <a:pos x="37" y="79"/>
              </a:cxn>
              <a:cxn ang="0">
                <a:pos x="49" y="72"/>
              </a:cxn>
              <a:cxn ang="0">
                <a:pos x="59" y="47"/>
              </a:cxn>
              <a:cxn ang="0">
                <a:pos x="49" y="22"/>
              </a:cxn>
              <a:cxn ang="0">
                <a:pos x="21" y="13"/>
              </a:cxn>
              <a:cxn ang="0">
                <a:pos x="15" y="13"/>
              </a:cxn>
              <a:cxn ang="0">
                <a:pos x="15" y="81"/>
              </a:cxn>
            </a:cxnLst>
            <a:rect l="0" t="0" r="r" b="b"/>
            <a:pathLst>
              <a:path w="74" h="95">
                <a:moveTo>
                  <a:pt x="0" y="95"/>
                </a:moveTo>
                <a:cubicBezTo>
                  <a:pt x="0" y="0"/>
                  <a:pt x="0" y="0"/>
                  <a:pt x="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30" y="0"/>
                  <a:pt x="37" y="1"/>
                  <a:pt x="43" y="3"/>
                </a:cubicBezTo>
                <a:cubicBezTo>
                  <a:pt x="49" y="4"/>
                  <a:pt x="54" y="8"/>
                  <a:pt x="59" y="12"/>
                </a:cubicBezTo>
                <a:cubicBezTo>
                  <a:pt x="69" y="21"/>
                  <a:pt x="74" y="33"/>
                  <a:pt x="74" y="47"/>
                </a:cubicBezTo>
                <a:cubicBezTo>
                  <a:pt x="74" y="62"/>
                  <a:pt x="68" y="74"/>
                  <a:pt x="58" y="83"/>
                </a:cubicBezTo>
                <a:cubicBezTo>
                  <a:pt x="53" y="87"/>
                  <a:pt x="48" y="90"/>
                  <a:pt x="42" y="92"/>
                </a:cubicBezTo>
                <a:cubicBezTo>
                  <a:pt x="37" y="94"/>
                  <a:pt x="30" y="95"/>
                  <a:pt x="20" y="95"/>
                </a:cubicBezTo>
                <a:lnTo>
                  <a:pt x="0" y="95"/>
                </a:lnTo>
                <a:close/>
                <a:moveTo>
                  <a:pt x="15" y="81"/>
                </a:moveTo>
                <a:cubicBezTo>
                  <a:pt x="21" y="81"/>
                  <a:pt x="21" y="81"/>
                  <a:pt x="21" y="81"/>
                </a:cubicBezTo>
                <a:cubicBezTo>
                  <a:pt x="27" y="81"/>
                  <a:pt x="33" y="81"/>
                  <a:pt x="37" y="79"/>
                </a:cubicBezTo>
                <a:cubicBezTo>
                  <a:pt x="41" y="78"/>
                  <a:pt x="45" y="75"/>
                  <a:pt x="49" y="72"/>
                </a:cubicBezTo>
                <a:cubicBezTo>
                  <a:pt x="56" y="66"/>
                  <a:pt x="59" y="58"/>
                  <a:pt x="59" y="47"/>
                </a:cubicBezTo>
                <a:cubicBezTo>
                  <a:pt x="59" y="37"/>
                  <a:pt x="56" y="28"/>
                  <a:pt x="49" y="22"/>
                </a:cubicBezTo>
                <a:cubicBezTo>
                  <a:pt x="42" y="16"/>
                  <a:pt x="33" y="13"/>
                  <a:pt x="21" y="13"/>
                </a:cubicBezTo>
                <a:cubicBezTo>
                  <a:pt x="15" y="13"/>
                  <a:pt x="15" y="13"/>
                  <a:pt x="15" y="13"/>
                </a:cubicBezTo>
                <a:lnTo>
                  <a:pt x="15" y="8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8"/>
          <p:cNvSpPr>
            <a:spLocks/>
          </p:cNvSpPr>
          <p:nvPr userDrawn="1"/>
        </p:nvSpPr>
        <p:spPr bwMode="auto">
          <a:xfrm>
            <a:off x="7769225" y="298451"/>
            <a:ext cx="434975" cy="282575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75" y="66"/>
              </a:cxn>
              <a:cxn ang="0">
                <a:pos x="41" y="0"/>
              </a:cxn>
              <a:cxn ang="0">
                <a:pos x="0" y="98"/>
              </a:cxn>
              <a:cxn ang="0">
                <a:pos x="15" y="98"/>
              </a:cxn>
              <a:cxn ang="0">
                <a:pos x="42" y="33"/>
              </a:cxn>
              <a:cxn ang="0">
                <a:pos x="75" y="97"/>
              </a:cxn>
              <a:cxn ang="0">
                <a:pos x="108" y="33"/>
              </a:cxn>
              <a:cxn ang="0">
                <a:pos x="135" y="98"/>
              </a:cxn>
              <a:cxn ang="0">
                <a:pos x="151" y="98"/>
              </a:cxn>
              <a:cxn ang="0">
                <a:pos x="109" y="0"/>
              </a:cxn>
            </a:cxnLst>
            <a:rect l="0" t="0" r="r" b="b"/>
            <a:pathLst>
              <a:path w="151" h="98">
                <a:moveTo>
                  <a:pt x="109" y="0"/>
                </a:moveTo>
                <a:cubicBezTo>
                  <a:pt x="109" y="0"/>
                  <a:pt x="83" y="50"/>
                  <a:pt x="75" y="66"/>
                </a:cubicBezTo>
                <a:cubicBezTo>
                  <a:pt x="67" y="50"/>
                  <a:pt x="41" y="0"/>
                  <a:pt x="41" y="0"/>
                </a:cubicBezTo>
                <a:cubicBezTo>
                  <a:pt x="0" y="98"/>
                  <a:pt x="0" y="98"/>
                  <a:pt x="0" y="98"/>
                </a:cubicBezTo>
                <a:cubicBezTo>
                  <a:pt x="15" y="98"/>
                  <a:pt x="15" y="98"/>
                  <a:pt x="15" y="98"/>
                </a:cubicBezTo>
                <a:cubicBezTo>
                  <a:pt x="21" y="83"/>
                  <a:pt x="36" y="48"/>
                  <a:pt x="42" y="33"/>
                </a:cubicBezTo>
                <a:cubicBezTo>
                  <a:pt x="51" y="50"/>
                  <a:pt x="75" y="97"/>
                  <a:pt x="75" y="97"/>
                </a:cubicBezTo>
                <a:cubicBezTo>
                  <a:pt x="75" y="97"/>
                  <a:pt x="99" y="50"/>
                  <a:pt x="108" y="33"/>
                </a:cubicBezTo>
                <a:cubicBezTo>
                  <a:pt x="114" y="48"/>
                  <a:pt x="129" y="83"/>
                  <a:pt x="135" y="98"/>
                </a:cubicBezTo>
                <a:cubicBezTo>
                  <a:pt x="151" y="98"/>
                  <a:pt x="151" y="98"/>
                  <a:pt x="151" y="98"/>
                </a:cubicBezTo>
                <a:lnTo>
                  <a:pt x="10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9"/>
          <p:cNvSpPr>
            <a:spLocks/>
          </p:cNvSpPr>
          <p:nvPr userDrawn="1"/>
        </p:nvSpPr>
        <p:spPr bwMode="auto">
          <a:xfrm>
            <a:off x="7718425" y="609601"/>
            <a:ext cx="517525" cy="141288"/>
          </a:xfrm>
          <a:custGeom>
            <a:avLst/>
            <a:gdLst/>
            <a:ahLst/>
            <a:cxnLst>
              <a:cxn ang="0">
                <a:pos x="93" y="33"/>
              </a:cxn>
              <a:cxn ang="0">
                <a:pos x="0" y="32"/>
              </a:cxn>
              <a:cxn ang="0">
                <a:pos x="93" y="16"/>
              </a:cxn>
              <a:cxn ang="0">
                <a:pos x="180" y="17"/>
              </a:cxn>
              <a:cxn ang="0">
                <a:pos x="93" y="33"/>
              </a:cxn>
            </a:cxnLst>
            <a:rect l="0" t="0" r="r" b="b"/>
            <a:pathLst>
              <a:path w="180" h="49">
                <a:moveTo>
                  <a:pt x="93" y="33"/>
                </a:moveTo>
                <a:cubicBezTo>
                  <a:pt x="44" y="17"/>
                  <a:pt x="16" y="23"/>
                  <a:pt x="0" y="32"/>
                </a:cubicBezTo>
                <a:cubicBezTo>
                  <a:pt x="0" y="32"/>
                  <a:pt x="44" y="0"/>
                  <a:pt x="93" y="16"/>
                </a:cubicBezTo>
                <a:cubicBezTo>
                  <a:pt x="142" y="32"/>
                  <a:pt x="164" y="27"/>
                  <a:pt x="180" y="17"/>
                </a:cubicBezTo>
                <a:cubicBezTo>
                  <a:pt x="180" y="17"/>
                  <a:pt x="142" y="49"/>
                  <a:pt x="93" y="3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30"/>
          <p:cNvSpPr>
            <a:spLocks noEditPoints="1"/>
          </p:cNvSpPr>
          <p:nvPr userDrawn="1"/>
        </p:nvSpPr>
        <p:spPr bwMode="auto">
          <a:xfrm>
            <a:off x="7142163" y="1278700"/>
            <a:ext cx="1728788" cy="73025"/>
          </a:xfrm>
          <a:custGeom>
            <a:avLst/>
            <a:gdLst/>
            <a:ahLst/>
            <a:cxnLst>
              <a:cxn ang="0">
                <a:pos x="13" y="10"/>
              </a:cxn>
              <a:cxn ang="0">
                <a:pos x="0" y="1"/>
              </a:cxn>
              <a:cxn ang="0">
                <a:pos x="25" y="4"/>
              </a:cxn>
              <a:cxn ang="0">
                <a:pos x="46" y="12"/>
              </a:cxn>
              <a:cxn ang="0">
                <a:pos x="25" y="12"/>
              </a:cxn>
              <a:cxn ang="0">
                <a:pos x="60" y="13"/>
              </a:cxn>
              <a:cxn ang="0">
                <a:pos x="70" y="7"/>
              </a:cxn>
              <a:cxn ang="0">
                <a:pos x="60" y="24"/>
              </a:cxn>
              <a:cxn ang="0">
                <a:pos x="66" y="7"/>
              </a:cxn>
              <a:cxn ang="0">
                <a:pos x="121" y="24"/>
              </a:cxn>
              <a:cxn ang="0">
                <a:pos x="99" y="0"/>
              </a:cxn>
              <a:cxn ang="0">
                <a:pos x="101" y="12"/>
              </a:cxn>
              <a:cxn ang="0">
                <a:pos x="153" y="12"/>
              </a:cxn>
              <a:cxn ang="0">
                <a:pos x="132" y="21"/>
              </a:cxn>
              <a:cxn ang="0">
                <a:pos x="147" y="18"/>
              </a:cxn>
              <a:cxn ang="0">
                <a:pos x="141" y="4"/>
              </a:cxn>
              <a:cxn ang="0">
                <a:pos x="173" y="24"/>
              </a:cxn>
              <a:cxn ang="0">
                <a:pos x="173" y="21"/>
              </a:cxn>
              <a:cxn ang="0">
                <a:pos x="197" y="24"/>
              </a:cxn>
              <a:cxn ang="0">
                <a:pos x="211" y="1"/>
              </a:cxn>
              <a:cxn ang="0">
                <a:pos x="233" y="4"/>
              </a:cxn>
              <a:cxn ang="0">
                <a:pos x="229" y="4"/>
              </a:cxn>
              <a:cxn ang="0">
                <a:pos x="264" y="24"/>
              </a:cxn>
              <a:cxn ang="0">
                <a:pos x="258" y="18"/>
              </a:cxn>
              <a:cxn ang="0">
                <a:pos x="254" y="9"/>
              </a:cxn>
              <a:cxn ang="0">
                <a:pos x="276" y="1"/>
              </a:cxn>
              <a:cxn ang="0">
                <a:pos x="291" y="8"/>
              </a:cxn>
              <a:cxn ang="0">
                <a:pos x="305" y="17"/>
              </a:cxn>
              <a:cxn ang="0">
                <a:pos x="325" y="24"/>
              </a:cxn>
              <a:cxn ang="0">
                <a:pos x="329" y="5"/>
              </a:cxn>
              <a:cxn ang="0">
                <a:pos x="329" y="17"/>
              </a:cxn>
              <a:cxn ang="0">
                <a:pos x="378" y="24"/>
              </a:cxn>
              <a:cxn ang="0">
                <a:pos x="371" y="18"/>
              </a:cxn>
              <a:cxn ang="0">
                <a:pos x="368" y="9"/>
              </a:cxn>
              <a:cxn ang="0">
                <a:pos x="389" y="8"/>
              </a:cxn>
              <a:cxn ang="0">
                <a:pos x="403" y="17"/>
              </a:cxn>
              <a:cxn ang="0">
                <a:pos x="423" y="24"/>
              </a:cxn>
              <a:cxn ang="0">
                <a:pos x="423" y="1"/>
              </a:cxn>
              <a:cxn ang="0">
                <a:pos x="423" y="4"/>
              </a:cxn>
              <a:cxn ang="0">
                <a:pos x="425" y="20"/>
              </a:cxn>
              <a:cxn ang="0">
                <a:pos x="469" y="13"/>
              </a:cxn>
              <a:cxn ang="0">
                <a:pos x="468" y="1"/>
              </a:cxn>
              <a:cxn ang="0">
                <a:pos x="467" y="10"/>
              </a:cxn>
              <a:cxn ang="0">
                <a:pos x="467" y="10"/>
              </a:cxn>
              <a:cxn ang="0">
                <a:pos x="490" y="13"/>
              </a:cxn>
              <a:cxn ang="0">
                <a:pos x="499" y="4"/>
              </a:cxn>
              <a:cxn ang="0">
                <a:pos x="529" y="4"/>
              </a:cxn>
              <a:cxn ang="0">
                <a:pos x="521" y="24"/>
              </a:cxn>
              <a:cxn ang="0">
                <a:pos x="521" y="21"/>
              </a:cxn>
              <a:cxn ang="0">
                <a:pos x="527" y="6"/>
              </a:cxn>
              <a:cxn ang="0">
                <a:pos x="555" y="12"/>
              </a:cxn>
              <a:cxn ang="0">
                <a:pos x="543" y="1"/>
              </a:cxn>
              <a:cxn ang="0">
                <a:pos x="547" y="4"/>
              </a:cxn>
              <a:cxn ang="0">
                <a:pos x="566" y="24"/>
              </a:cxn>
              <a:cxn ang="0">
                <a:pos x="566" y="1"/>
              </a:cxn>
              <a:cxn ang="0">
                <a:pos x="591" y="20"/>
              </a:cxn>
              <a:cxn ang="0">
                <a:pos x="591" y="4"/>
              </a:cxn>
            </a:cxnLst>
            <a:rect l="0" t="0" r="r" b="b"/>
            <a:pathLst>
              <a:path w="600" h="25">
                <a:moveTo>
                  <a:pt x="0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13"/>
                  <a:pt x="3" y="13"/>
                  <a:pt x="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0"/>
                  <a:pt x="13" y="10"/>
                  <a:pt x="1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4"/>
                  <a:pt x="3" y="4"/>
                  <a:pt x="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1"/>
                  <a:pt x="13" y="1"/>
                  <a:pt x="13" y="1"/>
                </a:cubicBezTo>
                <a:cubicBezTo>
                  <a:pt x="0" y="1"/>
                  <a:pt x="0" y="1"/>
                  <a:pt x="0" y="1"/>
                </a:cubicBezTo>
                <a:lnTo>
                  <a:pt x="0" y="24"/>
                </a:lnTo>
                <a:close/>
                <a:moveTo>
                  <a:pt x="46" y="12"/>
                </a:moveTo>
                <a:cubicBezTo>
                  <a:pt x="46" y="9"/>
                  <a:pt x="45" y="6"/>
                  <a:pt x="43" y="4"/>
                </a:cubicBezTo>
                <a:cubicBezTo>
                  <a:pt x="40" y="1"/>
                  <a:pt x="37" y="0"/>
                  <a:pt x="34" y="0"/>
                </a:cubicBezTo>
                <a:cubicBezTo>
                  <a:pt x="30" y="0"/>
                  <a:pt x="27" y="1"/>
                  <a:pt x="25" y="4"/>
                </a:cubicBezTo>
                <a:cubicBezTo>
                  <a:pt x="23" y="6"/>
                  <a:pt x="21" y="9"/>
                  <a:pt x="21" y="12"/>
                </a:cubicBezTo>
                <a:cubicBezTo>
                  <a:pt x="21" y="15"/>
                  <a:pt x="23" y="18"/>
                  <a:pt x="25" y="21"/>
                </a:cubicBezTo>
                <a:cubicBezTo>
                  <a:pt x="27" y="23"/>
                  <a:pt x="30" y="24"/>
                  <a:pt x="34" y="24"/>
                </a:cubicBezTo>
                <a:cubicBezTo>
                  <a:pt x="37" y="24"/>
                  <a:pt x="40" y="23"/>
                  <a:pt x="43" y="21"/>
                </a:cubicBezTo>
                <a:cubicBezTo>
                  <a:pt x="45" y="18"/>
                  <a:pt x="46" y="15"/>
                  <a:pt x="46" y="12"/>
                </a:cubicBezTo>
                <a:moveTo>
                  <a:pt x="42" y="12"/>
                </a:moveTo>
                <a:cubicBezTo>
                  <a:pt x="42" y="14"/>
                  <a:pt x="41" y="17"/>
                  <a:pt x="40" y="18"/>
                </a:cubicBezTo>
                <a:cubicBezTo>
                  <a:pt x="38" y="20"/>
                  <a:pt x="36" y="21"/>
                  <a:pt x="34" y="21"/>
                </a:cubicBezTo>
                <a:cubicBezTo>
                  <a:pt x="32" y="21"/>
                  <a:pt x="29" y="20"/>
                  <a:pt x="28" y="18"/>
                </a:cubicBezTo>
                <a:cubicBezTo>
                  <a:pt x="26" y="17"/>
                  <a:pt x="25" y="14"/>
                  <a:pt x="25" y="12"/>
                </a:cubicBezTo>
                <a:cubicBezTo>
                  <a:pt x="25" y="10"/>
                  <a:pt x="26" y="8"/>
                  <a:pt x="28" y="6"/>
                </a:cubicBezTo>
                <a:cubicBezTo>
                  <a:pt x="29" y="4"/>
                  <a:pt x="32" y="4"/>
                  <a:pt x="34" y="4"/>
                </a:cubicBezTo>
                <a:cubicBezTo>
                  <a:pt x="36" y="4"/>
                  <a:pt x="38" y="4"/>
                  <a:pt x="40" y="6"/>
                </a:cubicBezTo>
                <a:cubicBezTo>
                  <a:pt x="41" y="8"/>
                  <a:pt x="42" y="10"/>
                  <a:pt x="42" y="12"/>
                </a:cubicBezTo>
                <a:moveTo>
                  <a:pt x="60" y="13"/>
                </a:moveTo>
                <a:cubicBezTo>
                  <a:pt x="60" y="13"/>
                  <a:pt x="60" y="13"/>
                  <a:pt x="60" y="13"/>
                </a:cubicBezTo>
                <a:cubicBezTo>
                  <a:pt x="68" y="24"/>
                  <a:pt x="68" y="24"/>
                  <a:pt x="68" y="24"/>
                </a:cubicBezTo>
                <a:cubicBezTo>
                  <a:pt x="72" y="24"/>
                  <a:pt x="72" y="24"/>
                  <a:pt x="72" y="24"/>
                </a:cubicBezTo>
                <a:cubicBezTo>
                  <a:pt x="64" y="13"/>
                  <a:pt x="64" y="13"/>
                  <a:pt x="64" y="13"/>
                </a:cubicBezTo>
                <a:cubicBezTo>
                  <a:pt x="68" y="13"/>
                  <a:pt x="70" y="11"/>
                  <a:pt x="70" y="7"/>
                </a:cubicBezTo>
                <a:cubicBezTo>
                  <a:pt x="70" y="5"/>
                  <a:pt x="69" y="3"/>
                  <a:pt x="67" y="2"/>
                </a:cubicBezTo>
                <a:cubicBezTo>
                  <a:pt x="66" y="1"/>
                  <a:pt x="64" y="1"/>
                  <a:pt x="62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6" y="24"/>
                  <a:pt x="56" y="24"/>
                  <a:pt x="56" y="24"/>
                </a:cubicBezTo>
                <a:cubicBezTo>
                  <a:pt x="60" y="24"/>
                  <a:pt x="60" y="24"/>
                  <a:pt x="60" y="24"/>
                </a:cubicBezTo>
                <a:lnTo>
                  <a:pt x="60" y="13"/>
                </a:lnTo>
                <a:close/>
                <a:moveTo>
                  <a:pt x="60" y="10"/>
                </a:moveTo>
                <a:cubicBezTo>
                  <a:pt x="60" y="4"/>
                  <a:pt x="60" y="4"/>
                  <a:pt x="60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4" y="4"/>
                  <a:pt x="66" y="4"/>
                  <a:pt x="66" y="7"/>
                </a:cubicBezTo>
                <a:cubicBezTo>
                  <a:pt x="66" y="10"/>
                  <a:pt x="64" y="10"/>
                  <a:pt x="61" y="10"/>
                </a:cubicBezTo>
                <a:lnTo>
                  <a:pt x="60" y="10"/>
                </a:lnTo>
                <a:close/>
                <a:moveTo>
                  <a:pt x="115" y="12"/>
                </a:moveTo>
                <a:cubicBezTo>
                  <a:pt x="117" y="24"/>
                  <a:pt x="117" y="24"/>
                  <a:pt x="117" y="24"/>
                </a:cubicBezTo>
                <a:cubicBezTo>
                  <a:pt x="121" y="24"/>
                  <a:pt x="121" y="24"/>
                  <a:pt x="121" y="24"/>
                </a:cubicBezTo>
                <a:cubicBezTo>
                  <a:pt x="115" y="0"/>
                  <a:pt x="115" y="0"/>
                  <a:pt x="115" y="0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8" y="15"/>
                  <a:pt x="108" y="16"/>
                  <a:pt x="107" y="17"/>
                </a:cubicBezTo>
                <a:cubicBezTo>
                  <a:pt x="107" y="16"/>
                  <a:pt x="106" y="15"/>
                  <a:pt x="106" y="14"/>
                </a:cubicBezTo>
                <a:cubicBezTo>
                  <a:pt x="99" y="0"/>
                  <a:pt x="99" y="0"/>
                  <a:pt x="99" y="0"/>
                </a:cubicBezTo>
                <a:cubicBezTo>
                  <a:pt x="94" y="24"/>
                  <a:pt x="94" y="24"/>
                  <a:pt x="94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100" y="11"/>
                  <a:pt x="100" y="10"/>
                  <a:pt x="100" y="9"/>
                </a:cubicBezTo>
                <a:cubicBezTo>
                  <a:pt x="100" y="10"/>
                  <a:pt x="101" y="11"/>
                  <a:pt x="101" y="12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14" y="11"/>
                  <a:pt x="114" y="10"/>
                  <a:pt x="114" y="9"/>
                </a:cubicBezTo>
                <a:cubicBezTo>
                  <a:pt x="115" y="11"/>
                  <a:pt x="115" y="12"/>
                  <a:pt x="115" y="12"/>
                </a:cubicBezTo>
                <a:moveTo>
                  <a:pt x="153" y="12"/>
                </a:moveTo>
                <a:cubicBezTo>
                  <a:pt x="153" y="9"/>
                  <a:pt x="152" y="6"/>
                  <a:pt x="150" y="4"/>
                </a:cubicBezTo>
                <a:cubicBezTo>
                  <a:pt x="147" y="1"/>
                  <a:pt x="144" y="0"/>
                  <a:pt x="141" y="0"/>
                </a:cubicBezTo>
                <a:cubicBezTo>
                  <a:pt x="138" y="0"/>
                  <a:pt x="135" y="1"/>
                  <a:pt x="132" y="4"/>
                </a:cubicBezTo>
                <a:cubicBezTo>
                  <a:pt x="130" y="6"/>
                  <a:pt x="129" y="9"/>
                  <a:pt x="129" y="12"/>
                </a:cubicBezTo>
                <a:cubicBezTo>
                  <a:pt x="129" y="15"/>
                  <a:pt x="130" y="18"/>
                  <a:pt x="132" y="21"/>
                </a:cubicBezTo>
                <a:cubicBezTo>
                  <a:pt x="135" y="23"/>
                  <a:pt x="138" y="24"/>
                  <a:pt x="141" y="24"/>
                </a:cubicBezTo>
                <a:cubicBezTo>
                  <a:pt x="144" y="24"/>
                  <a:pt x="147" y="23"/>
                  <a:pt x="150" y="21"/>
                </a:cubicBezTo>
                <a:cubicBezTo>
                  <a:pt x="152" y="18"/>
                  <a:pt x="153" y="15"/>
                  <a:pt x="153" y="12"/>
                </a:cubicBezTo>
                <a:moveTo>
                  <a:pt x="149" y="12"/>
                </a:moveTo>
                <a:cubicBezTo>
                  <a:pt x="149" y="14"/>
                  <a:pt x="149" y="17"/>
                  <a:pt x="147" y="18"/>
                </a:cubicBezTo>
                <a:cubicBezTo>
                  <a:pt x="145" y="20"/>
                  <a:pt x="143" y="21"/>
                  <a:pt x="141" y="21"/>
                </a:cubicBezTo>
                <a:cubicBezTo>
                  <a:pt x="139" y="21"/>
                  <a:pt x="137" y="20"/>
                  <a:pt x="135" y="18"/>
                </a:cubicBezTo>
                <a:cubicBezTo>
                  <a:pt x="133" y="17"/>
                  <a:pt x="133" y="14"/>
                  <a:pt x="133" y="12"/>
                </a:cubicBezTo>
                <a:cubicBezTo>
                  <a:pt x="133" y="10"/>
                  <a:pt x="133" y="8"/>
                  <a:pt x="135" y="6"/>
                </a:cubicBezTo>
                <a:cubicBezTo>
                  <a:pt x="137" y="4"/>
                  <a:pt x="139" y="4"/>
                  <a:pt x="141" y="4"/>
                </a:cubicBezTo>
                <a:cubicBezTo>
                  <a:pt x="143" y="4"/>
                  <a:pt x="145" y="4"/>
                  <a:pt x="147" y="6"/>
                </a:cubicBezTo>
                <a:cubicBezTo>
                  <a:pt x="149" y="8"/>
                  <a:pt x="149" y="10"/>
                  <a:pt x="149" y="12"/>
                </a:cubicBezTo>
                <a:moveTo>
                  <a:pt x="163" y="1"/>
                </a:moveTo>
                <a:cubicBezTo>
                  <a:pt x="163" y="15"/>
                  <a:pt x="163" y="15"/>
                  <a:pt x="163" y="15"/>
                </a:cubicBezTo>
                <a:cubicBezTo>
                  <a:pt x="163" y="21"/>
                  <a:pt x="167" y="24"/>
                  <a:pt x="173" y="24"/>
                </a:cubicBezTo>
                <a:cubicBezTo>
                  <a:pt x="179" y="24"/>
                  <a:pt x="182" y="21"/>
                  <a:pt x="182" y="15"/>
                </a:cubicBezTo>
                <a:cubicBezTo>
                  <a:pt x="182" y="1"/>
                  <a:pt x="182" y="1"/>
                  <a:pt x="182" y="1"/>
                </a:cubicBezTo>
                <a:cubicBezTo>
                  <a:pt x="179" y="1"/>
                  <a:pt x="179" y="1"/>
                  <a:pt x="179" y="1"/>
                </a:cubicBezTo>
                <a:cubicBezTo>
                  <a:pt x="179" y="15"/>
                  <a:pt x="179" y="15"/>
                  <a:pt x="179" y="15"/>
                </a:cubicBezTo>
                <a:cubicBezTo>
                  <a:pt x="179" y="19"/>
                  <a:pt x="177" y="21"/>
                  <a:pt x="173" y="21"/>
                </a:cubicBezTo>
                <a:cubicBezTo>
                  <a:pt x="169" y="21"/>
                  <a:pt x="167" y="19"/>
                  <a:pt x="167" y="15"/>
                </a:cubicBezTo>
                <a:cubicBezTo>
                  <a:pt x="167" y="1"/>
                  <a:pt x="167" y="1"/>
                  <a:pt x="167" y="1"/>
                </a:cubicBezTo>
                <a:lnTo>
                  <a:pt x="163" y="1"/>
                </a:lnTo>
                <a:close/>
                <a:moveTo>
                  <a:pt x="193" y="24"/>
                </a:moveTo>
                <a:cubicBezTo>
                  <a:pt x="197" y="24"/>
                  <a:pt x="197" y="24"/>
                  <a:pt x="197" y="24"/>
                </a:cubicBezTo>
                <a:cubicBezTo>
                  <a:pt x="197" y="8"/>
                  <a:pt x="197" y="8"/>
                  <a:pt x="197" y="8"/>
                </a:cubicBezTo>
                <a:cubicBezTo>
                  <a:pt x="198" y="9"/>
                  <a:pt x="198" y="9"/>
                  <a:pt x="199" y="10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4" y="1"/>
                  <a:pt x="214" y="1"/>
                  <a:pt x="214" y="1"/>
                </a:cubicBezTo>
                <a:cubicBezTo>
                  <a:pt x="211" y="1"/>
                  <a:pt x="211" y="1"/>
                  <a:pt x="211" y="1"/>
                </a:cubicBezTo>
                <a:cubicBezTo>
                  <a:pt x="211" y="17"/>
                  <a:pt x="211" y="17"/>
                  <a:pt x="211" y="17"/>
                </a:cubicBezTo>
                <a:cubicBezTo>
                  <a:pt x="210" y="16"/>
                  <a:pt x="209" y="15"/>
                  <a:pt x="208" y="14"/>
                </a:cubicBezTo>
                <a:cubicBezTo>
                  <a:pt x="193" y="0"/>
                  <a:pt x="193" y="0"/>
                  <a:pt x="193" y="0"/>
                </a:cubicBezTo>
                <a:lnTo>
                  <a:pt x="193" y="24"/>
                </a:lnTo>
                <a:close/>
                <a:moveTo>
                  <a:pt x="233" y="4"/>
                </a:moveTo>
                <a:cubicBezTo>
                  <a:pt x="239" y="4"/>
                  <a:pt x="239" y="4"/>
                  <a:pt x="239" y="4"/>
                </a:cubicBezTo>
                <a:cubicBezTo>
                  <a:pt x="239" y="1"/>
                  <a:pt x="239" y="1"/>
                  <a:pt x="239" y="1"/>
                </a:cubicBezTo>
                <a:cubicBezTo>
                  <a:pt x="223" y="1"/>
                  <a:pt x="223" y="1"/>
                  <a:pt x="223" y="1"/>
                </a:cubicBezTo>
                <a:cubicBezTo>
                  <a:pt x="223" y="4"/>
                  <a:pt x="223" y="4"/>
                  <a:pt x="223" y="4"/>
                </a:cubicBezTo>
                <a:cubicBezTo>
                  <a:pt x="229" y="4"/>
                  <a:pt x="229" y="4"/>
                  <a:pt x="229" y="4"/>
                </a:cubicBezTo>
                <a:cubicBezTo>
                  <a:pt x="229" y="24"/>
                  <a:pt x="229" y="24"/>
                  <a:pt x="229" y="24"/>
                </a:cubicBezTo>
                <a:cubicBezTo>
                  <a:pt x="233" y="24"/>
                  <a:pt x="233" y="24"/>
                  <a:pt x="233" y="24"/>
                </a:cubicBezTo>
                <a:lnTo>
                  <a:pt x="233" y="4"/>
                </a:lnTo>
                <a:close/>
                <a:moveTo>
                  <a:pt x="261" y="24"/>
                </a:moveTo>
                <a:cubicBezTo>
                  <a:pt x="264" y="24"/>
                  <a:pt x="264" y="24"/>
                  <a:pt x="264" y="24"/>
                </a:cubicBezTo>
                <a:cubicBezTo>
                  <a:pt x="253" y="0"/>
                  <a:pt x="253" y="0"/>
                  <a:pt x="253" y="0"/>
                </a:cubicBezTo>
                <a:cubicBezTo>
                  <a:pt x="242" y="24"/>
                  <a:pt x="242" y="24"/>
                  <a:pt x="242" y="24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9" y="18"/>
                  <a:pt x="249" y="18"/>
                  <a:pt x="249" y="18"/>
                </a:cubicBezTo>
                <a:cubicBezTo>
                  <a:pt x="258" y="18"/>
                  <a:pt x="258" y="18"/>
                  <a:pt x="258" y="18"/>
                </a:cubicBezTo>
                <a:lnTo>
                  <a:pt x="261" y="24"/>
                </a:lnTo>
                <a:close/>
                <a:moveTo>
                  <a:pt x="250" y="15"/>
                </a:moveTo>
                <a:cubicBezTo>
                  <a:pt x="252" y="9"/>
                  <a:pt x="252" y="9"/>
                  <a:pt x="252" y="9"/>
                </a:cubicBezTo>
                <a:cubicBezTo>
                  <a:pt x="253" y="9"/>
                  <a:pt x="253" y="8"/>
                  <a:pt x="253" y="7"/>
                </a:cubicBezTo>
                <a:cubicBezTo>
                  <a:pt x="254" y="8"/>
                  <a:pt x="254" y="9"/>
                  <a:pt x="254" y="9"/>
                </a:cubicBezTo>
                <a:cubicBezTo>
                  <a:pt x="257" y="15"/>
                  <a:pt x="257" y="15"/>
                  <a:pt x="257" y="15"/>
                </a:cubicBezTo>
                <a:lnTo>
                  <a:pt x="250" y="15"/>
                </a:lnTo>
                <a:close/>
                <a:moveTo>
                  <a:pt x="273" y="24"/>
                </a:moveTo>
                <a:cubicBezTo>
                  <a:pt x="276" y="24"/>
                  <a:pt x="276" y="24"/>
                  <a:pt x="276" y="24"/>
                </a:cubicBezTo>
                <a:cubicBezTo>
                  <a:pt x="276" y="1"/>
                  <a:pt x="276" y="1"/>
                  <a:pt x="276" y="1"/>
                </a:cubicBezTo>
                <a:cubicBezTo>
                  <a:pt x="273" y="1"/>
                  <a:pt x="273" y="1"/>
                  <a:pt x="273" y="1"/>
                </a:cubicBezTo>
                <a:lnTo>
                  <a:pt x="273" y="24"/>
                </a:lnTo>
                <a:close/>
                <a:moveTo>
                  <a:pt x="288" y="24"/>
                </a:moveTo>
                <a:cubicBezTo>
                  <a:pt x="291" y="24"/>
                  <a:pt x="291" y="24"/>
                  <a:pt x="291" y="24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9"/>
                  <a:pt x="292" y="9"/>
                  <a:pt x="293" y="10"/>
                </a:cubicBezTo>
                <a:cubicBezTo>
                  <a:pt x="308" y="24"/>
                  <a:pt x="308" y="24"/>
                  <a:pt x="308" y="24"/>
                </a:cubicBezTo>
                <a:cubicBezTo>
                  <a:pt x="308" y="1"/>
                  <a:pt x="308" y="1"/>
                  <a:pt x="308" y="1"/>
                </a:cubicBezTo>
                <a:cubicBezTo>
                  <a:pt x="305" y="1"/>
                  <a:pt x="305" y="1"/>
                  <a:pt x="305" y="1"/>
                </a:cubicBezTo>
                <a:cubicBezTo>
                  <a:pt x="305" y="17"/>
                  <a:pt x="305" y="17"/>
                  <a:pt x="305" y="17"/>
                </a:cubicBezTo>
                <a:cubicBezTo>
                  <a:pt x="304" y="16"/>
                  <a:pt x="303" y="15"/>
                  <a:pt x="302" y="14"/>
                </a:cubicBezTo>
                <a:cubicBezTo>
                  <a:pt x="288" y="0"/>
                  <a:pt x="288" y="0"/>
                  <a:pt x="288" y="0"/>
                </a:cubicBezTo>
                <a:lnTo>
                  <a:pt x="288" y="24"/>
                </a:lnTo>
                <a:close/>
                <a:moveTo>
                  <a:pt x="318" y="19"/>
                </a:moveTo>
                <a:cubicBezTo>
                  <a:pt x="319" y="22"/>
                  <a:pt x="321" y="24"/>
                  <a:pt x="325" y="24"/>
                </a:cubicBezTo>
                <a:cubicBezTo>
                  <a:pt x="330" y="24"/>
                  <a:pt x="333" y="21"/>
                  <a:pt x="333" y="17"/>
                </a:cubicBezTo>
                <a:cubicBezTo>
                  <a:pt x="333" y="14"/>
                  <a:pt x="331" y="12"/>
                  <a:pt x="327" y="10"/>
                </a:cubicBezTo>
                <a:cubicBezTo>
                  <a:pt x="324" y="9"/>
                  <a:pt x="323" y="8"/>
                  <a:pt x="323" y="6"/>
                </a:cubicBezTo>
                <a:cubicBezTo>
                  <a:pt x="323" y="5"/>
                  <a:pt x="324" y="3"/>
                  <a:pt x="326" y="3"/>
                </a:cubicBezTo>
                <a:cubicBezTo>
                  <a:pt x="327" y="3"/>
                  <a:pt x="328" y="4"/>
                  <a:pt x="329" y="5"/>
                </a:cubicBezTo>
                <a:cubicBezTo>
                  <a:pt x="332" y="4"/>
                  <a:pt x="332" y="4"/>
                  <a:pt x="332" y="4"/>
                </a:cubicBezTo>
                <a:cubicBezTo>
                  <a:pt x="331" y="2"/>
                  <a:pt x="329" y="0"/>
                  <a:pt x="326" y="0"/>
                </a:cubicBezTo>
                <a:cubicBezTo>
                  <a:pt x="321" y="0"/>
                  <a:pt x="319" y="3"/>
                  <a:pt x="319" y="6"/>
                </a:cubicBezTo>
                <a:cubicBezTo>
                  <a:pt x="319" y="10"/>
                  <a:pt x="321" y="11"/>
                  <a:pt x="325" y="13"/>
                </a:cubicBezTo>
                <a:cubicBezTo>
                  <a:pt x="327" y="15"/>
                  <a:pt x="329" y="15"/>
                  <a:pt x="329" y="17"/>
                </a:cubicBezTo>
                <a:cubicBezTo>
                  <a:pt x="329" y="19"/>
                  <a:pt x="328" y="21"/>
                  <a:pt x="326" y="21"/>
                </a:cubicBezTo>
                <a:cubicBezTo>
                  <a:pt x="323" y="21"/>
                  <a:pt x="322" y="20"/>
                  <a:pt x="321" y="18"/>
                </a:cubicBezTo>
                <a:lnTo>
                  <a:pt x="318" y="19"/>
                </a:lnTo>
                <a:close/>
                <a:moveTo>
                  <a:pt x="374" y="24"/>
                </a:moveTo>
                <a:cubicBezTo>
                  <a:pt x="378" y="24"/>
                  <a:pt x="378" y="24"/>
                  <a:pt x="378" y="24"/>
                </a:cubicBezTo>
                <a:cubicBezTo>
                  <a:pt x="367" y="0"/>
                  <a:pt x="367" y="0"/>
                  <a:pt x="367" y="0"/>
                </a:cubicBezTo>
                <a:cubicBezTo>
                  <a:pt x="355" y="24"/>
                  <a:pt x="355" y="24"/>
                  <a:pt x="355" y="24"/>
                </a:cubicBezTo>
                <a:cubicBezTo>
                  <a:pt x="359" y="24"/>
                  <a:pt x="359" y="24"/>
                  <a:pt x="359" y="24"/>
                </a:cubicBezTo>
                <a:cubicBezTo>
                  <a:pt x="362" y="18"/>
                  <a:pt x="362" y="18"/>
                  <a:pt x="362" y="18"/>
                </a:cubicBezTo>
                <a:cubicBezTo>
                  <a:pt x="371" y="18"/>
                  <a:pt x="371" y="18"/>
                  <a:pt x="371" y="18"/>
                </a:cubicBezTo>
                <a:lnTo>
                  <a:pt x="374" y="24"/>
                </a:lnTo>
                <a:close/>
                <a:moveTo>
                  <a:pt x="364" y="15"/>
                </a:moveTo>
                <a:cubicBezTo>
                  <a:pt x="366" y="9"/>
                  <a:pt x="366" y="9"/>
                  <a:pt x="366" y="9"/>
                </a:cubicBezTo>
                <a:cubicBezTo>
                  <a:pt x="366" y="9"/>
                  <a:pt x="366" y="8"/>
                  <a:pt x="367" y="7"/>
                </a:cubicBezTo>
                <a:cubicBezTo>
                  <a:pt x="367" y="8"/>
                  <a:pt x="367" y="9"/>
                  <a:pt x="368" y="9"/>
                </a:cubicBezTo>
                <a:cubicBezTo>
                  <a:pt x="370" y="15"/>
                  <a:pt x="370" y="15"/>
                  <a:pt x="370" y="15"/>
                </a:cubicBezTo>
                <a:lnTo>
                  <a:pt x="364" y="15"/>
                </a:lnTo>
                <a:close/>
                <a:moveTo>
                  <a:pt x="386" y="24"/>
                </a:moveTo>
                <a:cubicBezTo>
                  <a:pt x="389" y="24"/>
                  <a:pt x="389" y="24"/>
                  <a:pt x="389" y="24"/>
                </a:cubicBezTo>
                <a:cubicBezTo>
                  <a:pt x="389" y="8"/>
                  <a:pt x="389" y="8"/>
                  <a:pt x="389" y="8"/>
                </a:cubicBezTo>
                <a:cubicBezTo>
                  <a:pt x="390" y="9"/>
                  <a:pt x="391" y="9"/>
                  <a:pt x="392" y="10"/>
                </a:cubicBezTo>
                <a:cubicBezTo>
                  <a:pt x="407" y="24"/>
                  <a:pt x="407" y="24"/>
                  <a:pt x="407" y="24"/>
                </a:cubicBezTo>
                <a:cubicBezTo>
                  <a:pt x="407" y="1"/>
                  <a:pt x="407" y="1"/>
                  <a:pt x="407" y="1"/>
                </a:cubicBezTo>
                <a:cubicBezTo>
                  <a:pt x="403" y="1"/>
                  <a:pt x="403" y="1"/>
                  <a:pt x="403" y="1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6"/>
                  <a:pt x="402" y="15"/>
                  <a:pt x="401" y="14"/>
                </a:cubicBezTo>
                <a:cubicBezTo>
                  <a:pt x="386" y="0"/>
                  <a:pt x="386" y="0"/>
                  <a:pt x="386" y="0"/>
                </a:cubicBezTo>
                <a:lnTo>
                  <a:pt x="386" y="24"/>
                </a:lnTo>
                <a:close/>
                <a:moveTo>
                  <a:pt x="418" y="24"/>
                </a:moveTo>
                <a:cubicBezTo>
                  <a:pt x="423" y="24"/>
                  <a:pt x="423" y="24"/>
                  <a:pt x="423" y="24"/>
                </a:cubicBezTo>
                <a:cubicBezTo>
                  <a:pt x="424" y="24"/>
                  <a:pt x="424" y="24"/>
                  <a:pt x="424" y="24"/>
                </a:cubicBezTo>
                <a:cubicBezTo>
                  <a:pt x="428" y="24"/>
                  <a:pt x="431" y="23"/>
                  <a:pt x="433" y="21"/>
                </a:cubicBezTo>
                <a:cubicBezTo>
                  <a:pt x="436" y="19"/>
                  <a:pt x="437" y="16"/>
                  <a:pt x="437" y="12"/>
                </a:cubicBezTo>
                <a:cubicBezTo>
                  <a:pt x="437" y="8"/>
                  <a:pt x="436" y="5"/>
                  <a:pt x="433" y="3"/>
                </a:cubicBezTo>
                <a:cubicBezTo>
                  <a:pt x="430" y="1"/>
                  <a:pt x="427" y="1"/>
                  <a:pt x="423" y="1"/>
                </a:cubicBezTo>
                <a:cubicBezTo>
                  <a:pt x="418" y="1"/>
                  <a:pt x="418" y="1"/>
                  <a:pt x="418" y="1"/>
                </a:cubicBezTo>
                <a:lnTo>
                  <a:pt x="418" y="24"/>
                </a:lnTo>
                <a:close/>
                <a:moveTo>
                  <a:pt x="421" y="20"/>
                </a:moveTo>
                <a:cubicBezTo>
                  <a:pt x="421" y="4"/>
                  <a:pt x="421" y="4"/>
                  <a:pt x="421" y="4"/>
                </a:cubicBezTo>
                <a:cubicBezTo>
                  <a:pt x="423" y="4"/>
                  <a:pt x="423" y="4"/>
                  <a:pt x="423" y="4"/>
                </a:cubicBezTo>
                <a:cubicBezTo>
                  <a:pt x="424" y="4"/>
                  <a:pt x="424" y="4"/>
                  <a:pt x="424" y="4"/>
                </a:cubicBezTo>
                <a:cubicBezTo>
                  <a:pt x="427" y="4"/>
                  <a:pt x="429" y="4"/>
                  <a:pt x="431" y="5"/>
                </a:cubicBezTo>
                <a:cubicBezTo>
                  <a:pt x="433" y="7"/>
                  <a:pt x="433" y="9"/>
                  <a:pt x="433" y="12"/>
                </a:cubicBezTo>
                <a:cubicBezTo>
                  <a:pt x="433" y="15"/>
                  <a:pt x="433" y="17"/>
                  <a:pt x="431" y="19"/>
                </a:cubicBezTo>
                <a:cubicBezTo>
                  <a:pt x="429" y="20"/>
                  <a:pt x="427" y="20"/>
                  <a:pt x="425" y="20"/>
                </a:cubicBezTo>
                <a:cubicBezTo>
                  <a:pt x="423" y="20"/>
                  <a:pt x="423" y="20"/>
                  <a:pt x="423" y="20"/>
                </a:cubicBezTo>
                <a:lnTo>
                  <a:pt x="421" y="20"/>
                </a:lnTo>
                <a:close/>
                <a:moveTo>
                  <a:pt x="467" y="13"/>
                </a:moveTo>
                <a:cubicBezTo>
                  <a:pt x="468" y="13"/>
                  <a:pt x="468" y="13"/>
                  <a:pt x="468" y="13"/>
                </a:cubicBezTo>
                <a:cubicBezTo>
                  <a:pt x="469" y="13"/>
                  <a:pt x="469" y="13"/>
                  <a:pt x="469" y="13"/>
                </a:cubicBezTo>
                <a:cubicBezTo>
                  <a:pt x="471" y="13"/>
                  <a:pt x="473" y="13"/>
                  <a:pt x="475" y="12"/>
                </a:cubicBezTo>
                <a:cubicBezTo>
                  <a:pt x="476" y="11"/>
                  <a:pt x="477" y="9"/>
                  <a:pt x="477" y="7"/>
                </a:cubicBezTo>
                <a:cubicBezTo>
                  <a:pt x="477" y="5"/>
                  <a:pt x="476" y="3"/>
                  <a:pt x="475" y="2"/>
                </a:cubicBezTo>
                <a:cubicBezTo>
                  <a:pt x="473" y="1"/>
                  <a:pt x="471" y="1"/>
                  <a:pt x="469" y="1"/>
                </a:cubicBezTo>
                <a:cubicBezTo>
                  <a:pt x="468" y="1"/>
                  <a:pt x="468" y="1"/>
                  <a:pt x="468" y="1"/>
                </a:cubicBezTo>
                <a:cubicBezTo>
                  <a:pt x="463" y="1"/>
                  <a:pt x="463" y="1"/>
                  <a:pt x="463" y="1"/>
                </a:cubicBezTo>
                <a:cubicBezTo>
                  <a:pt x="463" y="24"/>
                  <a:pt x="463" y="24"/>
                  <a:pt x="463" y="24"/>
                </a:cubicBezTo>
                <a:cubicBezTo>
                  <a:pt x="467" y="24"/>
                  <a:pt x="467" y="24"/>
                  <a:pt x="467" y="24"/>
                </a:cubicBezTo>
                <a:lnTo>
                  <a:pt x="467" y="13"/>
                </a:lnTo>
                <a:close/>
                <a:moveTo>
                  <a:pt x="467" y="10"/>
                </a:moveTo>
                <a:cubicBezTo>
                  <a:pt x="467" y="4"/>
                  <a:pt x="467" y="4"/>
                  <a:pt x="467" y="4"/>
                </a:cubicBezTo>
                <a:cubicBezTo>
                  <a:pt x="468" y="4"/>
                  <a:pt x="468" y="4"/>
                  <a:pt x="468" y="4"/>
                </a:cubicBezTo>
                <a:cubicBezTo>
                  <a:pt x="471" y="4"/>
                  <a:pt x="473" y="4"/>
                  <a:pt x="473" y="7"/>
                </a:cubicBezTo>
                <a:cubicBezTo>
                  <a:pt x="473" y="10"/>
                  <a:pt x="471" y="10"/>
                  <a:pt x="468" y="10"/>
                </a:cubicBezTo>
                <a:lnTo>
                  <a:pt x="467" y="10"/>
                </a:lnTo>
                <a:close/>
                <a:moveTo>
                  <a:pt x="486" y="24"/>
                </a:moveTo>
                <a:cubicBezTo>
                  <a:pt x="499" y="24"/>
                  <a:pt x="499" y="24"/>
                  <a:pt x="499" y="24"/>
                </a:cubicBezTo>
                <a:cubicBezTo>
                  <a:pt x="499" y="20"/>
                  <a:pt x="499" y="20"/>
                  <a:pt x="499" y="20"/>
                </a:cubicBezTo>
                <a:cubicBezTo>
                  <a:pt x="490" y="20"/>
                  <a:pt x="490" y="20"/>
                  <a:pt x="490" y="20"/>
                </a:cubicBezTo>
                <a:cubicBezTo>
                  <a:pt x="490" y="13"/>
                  <a:pt x="490" y="13"/>
                  <a:pt x="490" y="13"/>
                </a:cubicBezTo>
                <a:cubicBezTo>
                  <a:pt x="499" y="13"/>
                  <a:pt x="499" y="13"/>
                  <a:pt x="499" y="13"/>
                </a:cubicBezTo>
                <a:cubicBezTo>
                  <a:pt x="499" y="10"/>
                  <a:pt x="499" y="10"/>
                  <a:pt x="499" y="10"/>
                </a:cubicBezTo>
                <a:cubicBezTo>
                  <a:pt x="490" y="10"/>
                  <a:pt x="490" y="10"/>
                  <a:pt x="490" y="10"/>
                </a:cubicBezTo>
                <a:cubicBezTo>
                  <a:pt x="490" y="4"/>
                  <a:pt x="490" y="4"/>
                  <a:pt x="490" y="4"/>
                </a:cubicBezTo>
                <a:cubicBezTo>
                  <a:pt x="499" y="4"/>
                  <a:pt x="499" y="4"/>
                  <a:pt x="499" y="4"/>
                </a:cubicBezTo>
                <a:cubicBezTo>
                  <a:pt x="499" y="1"/>
                  <a:pt x="499" y="1"/>
                  <a:pt x="499" y="1"/>
                </a:cubicBezTo>
                <a:cubicBezTo>
                  <a:pt x="486" y="1"/>
                  <a:pt x="486" y="1"/>
                  <a:pt x="486" y="1"/>
                </a:cubicBezTo>
                <a:lnTo>
                  <a:pt x="486" y="24"/>
                </a:lnTo>
                <a:close/>
                <a:moveTo>
                  <a:pt x="533" y="12"/>
                </a:moveTo>
                <a:cubicBezTo>
                  <a:pt x="533" y="9"/>
                  <a:pt x="532" y="6"/>
                  <a:pt x="529" y="4"/>
                </a:cubicBezTo>
                <a:cubicBezTo>
                  <a:pt x="527" y="1"/>
                  <a:pt x="524" y="0"/>
                  <a:pt x="521" y="0"/>
                </a:cubicBezTo>
                <a:cubicBezTo>
                  <a:pt x="517" y="0"/>
                  <a:pt x="514" y="1"/>
                  <a:pt x="512" y="4"/>
                </a:cubicBezTo>
                <a:cubicBezTo>
                  <a:pt x="509" y="6"/>
                  <a:pt x="508" y="9"/>
                  <a:pt x="508" y="12"/>
                </a:cubicBezTo>
                <a:cubicBezTo>
                  <a:pt x="508" y="15"/>
                  <a:pt x="509" y="18"/>
                  <a:pt x="512" y="21"/>
                </a:cubicBezTo>
                <a:cubicBezTo>
                  <a:pt x="514" y="23"/>
                  <a:pt x="517" y="24"/>
                  <a:pt x="521" y="24"/>
                </a:cubicBezTo>
                <a:cubicBezTo>
                  <a:pt x="524" y="24"/>
                  <a:pt x="527" y="23"/>
                  <a:pt x="529" y="21"/>
                </a:cubicBezTo>
                <a:cubicBezTo>
                  <a:pt x="532" y="18"/>
                  <a:pt x="533" y="15"/>
                  <a:pt x="533" y="12"/>
                </a:cubicBezTo>
                <a:moveTo>
                  <a:pt x="529" y="12"/>
                </a:moveTo>
                <a:cubicBezTo>
                  <a:pt x="529" y="14"/>
                  <a:pt x="528" y="17"/>
                  <a:pt x="527" y="18"/>
                </a:cubicBezTo>
                <a:cubicBezTo>
                  <a:pt x="525" y="20"/>
                  <a:pt x="523" y="21"/>
                  <a:pt x="521" y="21"/>
                </a:cubicBezTo>
                <a:cubicBezTo>
                  <a:pt x="518" y="21"/>
                  <a:pt x="516" y="20"/>
                  <a:pt x="515" y="18"/>
                </a:cubicBezTo>
                <a:cubicBezTo>
                  <a:pt x="513" y="17"/>
                  <a:pt x="512" y="14"/>
                  <a:pt x="512" y="12"/>
                </a:cubicBezTo>
                <a:cubicBezTo>
                  <a:pt x="512" y="10"/>
                  <a:pt x="513" y="8"/>
                  <a:pt x="515" y="6"/>
                </a:cubicBezTo>
                <a:cubicBezTo>
                  <a:pt x="516" y="4"/>
                  <a:pt x="518" y="4"/>
                  <a:pt x="521" y="4"/>
                </a:cubicBezTo>
                <a:cubicBezTo>
                  <a:pt x="523" y="4"/>
                  <a:pt x="525" y="4"/>
                  <a:pt x="527" y="6"/>
                </a:cubicBezTo>
                <a:cubicBezTo>
                  <a:pt x="528" y="8"/>
                  <a:pt x="529" y="10"/>
                  <a:pt x="529" y="12"/>
                </a:cubicBezTo>
                <a:moveTo>
                  <a:pt x="547" y="13"/>
                </a:moveTo>
                <a:cubicBezTo>
                  <a:pt x="548" y="13"/>
                  <a:pt x="548" y="13"/>
                  <a:pt x="548" y="13"/>
                </a:cubicBezTo>
                <a:cubicBezTo>
                  <a:pt x="549" y="13"/>
                  <a:pt x="549" y="13"/>
                  <a:pt x="549" y="13"/>
                </a:cubicBezTo>
                <a:cubicBezTo>
                  <a:pt x="551" y="13"/>
                  <a:pt x="553" y="13"/>
                  <a:pt x="555" y="12"/>
                </a:cubicBezTo>
                <a:cubicBezTo>
                  <a:pt x="556" y="11"/>
                  <a:pt x="557" y="9"/>
                  <a:pt x="557" y="7"/>
                </a:cubicBezTo>
                <a:cubicBezTo>
                  <a:pt x="557" y="5"/>
                  <a:pt x="556" y="3"/>
                  <a:pt x="555" y="2"/>
                </a:cubicBezTo>
                <a:cubicBezTo>
                  <a:pt x="553" y="1"/>
                  <a:pt x="551" y="1"/>
                  <a:pt x="549" y="1"/>
                </a:cubicBezTo>
                <a:cubicBezTo>
                  <a:pt x="548" y="1"/>
                  <a:pt x="548" y="1"/>
                  <a:pt x="548" y="1"/>
                </a:cubicBezTo>
                <a:cubicBezTo>
                  <a:pt x="543" y="1"/>
                  <a:pt x="543" y="1"/>
                  <a:pt x="543" y="1"/>
                </a:cubicBezTo>
                <a:cubicBezTo>
                  <a:pt x="543" y="24"/>
                  <a:pt x="543" y="24"/>
                  <a:pt x="543" y="24"/>
                </a:cubicBezTo>
                <a:cubicBezTo>
                  <a:pt x="547" y="24"/>
                  <a:pt x="547" y="24"/>
                  <a:pt x="547" y="24"/>
                </a:cubicBezTo>
                <a:lnTo>
                  <a:pt x="547" y="13"/>
                </a:lnTo>
                <a:close/>
                <a:moveTo>
                  <a:pt x="547" y="10"/>
                </a:moveTo>
                <a:cubicBezTo>
                  <a:pt x="547" y="4"/>
                  <a:pt x="547" y="4"/>
                  <a:pt x="547" y="4"/>
                </a:cubicBezTo>
                <a:cubicBezTo>
                  <a:pt x="548" y="4"/>
                  <a:pt x="548" y="4"/>
                  <a:pt x="548" y="4"/>
                </a:cubicBezTo>
                <a:cubicBezTo>
                  <a:pt x="551" y="4"/>
                  <a:pt x="553" y="4"/>
                  <a:pt x="553" y="7"/>
                </a:cubicBezTo>
                <a:cubicBezTo>
                  <a:pt x="553" y="10"/>
                  <a:pt x="551" y="10"/>
                  <a:pt x="548" y="10"/>
                </a:cubicBezTo>
                <a:lnTo>
                  <a:pt x="547" y="10"/>
                </a:lnTo>
                <a:close/>
                <a:moveTo>
                  <a:pt x="566" y="24"/>
                </a:moveTo>
                <a:cubicBezTo>
                  <a:pt x="578" y="24"/>
                  <a:pt x="578" y="24"/>
                  <a:pt x="578" y="24"/>
                </a:cubicBezTo>
                <a:cubicBezTo>
                  <a:pt x="578" y="20"/>
                  <a:pt x="578" y="20"/>
                  <a:pt x="578" y="20"/>
                </a:cubicBezTo>
                <a:cubicBezTo>
                  <a:pt x="570" y="20"/>
                  <a:pt x="570" y="20"/>
                  <a:pt x="570" y="20"/>
                </a:cubicBezTo>
                <a:cubicBezTo>
                  <a:pt x="570" y="1"/>
                  <a:pt x="570" y="1"/>
                  <a:pt x="570" y="1"/>
                </a:cubicBezTo>
                <a:cubicBezTo>
                  <a:pt x="566" y="1"/>
                  <a:pt x="566" y="1"/>
                  <a:pt x="566" y="1"/>
                </a:cubicBezTo>
                <a:lnTo>
                  <a:pt x="566" y="24"/>
                </a:lnTo>
                <a:close/>
                <a:moveTo>
                  <a:pt x="587" y="24"/>
                </a:moveTo>
                <a:cubicBezTo>
                  <a:pt x="600" y="24"/>
                  <a:pt x="600" y="24"/>
                  <a:pt x="600" y="24"/>
                </a:cubicBezTo>
                <a:cubicBezTo>
                  <a:pt x="600" y="20"/>
                  <a:pt x="600" y="20"/>
                  <a:pt x="600" y="20"/>
                </a:cubicBezTo>
                <a:cubicBezTo>
                  <a:pt x="591" y="20"/>
                  <a:pt x="591" y="20"/>
                  <a:pt x="591" y="20"/>
                </a:cubicBezTo>
                <a:cubicBezTo>
                  <a:pt x="591" y="13"/>
                  <a:pt x="591" y="13"/>
                  <a:pt x="591" y="13"/>
                </a:cubicBezTo>
                <a:cubicBezTo>
                  <a:pt x="600" y="13"/>
                  <a:pt x="600" y="13"/>
                  <a:pt x="600" y="13"/>
                </a:cubicBezTo>
                <a:cubicBezTo>
                  <a:pt x="600" y="10"/>
                  <a:pt x="600" y="10"/>
                  <a:pt x="600" y="10"/>
                </a:cubicBezTo>
                <a:cubicBezTo>
                  <a:pt x="591" y="10"/>
                  <a:pt x="591" y="10"/>
                  <a:pt x="591" y="10"/>
                </a:cubicBezTo>
                <a:cubicBezTo>
                  <a:pt x="591" y="4"/>
                  <a:pt x="591" y="4"/>
                  <a:pt x="591" y="4"/>
                </a:cubicBezTo>
                <a:cubicBezTo>
                  <a:pt x="600" y="4"/>
                  <a:pt x="600" y="4"/>
                  <a:pt x="600" y="4"/>
                </a:cubicBezTo>
                <a:cubicBezTo>
                  <a:pt x="600" y="1"/>
                  <a:pt x="600" y="1"/>
                  <a:pt x="600" y="1"/>
                </a:cubicBezTo>
                <a:cubicBezTo>
                  <a:pt x="587" y="1"/>
                  <a:pt x="587" y="1"/>
                  <a:pt x="587" y="1"/>
                </a:cubicBezTo>
                <a:lnTo>
                  <a:pt x="587" y="2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1562099"/>
          </a:xfrm>
          <a:prstGeom prst="rect">
            <a:avLst/>
          </a:prstGeom>
          <a:solidFill>
            <a:srgbClr val="D6813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63033" y="314478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Thank you</a:t>
            </a:r>
            <a:endParaRPr lang="en-GB" sz="4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auto">
          <a:xfrm>
            <a:off x="6848474" y="0"/>
            <a:ext cx="2295525" cy="1562099"/>
          </a:xfrm>
          <a:prstGeom prst="rect">
            <a:avLst/>
          </a:prstGeom>
          <a:solidFill>
            <a:srgbClr val="D6813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 descr="SANDEE_Logo_White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56128" y="171027"/>
            <a:ext cx="1880216" cy="401484"/>
          </a:xfrm>
          <a:prstGeom prst="rect">
            <a:avLst/>
          </a:prstGeom>
        </p:spPr>
      </p:pic>
      <p:pic>
        <p:nvPicPr>
          <p:cNvPr id="16" name="Picture 15" descr="SANDEE_Strap_White_dharma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91838" y="1227102"/>
            <a:ext cx="1808797" cy="6114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1562099"/>
          </a:xfrm>
          <a:prstGeom prst="rect">
            <a:avLst/>
          </a:prstGeom>
          <a:solidFill>
            <a:srgbClr val="8FB63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5"/>
          <p:cNvSpPr>
            <a:spLocks noChangeArrowheads="1"/>
          </p:cNvSpPr>
          <p:nvPr userDrawn="1"/>
        </p:nvSpPr>
        <p:spPr bwMode="auto">
          <a:xfrm>
            <a:off x="6848474" y="0"/>
            <a:ext cx="2295525" cy="1562099"/>
          </a:xfrm>
          <a:prstGeom prst="rect">
            <a:avLst/>
          </a:prstGeom>
          <a:solidFill>
            <a:srgbClr val="425E1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23"/>
          <p:cNvSpPr>
            <a:spLocks noChangeArrowheads="1"/>
          </p:cNvSpPr>
          <p:nvPr userDrawn="1"/>
        </p:nvSpPr>
        <p:spPr bwMode="auto">
          <a:xfrm>
            <a:off x="7142163" y="306388"/>
            <a:ext cx="39688" cy="274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4"/>
          <p:cNvSpPr>
            <a:spLocks/>
          </p:cNvSpPr>
          <p:nvPr userDrawn="1"/>
        </p:nvSpPr>
        <p:spPr bwMode="auto">
          <a:xfrm>
            <a:off x="7285038" y="301626"/>
            <a:ext cx="214313" cy="282575"/>
          </a:xfrm>
          <a:custGeom>
            <a:avLst/>
            <a:gdLst/>
            <a:ahLst/>
            <a:cxnLst>
              <a:cxn ang="0">
                <a:pos x="74" y="7"/>
              </a:cxn>
              <a:cxn ang="0">
                <a:pos x="74" y="24"/>
              </a:cxn>
              <a:cxn ang="0">
                <a:pos x="49" y="13"/>
              </a:cxn>
              <a:cxn ang="0">
                <a:pos x="24" y="24"/>
              </a:cxn>
              <a:cxn ang="0">
                <a:pos x="14" y="49"/>
              </a:cxn>
              <a:cxn ang="0">
                <a:pos x="24" y="75"/>
              </a:cxn>
              <a:cxn ang="0">
                <a:pos x="49" y="85"/>
              </a:cxn>
              <a:cxn ang="0">
                <a:pos x="62" y="83"/>
              </a:cxn>
              <a:cxn ang="0">
                <a:pos x="68" y="79"/>
              </a:cxn>
              <a:cxn ang="0">
                <a:pos x="74" y="74"/>
              </a:cxn>
              <a:cxn ang="0">
                <a:pos x="74" y="91"/>
              </a:cxn>
              <a:cxn ang="0">
                <a:pos x="49" y="98"/>
              </a:cxn>
              <a:cxn ang="0">
                <a:pos x="14" y="84"/>
              </a:cxn>
              <a:cxn ang="0">
                <a:pos x="0" y="50"/>
              </a:cxn>
              <a:cxn ang="0">
                <a:pos x="12" y="17"/>
              </a:cxn>
              <a:cxn ang="0">
                <a:pos x="50" y="0"/>
              </a:cxn>
              <a:cxn ang="0">
                <a:pos x="74" y="7"/>
              </a:cxn>
            </a:cxnLst>
            <a:rect l="0" t="0" r="r" b="b"/>
            <a:pathLst>
              <a:path w="74" h="98">
                <a:moveTo>
                  <a:pt x="74" y="7"/>
                </a:moveTo>
                <a:cubicBezTo>
                  <a:pt x="74" y="24"/>
                  <a:pt x="74" y="24"/>
                  <a:pt x="74" y="24"/>
                </a:cubicBezTo>
                <a:cubicBezTo>
                  <a:pt x="66" y="17"/>
                  <a:pt x="58" y="13"/>
                  <a:pt x="49" y="13"/>
                </a:cubicBezTo>
                <a:cubicBezTo>
                  <a:pt x="39" y="13"/>
                  <a:pt x="31" y="17"/>
                  <a:pt x="24" y="24"/>
                </a:cubicBezTo>
                <a:cubicBezTo>
                  <a:pt x="17" y="31"/>
                  <a:pt x="14" y="39"/>
                  <a:pt x="14" y="49"/>
                </a:cubicBezTo>
                <a:cubicBezTo>
                  <a:pt x="14" y="59"/>
                  <a:pt x="17" y="68"/>
                  <a:pt x="24" y="75"/>
                </a:cubicBezTo>
                <a:cubicBezTo>
                  <a:pt x="31" y="82"/>
                  <a:pt x="39" y="85"/>
                  <a:pt x="49" y="85"/>
                </a:cubicBezTo>
                <a:cubicBezTo>
                  <a:pt x="54" y="85"/>
                  <a:pt x="58" y="84"/>
                  <a:pt x="62" y="83"/>
                </a:cubicBezTo>
                <a:cubicBezTo>
                  <a:pt x="64" y="82"/>
                  <a:pt x="66" y="81"/>
                  <a:pt x="68" y="79"/>
                </a:cubicBezTo>
                <a:cubicBezTo>
                  <a:pt x="70" y="78"/>
                  <a:pt x="72" y="76"/>
                  <a:pt x="74" y="74"/>
                </a:cubicBezTo>
                <a:cubicBezTo>
                  <a:pt x="74" y="91"/>
                  <a:pt x="74" y="91"/>
                  <a:pt x="74" y="91"/>
                </a:cubicBezTo>
                <a:cubicBezTo>
                  <a:pt x="66" y="96"/>
                  <a:pt x="58" y="98"/>
                  <a:pt x="49" y="98"/>
                </a:cubicBezTo>
                <a:cubicBezTo>
                  <a:pt x="35" y="98"/>
                  <a:pt x="23" y="94"/>
                  <a:pt x="14" y="84"/>
                </a:cubicBezTo>
                <a:cubicBezTo>
                  <a:pt x="4" y="75"/>
                  <a:pt x="0" y="63"/>
                  <a:pt x="0" y="50"/>
                </a:cubicBezTo>
                <a:cubicBezTo>
                  <a:pt x="0" y="38"/>
                  <a:pt x="4" y="27"/>
                  <a:pt x="12" y="17"/>
                </a:cubicBezTo>
                <a:cubicBezTo>
                  <a:pt x="21" y="6"/>
                  <a:pt x="34" y="0"/>
                  <a:pt x="50" y="0"/>
                </a:cubicBezTo>
                <a:cubicBezTo>
                  <a:pt x="58" y="0"/>
                  <a:pt x="66" y="2"/>
                  <a:pt x="74" y="7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5"/>
          <p:cNvSpPr>
            <a:spLocks noChangeArrowheads="1"/>
          </p:cNvSpPr>
          <p:nvPr userDrawn="1"/>
        </p:nvSpPr>
        <p:spPr bwMode="auto">
          <a:xfrm>
            <a:off x="7616825" y="306388"/>
            <a:ext cx="41275" cy="274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6"/>
          <p:cNvSpPr>
            <a:spLocks noEditPoints="1"/>
          </p:cNvSpPr>
          <p:nvPr userDrawn="1"/>
        </p:nvSpPr>
        <p:spPr bwMode="auto">
          <a:xfrm>
            <a:off x="8281988" y="301626"/>
            <a:ext cx="288925" cy="282575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15" y="14"/>
              </a:cxn>
              <a:cxn ang="0">
                <a:pos x="50" y="0"/>
              </a:cxn>
              <a:cxn ang="0">
                <a:pos x="85" y="15"/>
              </a:cxn>
              <a:cxn ang="0">
                <a:pos x="100" y="49"/>
              </a:cxn>
              <a:cxn ang="0">
                <a:pos x="85" y="84"/>
              </a:cxn>
              <a:cxn ang="0">
                <a:pos x="50" y="98"/>
              </a:cxn>
              <a:cxn ang="0">
                <a:pos x="17" y="86"/>
              </a:cxn>
              <a:cxn ang="0">
                <a:pos x="0" y="49"/>
              </a:cxn>
              <a:cxn ang="0">
                <a:pos x="15" y="49"/>
              </a:cxn>
              <a:cxn ang="0">
                <a:pos x="25" y="75"/>
              </a:cxn>
              <a:cxn ang="0">
                <a:pos x="50" y="85"/>
              </a:cxn>
              <a:cxn ang="0">
                <a:pos x="75" y="75"/>
              </a:cxn>
              <a:cxn ang="0">
                <a:pos x="85" y="49"/>
              </a:cxn>
              <a:cxn ang="0">
                <a:pos x="75" y="24"/>
              </a:cxn>
              <a:cxn ang="0">
                <a:pos x="50" y="13"/>
              </a:cxn>
              <a:cxn ang="0">
                <a:pos x="25" y="24"/>
              </a:cxn>
              <a:cxn ang="0">
                <a:pos x="15" y="49"/>
              </a:cxn>
            </a:cxnLst>
            <a:rect l="0" t="0" r="r" b="b"/>
            <a:pathLst>
              <a:path w="100" h="98">
                <a:moveTo>
                  <a:pt x="0" y="49"/>
                </a:moveTo>
                <a:cubicBezTo>
                  <a:pt x="0" y="35"/>
                  <a:pt x="5" y="24"/>
                  <a:pt x="15" y="14"/>
                </a:cubicBezTo>
                <a:cubicBezTo>
                  <a:pt x="25" y="5"/>
                  <a:pt x="37" y="0"/>
                  <a:pt x="50" y="0"/>
                </a:cubicBezTo>
                <a:cubicBezTo>
                  <a:pt x="64" y="0"/>
                  <a:pt x="75" y="5"/>
                  <a:pt x="85" y="15"/>
                </a:cubicBezTo>
                <a:cubicBezTo>
                  <a:pt x="95" y="24"/>
                  <a:pt x="100" y="36"/>
                  <a:pt x="100" y="49"/>
                </a:cubicBezTo>
                <a:cubicBezTo>
                  <a:pt x="100" y="63"/>
                  <a:pt x="95" y="75"/>
                  <a:pt x="85" y="84"/>
                </a:cubicBezTo>
                <a:cubicBezTo>
                  <a:pt x="75" y="94"/>
                  <a:pt x="63" y="98"/>
                  <a:pt x="50" y="98"/>
                </a:cubicBezTo>
                <a:cubicBezTo>
                  <a:pt x="37" y="98"/>
                  <a:pt x="26" y="94"/>
                  <a:pt x="17" y="86"/>
                </a:cubicBezTo>
                <a:cubicBezTo>
                  <a:pt x="6" y="76"/>
                  <a:pt x="0" y="64"/>
                  <a:pt x="0" y="49"/>
                </a:cubicBezTo>
                <a:moveTo>
                  <a:pt x="15" y="49"/>
                </a:moveTo>
                <a:cubicBezTo>
                  <a:pt x="15" y="59"/>
                  <a:pt x="18" y="68"/>
                  <a:pt x="25" y="75"/>
                </a:cubicBezTo>
                <a:cubicBezTo>
                  <a:pt x="32" y="82"/>
                  <a:pt x="41" y="85"/>
                  <a:pt x="50" y="85"/>
                </a:cubicBezTo>
                <a:cubicBezTo>
                  <a:pt x="60" y="85"/>
                  <a:pt x="68" y="82"/>
                  <a:pt x="75" y="75"/>
                </a:cubicBezTo>
                <a:cubicBezTo>
                  <a:pt x="82" y="68"/>
                  <a:pt x="85" y="59"/>
                  <a:pt x="85" y="49"/>
                </a:cubicBezTo>
                <a:cubicBezTo>
                  <a:pt x="85" y="39"/>
                  <a:pt x="82" y="31"/>
                  <a:pt x="75" y="24"/>
                </a:cubicBezTo>
                <a:cubicBezTo>
                  <a:pt x="68" y="17"/>
                  <a:pt x="60" y="13"/>
                  <a:pt x="50" y="13"/>
                </a:cubicBezTo>
                <a:cubicBezTo>
                  <a:pt x="40" y="13"/>
                  <a:pt x="32" y="17"/>
                  <a:pt x="25" y="24"/>
                </a:cubicBezTo>
                <a:cubicBezTo>
                  <a:pt x="18" y="31"/>
                  <a:pt x="15" y="39"/>
                  <a:pt x="15" y="49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7"/>
          <p:cNvSpPr>
            <a:spLocks noEditPoints="1"/>
          </p:cNvSpPr>
          <p:nvPr userDrawn="1"/>
        </p:nvSpPr>
        <p:spPr bwMode="auto">
          <a:xfrm>
            <a:off x="8667750" y="306388"/>
            <a:ext cx="214313" cy="274638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0" y="0"/>
              </a:cxn>
              <a:cxn ang="0">
                <a:pos x="20" y="0"/>
              </a:cxn>
              <a:cxn ang="0">
                <a:pos x="43" y="3"/>
              </a:cxn>
              <a:cxn ang="0">
                <a:pos x="59" y="12"/>
              </a:cxn>
              <a:cxn ang="0">
                <a:pos x="74" y="47"/>
              </a:cxn>
              <a:cxn ang="0">
                <a:pos x="58" y="83"/>
              </a:cxn>
              <a:cxn ang="0">
                <a:pos x="42" y="92"/>
              </a:cxn>
              <a:cxn ang="0">
                <a:pos x="20" y="95"/>
              </a:cxn>
              <a:cxn ang="0">
                <a:pos x="0" y="95"/>
              </a:cxn>
              <a:cxn ang="0">
                <a:pos x="15" y="81"/>
              </a:cxn>
              <a:cxn ang="0">
                <a:pos x="21" y="81"/>
              </a:cxn>
              <a:cxn ang="0">
                <a:pos x="37" y="79"/>
              </a:cxn>
              <a:cxn ang="0">
                <a:pos x="49" y="72"/>
              </a:cxn>
              <a:cxn ang="0">
                <a:pos x="59" y="47"/>
              </a:cxn>
              <a:cxn ang="0">
                <a:pos x="49" y="22"/>
              </a:cxn>
              <a:cxn ang="0">
                <a:pos x="21" y="13"/>
              </a:cxn>
              <a:cxn ang="0">
                <a:pos x="15" y="13"/>
              </a:cxn>
              <a:cxn ang="0">
                <a:pos x="15" y="81"/>
              </a:cxn>
            </a:cxnLst>
            <a:rect l="0" t="0" r="r" b="b"/>
            <a:pathLst>
              <a:path w="74" h="95">
                <a:moveTo>
                  <a:pt x="0" y="95"/>
                </a:moveTo>
                <a:cubicBezTo>
                  <a:pt x="0" y="0"/>
                  <a:pt x="0" y="0"/>
                  <a:pt x="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30" y="0"/>
                  <a:pt x="37" y="1"/>
                  <a:pt x="43" y="3"/>
                </a:cubicBezTo>
                <a:cubicBezTo>
                  <a:pt x="49" y="4"/>
                  <a:pt x="54" y="8"/>
                  <a:pt x="59" y="12"/>
                </a:cubicBezTo>
                <a:cubicBezTo>
                  <a:pt x="69" y="21"/>
                  <a:pt x="74" y="33"/>
                  <a:pt x="74" y="47"/>
                </a:cubicBezTo>
                <a:cubicBezTo>
                  <a:pt x="74" y="62"/>
                  <a:pt x="68" y="74"/>
                  <a:pt x="58" y="83"/>
                </a:cubicBezTo>
                <a:cubicBezTo>
                  <a:pt x="53" y="87"/>
                  <a:pt x="48" y="90"/>
                  <a:pt x="42" y="92"/>
                </a:cubicBezTo>
                <a:cubicBezTo>
                  <a:pt x="37" y="94"/>
                  <a:pt x="30" y="95"/>
                  <a:pt x="20" y="95"/>
                </a:cubicBezTo>
                <a:lnTo>
                  <a:pt x="0" y="95"/>
                </a:lnTo>
                <a:close/>
                <a:moveTo>
                  <a:pt x="15" y="81"/>
                </a:moveTo>
                <a:cubicBezTo>
                  <a:pt x="21" y="81"/>
                  <a:pt x="21" y="81"/>
                  <a:pt x="21" y="81"/>
                </a:cubicBezTo>
                <a:cubicBezTo>
                  <a:pt x="27" y="81"/>
                  <a:pt x="33" y="81"/>
                  <a:pt x="37" y="79"/>
                </a:cubicBezTo>
                <a:cubicBezTo>
                  <a:pt x="41" y="78"/>
                  <a:pt x="45" y="75"/>
                  <a:pt x="49" y="72"/>
                </a:cubicBezTo>
                <a:cubicBezTo>
                  <a:pt x="56" y="66"/>
                  <a:pt x="59" y="58"/>
                  <a:pt x="59" y="47"/>
                </a:cubicBezTo>
                <a:cubicBezTo>
                  <a:pt x="59" y="37"/>
                  <a:pt x="56" y="28"/>
                  <a:pt x="49" y="22"/>
                </a:cubicBezTo>
                <a:cubicBezTo>
                  <a:pt x="42" y="16"/>
                  <a:pt x="33" y="13"/>
                  <a:pt x="21" y="13"/>
                </a:cubicBezTo>
                <a:cubicBezTo>
                  <a:pt x="15" y="13"/>
                  <a:pt x="15" y="13"/>
                  <a:pt x="15" y="13"/>
                </a:cubicBezTo>
                <a:lnTo>
                  <a:pt x="15" y="8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8"/>
          <p:cNvSpPr>
            <a:spLocks/>
          </p:cNvSpPr>
          <p:nvPr userDrawn="1"/>
        </p:nvSpPr>
        <p:spPr bwMode="auto">
          <a:xfrm>
            <a:off x="7769225" y="298451"/>
            <a:ext cx="434975" cy="282575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75" y="66"/>
              </a:cxn>
              <a:cxn ang="0">
                <a:pos x="41" y="0"/>
              </a:cxn>
              <a:cxn ang="0">
                <a:pos x="0" y="98"/>
              </a:cxn>
              <a:cxn ang="0">
                <a:pos x="15" y="98"/>
              </a:cxn>
              <a:cxn ang="0">
                <a:pos x="42" y="33"/>
              </a:cxn>
              <a:cxn ang="0">
                <a:pos x="75" y="97"/>
              </a:cxn>
              <a:cxn ang="0">
                <a:pos x="108" y="33"/>
              </a:cxn>
              <a:cxn ang="0">
                <a:pos x="135" y="98"/>
              </a:cxn>
              <a:cxn ang="0">
                <a:pos x="151" y="98"/>
              </a:cxn>
              <a:cxn ang="0">
                <a:pos x="109" y="0"/>
              </a:cxn>
            </a:cxnLst>
            <a:rect l="0" t="0" r="r" b="b"/>
            <a:pathLst>
              <a:path w="151" h="98">
                <a:moveTo>
                  <a:pt x="109" y="0"/>
                </a:moveTo>
                <a:cubicBezTo>
                  <a:pt x="109" y="0"/>
                  <a:pt x="83" y="50"/>
                  <a:pt x="75" y="66"/>
                </a:cubicBezTo>
                <a:cubicBezTo>
                  <a:pt x="67" y="50"/>
                  <a:pt x="41" y="0"/>
                  <a:pt x="41" y="0"/>
                </a:cubicBezTo>
                <a:cubicBezTo>
                  <a:pt x="0" y="98"/>
                  <a:pt x="0" y="98"/>
                  <a:pt x="0" y="98"/>
                </a:cubicBezTo>
                <a:cubicBezTo>
                  <a:pt x="15" y="98"/>
                  <a:pt x="15" y="98"/>
                  <a:pt x="15" y="98"/>
                </a:cubicBezTo>
                <a:cubicBezTo>
                  <a:pt x="21" y="83"/>
                  <a:pt x="36" y="48"/>
                  <a:pt x="42" y="33"/>
                </a:cubicBezTo>
                <a:cubicBezTo>
                  <a:pt x="51" y="50"/>
                  <a:pt x="75" y="97"/>
                  <a:pt x="75" y="97"/>
                </a:cubicBezTo>
                <a:cubicBezTo>
                  <a:pt x="75" y="97"/>
                  <a:pt x="99" y="50"/>
                  <a:pt x="108" y="33"/>
                </a:cubicBezTo>
                <a:cubicBezTo>
                  <a:pt x="114" y="48"/>
                  <a:pt x="129" y="83"/>
                  <a:pt x="135" y="98"/>
                </a:cubicBezTo>
                <a:cubicBezTo>
                  <a:pt x="151" y="98"/>
                  <a:pt x="151" y="98"/>
                  <a:pt x="151" y="98"/>
                </a:cubicBezTo>
                <a:lnTo>
                  <a:pt x="10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9"/>
          <p:cNvSpPr>
            <a:spLocks/>
          </p:cNvSpPr>
          <p:nvPr userDrawn="1"/>
        </p:nvSpPr>
        <p:spPr bwMode="auto">
          <a:xfrm>
            <a:off x="7718425" y="609601"/>
            <a:ext cx="517525" cy="141288"/>
          </a:xfrm>
          <a:custGeom>
            <a:avLst/>
            <a:gdLst/>
            <a:ahLst/>
            <a:cxnLst>
              <a:cxn ang="0">
                <a:pos x="93" y="33"/>
              </a:cxn>
              <a:cxn ang="0">
                <a:pos x="0" y="32"/>
              </a:cxn>
              <a:cxn ang="0">
                <a:pos x="93" y="16"/>
              </a:cxn>
              <a:cxn ang="0">
                <a:pos x="180" y="17"/>
              </a:cxn>
              <a:cxn ang="0">
                <a:pos x="93" y="33"/>
              </a:cxn>
            </a:cxnLst>
            <a:rect l="0" t="0" r="r" b="b"/>
            <a:pathLst>
              <a:path w="180" h="49">
                <a:moveTo>
                  <a:pt x="93" y="33"/>
                </a:moveTo>
                <a:cubicBezTo>
                  <a:pt x="44" y="17"/>
                  <a:pt x="16" y="23"/>
                  <a:pt x="0" y="32"/>
                </a:cubicBezTo>
                <a:cubicBezTo>
                  <a:pt x="0" y="32"/>
                  <a:pt x="44" y="0"/>
                  <a:pt x="93" y="16"/>
                </a:cubicBezTo>
                <a:cubicBezTo>
                  <a:pt x="142" y="32"/>
                  <a:pt x="164" y="27"/>
                  <a:pt x="180" y="17"/>
                </a:cubicBezTo>
                <a:cubicBezTo>
                  <a:pt x="180" y="17"/>
                  <a:pt x="142" y="49"/>
                  <a:pt x="93" y="3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30"/>
          <p:cNvSpPr>
            <a:spLocks noEditPoints="1"/>
          </p:cNvSpPr>
          <p:nvPr userDrawn="1"/>
        </p:nvSpPr>
        <p:spPr bwMode="auto">
          <a:xfrm>
            <a:off x="7142163" y="1278700"/>
            <a:ext cx="1728788" cy="73025"/>
          </a:xfrm>
          <a:custGeom>
            <a:avLst/>
            <a:gdLst/>
            <a:ahLst/>
            <a:cxnLst>
              <a:cxn ang="0">
                <a:pos x="13" y="10"/>
              </a:cxn>
              <a:cxn ang="0">
                <a:pos x="0" y="1"/>
              </a:cxn>
              <a:cxn ang="0">
                <a:pos x="25" y="4"/>
              </a:cxn>
              <a:cxn ang="0">
                <a:pos x="46" y="12"/>
              </a:cxn>
              <a:cxn ang="0">
                <a:pos x="25" y="12"/>
              </a:cxn>
              <a:cxn ang="0">
                <a:pos x="60" y="13"/>
              </a:cxn>
              <a:cxn ang="0">
                <a:pos x="70" y="7"/>
              </a:cxn>
              <a:cxn ang="0">
                <a:pos x="60" y="24"/>
              </a:cxn>
              <a:cxn ang="0">
                <a:pos x="66" y="7"/>
              </a:cxn>
              <a:cxn ang="0">
                <a:pos x="121" y="24"/>
              </a:cxn>
              <a:cxn ang="0">
                <a:pos x="99" y="0"/>
              </a:cxn>
              <a:cxn ang="0">
                <a:pos x="101" y="12"/>
              </a:cxn>
              <a:cxn ang="0">
                <a:pos x="153" y="12"/>
              </a:cxn>
              <a:cxn ang="0">
                <a:pos x="132" y="21"/>
              </a:cxn>
              <a:cxn ang="0">
                <a:pos x="147" y="18"/>
              </a:cxn>
              <a:cxn ang="0">
                <a:pos x="141" y="4"/>
              </a:cxn>
              <a:cxn ang="0">
                <a:pos x="173" y="24"/>
              </a:cxn>
              <a:cxn ang="0">
                <a:pos x="173" y="21"/>
              </a:cxn>
              <a:cxn ang="0">
                <a:pos x="197" y="24"/>
              </a:cxn>
              <a:cxn ang="0">
                <a:pos x="211" y="1"/>
              </a:cxn>
              <a:cxn ang="0">
                <a:pos x="233" y="4"/>
              </a:cxn>
              <a:cxn ang="0">
                <a:pos x="229" y="4"/>
              </a:cxn>
              <a:cxn ang="0">
                <a:pos x="264" y="24"/>
              </a:cxn>
              <a:cxn ang="0">
                <a:pos x="258" y="18"/>
              </a:cxn>
              <a:cxn ang="0">
                <a:pos x="254" y="9"/>
              </a:cxn>
              <a:cxn ang="0">
                <a:pos x="276" y="1"/>
              </a:cxn>
              <a:cxn ang="0">
                <a:pos x="291" y="8"/>
              </a:cxn>
              <a:cxn ang="0">
                <a:pos x="305" y="17"/>
              </a:cxn>
              <a:cxn ang="0">
                <a:pos x="325" y="24"/>
              </a:cxn>
              <a:cxn ang="0">
                <a:pos x="329" y="5"/>
              </a:cxn>
              <a:cxn ang="0">
                <a:pos x="329" y="17"/>
              </a:cxn>
              <a:cxn ang="0">
                <a:pos x="378" y="24"/>
              </a:cxn>
              <a:cxn ang="0">
                <a:pos x="371" y="18"/>
              </a:cxn>
              <a:cxn ang="0">
                <a:pos x="368" y="9"/>
              </a:cxn>
              <a:cxn ang="0">
                <a:pos x="389" y="8"/>
              </a:cxn>
              <a:cxn ang="0">
                <a:pos x="403" y="17"/>
              </a:cxn>
              <a:cxn ang="0">
                <a:pos x="423" y="24"/>
              </a:cxn>
              <a:cxn ang="0">
                <a:pos x="423" y="1"/>
              </a:cxn>
              <a:cxn ang="0">
                <a:pos x="423" y="4"/>
              </a:cxn>
              <a:cxn ang="0">
                <a:pos x="425" y="20"/>
              </a:cxn>
              <a:cxn ang="0">
                <a:pos x="469" y="13"/>
              </a:cxn>
              <a:cxn ang="0">
                <a:pos x="468" y="1"/>
              </a:cxn>
              <a:cxn ang="0">
                <a:pos x="467" y="10"/>
              </a:cxn>
              <a:cxn ang="0">
                <a:pos x="467" y="10"/>
              </a:cxn>
              <a:cxn ang="0">
                <a:pos x="490" y="13"/>
              </a:cxn>
              <a:cxn ang="0">
                <a:pos x="499" y="4"/>
              </a:cxn>
              <a:cxn ang="0">
                <a:pos x="529" y="4"/>
              </a:cxn>
              <a:cxn ang="0">
                <a:pos x="521" y="24"/>
              </a:cxn>
              <a:cxn ang="0">
                <a:pos x="521" y="21"/>
              </a:cxn>
              <a:cxn ang="0">
                <a:pos x="527" y="6"/>
              </a:cxn>
              <a:cxn ang="0">
                <a:pos x="555" y="12"/>
              </a:cxn>
              <a:cxn ang="0">
                <a:pos x="543" y="1"/>
              </a:cxn>
              <a:cxn ang="0">
                <a:pos x="547" y="4"/>
              </a:cxn>
              <a:cxn ang="0">
                <a:pos x="566" y="24"/>
              </a:cxn>
              <a:cxn ang="0">
                <a:pos x="566" y="1"/>
              </a:cxn>
              <a:cxn ang="0">
                <a:pos x="591" y="20"/>
              </a:cxn>
              <a:cxn ang="0">
                <a:pos x="591" y="4"/>
              </a:cxn>
            </a:cxnLst>
            <a:rect l="0" t="0" r="r" b="b"/>
            <a:pathLst>
              <a:path w="600" h="25">
                <a:moveTo>
                  <a:pt x="0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13"/>
                  <a:pt x="3" y="13"/>
                  <a:pt x="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0"/>
                  <a:pt x="13" y="10"/>
                  <a:pt x="1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4"/>
                  <a:pt x="3" y="4"/>
                  <a:pt x="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1"/>
                  <a:pt x="13" y="1"/>
                  <a:pt x="13" y="1"/>
                </a:cubicBezTo>
                <a:cubicBezTo>
                  <a:pt x="0" y="1"/>
                  <a:pt x="0" y="1"/>
                  <a:pt x="0" y="1"/>
                </a:cubicBezTo>
                <a:lnTo>
                  <a:pt x="0" y="24"/>
                </a:lnTo>
                <a:close/>
                <a:moveTo>
                  <a:pt x="46" y="12"/>
                </a:moveTo>
                <a:cubicBezTo>
                  <a:pt x="46" y="9"/>
                  <a:pt x="45" y="6"/>
                  <a:pt x="43" y="4"/>
                </a:cubicBezTo>
                <a:cubicBezTo>
                  <a:pt x="40" y="1"/>
                  <a:pt x="37" y="0"/>
                  <a:pt x="34" y="0"/>
                </a:cubicBezTo>
                <a:cubicBezTo>
                  <a:pt x="30" y="0"/>
                  <a:pt x="27" y="1"/>
                  <a:pt x="25" y="4"/>
                </a:cubicBezTo>
                <a:cubicBezTo>
                  <a:pt x="23" y="6"/>
                  <a:pt x="21" y="9"/>
                  <a:pt x="21" y="12"/>
                </a:cubicBezTo>
                <a:cubicBezTo>
                  <a:pt x="21" y="15"/>
                  <a:pt x="23" y="18"/>
                  <a:pt x="25" y="21"/>
                </a:cubicBezTo>
                <a:cubicBezTo>
                  <a:pt x="27" y="23"/>
                  <a:pt x="30" y="24"/>
                  <a:pt x="34" y="24"/>
                </a:cubicBezTo>
                <a:cubicBezTo>
                  <a:pt x="37" y="24"/>
                  <a:pt x="40" y="23"/>
                  <a:pt x="43" y="21"/>
                </a:cubicBezTo>
                <a:cubicBezTo>
                  <a:pt x="45" y="18"/>
                  <a:pt x="46" y="15"/>
                  <a:pt x="46" y="12"/>
                </a:cubicBezTo>
                <a:moveTo>
                  <a:pt x="42" y="12"/>
                </a:moveTo>
                <a:cubicBezTo>
                  <a:pt x="42" y="14"/>
                  <a:pt x="41" y="17"/>
                  <a:pt x="40" y="18"/>
                </a:cubicBezTo>
                <a:cubicBezTo>
                  <a:pt x="38" y="20"/>
                  <a:pt x="36" y="21"/>
                  <a:pt x="34" y="21"/>
                </a:cubicBezTo>
                <a:cubicBezTo>
                  <a:pt x="32" y="21"/>
                  <a:pt x="29" y="20"/>
                  <a:pt x="28" y="18"/>
                </a:cubicBezTo>
                <a:cubicBezTo>
                  <a:pt x="26" y="17"/>
                  <a:pt x="25" y="14"/>
                  <a:pt x="25" y="12"/>
                </a:cubicBezTo>
                <a:cubicBezTo>
                  <a:pt x="25" y="10"/>
                  <a:pt x="26" y="8"/>
                  <a:pt x="28" y="6"/>
                </a:cubicBezTo>
                <a:cubicBezTo>
                  <a:pt x="29" y="4"/>
                  <a:pt x="32" y="4"/>
                  <a:pt x="34" y="4"/>
                </a:cubicBezTo>
                <a:cubicBezTo>
                  <a:pt x="36" y="4"/>
                  <a:pt x="38" y="4"/>
                  <a:pt x="40" y="6"/>
                </a:cubicBezTo>
                <a:cubicBezTo>
                  <a:pt x="41" y="8"/>
                  <a:pt x="42" y="10"/>
                  <a:pt x="42" y="12"/>
                </a:cubicBezTo>
                <a:moveTo>
                  <a:pt x="60" y="13"/>
                </a:moveTo>
                <a:cubicBezTo>
                  <a:pt x="60" y="13"/>
                  <a:pt x="60" y="13"/>
                  <a:pt x="60" y="13"/>
                </a:cubicBezTo>
                <a:cubicBezTo>
                  <a:pt x="68" y="24"/>
                  <a:pt x="68" y="24"/>
                  <a:pt x="68" y="24"/>
                </a:cubicBezTo>
                <a:cubicBezTo>
                  <a:pt x="72" y="24"/>
                  <a:pt x="72" y="24"/>
                  <a:pt x="72" y="24"/>
                </a:cubicBezTo>
                <a:cubicBezTo>
                  <a:pt x="64" y="13"/>
                  <a:pt x="64" y="13"/>
                  <a:pt x="64" y="13"/>
                </a:cubicBezTo>
                <a:cubicBezTo>
                  <a:pt x="68" y="13"/>
                  <a:pt x="70" y="11"/>
                  <a:pt x="70" y="7"/>
                </a:cubicBezTo>
                <a:cubicBezTo>
                  <a:pt x="70" y="5"/>
                  <a:pt x="69" y="3"/>
                  <a:pt x="67" y="2"/>
                </a:cubicBezTo>
                <a:cubicBezTo>
                  <a:pt x="66" y="1"/>
                  <a:pt x="64" y="1"/>
                  <a:pt x="62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6" y="24"/>
                  <a:pt x="56" y="24"/>
                  <a:pt x="56" y="24"/>
                </a:cubicBezTo>
                <a:cubicBezTo>
                  <a:pt x="60" y="24"/>
                  <a:pt x="60" y="24"/>
                  <a:pt x="60" y="24"/>
                </a:cubicBezTo>
                <a:lnTo>
                  <a:pt x="60" y="13"/>
                </a:lnTo>
                <a:close/>
                <a:moveTo>
                  <a:pt x="60" y="10"/>
                </a:moveTo>
                <a:cubicBezTo>
                  <a:pt x="60" y="4"/>
                  <a:pt x="60" y="4"/>
                  <a:pt x="60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4" y="4"/>
                  <a:pt x="66" y="4"/>
                  <a:pt x="66" y="7"/>
                </a:cubicBezTo>
                <a:cubicBezTo>
                  <a:pt x="66" y="10"/>
                  <a:pt x="64" y="10"/>
                  <a:pt x="61" y="10"/>
                </a:cubicBezTo>
                <a:lnTo>
                  <a:pt x="60" y="10"/>
                </a:lnTo>
                <a:close/>
                <a:moveTo>
                  <a:pt x="115" y="12"/>
                </a:moveTo>
                <a:cubicBezTo>
                  <a:pt x="117" y="24"/>
                  <a:pt x="117" y="24"/>
                  <a:pt x="117" y="24"/>
                </a:cubicBezTo>
                <a:cubicBezTo>
                  <a:pt x="121" y="24"/>
                  <a:pt x="121" y="24"/>
                  <a:pt x="121" y="24"/>
                </a:cubicBezTo>
                <a:cubicBezTo>
                  <a:pt x="115" y="0"/>
                  <a:pt x="115" y="0"/>
                  <a:pt x="115" y="0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8" y="15"/>
                  <a:pt x="108" y="16"/>
                  <a:pt x="107" y="17"/>
                </a:cubicBezTo>
                <a:cubicBezTo>
                  <a:pt x="107" y="16"/>
                  <a:pt x="106" y="15"/>
                  <a:pt x="106" y="14"/>
                </a:cubicBezTo>
                <a:cubicBezTo>
                  <a:pt x="99" y="0"/>
                  <a:pt x="99" y="0"/>
                  <a:pt x="99" y="0"/>
                </a:cubicBezTo>
                <a:cubicBezTo>
                  <a:pt x="94" y="24"/>
                  <a:pt x="94" y="24"/>
                  <a:pt x="94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100" y="11"/>
                  <a:pt x="100" y="10"/>
                  <a:pt x="100" y="9"/>
                </a:cubicBezTo>
                <a:cubicBezTo>
                  <a:pt x="100" y="10"/>
                  <a:pt x="101" y="11"/>
                  <a:pt x="101" y="12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14" y="11"/>
                  <a:pt x="114" y="10"/>
                  <a:pt x="114" y="9"/>
                </a:cubicBezTo>
                <a:cubicBezTo>
                  <a:pt x="115" y="11"/>
                  <a:pt x="115" y="12"/>
                  <a:pt x="115" y="12"/>
                </a:cubicBezTo>
                <a:moveTo>
                  <a:pt x="153" y="12"/>
                </a:moveTo>
                <a:cubicBezTo>
                  <a:pt x="153" y="9"/>
                  <a:pt x="152" y="6"/>
                  <a:pt x="150" y="4"/>
                </a:cubicBezTo>
                <a:cubicBezTo>
                  <a:pt x="147" y="1"/>
                  <a:pt x="144" y="0"/>
                  <a:pt x="141" y="0"/>
                </a:cubicBezTo>
                <a:cubicBezTo>
                  <a:pt x="138" y="0"/>
                  <a:pt x="135" y="1"/>
                  <a:pt x="132" y="4"/>
                </a:cubicBezTo>
                <a:cubicBezTo>
                  <a:pt x="130" y="6"/>
                  <a:pt x="129" y="9"/>
                  <a:pt x="129" y="12"/>
                </a:cubicBezTo>
                <a:cubicBezTo>
                  <a:pt x="129" y="15"/>
                  <a:pt x="130" y="18"/>
                  <a:pt x="132" y="21"/>
                </a:cubicBezTo>
                <a:cubicBezTo>
                  <a:pt x="135" y="23"/>
                  <a:pt x="138" y="24"/>
                  <a:pt x="141" y="24"/>
                </a:cubicBezTo>
                <a:cubicBezTo>
                  <a:pt x="144" y="24"/>
                  <a:pt x="147" y="23"/>
                  <a:pt x="150" y="21"/>
                </a:cubicBezTo>
                <a:cubicBezTo>
                  <a:pt x="152" y="18"/>
                  <a:pt x="153" y="15"/>
                  <a:pt x="153" y="12"/>
                </a:cubicBezTo>
                <a:moveTo>
                  <a:pt x="149" y="12"/>
                </a:moveTo>
                <a:cubicBezTo>
                  <a:pt x="149" y="14"/>
                  <a:pt x="149" y="17"/>
                  <a:pt x="147" y="18"/>
                </a:cubicBezTo>
                <a:cubicBezTo>
                  <a:pt x="145" y="20"/>
                  <a:pt x="143" y="21"/>
                  <a:pt x="141" y="21"/>
                </a:cubicBezTo>
                <a:cubicBezTo>
                  <a:pt x="139" y="21"/>
                  <a:pt x="137" y="20"/>
                  <a:pt x="135" y="18"/>
                </a:cubicBezTo>
                <a:cubicBezTo>
                  <a:pt x="133" y="17"/>
                  <a:pt x="133" y="14"/>
                  <a:pt x="133" y="12"/>
                </a:cubicBezTo>
                <a:cubicBezTo>
                  <a:pt x="133" y="10"/>
                  <a:pt x="133" y="8"/>
                  <a:pt x="135" y="6"/>
                </a:cubicBezTo>
                <a:cubicBezTo>
                  <a:pt x="137" y="4"/>
                  <a:pt x="139" y="4"/>
                  <a:pt x="141" y="4"/>
                </a:cubicBezTo>
                <a:cubicBezTo>
                  <a:pt x="143" y="4"/>
                  <a:pt x="145" y="4"/>
                  <a:pt x="147" y="6"/>
                </a:cubicBezTo>
                <a:cubicBezTo>
                  <a:pt x="149" y="8"/>
                  <a:pt x="149" y="10"/>
                  <a:pt x="149" y="12"/>
                </a:cubicBezTo>
                <a:moveTo>
                  <a:pt x="163" y="1"/>
                </a:moveTo>
                <a:cubicBezTo>
                  <a:pt x="163" y="15"/>
                  <a:pt x="163" y="15"/>
                  <a:pt x="163" y="15"/>
                </a:cubicBezTo>
                <a:cubicBezTo>
                  <a:pt x="163" y="21"/>
                  <a:pt x="167" y="24"/>
                  <a:pt x="173" y="24"/>
                </a:cubicBezTo>
                <a:cubicBezTo>
                  <a:pt x="179" y="24"/>
                  <a:pt x="182" y="21"/>
                  <a:pt x="182" y="15"/>
                </a:cubicBezTo>
                <a:cubicBezTo>
                  <a:pt x="182" y="1"/>
                  <a:pt x="182" y="1"/>
                  <a:pt x="182" y="1"/>
                </a:cubicBezTo>
                <a:cubicBezTo>
                  <a:pt x="179" y="1"/>
                  <a:pt x="179" y="1"/>
                  <a:pt x="179" y="1"/>
                </a:cubicBezTo>
                <a:cubicBezTo>
                  <a:pt x="179" y="15"/>
                  <a:pt x="179" y="15"/>
                  <a:pt x="179" y="15"/>
                </a:cubicBezTo>
                <a:cubicBezTo>
                  <a:pt x="179" y="19"/>
                  <a:pt x="177" y="21"/>
                  <a:pt x="173" y="21"/>
                </a:cubicBezTo>
                <a:cubicBezTo>
                  <a:pt x="169" y="21"/>
                  <a:pt x="167" y="19"/>
                  <a:pt x="167" y="15"/>
                </a:cubicBezTo>
                <a:cubicBezTo>
                  <a:pt x="167" y="1"/>
                  <a:pt x="167" y="1"/>
                  <a:pt x="167" y="1"/>
                </a:cubicBezTo>
                <a:lnTo>
                  <a:pt x="163" y="1"/>
                </a:lnTo>
                <a:close/>
                <a:moveTo>
                  <a:pt x="193" y="24"/>
                </a:moveTo>
                <a:cubicBezTo>
                  <a:pt x="197" y="24"/>
                  <a:pt x="197" y="24"/>
                  <a:pt x="197" y="24"/>
                </a:cubicBezTo>
                <a:cubicBezTo>
                  <a:pt x="197" y="8"/>
                  <a:pt x="197" y="8"/>
                  <a:pt x="197" y="8"/>
                </a:cubicBezTo>
                <a:cubicBezTo>
                  <a:pt x="198" y="9"/>
                  <a:pt x="198" y="9"/>
                  <a:pt x="199" y="10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4" y="1"/>
                  <a:pt x="214" y="1"/>
                  <a:pt x="214" y="1"/>
                </a:cubicBezTo>
                <a:cubicBezTo>
                  <a:pt x="211" y="1"/>
                  <a:pt x="211" y="1"/>
                  <a:pt x="211" y="1"/>
                </a:cubicBezTo>
                <a:cubicBezTo>
                  <a:pt x="211" y="17"/>
                  <a:pt x="211" y="17"/>
                  <a:pt x="211" y="17"/>
                </a:cubicBezTo>
                <a:cubicBezTo>
                  <a:pt x="210" y="16"/>
                  <a:pt x="209" y="15"/>
                  <a:pt x="208" y="14"/>
                </a:cubicBezTo>
                <a:cubicBezTo>
                  <a:pt x="193" y="0"/>
                  <a:pt x="193" y="0"/>
                  <a:pt x="193" y="0"/>
                </a:cubicBezTo>
                <a:lnTo>
                  <a:pt x="193" y="24"/>
                </a:lnTo>
                <a:close/>
                <a:moveTo>
                  <a:pt x="233" y="4"/>
                </a:moveTo>
                <a:cubicBezTo>
                  <a:pt x="239" y="4"/>
                  <a:pt x="239" y="4"/>
                  <a:pt x="239" y="4"/>
                </a:cubicBezTo>
                <a:cubicBezTo>
                  <a:pt x="239" y="1"/>
                  <a:pt x="239" y="1"/>
                  <a:pt x="239" y="1"/>
                </a:cubicBezTo>
                <a:cubicBezTo>
                  <a:pt x="223" y="1"/>
                  <a:pt x="223" y="1"/>
                  <a:pt x="223" y="1"/>
                </a:cubicBezTo>
                <a:cubicBezTo>
                  <a:pt x="223" y="4"/>
                  <a:pt x="223" y="4"/>
                  <a:pt x="223" y="4"/>
                </a:cubicBezTo>
                <a:cubicBezTo>
                  <a:pt x="229" y="4"/>
                  <a:pt x="229" y="4"/>
                  <a:pt x="229" y="4"/>
                </a:cubicBezTo>
                <a:cubicBezTo>
                  <a:pt x="229" y="24"/>
                  <a:pt x="229" y="24"/>
                  <a:pt x="229" y="24"/>
                </a:cubicBezTo>
                <a:cubicBezTo>
                  <a:pt x="233" y="24"/>
                  <a:pt x="233" y="24"/>
                  <a:pt x="233" y="24"/>
                </a:cubicBezTo>
                <a:lnTo>
                  <a:pt x="233" y="4"/>
                </a:lnTo>
                <a:close/>
                <a:moveTo>
                  <a:pt x="261" y="24"/>
                </a:moveTo>
                <a:cubicBezTo>
                  <a:pt x="264" y="24"/>
                  <a:pt x="264" y="24"/>
                  <a:pt x="264" y="24"/>
                </a:cubicBezTo>
                <a:cubicBezTo>
                  <a:pt x="253" y="0"/>
                  <a:pt x="253" y="0"/>
                  <a:pt x="253" y="0"/>
                </a:cubicBezTo>
                <a:cubicBezTo>
                  <a:pt x="242" y="24"/>
                  <a:pt x="242" y="24"/>
                  <a:pt x="242" y="24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9" y="18"/>
                  <a:pt x="249" y="18"/>
                  <a:pt x="249" y="18"/>
                </a:cubicBezTo>
                <a:cubicBezTo>
                  <a:pt x="258" y="18"/>
                  <a:pt x="258" y="18"/>
                  <a:pt x="258" y="18"/>
                </a:cubicBezTo>
                <a:lnTo>
                  <a:pt x="261" y="24"/>
                </a:lnTo>
                <a:close/>
                <a:moveTo>
                  <a:pt x="250" y="15"/>
                </a:moveTo>
                <a:cubicBezTo>
                  <a:pt x="252" y="9"/>
                  <a:pt x="252" y="9"/>
                  <a:pt x="252" y="9"/>
                </a:cubicBezTo>
                <a:cubicBezTo>
                  <a:pt x="253" y="9"/>
                  <a:pt x="253" y="8"/>
                  <a:pt x="253" y="7"/>
                </a:cubicBezTo>
                <a:cubicBezTo>
                  <a:pt x="254" y="8"/>
                  <a:pt x="254" y="9"/>
                  <a:pt x="254" y="9"/>
                </a:cubicBezTo>
                <a:cubicBezTo>
                  <a:pt x="257" y="15"/>
                  <a:pt x="257" y="15"/>
                  <a:pt x="257" y="15"/>
                </a:cubicBezTo>
                <a:lnTo>
                  <a:pt x="250" y="15"/>
                </a:lnTo>
                <a:close/>
                <a:moveTo>
                  <a:pt x="273" y="24"/>
                </a:moveTo>
                <a:cubicBezTo>
                  <a:pt x="276" y="24"/>
                  <a:pt x="276" y="24"/>
                  <a:pt x="276" y="24"/>
                </a:cubicBezTo>
                <a:cubicBezTo>
                  <a:pt x="276" y="1"/>
                  <a:pt x="276" y="1"/>
                  <a:pt x="276" y="1"/>
                </a:cubicBezTo>
                <a:cubicBezTo>
                  <a:pt x="273" y="1"/>
                  <a:pt x="273" y="1"/>
                  <a:pt x="273" y="1"/>
                </a:cubicBezTo>
                <a:lnTo>
                  <a:pt x="273" y="24"/>
                </a:lnTo>
                <a:close/>
                <a:moveTo>
                  <a:pt x="288" y="24"/>
                </a:moveTo>
                <a:cubicBezTo>
                  <a:pt x="291" y="24"/>
                  <a:pt x="291" y="24"/>
                  <a:pt x="291" y="24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9"/>
                  <a:pt x="292" y="9"/>
                  <a:pt x="293" y="10"/>
                </a:cubicBezTo>
                <a:cubicBezTo>
                  <a:pt x="308" y="24"/>
                  <a:pt x="308" y="24"/>
                  <a:pt x="308" y="24"/>
                </a:cubicBezTo>
                <a:cubicBezTo>
                  <a:pt x="308" y="1"/>
                  <a:pt x="308" y="1"/>
                  <a:pt x="308" y="1"/>
                </a:cubicBezTo>
                <a:cubicBezTo>
                  <a:pt x="305" y="1"/>
                  <a:pt x="305" y="1"/>
                  <a:pt x="305" y="1"/>
                </a:cubicBezTo>
                <a:cubicBezTo>
                  <a:pt x="305" y="17"/>
                  <a:pt x="305" y="17"/>
                  <a:pt x="305" y="17"/>
                </a:cubicBezTo>
                <a:cubicBezTo>
                  <a:pt x="304" y="16"/>
                  <a:pt x="303" y="15"/>
                  <a:pt x="302" y="14"/>
                </a:cubicBezTo>
                <a:cubicBezTo>
                  <a:pt x="288" y="0"/>
                  <a:pt x="288" y="0"/>
                  <a:pt x="288" y="0"/>
                </a:cubicBezTo>
                <a:lnTo>
                  <a:pt x="288" y="24"/>
                </a:lnTo>
                <a:close/>
                <a:moveTo>
                  <a:pt x="318" y="19"/>
                </a:moveTo>
                <a:cubicBezTo>
                  <a:pt x="319" y="22"/>
                  <a:pt x="321" y="24"/>
                  <a:pt x="325" y="24"/>
                </a:cubicBezTo>
                <a:cubicBezTo>
                  <a:pt x="330" y="24"/>
                  <a:pt x="333" y="21"/>
                  <a:pt x="333" y="17"/>
                </a:cubicBezTo>
                <a:cubicBezTo>
                  <a:pt x="333" y="14"/>
                  <a:pt x="331" y="12"/>
                  <a:pt x="327" y="10"/>
                </a:cubicBezTo>
                <a:cubicBezTo>
                  <a:pt x="324" y="9"/>
                  <a:pt x="323" y="8"/>
                  <a:pt x="323" y="6"/>
                </a:cubicBezTo>
                <a:cubicBezTo>
                  <a:pt x="323" y="5"/>
                  <a:pt x="324" y="3"/>
                  <a:pt x="326" y="3"/>
                </a:cubicBezTo>
                <a:cubicBezTo>
                  <a:pt x="327" y="3"/>
                  <a:pt x="328" y="4"/>
                  <a:pt x="329" y="5"/>
                </a:cubicBezTo>
                <a:cubicBezTo>
                  <a:pt x="332" y="4"/>
                  <a:pt x="332" y="4"/>
                  <a:pt x="332" y="4"/>
                </a:cubicBezTo>
                <a:cubicBezTo>
                  <a:pt x="331" y="2"/>
                  <a:pt x="329" y="0"/>
                  <a:pt x="326" y="0"/>
                </a:cubicBezTo>
                <a:cubicBezTo>
                  <a:pt x="321" y="0"/>
                  <a:pt x="319" y="3"/>
                  <a:pt x="319" y="6"/>
                </a:cubicBezTo>
                <a:cubicBezTo>
                  <a:pt x="319" y="10"/>
                  <a:pt x="321" y="11"/>
                  <a:pt x="325" y="13"/>
                </a:cubicBezTo>
                <a:cubicBezTo>
                  <a:pt x="327" y="15"/>
                  <a:pt x="329" y="15"/>
                  <a:pt x="329" y="17"/>
                </a:cubicBezTo>
                <a:cubicBezTo>
                  <a:pt x="329" y="19"/>
                  <a:pt x="328" y="21"/>
                  <a:pt x="326" y="21"/>
                </a:cubicBezTo>
                <a:cubicBezTo>
                  <a:pt x="323" y="21"/>
                  <a:pt x="322" y="20"/>
                  <a:pt x="321" y="18"/>
                </a:cubicBezTo>
                <a:lnTo>
                  <a:pt x="318" y="19"/>
                </a:lnTo>
                <a:close/>
                <a:moveTo>
                  <a:pt x="374" y="24"/>
                </a:moveTo>
                <a:cubicBezTo>
                  <a:pt x="378" y="24"/>
                  <a:pt x="378" y="24"/>
                  <a:pt x="378" y="24"/>
                </a:cubicBezTo>
                <a:cubicBezTo>
                  <a:pt x="367" y="0"/>
                  <a:pt x="367" y="0"/>
                  <a:pt x="367" y="0"/>
                </a:cubicBezTo>
                <a:cubicBezTo>
                  <a:pt x="355" y="24"/>
                  <a:pt x="355" y="24"/>
                  <a:pt x="355" y="24"/>
                </a:cubicBezTo>
                <a:cubicBezTo>
                  <a:pt x="359" y="24"/>
                  <a:pt x="359" y="24"/>
                  <a:pt x="359" y="24"/>
                </a:cubicBezTo>
                <a:cubicBezTo>
                  <a:pt x="362" y="18"/>
                  <a:pt x="362" y="18"/>
                  <a:pt x="362" y="18"/>
                </a:cubicBezTo>
                <a:cubicBezTo>
                  <a:pt x="371" y="18"/>
                  <a:pt x="371" y="18"/>
                  <a:pt x="371" y="18"/>
                </a:cubicBezTo>
                <a:lnTo>
                  <a:pt x="374" y="24"/>
                </a:lnTo>
                <a:close/>
                <a:moveTo>
                  <a:pt x="364" y="15"/>
                </a:moveTo>
                <a:cubicBezTo>
                  <a:pt x="366" y="9"/>
                  <a:pt x="366" y="9"/>
                  <a:pt x="366" y="9"/>
                </a:cubicBezTo>
                <a:cubicBezTo>
                  <a:pt x="366" y="9"/>
                  <a:pt x="366" y="8"/>
                  <a:pt x="367" y="7"/>
                </a:cubicBezTo>
                <a:cubicBezTo>
                  <a:pt x="367" y="8"/>
                  <a:pt x="367" y="9"/>
                  <a:pt x="368" y="9"/>
                </a:cubicBezTo>
                <a:cubicBezTo>
                  <a:pt x="370" y="15"/>
                  <a:pt x="370" y="15"/>
                  <a:pt x="370" y="15"/>
                </a:cubicBezTo>
                <a:lnTo>
                  <a:pt x="364" y="15"/>
                </a:lnTo>
                <a:close/>
                <a:moveTo>
                  <a:pt x="386" y="24"/>
                </a:moveTo>
                <a:cubicBezTo>
                  <a:pt x="389" y="24"/>
                  <a:pt x="389" y="24"/>
                  <a:pt x="389" y="24"/>
                </a:cubicBezTo>
                <a:cubicBezTo>
                  <a:pt x="389" y="8"/>
                  <a:pt x="389" y="8"/>
                  <a:pt x="389" y="8"/>
                </a:cubicBezTo>
                <a:cubicBezTo>
                  <a:pt x="390" y="9"/>
                  <a:pt x="391" y="9"/>
                  <a:pt x="392" y="10"/>
                </a:cubicBezTo>
                <a:cubicBezTo>
                  <a:pt x="407" y="24"/>
                  <a:pt x="407" y="24"/>
                  <a:pt x="407" y="24"/>
                </a:cubicBezTo>
                <a:cubicBezTo>
                  <a:pt x="407" y="1"/>
                  <a:pt x="407" y="1"/>
                  <a:pt x="407" y="1"/>
                </a:cubicBezTo>
                <a:cubicBezTo>
                  <a:pt x="403" y="1"/>
                  <a:pt x="403" y="1"/>
                  <a:pt x="403" y="1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6"/>
                  <a:pt x="402" y="15"/>
                  <a:pt x="401" y="14"/>
                </a:cubicBezTo>
                <a:cubicBezTo>
                  <a:pt x="386" y="0"/>
                  <a:pt x="386" y="0"/>
                  <a:pt x="386" y="0"/>
                </a:cubicBezTo>
                <a:lnTo>
                  <a:pt x="386" y="24"/>
                </a:lnTo>
                <a:close/>
                <a:moveTo>
                  <a:pt x="418" y="24"/>
                </a:moveTo>
                <a:cubicBezTo>
                  <a:pt x="423" y="24"/>
                  <a:pt x="423" y="24"/>
                  <a:pt x="423" y="24"/>
                </a:cubicBezTo>
                <a:cubicBezTo>
                  <a:pt x="424" y="24"/>
                  <a:pt x="424" y="24"/>
                  <a:pt x="424" y="24"/>
                </a:cubicBezTo>
                <a:cubicBezTo>
                  <a:pt x="428" y="24"/>
                  <a:pt x="431" y="23"/>
                  <a:pt x="433" y="21"/>
                </a:cubicBezTo>
                <a:cubicBezTo>
                  <a:pt x="436" y="19"/>
                  <a:pt x="437" y="16"/>
                  <a:pt x="437" y="12"/>
                </a:cubicBezTo>
                <a:cubicBezTo>
                  <a:pt x="437" y="8"/>
                  <a:pt x="436" y="5"/>
                  <a:pt x="433" y="3"/>
                </a:cubicBezTo>
                <a:cubicBezTo>
                  <a:pt x="430" y="1"/>
                  <a:pt x="427" y="1"/>
                  <a:pt x="423" y="1"/>
                </a:cubicBezTo>
                <a:cubicBezTo>
                  <a:pt x="418" y="1"/>
                  <a:pt x="418" y="1"/>
                  <a:pt x="418" y="1"/>
                </a:cubicBezTo>
                <a:lnTo>
                  <a:pt x="418" y="24"/>
                </a:lnTo>
                <a:close/>
                <a:moveTo>
                  <a:pt x="421" y="20"/>
                </a:moveTo>
                <a:cubicBezTo>
                  <a:pt x="421" y="4"/>
                  <a:pt x="421" y="4"/>
                  <a:pt x="421" y="4"/>
                </a:cubicBezTo>
                <a:cubicBezTo>
                  <a:pt x="423" y="4"/>
                  <a:pt x="423" y="4"/>
                  <a:pt x="423" y="4"/>
                </a:cubicBezTo>
                <a:cubicBezTo>
                  <a:pt x="424" y="4"/>
                  <a:pt x="424" y="4"/>
                  <a:pt x="424" y="4"/>
                </a:cubicBezTo>
                <a:cubicBezTo>
                  <a:pt x="427" y="4"/>
                  <a:pt x="429" y="4"/>
                  <a:pt x="431" y="5"/>
                </a:cubicBezTo>
                <a:cubicBezTo>
                  <a:pt x="433" y="7"/>
                  <a:pt x="433" y="9"/>
                  <a:pt x="433" y="12"/>
                </a:cubicBezTo>
                <a:cubicBezTo>
                  <a:pt x="433" y="15"/>
                  <a:pt x="433" y="17"/>
                  <a:pt x="431" y="19"/>
                </a:cubicBezTo>
                <a:cubicBezTo>
                  <a:pt x="429" y="20"/>
                  <a:pt x="427" y="20"/>
                  <a:pt x="425" y="20"/>
                </a:cubicBezTo>
                <a:cubicBezTo>
                  <a:pt x="423" y="20"/>
                  <a:pt x="423" y="20"/>
                  <a:pt x="423" y="20"/>
                </a:cubicBezTo>
                <a:lnTo>
                  <a:pt x="421" y="20"/>
                </a:lnTo>
                <a:close/>
                <a:moveTo>
                  <a:pt x="467" y="13"/>
                </a:moveTo>
                <a:cubicBezTo>
                  <a:pt x="468" y="13"/>
                  <a:pt x="468" y="13"/>
                  <a:pt x="468" y="13"/>
                </a:cubicBezTo>
                <a:cubicBezTo>
                  <a:pt x="469" y="13"/>
                  <a:pt x="469" y="13"/>
                  <a:pt x="469" y="13"/>
                </a:cubicBezTo>
                <a:cubicBezTo>
                  <a:pt x="471" y="13"/>
                  <a:pt x="473" y="13"/>
                  <a:pt x="475" y="12"/>
                </a:cubicBezTo>
                <a:cubicBezTo>
                  <a:pt x="476" y="11"/>
                  <a:pt x="477" y="9"/>
                  <a:pt x="477" y="7"/>
                </a:cubicBezTo>
                <a:cubicBezTo>
                  <a:pt x="477" y="5"/>
                  <a:pt x="476" y="3"/>
                  <a:pt x="475" y="2"/>
                </a:cubicBezTo>
                <a:cubicBezTo>
                  <a:pt x="473" y="1"/>
                  <a:pt x="471" y="1"/>
                  <a:pt x="469" y="1"/>
                </a:cubicBezTo>
                <a:cubicBezTo>
                  <a:pt x="468" y="1"/>
                  <a:pt x="468" y="1"/>
                  <a:pt x="468" y="1"/>
                </a:cubicBezTo>
                <a:cubicBezTo>
                  <a:pt x="463" y="1"/>
                  <a:pt x="463" y="1"/>
                  <a:pt x="463" y="1"/>
                </a:cubicBezTo>
                <a:cubicBezTo>
                  <a:pt x="463" y="24"/>
                  <a:pt x="463" y="24"/>
                  <a:pt x="463" y="24"/>
                </a:cubicBezTo>
                <a:cubicBezTo>
                  <a:pt x="467" y="24"/>
                  <a:pt x="467" y="24"/>
                  <a:pt x="467" y="24"/>
                </a:cubicBezTo>
                <a:lnTo>
                  <a:pt x="467" y="13"/>
                </a:lnTo>
                <a:close/>
                <a:moveTo>
                  <a:pt x="467" y="10"/>
                </a:moveTo>
                <a:cubicBezTo>
                  <a:pt x="467" y="4"/>
                  <a:pt x="467" y="4"/>
                  <a:pt x="467" y="4"/>
                </a:cubicBezTo>
                <a:cubicBezTo>
                  <a:pt x="468" y="4"/>
                  <a:pt x="468" y="4"/>
                  <a:pt x="468" y="4"/>
                </a:cubicBezTo>
                <a:cubicBezTo>
                  <a:pt x="471" y="4"/>
                  <a:pt x="473" y="4"/>
                  <a:pt x="473" y="7"/>
                </a:cubicBezTo>
                <a:cubicBezTo>
                  <a:pt x="473" y="10"/>
                  <a:pt x="471" y="10"/>
                  <a:pt x="468" y="10"/>
                </a:cubicBezTo>
                <a:lnTo>
                  <a:pt x="467" y="10"/>
                </a:lnTo>
                <a:close/>
                <a:moveTo>
                  <a:pt x="486" y="24"/>
                </a:moveTo>
                <a:cubicBezTo>
                  <a:pt x="499" y="24"/>
                  <a:pt x="499" y="24"/>
                  <a:pt x="499" y="24"/>
                </a:cubicBezTo>
                <a:cubicBezTo>
                  <a:pt x="499" y="20"/>
                  <a:pt x="499" y="20"/>
                  <a:pt x="499" y="20"/>
                </a:cubicBezTo>
                <a:cubicBezTo>
                  <a:pt x="490" y="20"/>
                  <a:pt x="490" y="20"/>
                  <a:pt x="490" y="20"/>
                </a:cubicBezTo>
                <a:cubicBezTo>
                  <a:pt x="490" y="13"/>
                  <a:pt x="490" y="13"/>
                  <a:pt x="490" y="13"/>
                </a:cubicBezTo>
                <a:cubicBezTo>
                  <a:pt x="499" y="13"/>
                  <a:pt x="499" y="13"/>
                  <a:pt x="499" y="13"/>
                </a:cubicBezTo>
                <a:cubicBezTo>
                  <a:pt x="499" y="10"/>
                  <a:pt x="499" y="10"/>
                  <a:pt x="499" y="10"/>
                </a:cubicBezTo>
                <a:cubicBezTo>
                  <a:pt x="490" y="10"/>
                  <a:pt x="490" y="10"/>
                  <a:pt x="490" y="10"/>
                </a:cubicBezTo>
                <a:cubicBezTo>
                  <a:pt x="490" y="4"/>
                  <a:pt x="490" y="4"/>
                  <a:pt x="490" y="4"/>
                </a:cubicBezTo>
                <a:cubicBezTo>
                  <a:pt x="499" y="4"/>
                  <a:pt x="499" y="4"/>
                  <a:pt x="499" y="4"/>
                </a:cubicBezTo>
                <a:cubicBezTo>
                  <a:pt x="499" y="1"/>
                  <a:pt x="499" y="1"/>
                  <a:pt x="499" y="1"/>
                </a:cubicBezTo>
                <a:cubicBezTo>
                  <a:pt x="486" y="1"/>
                  <a:pt x="486" y="1"/>
                  <a:pt x="486" y="1"/>
                </a:cubicBezTo>
                <a:lnTo>
                  <a:pt x="486" y="24"/>
                </a:lnTo>
                <a:close/>
                <a:moveTo>
                  <a:pt x="533" y="12"/>
                </a:moveTo>
                <a:cubicBezTo>
                  <a:pt x="533" y="9"/>
                  <a:pt x="532" y="6"/>
                  <a:pt x="529" y="4"/>
                </a:cubicBezTo>
                <a:cubicBezTo>
                  <a:pt x="527" y="1"/>
                  <a:pt x="524" y="0"/>
                  <a:pt x="521" y="0"/>
                </a:cubicBezTo>
                <a:cubicBezTo>
                  <a:pt x="517" y="0"/>
                  <a:pt x="514" y="1"/>
                  <a:pt x="512" y="4"/>
                </a:cubicBezTo>
                <a:cubicBezTo>
                  <a:pt x="509" y="6"/>
                  <a:pt x="508" y="9"/>
                  <a:pt x="508" y="12"/>
                </a:cubicBezTo>
                <a:cubicBezTo>
                  <a:pt x="508" y="15"/>
                  <a:pt x="509" y="18"/>
                  <a:pt x="512" y="21"/>
                </a:cubicBezTo>
                <a:cubicBezTo>
                  <a:pt x="514" y="23"/>
                  <a:pt x="517" y="24"/>
                  <a:pt x="521" y="24"/>
                </a:cubicBezTo>
                <a:cubicBezTo>
                  <a:pt x="524" y="24"/>
                  <a:pt x="527" y="23"/>
                  <a:pt x="529" y="21"/>
                </a:cubicBezTo>
                <a:cubicBezTo>
                  <a:pt x="532" y="18"/>
                  <a:pt x="533" y="15"/>
                  <a:pt x="533" y="12"/>
                </a:cubicBezTo>
                <a:moveTo>
                  <a:pt x="529" y="12"/>
                </a:moveTo>
                <a:cubicBezTo>
                  <a:pt x="529" y="14"/>
                  <a:pt x="528" y="17"/>
                  <a:pt x="527" y="18"/>
                </a:cubicBezTo>
                <a:cubicBezTo>
                  <a:pt x="525" y="20"/>
                  <a:pt x="523" y="21"/>
                  <a:pt x="521" y="21"/>
                </a:cubicBezTo>
                <a:cubicBezTo>
                  <a:pt x="518" y="21"/>
                  <a:pt x="516" y="20"/>
                  <a:pt x="515" y="18"/>
                </a:cubicBezTo>
                <a:cubicBezTo>
                  <a:pt x="513" y="17"/>
                  <a:pt x="512" y="14"/>
                  <a:pt x="512" y="12"/>
                </a:cubicBezTo>
                <a:cubicBezTo>
                  <a:pt x="512" y="10"/>
                  <a:pt x="513" y="8"/>
                  <a:pt x="515" y="6"/>
                </a:cubicBezTo>
                <a:cubicBezTo>
                  <a:pt x="516" y="4"/>
                  <a:pt x="518" y="4"/>
                  <a:pt x="521" y="4"/>
                </a:cubicBezTo>
                <a:cubicBezTo>
                  <a:pt x="523" y="4"/>
                  <a:pt x="525" y="4"/>
                  <a:pt x="527" y="6"/>
                </a:cubicBezTo>
                <a:cubicBezTo>
                  <a:pt x="528" y="8"/>
                  <a:pt x="529" y="10"/>
                  <a:pt x="529" y="12"/>
                </a:cubicBezTo>
                <a:moveTo>
                  <a:pt x="547" y="13"/>
                </a:moveTo>
                <a:cubicBezTo>
                  <a:pt x="548" y="13"/>
                  <a:pt x="548" y="13"/>
                  <a:pt x="548" y="13"/>
                </a:cubicBezTo>
                <a:cubicBezTo>
                  <a:pt x="549" y="13"/>
                  <a:pt x="549" y="13"/>
                  <a:pt x="549" y="13"/>
                </a:cubicBezTo>
                <a:cubicBezTo>
                  <a:pt x="551" y="13"/>
                  <a:pt x="553" y="13"/>
                  <a:pt x="555" y="12"/>
                </a:cubicBezTo>
                <a:cubicBezTo>
                  <a:pt x="556" y="11"/>
                  <a:pt x="557" y="9"/>
                  <a:pt x="557" y="7"/>
                </a:cubicBezTo>
                <a:cubicBezTo>
                  <a:pt x="557" y="5"/>
                  <a:pt x="556" y="3"/>
                  <a:pt x="555" y="2"/>
                </a:cubicBezTo>
                <a:cubicBezTo>
                  <a:pt x="553" y="1"/>
                  <a:pt x="551" y="1"/>
                  <a:pt x="549" y="1"/>
                </a:cubicBezTo>
                <a:cubicBezTo>
                  <a:pt x="548" y="1"/>
                  <a:pt x="548" y="1"/>
                  <a:pt x="548" y="1"/>
                </a:cubicBezTo>
                <a:cubicBezTo>
                  <a:pt x="543" y="1"/>
                  <a:pt x="543" y="1"/>
                  <a:pt x="543" y="1"/>
                </a:cubicBezTo>
                <a:cubicBezTo>
                  <a:pt x="543" y="24"/>
                  <a:pt x="543" y="24"/>
                  <a:pt x="543" y="24"/>
                </a:cubicBezTo>
                <a:cubicBezTo>
                  <a:pt x="547" y="24"/>
                  <a:pt x="547" y="24"/>
                  <a:pt x="547" y="24"/>
                </a:cubicBezTo>
                <a:lnTo>
                  <a:pt x="547" y="13"/>
                </a:lnTo>
                <a:close/>
                <a:moveTo>
                  <a:pt x="547" y="10"/>
                </a:moveTo>
                <a:cubicBezTo>
                  <a:pt x="547" y="4"/>
                  <a:pt x="547" y="4"/>
                  <a:pt x="547" y="4"/>
                </a:cubicBezTo>
                <a:cubicBezTo>
                  <a:pt x="548" y="4"/>
                  <a:pt x="548" y="4"/>
                  <a:pt x="548" y="4"/>
                </a:cubicBezTo>
                <a:cubicBezTo>
                  <a:pt x="551" y="4"/>
                  <a:pt x="553" y="4"/>
                  <a:pt x="553" y="7"/>
                </a:cubicBezTo>
                <a:cubicBezTo>
                  <a:pt x="553" y="10"/>
                  <a:pt x="551" y="10"/>
                  <a:pt x="548" y="10"/>
                </a:cubicBezTo>
                <a:lnTo>
                  <a:pt x="547" y="10"/>
                </a:lnTo>
                <a:close/>
                <a:moveTo>
                  <a:pt x="566" y="24"/>
                </a:moveTo>
                <a:cubicBezTo>
                  <a:pt x="578" y="24"/>
                  <a:pt x="578" y="24"/>
                  <a:pt x="578" y="24"/>
                </a:cubicBezTo>
                <a:cubicBezTo>
                  <a:pt x="578" y="20"/>
                  <a:pt x="578" y="20"/>
                  <a:pt x="578" y="20"/>
                </a:cubicBezTo>
                <a:cubicBezTo>
                  <a:pt x="570" y="20"/>
                  <a:pt x="570" y="20"/>
                  <a:pt x="570" y="20"/>
                </a:cubicBezTo>
                <a:cubicBezTo>
                  <a:pt x="570" y="1"/>
                  <a:pt x="570" y="1"/>
                  <a:pt x="570" y="1"/>
                </a:cubicBezTo>
                <a:cubicBezTo>
                  <a:pt x="566" y="1"/>
                  <a:pt x="566" y="1"/>
                  <a:pt x="566" y="1"/>
                </a:cubicBezTo>
                <a:lnTo>
                  <a:pt x="566" y="24"/>
                </a:lnTo>
                <a:close/>
                <a:moveTo>
                  <a:pt x="587" y="24"/>
                </a:moveTo>
                <a:cubicBezTo>
                  <a:pt x="600" y="24"/>
                  <a:pt x="600" y="24"/>
                  <a:pt x="600" y="24"/>
                </a:cubicBezTo>
                <a:cubicBezTo>
                  <a:pt x="600" y="20"/>
                  <a:pt x="600" y="20"/>
                  <a:pt x="600" y="20"/>
                </a:cubicBezTo>
                <a:cubicBezTo>
                  <a:pt x="591" y="20"/>
                  <a:pt x="591" y="20"/>
                  <a:pt x="591" y="20"/>
                </a:cubicBezTo>
                <a:cubicBezTo>
                  <a:pt x="591" y="13"/>
                  <a:pt x="591" y="13"/>
                  <a:pt x="591" y="13"/>
                </a:cubicBezTo>
                <a:cubicBezTo>
                  <a:pt x="600" y="13"/>
                  <a:pt x="600" y="13"/>
                  <a:pt x="600" y="13"/>
                </a:cubicBezTo>
                <a:cubicBezTo>
                  <a:pt x="600" y="10"/>
                  <a:pt x="600" y="10"/>
                  <a:pt x="600" y="10"/>
                </a:cubicBezTo>
                <a:cubicBezTo>
                  <a:pt x="591" y="10"/>
                  <a:pt x="591" y="10"/>
                  <a:pt x="591" y="10"/>
                </a:cubicBezTo>
                <a:cubicBezTo>
                  <a:pt x="591" y="4"/>
                  <a:pt x="591" y="4"/>
                  <a:pt x="591" y="4"/>
                </a:cubicBezTo>
                <a:cubicBezTo>
                  <a:pt x="600" y="4"/>
                  <a:pt x="600" y="4"/>
                  <a:pt x="600" y="4"/>
                </a:cubicBezTo>
                <a:cubicBezTo>
                  <a:pt x="600" y="1"/>
                  <a:pt x="600" y="1"/>
                  <a:pt x="600" y="1"/>
                </a:cubicBezTo>
                <a:cubicBezTo>
                  <a:pt x="587" y="1"/>
                  <a:pt x="587" y="1"/>
                  <a:pt x="587" y="1"/>
                </a:cubicBezTo>
                <a:lnTo>
                  <a:pt x="587" y="2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63033" y="312003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Thank you</a:t>
            </a:r>
            <a:endParaRPr lang="en-GB" sz="4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177424" y="465710"/>
            <a:ext cx="6673752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407624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777" r:id="rId2"/>
    <p:sldLayoutId id="2147483778" r:id="rId3"/>
    <p:sldLayoutId id="2147483779" r:id="rId4"/>
    <p:sldLayoutId id="2147483780" r:id="rId5"/>
    <p:sldLayoutId id="2147483811" r:id="rId6"/>
    <p:sldLayoutId id="2147483812" r:id="rId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gernation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526942"/>
            <a:ext cx="9144000" cy="605983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Public Expenditure for Tiger Conservation in India: 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Understanding the Trends and Linkages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>Bibhu Prasad Nayak</a:t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>The Energy and Resources Institute (TERI)</a:t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> New Delhi</a:t>
            </a:r>
            <a:endParaRPr lang="en-GB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Expenditure: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000" dirty="0" smtClean="0"/>
              <a:t>Other central and state government </a:t>
            </a:r>
          </a:p>
          <a:p>
            <a:pPr>
              <a:buNone/>
            </a:pPr>
            <a:r>
              <a:rPr lang="en-US" sz="3000" dirty="0" smtClean="0"/>
              <a:t>    schemes</a:t>
            </a:r>
          </a:p>
          <a:p>
            <a:pPr>
              <a:buNone/>
            </a:pPr>
            <a:endParaRPr lang="en-US" sz="3000" dirty="0" smtClean="0"/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 </a:t>
            </a:r>
            <a:r>
              <a:rPr lang="en-US" sz="3000" dirty="0" smtClean="0"/>
              <a:t>Tiger </a:t>
            </a:r>
            <a:r>
              <a:rPr lang="en-US" sz="3000" dirty="0" smtClean="0"/>
              <a:t>Conservation Foundations</a:t>
            </a:r>
          </a:p>
          <a:p>
            <a:pPr>
              <a:buFont typeface="Wingdings" pitchFamily="2" charset="2"/>
              <a:buChar char="Ø"/>
            </a:pPr>
            <a:endParaRPr lang="en-US" sz="3000" dirty="0" smtClean="0"/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Conservation and development NGOs</a:t>
            </a:r>
          </a:p>
          <a:p>
            <a:pPr>
              <a:buFont typeface="Wingdings" pitchFamily="2" charset="2"/>
              <a:buChar char="Ø"/>
            </a:pPr>
            <a:endParaRPr lang="en-US" sz="3000" dirty="0" smtClean="0"/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This </a:t>
            </a:r>
            <a:r>
              <a:rPr lang="en-US" sz="3000" dirty="0" smtClean="0"/>
              <a:t>study </a:t>
            </a:r>
            <a:r>
              <a:rPr lang="en-US" sz="3000" dirty="0" smtClean="0"/>
              <a:t>discusses only </a:t>
            </a:r>
            <a:r>
              <a:rPr lang="en-US" sz="3000" dirty="0" smtClean="0"/>
              <a:t>the </a:t>
            </a: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    Expenditure under </a:t>
            </a:r>
            <a:r>
              <a:rPr lang="en-US" sz="3000" dirty="0" smtClean="0"/>
              <a:t>Project Tiger</a:t>
            </a:r>
          </a:p>
          <a:p>
            <a:endParaRPr lang="en-US" sz="3000" dirty="0"/>
          </a:p>
        </p:txBody>
      </p:sp>
      <p:pic>
        <p:nvPicPr>
          <p:cNvPr id="4" name="Picture 10" descr="C:\Documents and Settings\Administrator\My Documents\My Pictures\2013-05\20130502_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776" y="5687877"/>
            <a:ext cx="2526224" cy="1170123"/>
          </a:xfrm>
          <a:prstGeom prst="rect">
            <a:avLst/>
          </a:prstGeom>
          <a:noFill/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2278" y="4448014"/>
            <a:ext cx="2541722" cy="123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6779" y="3611106"/>
            <a:ext cx="2557221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59119" y="2696706"/>
            <a:ext cx="1084881" cy="88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1281" y="2650210"/>
            <a:ext cx="1473954" cy="93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7"/>
          <a:srcRect l="6387" t="18654"/>
          <a:stretch>
            <a:fillRect/>
          </a:stretch>
        </p:blipFill>
        <p:spPr bwMode="auto">
          <a:xfrm>
            <a:off x="6617776" y="1472338"/>
            <a:ext cx="2526224" cy="119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37707" cy="14977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Expenditure under Project Tiger in FYPs: 1973-74 to 2011-12 </a:t>
            </a:r>
            <a:br>
              <a:rPr lang="en-US" b="1" dirty="0" smtClean="0"/>
            </a:br>
            <a:r>
              <a:rPr lang="en-US" sz="3100" b="1" dirty="0" smtClean="0"/>
              <a:t>(Rs. Millions in 2004-05 Prices)</a:t>
            </a:r>
            <a:endParaRPr lang="en-US" sz="3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27322"/>
          <a:ext cx="9144000" cy="5230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6976"/>
            <a:ext cx="6863938" cy="12807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% Share of Project Tiger in </a:t>
            </a:r>
            <a:r>
              <a:rPr lang="en-US" b="1" dirty="0" err="1" smtClean="0"/>
              <a:t>MoEF’s</a:t>
            </a:r>
            <a:r>
              <a:rPr lang="en-US" b="1" dirty="0" smtClean="0"/>
              <a:t> Total Outlay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5980"/>
            <a:ext cx="6863938" cy="131179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Tiger Reserve wise Allocations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8834"/>
            <a:ext cx="9144000" cy="533916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3300" dirty="0" smtClean="0">
                <a:solidFill>
                  <a:srgbClr val="002060"/>
                </a:solidFill>
              </a:rPr>
              <a:t>Allocations are made based on Annual Plan of Operations (APOs); center and state share</a:t>
            </a:r>
          </a:p>
          <a:p>
            <a:pPr>
              <a:buFont typeface="Wingdings" pitchFamily="2" charset="2"/>
              <a:buChar char="Ø"/>
            </a:pPr>
            <a:r>
              <a:rPr lang="en-US" sz="3300" dirty="0" smtClean="0">
                <a:solidFill>
                  <a:srgbClr val="002060"/>
                </a:solidFill>
              </a:rPr>
              <a:t>Allocations </a:t>
            </a:r>
            <a:r>
              <a:rPr lang="en-US" sz="3300" dirty="0" err="1" smtClean="0">
                <a:solidFill>
                  <a:srgbClr val="002060"/>
                </a:solidFill>
              </a:rPr>
              <a:t>vs</a:t>
            </a:r>
            <a:r>
              <a:rPr lang="en-US" sz="3300" dirty="0" smtClean="0">
                <a:solidFill>
                  <a:srgbClr val="002060"/>
                </a:solidFill>
              </a:rPr>
              <a:t> expenditures</a:t>
            </a:r>
          </a:p>
          <a:p>
            <a:pPr>
              <a:buFont typeface="Wingdings" pitchFamily="2" charset="2"/>
              <a:buChar char="Ø"/>
            </a:pPr>
            <a:r>
              <a:rPr lang="en-US" sz="3300" dirty="0" smtClean="0">
                <a:solidFill>
                  <a:srgbClr val="002060"/>
                </a:solidFill>
              </a:rPr>
              <a:t>Allocation for 28 tiger reserves from 2004-05 to </a:t>
            </a:r>
            <a:r>
              <a:rPr lang="en-US" sz="3300" dirty="0" smtClean="0">
                <a:solidFill>
                  <a:srgbClr val="002060"/>
                </a:solidFill>
              </a:rPr>
              <a:t>2011-12: </a:t>
            </a:r>
            <a:r>
              <a:rPr lang="en-US" sz="3300" dirty="0" smtClean="0">
                <a:solidFill>
                  <a:srgbClr val="002060"/>
                </a:solidFill>
              </a:rPr>
              <a:t>Rs. 5692 millions at 2004-05 prices</a:t>
            </a:r>
          </a:p>
          <a:p>
            <a:pPr>
              <a:buFont typeface="Wingdings" pitchFamily="2" charset="2"/>
              <a:buChar char="Ø"/>
            </a:pPr>
            <a:r>
              <a:rPr lang="en-US" sz="3300" u="sng" dirty="0" smtClean="0">
                <a:solidFill>
                  <a:srgbClr val="002060"/>
                </a:solidFill>
              </a:rPr>
              <a:t>Grouping the Expenses</a:t>
            </a:r>
            <a:endParaRPr lang="en-US" sz="3300" u="sng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   -Infrastructure                       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   -Protection    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   -Habitat Improvement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   -Relocation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   -Human-Animal Conflict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   -Other Activities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   -Eco-Development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Allocation Pattern: 2004-05 to 2011-12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Allocation Pattern: 2004-05 to 2011-12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85980" y="1658319"/>
          <a:ext cx="8710047" cy="5005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468" y="247973"/>
            <a:ext cx="6569470" cy="12498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Allocation of Non-Recurring and Recurring Expenses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534332"/>
          <a:ext cx="5478651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3657601" y="3332136"/>
          <a:ext cx="5486400" cy="3525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16976"/>
            <a:ext cx="7671661" cy="1280799"/>
          </a:xfrm>
        </p:spPr>
        <p:txBody>
          <a:bodyPr>
            <a:noAutofit/>
          </a:bodyPr>
          <a:lstStyle/>
          <a:p>
            <a:r>
              <a:rPr lang="en-US" sz="3200" dirty="0" smtClean="0"/>
              <a:t>Allocation-Tiger Reserve wise (without Relocation) 2004-05 to </a:t>
            </a:r>
            <a:r>
              <a:rPr lang="en-US" sz="3200" dirty="0" smtClean="0"/>
              <a:t>2011-12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77193" cy="1497775"/>
          </a:xfrm>
        </p:spPr>
        <p:txBody>
          <a:bodyPr>
            <a:noAutofit/>
          </a:bodyPr>
          <a:lstStyle/>
          <a:p>
            <a:r>
              <a:rPr lang="en-US" sz="2800" dirty="0" smtClean="0"/>
              <a:t>Per Sq Km  (Core Area) Allocation (Relocation Excluded) </a:t>
            </a:r>
            <a:r>
              <a:rPr lang="en-US" sz="2800" dirty="0" smtClean="0"/>
              <a:t>2004-05 </a:t>
            </a:r>
            <a:r>
              <a:rPr lang="en-US" sz="2800" dirty="0" smtClean="0"/>
              <a:t>to </a:t>
            </a:r>
            <a:r>
              <a:rPr lang="en-US" sz="2800" dirty="0" smtClean="0"/>
              <a:t>2011-12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5980" y="1600200"/>
          <a:ext cx="895802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All India Tiger Population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Study Objectives</a:t>
            </a:r>
            <a:endParaRPr lang="en-GB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472339"/>
            <a:ext cx="9144000" cy="5385661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dirty="0" smtClean="0">
                <a:solidFill>
                  <a:srgbClr val="002060"/>
                </a:solidFill>
              </a:rPr>
              <a:t>The study aims at exploring</a:t>
            </a:r>
            <a:endParaRPr lang="en-US" dirty="0" smtClean="0">
              <a:solidFill>
                <a:srgbClr val="002060"/>
              </a:solidFill>
            </a:endParaRPr>
          </a:p>
          <a:p>
            <a:pPr lvl="0"/>
            <a:r>
              <a:rPr lang="en-US" dirty="0" smtClean="0">
                <a:solidFill>
                  <a:srgbClr val="002060"/>
                </a:solidFill>
              </a:rPr>
              <a:t>the trends and patterns of government expenditure (Project Tiger) based on approved APOs for tiger reserves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whether the outcomes in terms of change in tiger numbers in the reserves are linked to the expenditure</a:t>
            </a:r>
            <a:r>
              <a:rPr lang="en-US" dirty="0" smtClean="0">
                <a:solidFill>
                  <a:srgbClr val="002060"/>
                </a:solidFill>
              </a:rPr>
              <a:t> pattern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9" name="Picture 2" descr="C:\Documents and Settings\Administrator\My Documents\My Pictures\2013-03\20130314_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4812" y="5641383"/>
            <a:ext cx="2949527" cy="1216617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 t="14701" b="16041"/>
          <a:stretch>
            <a:fillRect/>
          </a:stretch>
        </p:blipFill>
        <p:spPr bwMode="auto">
          <a:xfrm>
            <a:off x="6028840" y="5633634"/>
            <a:ext cx="3115159" cy="122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 l="9168" t="31747" r="12463" b="24527"/>
          <a:stretch>
            <a:fillRect/>
          </a:stretch>
        </p:blipFill>
        <p:spPr bwMode="auto">
          <a:xfrm>
            <a:off x="1" y="5641383"/>
            <a:ext cx="3130658" cy="121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1478"/>
            <a:ext cx="8382000" cy="63672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Tiger Census 2006 and 2010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479" y="1066800"/>
            <a:ext cx="4943958" cy="57912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Four Phases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Phase I: Determining occupancy and mapping relative abundance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Phase II: Remotely Sensed spatial and attribute covariates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Phase III: Camera Trapping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Phase IV: Annual Monitoring of individual reserve and MSTRIPES for source population 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850969" y="1066801"/>
          <a:ext cx="4293031" cy="243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928461" y="3886199"/>
          <a:ext cx="4215539" cy="274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5791200" y="685800"/>
            <a:ext cx="2743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Population (in </a:t>
            </a:r>
            <a:r>
              <a:rPr lang="en-US" dirty="0" err="1" smtClean="0"/>
              <a:t>Nos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15000" y="3505200"/>
            <a:ext cx="2743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Occupancy (in Sq. Km)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478"/>
            <a:ext cx="6863938" cy="12962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% Change in Tiger Population- 2006  to 2010 census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63938" cy="1497775"/>
          </a:xfrm>
        </p:spPr>
        <p:txBody>
          <a:bodyPr>
            <a:normAutofit/>
          </a:bodyPr>
          <a:lstStyle/>
          <a:p>
            <a:r>
              <a:rPr lang="en-US" dirty="0" smtClean="0"/>
              <a:t>% Change in Occupancy- 2006 to 2010 census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Expenditure and Change in Population</a:t>
            </a:r>
            <a:endParaRPr lang="en-US" dirty="0"/>
          </a:p>
        </p:txBody>
      </p:sp>
      <p:pic>
        <p:nvPicPr>
          <p:cNvPr id="4" name="Picture 2" descr="D:\teri pc\sandee project\working folder\results\actp-tewor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4775"/>
            <a:ext cx="686393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Expenditure and Change in Occupancy</a:t>
            </a:r>
            <a:endParaRPr lang="en-US" dirty="0"/>
          </a:p>
        </p:txBody>
      </p:sp>
      <p:pic>
        <p:nvPicPr>
          <p:cNvPr id="4" name="Picture 2" descr="D:\teri pc\sandee project\working folder\results\aco-tewor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Variables</a:t>
            </a:r>
            <a:br>
              <a:rPr lang="en-US" dirty="0" smtClean="0"/>
            </a:br>
            <a:r>
              <a:rPr lang="en-US" sz="2400" b="1" dirty="0" smtClean="0"/>
              <a:t>(</a:t>
            </a:r>
            <a:r>
              <a:rPr lang="en-US" sz="2400" b="1" dirty="0" smtClean="0"/>
              <a:t>Randomized Negative Binomial Model)</a:t>
            </a:r>
            <a:endParaRPr lang="en-US" sz="2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517371"/>
          <a:ext cx="9144000" cy="4924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49791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Dependent Variable</a:t>
                      </a:r>
                      <a:endParaRPr lang="en-US" sz="2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Explanatory</a:t>
                      </a:r>
                      <a:r>
                        <a:rPr lang="en-US" sz="2000" b="1" baseline="0" dirty="0" smtClean="0"/>
                        <a:t> Variables</a:t>
                      </a:r>
                      <a:endParaRPr lang="en-U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791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Tiger Number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Expenditure</a:t>
                      </a:r>
                      <a:r>
                        <a:rPr lang="en-US" b="1" baseline="0" dirty="0" smtClean="0"/>
                        <a:t> Variables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Controls</a:t>
                      </a:r>
                      <a:endParaRPr lang="en-US" sz="2000" b="1" dirty="0"/>
                    </a:p>
                  </a:txBody>
                  <a:tcPr/>
                </a:tc>
              </a:tr>
              <a:tr h="497913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Infrastructure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Reserve Area </a:t>
                      </a:r>
                      <a:endParaRPr lang="en-US" sz="2000" b="1" dirty="0"/>
                    </a:p>
                  </a:txBody>
                  <a:tcPr/>
                </a:tc>
              </a:tr>
              <a:tr h="497913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Protection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Rainfall</a:t>
                      </a:r>
                      <a:endParaRPr lang="en-US" sz="2000" b="1" dirty="0"/>
                    </a:p>
                  </a:txBody>
                  <a:tcPr/>
                </a:tc>
              </a:tr>
              <a:tr h="443045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Habitat improvement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Temperature</a:t>
                      </a:r>
                      <a:endParaRPr lang="en-US" sz="2000" b="1" dirty="0"/>
                    </a:p>
                  </a:txBody>
                  <a:tcPr/>
                </a:tc>
              </a:tr>
              <a:tr h="497913"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Human-animal</a:t>
                      </a:r>
                      <a:r>
                        <a:rPr lang="en-US" sz="2000" b="1" baseline="0" dirty="0" smtClean="0"/>
                        <a:t> conflict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Villages in core </a:t>
                      </a:r>
                      <a:endParaRPr lang="en-US" sz="2000" b="1" dirty="0"/>
                    </a:p>
                  </a:txBody>
                  <a:tcPr/>
                </a:tc>
              </a:tr>
              <a:tr h="497913"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Other activities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Villages in buffer</a:t>
                      </a:r>
                      <a:endParaRPr lang="en-US" sz="2000" b="1" dirty="0"/>
                    </a:p>
                  </a:txBody>
                  <a:tcPr/>
                </a:tc>
              </a:tr>
              <a:tr h="497913"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Families in core</a:t>
                      </a:r>
                      <a:endParaRPr lang="en-US" sz="2000" b="1" dirty="0"/>
                    </a:p>
                  </a:txBody>
                  <a:tcPr/>
                </a:tc>
              </a:tr>
              <a:tr h="497913"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Families in buffer</a:t>
                      </a:r>
                      <a:endParaRPr lang="en-US" sz="2000" b="1" dirty="0"/>
                    </a:p>
                  </a:txBody>
                  <a:tcPr/>
                </a:tc>
              </a:tr>
              <a:tr h="497913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908" y="1"/>
            <a:ext cx="748568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074" y="354775"/>
            <a:ext cx="6584864" cy="885089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27024" cy="500207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Tiger number as dependent variable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Limitations of expenditure data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Expenditure as explanatory variable:</a:t>
            </a:r>
          </a:p>
          <a:p>
            <a:pPr>
              <a:buNone/>
            </a:pPr>
            <a:r>
              <a:rPr lang="en-US" dirty="0" smtClean="0"/>
              <a:t>   -Expenditure decision making</a:t>
            </a:r>
          </a:p>
          <a:p>
            <a:pPr>
              <a:buNone/>
            </a:pPr>
            <a:r>
              <a:rPr lang="en-US" dirty="0" smtClean="0"/>
              <a:t>   -Differential perceptions</a:t>
            </a:r>
          </a:p>
          <a:p>
            <a:pPr>
              <a:buNone/>
            </a:pPr>
            <a:r>
              <a:rPr lang="en-US" dirty="0" smtClean="0"/>
              <a:t>   -Administrative issues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1308"/>
            <a:ext cx="9144000" cy="5106692"/>
          </a:xfrm>
        </p:spPr>
        <p:txBody>
          <a:bodyPr>
            <a:normAutofit fontScale="70000" lnSpcReduction="20000"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5700" dirty="0" smtClean="0">
                <a:latin typeface="Lucida Calligraphy" pitchFamily="66" charset="0"/>
              </a:rPr>
              <a:t>Thank You</a:t>
            </a:r>
          </a:p>
          <a:p>
            <a:pPr algn="ctr">
              <a:buNone/>
            </a:pPr>
            <a:endParaRPr lang="en-US" sz="4800" dirty="0" smtClean="0"/>
          </a:p>
          <a:p>
            <a:pPr algn="ctr">
              <a:buNone/>
            </a:pPr>
            <a:endParaRPr lang="en-US" sz="4800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  </a:t>
            </a:r>
          </a:p>
          <a:p>
            <a:pPr>
              <a:buNone/>
            </a:pPr>
            <a:endParaRPr lang="en-US" sz="2900" b="1" dirty="0" smtClean="0"/>
          </a:p>
          <a:p>
            <a:pPr>
              <a:buNone/>
            </a:pPr>
            <a:r>
              <a:rPr lang="en-US" sz="2900" b="1" dirty="0" smtClean="0"/>
              <a:t>  </a:t>
            </a:r>
          </a:p>
          <a:p>
            <a:pPr>
              <a:buNone/>
            </a:pPr>
            <a:r>
              <a:rPr lang="en-US" sz="2900" b="1" dirty="0" smtClean="0"/>
              <a:t>Tiger Pictures in the slides sourced from </a:t>
            </a:r>
            <a:r>
              <a:rPr lang="en-US" sz="2900" b="1" dirty="0" smtClean="0">
                <a:solidFill>
                  <a:srgbClr val="0000CC"/>
                </a:solidFill>
                <a:hlinkClick r:id="rId3"/>
              </a:rPr>
              <a:t>www.tigernation.org</a:t>
            </a:r>
            <a:endParaRPr lang="en-US" sz="2900" b="1" dirty="0" smtClean="0">
              <a:solidFill>
                <a:srgbClr val="0000CC"/>
              </a:solidFill>
            </a:endParaRPr>
          </a:p>
          <a:p>
            <a:pPr>
              <a:buNone/>
            </a:pPr>
            <a:r>
              <a:rPr lang="en-US" sz="2900" b="1" dirty="0" smtClean="0"/>
              <a:t>  (</a:t>
            </a:r>
            <a:r>
              <a:rPr lang="en-US" sz="2900" b="1" dirty="0" err="1" smtClean="0"/>
              <a:t>Madhuri-Tadoba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Andheri</a:t>
            </a:r>
            <a:r>
              <a:rPr lang="en-US" sz="2900" b="1" dirty="0" smtClean="0"/>
              <a:t>, Krishna-</a:t>
            </a:r>
            <a:r>
              <a:rPr lang="en-US" sz="2900" b="1" dirty="0" err="1" smtClean="0"/>
              <a:t>Ranthambore</a:t>
            </a:r>
            <a:r>
              <a:rPr lang="en-US" sz="2900" b="1" dirty="0" smtClean="0"/>
              <a:t>, </a:t>
            </a:r>
            <a:r>
              <a:rPr lang="en-US" sz="2900" b="1" dirty="0" err="1" smtClean="0"/>
              <a:t>Vijaya-Bandhavgarh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 l="19922" t="3832" b="6755"/>
          <a:stretch>
            <a:fillRect/>
          </a:stretch>
        </p:blipFill>
        <p:spPr bwMode="auto">
          <a:xfrm>
            <a:off x="3312946" y="2510727"/>
            <a:ext cx="2405928" cy="319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Project Tiger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3816"/>
            <a:ext cx="9144000" cy="5184183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Project Tiger, launched in 1973 as a </a:t>
            </a:r>
            <a:r>
              <a:rPr lang="en-US" dirty="0" smtClean="0">
                <a:solidFill>
                  <a:srgbClr val="002060"/>
                </a:solidFill>
              </a:rPr>
              <a:t>centrally sponsored </a:t>
            </a:r>
            <a:r>
              <a:rPr lang="en-US" dirty="0" smtClean="0">
                <a:solidFill>
                  <a:srgbClr val="002060"/>
                </a:solidFill>
              </a:rPr>
              <a:t>scheme, with 9 tiger reserves in 9 different states with around 9000 sq km of core reserve area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Increased to 48 tiger reserves spread across 18 different states </a:t>
            </a:r>
            <a:r>
              <a:rPr lang="en-US" dirty="0" smtClean="0">
                <a:solidFill>
                  <a:srgbClr val="002060"/>
                </a:solidFill>
              </a:rPr>
              <a:t>with 40000 </a:t>
            </a:r>
            <a:r>
              <a:rPr lang="en-US" dirty="0" smtClean="0">
                <a:solidFill>
                  <a:srgbClr val="002060"/>
                </a:solidFill>
              </a:rPr>
              <a:t>sq km of core and </a:t>
            </a:r>
            <a:r>
              <a:rPr lang="en-US" dirty="0" smtClean="0">
                <a:solidFill>
                  <a:srgbClr val="002060"/>
                </a:solidFill>
              </a:rPr>
              <a:t>70000 </a:t>
            </a:r>
            <a:r>
              <a:rPr lang="en-US" dirty="0" smtClean="0">
                <a:solidFill>
                  <a:srgbClr val="002060"/>
                </a:solidFill>
              </a:rPr>
              <a:t>sq km of buffer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The size of the reserve (core area) varies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srgbClr val="002060"/>
                </a:solidFill>
              </a:rPr>
              <a:t>    from 200 (</a:t>
            </a:r>
            <a:r>
              <a:rPr lang="en-US" dirty="0" err="1" smtClean="0">
                <a:solidFill>
                  <a:srgbClr val="002060"/>
                </a:solidFill>
              </a:rPr>
              <a:t>Nameri</a:t>
            </a:r>
            <a:r>
              <a:rPr lang="en-US" dirty="0" smtClean="0">
                <a:solidFill>
                  <a:srgbClr val="002060"/>
                </a:solidFill>
              </a:rPr>
              <a:t>) to </a:t>
            </a:r>
            <a:r>
              <a:rPr lang="en-US" dirty="0" smtClean="0">
                <a:solidFill>
                  <a:srgbClr val="002060"/>
                </a:solidFill>
              </a:rPr>
              <a:t>2600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sq km (NSTR)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‘Core- Buffer’ PA management strategy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002060"/>
                </a:solidFill>
              </a:rPr>
              <a:t>Sariska</a:t>
            </a:r>
            <a:r>
              <a:rPr lang="en-US" dirty="0" smtClean="0">
                <a:solidFill>
                  <a:srgbClr val="002060"/>
                </a:solidFill>
              </a:rPr>
              <a:t> ‘tragedy’ in 2004 and aftermath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4684" y="3839265"/>
            <a:ext cx="1689315" cy="3018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Administrator\My Documents\Downloads\tigers\normal_Two_of_Vijaya_s_Cubs_DSC0348.jpg"/>
          <p:cNvPicPr>
            <a:picLocks noChangeAspect="1" noChangeArrowheads="1"/>
          </p:cNvPicPr>
          <p:nvPr/>
        </p:nvPicPr>
        <p:blipFill>
          <a:blip r:embed="rId2"/>
          <a:srcRect l="29971" r="25243"/>
          <a:stretch>
            <a:fillRect/>
          </a:stretch>
        </p:blipFill>
        <p:spPr bwMode="auto">
          <a:xfrm>
            <a:off x="4953000" y="1"/>
            <a:ext cx="4191000" cy="6857999"/>
          </a:xfrm>
          <a:prstGeom prst="rect">
            <a:avLst/>
          </a:prstGeom>
          <a:noFill/>
        </p:spPr>
      </p:pic>
      <p:pic>
        <p:nvPicPr>
          <p:cNvPr id="3074" name="Picture 2" descr="C:\Documents and Settings\Administrator\My Documents\Downloads\tigers\normal_D4_Rear_View_DSC0489.jpg"/>
          <p:cNvPicPr>
            <a:picLocks noChangeAspect="1" noChangeArrowheads="1"/>
          </p:cNvPicPr>
          <p:nvPr/>
        </p:nvPicPr>
        <p:blipFill>
          <a:blip r:embed="rId3"/>
          <a:srcRect l="11641" r="38467"/>
          <a:stretch>
            <a:fillRect/>
          </a:stretch>
        </p:blipFill>
        <p:spPr bwMode="auto">
          <a:xfrm>
            <a:off x="0" y="0"/>
            <a:ext cx="2286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istrator\Desktop\mapp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3975" y="0"/>
            <a:ext cx="64960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074" y="354775"/>
            <a:ext cx="6710662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Tiger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2805113" indent="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</a:rPr>
              <a:t>Habitat </a:t>
            </a:r>
            <a:r>
              <a:rPr lang="en-US" sz="2800" b="1" dirty="0" smtClean="0">
                <a:solidFill>
                  <a:srgbClr val="002060"/>
                </a:solidFill>
              </a:rPr>
              <a:t>Quality </a:t>
            </a:r>
            <a:r>
              <a:rPr lang="en-US" sz="2800" b="1" dirty="0" smtClean="0">
                <a:solidFill>
                  <a:srgbClr val="002060"/>
                </a:solidFill>
              </a:rPr>
              <a:t>and Prey: </a:t>
            </a:r>
            <a:r>
              <a:rPr lang="en-US" sz="2800" dirty="0" smtClean="0">
                <a:solidFill>
                  <a:srgbClr val="002060"/>
                </a:solidFill>
              </a:rPr>
              <a:t>Occupancy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declined in from 2006 and 2010. Though overall prey population increased, it has declined in several parks too; </a:t>
            </a:r>
            <a:r>
              <a:rPr lang="en-US" sz="2800" dirty="0" smtClean="0">
                <a:solidFill>
                  <a:srgbClr val="002060"/>
                </a:solidFill>
              </a:rPr>
              <a:t>corridor connectivity issues</a:t>
            </a:r>
            <a:endParaRPr lang="en-US" sz="2800" dirty="0" smtClean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</a:rPr>
              <a:t>Mortality </a:t>
            </a:r>
          </a:p>
          <a:p>
            <a:pPr marL="341313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Poaching is still a threat in several reserves. </a:t>
            </a:r>
          </a:p>
          <a:p>
            <a:pPr marL="341313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Of the 43 tiger death in 2013, 23 </a:t>
            </a:r>
            <a:r>
              <a:rPr lang="en-US" sz="2800" dirty="0" smtClean="0">
                <a:solidFill>
                  <a:srgbClr val="002060"/>
                </a:solidFill>
              </a:rPr>
              <a:t>were poached;</a:t>
            </a:r>
          </a:p>
          <a:p>
            <a:pPr marL="341313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diseases, infighting and natural death are </a:t>
            </a:r>
            <a:endParaRPr lang="en-US" sz="28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5" descr="C:\Documents and Settings\Administrator\My Documents\Downloads\tigers\normal_Vijaya_sneaks_up_on_grazing_spotted_deer_in_Bandhavgrah_meadow._May_2010_Sachin_Rai.jpg"/>
          <p:cNvPicPr>
            <a:picLocks noChangeAspect="1" noChangeArrowheads="1"/>
          </p:cNvPicPr>
          <p:nvPr/>
        </p:nvPicPr>
        <p:blipFill>
          <a:blip r:embed="rId2"/>
          <a:srcRect l="5000" t="15743" r="7500" b="9698"/>
          <a:stretch>
            <a:fillRect/>
          </a:stretch>
        </p:blipFill>
        <p:spPr bwMode="auto">
          <a:xfrm>
            <a:off x="0" y="1751307"/>
            <a:ext cx="2758698" cy="1952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Documents and Settings\Administrator\My Documents\Downloads\tigers\normal_Injured_Vijaya__Nasty_eye-ST.jpg"/>
          <p:cNvPicPr>
            <a:picLocks noChangeAspect="1" noChangeArrowheads="1"/>
          </p:cNvPicPr>
          <p:nvPr/>
        </p:nvPicPr>
        <p:blipFill>
          <a:blip r:embed="rId3" cstate="print"/>
          <a:srcRect t="17518" r="46054" b="14963"/>
          <a:stretch>
            <a:fillRect/>
          </a:stretch>
        </p:blipFill>
        <p:spPr bwMode="auto">
          <a:xfrm>
            <a:off x="7501178" y="3711843"/>
            <a:ext cx="1642821" cy="1185621"/>
          </a:xfrm>
          <a:prstGeom prst="rect">
            <a:avLst/>
          </a:prstGeom>
          <a:noFill/>
        </p:spPr>
      </p:pic>
      <p:pic>
        <p:nvPicPr>
          <p:cNvPr id="11" name="Picture 8" descr="C:\Documents and Settings\Administrator\Desktop\tiger-skin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4610" y="5775379"/>
            <a:ext cx="2726410" cy="1082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074" y="201478"/>
            <a:ext cx="6584864" cy="1296297"/>
          </a:xfrm>
        </p:spPr>
        <p:txBody>
          <a:bodyPr>
            <a:normAutofit/>
          </a:bodyPr>
          <a:lstStyle/>
          <a:p>
            <a:r>
              <a:rPr lang="en-US" b="1" dirty="0" smtClean="0"/>
              <a:t>Tiger </a:t>
            </a:r>
            <a:r>
              <a:rPr lang="en-US" b="1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</a:rPr>
              <a:t>Communities and Livelihood           </a:t>
            </a:r>
          </a:p>
          <a:p>
            <a:pPr marL="635000" indent="-635000" algn="just">
              <a:spcBef>
                <a:spcPts val="0"/>
              </a:spcBef>
              <a:buNone/>
              <a:tabLst>
                <a:tab pos="4052888" algn="l"/>
                <a:tab pos="4176713" algn="l"/>
                <a:tab pos="5432425" algn="l"/>
                <a:tab pos="6454775" algn="l"/>
                <a:tab pos="7493000" algn="l"/>
              </a:tabLst>
            </a:pPr>
            <a:r>
              <a:rPr lang="en-US" b="1" dirty="0" smtClean="0">
                <a:solidFill>
                  <a:srgbClr val="002060"/>
                </a:solidFill>
              </a:rPr>
              <a:t>   </a:t>
            </a:r>
            <a:r>
              <a:rPr lang="en-US" sz="2800" dirty="0" smtClean="0">
                <a:solidFill>
                  <a:srgbClr val="002060"/>
                </a:solidFill>
              </a:rPr>
              <a:t>-762 villages (over 48000 families) in </a:t>
            </a:r>
          </a:p>
          <a:p>
            <a:pPr marL="635000" indent="-635000" algn="just">
              <a:spcBef>
                <a:spcPts val="0"/>
              </a:spcBef>
              <a:buNone/>
              <a:tabLst>
                <a:tab pos="4052888" algn="l"/>
                <a:tab pos="4176713" algn="l"/>
                <a:tab pos="5432425" algn="l"/>
                <a:tab pos="6454775" algn="l"/>
                <a:tab pos="7493000" algn="l"/>
              </a:tabLst>
            </a:pPr>
            <a:r>
              <a:rPr lang="en-US" sz="2800" dirty="0" smtClean="0">
                <a:solidFill>
                  <a:srgbClr val="002060"/>
                </a:solidFill>
              </a:rPr>
              <a:t>     core, 3678 villages (223000 families) </a:t>
            </a:r>
          </a:p>
          <a:p>
            <a:pPr marL="635000" indent="-635000" algn="just">
              <a:spcBef>
                <a:spcPts val="0"/>
              </a:spcBef>
              <a:buNone/>
              <a:tabLst>
                <a:tab pos="4052888" algn="l"/>
                <a:tab pos="4176713" algn="l"/>
                <a:tab pos="5432425" algn="l"/>
                <a:tab pos="6454775" algn="l"/>
                <a:tab pos="7493000" algn="l"/>
              </a:tabLst>
            </a:pPr>
            <a:r>
              <a:rPr lang="en-US" sz="2800" dirty="0" smtClean="0">
                <a:solidFill>
                  <a:srgbClr val="002060"/>
                </a:solidFill>
              </a:rPr>
              <a:t>     in buffer </a:t>
            </a:r>
          </a:p>
          <a:p>
            <a:pPr marL="0" indent="0" algn="just">
              <a:spcBef>
                <a:spcPts val="0"/>
              </a:spcBef>
              <a:buNone/>
              <a:tabLst>
                <a:tab pos="4052888" algn="l"/>
                <a:tab pos="4176713" algn="l"/>
                <a:tab pos="5432425" algn="l"/>
                <a:tab pos="6454775" algn="l"/>
                <a:tab pos="7493000" algn="l"/>
              </a:tabLst>
            </a:pPr>
            <a:r>
              <a:rPr lang="en-US" sz="2800" dirty="0" smtClean="0">
                <a:solidFill>
                  <a:srgbClr val="002060"/>
                </a:solidFill>
              </a:rPr>
              <a:t>   -800 to 1200 sq km of inviolate space?</a:t>
            </a:r>
          </a:p>
          <a:p>
            <a:pPr marL="0" indent="0" algn="just">
              <a:spcBef>
                <a:spcPts val="0"/>
              </a:spcBef>
              <a:buNone/>
              <a:tabLst>
                <a:tab pos="4052888" algn="l"/>
                <a:tab pos="4176713" algn="l"/>
                <a:tab pos="5432425" algn="l"/>
                <a:tab pos="6454775" algn="l"/>
                <a:tab pos="7493000" algn="l"/>
              </a:tabLst>
            </a:pPr>
            <a:r>
              <a:rPr lang="en-US" sz="2800" dirty="0" smtClean="0">
                <a:solidFill>
                  <a:srgbClr val="002060"/>
                </a:solidFill>
              </a:rPr>
              <a:t>   -Coexistence </a:t>
            </a:r>
            <a:r>
              <a:rPr lang="en-US" sz="2800" dirty="0" smtClean="0">
                <a:solidFill>
                  <a:srgbClr val="002060"/>
                </a:solidFill>
              </a:rPr>
              <a:t>?</a:t>
            </a:r>
            <a:endParaRPr lang="en-US" sz="2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</a:rPr>
              <a:t>Management Approaches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	</a:t>
            </a:r>
            <a:r>
              <a:rPr lang="en-US" sz="2800" dirty="0" smtClean="0">
                <a:solidFill>
                  <a:srgbClr val="002060"/>
                </a:solidFill>
              </a:rPr>
              <a:t>- Tiger centric and top down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    - Leadership</a:t>
            </a:r>
          </a:p>
          <a:p>
            <a:pPr>
              <a:buNone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endParaRPr lang="en-US" sz="2800" b="1" dirty="0" smtClean="0"/>
          </a:p>
          <a:p>
            <a:pPr>
              <a:buFont typeface="Wingdings" pitchFamily="2" charset="2"/>
              <a:buChar char="Ø"/>
            </a:pPr>
            <a:endParaRPr lang="en-US" sz="2800" b="1" dirty="0" smtClean="0"/>
          </a:p>
          <a:p>
            <a:pPr>
              <a:buFont typeface="Wingdings" pitchFamily="2" charset="2"/>
              <a:buChar char="Ø"/>
            </a:pPr>
            <a:endParaRPr lang="en-US" sz="2800" b="1" dirty="0" smtClean="0"/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endParaRPr lang="en-US" dirty="0"/>
          </a:p>
        </p:txBody>
      </p:sp>
      <p:pic>
        <p:nvPicPr>
          <p:cNvPr id="4" name="Picture 3" descr="D:\lalji cam_dudhwa\DSCN5013.JPG"/>
          <p:cNvPicPr>
            <a:picLocks noChangeAspect="1" noChangeArrowheads="1"/>
          </p:cNvPicPr>
          <p:nvPr/>
        </p:nvPicPr>
        <p:blipFill>
          <a:blip r:embed="rId2" cstate="print"/>
          <a:srcRect t="17765"/>
          <a:stretch>
            <a:fillRect/>
          </a:stretch>
        </p:blipFill>
        <p:spPr bwMode="auto">
          <a:xfrm>
            <a:off x="6509288" y="1658318"/>
            <a:ext cx="2634712" cy="1565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:\Documents and Settings\Administrator\My Documents\My Pictures\2013-03\20130314_071.jpg"/>
          <p:cNvPicPr>
            <a:picLocks noChangeAspect="1" noChangeArrowheads="1"/>
          </p:cNvPicPr>
          <p:nvPr/>
        </p:nvPicPr>
        <p:blipFill>
          <a:blip r:embed="rId3" cstate="print"/>
          <a:srcRect l="29551" t="40397" r="34894" b="10878"/>
          <a:stretch>
            <a:fillRect/>
          </a:stretch>
        </p:blipFill>
        <p:spPr bwMode="auto">
          <a:xfrm>
            <a:off x="0" y="5827363"/>
            <a:ext cx="1968285" cy="1030637"/>
          </a:xfrm>
          <a:prstGeom prst="rect">
            <a:avLst/>
          </a:prstGeom>
          <a:noFill/>
        </p:spPr>
      </p:pic>
      <p:pic>
        <p:nvPicPr>
          <p:cNvPr id="6" name="Picture 3" descr="C:\Documents and Settings\Administrator\My Documents\My Pictures\2013-05\20130527_033.jpg"/>
          <p:cNvPicPr>
            <a:picLocks noChangeAspect="1" noChangeArrowheads="1"/>
          </p:cNvPicPr>
          <p:nvPr/>
        </p:nvPicPr>
        <p:blipFill>
          <a:blip r:embed="rId4" cstate="print"/>
          <a:srcRect l="24483" t="14166" r="20662" b="5955"/>
          <a:stretch>
            <a:fillRect/>
          </a:stretch>
        </p:blipFill>
        <p:spPr bwMode="auto">
          <a:xfrm>
            <a:off x="3611105" y="5858359"/>
            <a:ext cx="1890793" cy="999641"/>
          </a:xfrm>
          <a:prstGeom prst="rect">
            <a:avLst/>
          </a:prstGeom>
          <a:noFill/>
        </p:spPr>
      </p:pic>
      <p:pic>
        <p:nvPicPr>
          <p:cNvPr id="7" name="Picture 7" descr="C:\Documents and Settings\Administrator\My Documents\My Pictures\2013-05\20130529_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99702" y="5811864"/>
            <a:ext cx="1844298" cy="1046136"/>
          </a:xfrm>
          <a:prstGeom prst="rect">
            <a:avLst/>
          </a:prstGeom>
          <a:noFill/>
        </p:spPr>
      </p:pic>
      <p:pic>
        <p:nvPicPr>
          <p:cNvPr id="8" name="Picture 5" descr="C:\Documents and Settings\Administrator\Desktop\downloa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37288" y="5858359"/>
            <a:ext cx="1704813" cy="999642"/>
          </a:xfrm>
          <a:prstGeom prst="rect">
            <a:avLst/>
          </a:prstGeom>
          <a:noFill/>
        </p:spPr>
      </p:pic>
      <p:pic>
        <p:nvPicPr>
          <p:cNvPr id="9" name="Picture 7" descr="C:\Documents and Settings\Administrator\My Documents\My Pictures\2013-05\20130529_0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08909" y="5846621"/>
            <a:ext cx="1906292" cy="10113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074" y="354775"/>
            <a:ext cx="6584864" cy="978079"/>
          </a:xfrm>
        </p:spPr>
        <p:txBody>
          <a:bodyPr/>
          <a:lstStyle/>
          <a:p>
            <a:r>
              <a:rPr lang="en-US" b="1" dirty="0" smtClean="0"/>
              <a:t>Effectiveness Concern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  <a:tabLst>
                <a:tab pos="7083425" algn="l"/>
              </a:tabLst>
            </a:pPr>
            <a:r>
              <a:rPr lang="en-US" sz="3000" dirty="0" smtClean="0">
                <a:solidFill>
                  <a:srgbClr val="002060"/>
                </a:solidFill>
              </a:rPr>
              <a:t>2005 Tiger Task Force: institutional inertia,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  <a:tabLst>
                <a:tab pos="7083425" algn="l"/>
              </a:tabLst>
            </a:pPr>
            <a:r>
              <a:rPr lang="en-US" sz="3000" dirty="0" smtClean="0">
                <a:solidFill>
                  <a:srgbClr val="002060"/>
                </a:solidFill>
              </a:rPr>
              <a:t>   lack of innovative protection initiatives,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7083425" algn="l"/>
              </a:tabLst>
            </a:pPr>
            <a:r>
              <a:rPr lang="en-US" sz="3000" dirty="0" smtClean="0">
                <a:solidFill>
                  <a:srgbClr val="002060"/>
                </a:solidFill>
              </a:rPr>
              <a:t>   inadequate compensation, outcome measure</a:t>
            </a:r>
          </a:p>
          <a:p>
            <a:pPr marL="172085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000" dirty="0" smtClean="0">
                <a:solidFill>
                  <a:srgbClr val="002060"/>
                </a:solidFill>
              </a:rPr>
              <a:t>2006 CAG Review: gap between allocation and release; non-utilization of allocated funds; poor monitoring and documentation of expenditure; inadequate protection infrastructure and staff; no definite relocation plan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>
                <a:solidFill>
                  <a:srgbClr val="002060"/>
                </a:solidFill>
              </a:rPr>
              <a:t>Management Effectiveness Evaluations: </a:t>
            </a:r>
          </a:p>
          <a:p>
            <a:pPr>
              <a:buNone/>
            </a:pPr>
            <a:r>
              <a:rPr lang="en-US" sz="3000" dirty="0" smtClean="0">
                <a:solidFill>
                  <a:srgbClr val="002060"/>
                </a:solidFill>
              </a:rPr>
              <a:t>   </a:t>
            </a:r>
            <a:r>
              <a:rPr lang="en-US" sz="3000" dirty="0" smtClean="0">
                <a:solidFill>
                  <a:srgbClr val="002060"/>
                </a:solidFill>
              </a:rPr>
              <a:t>2006, 2011 &amp; 2015:45 </a:t>
            </a:r>
            <a:r>
              <a:rPr lang="en-US" sz="3000" dirty="0" smtClean="0">
                <a:solidFill>
                  <a:srgbClr val="002060"/>
                </a:solidFill>
              </a:rPr>
              <a:t>qualitative criteria </a:t>
            </a:r>
            <a:endParaRPr lang="en-US" sz="3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3000" dirty="0" smtClean="0">
                <a:solidFill>
                  <a:srgbClr val="002060"/>
                </a:solidFill>
              </a:rPr>
              <a:t> </a:t>
            </a:r>
            <a:r>
              <a:rPr lang="en-US" sz="3000" dirty="0" smtClean="0">
                <a:solidFill>
                  <a:srgbClr val="002060"/>
                </a:solidFill>
              </a:rPr>
              <a:t>  c</a:t>
            </a:r>
            <a:r>
              <a:rPr lang="en-US" sz="3000" dirty="0" smtClean="0">
                <a:solidFill>
                  <a:srgbClr val="002060"/>
                </a:solidFill>
              </a:rPr>
              <a:t>overing planning</a:t>
            </a:r>
            <a:r>
              <a:rPr lang="en-US" sz="3000" dirty="0" smtClean="0">
                <a:solidFill>
                  <a:srgbClr val="002060"/>
                </a:solidFill>
              </a:rPr>
              <a:t>, input, process and output</a:t>
            </a:r>
          </a:p>
          <a:p>
            <a:endParaRPr lang="en-US" dirty="0"/>
          </a:p>
        </p:txBody>
      </p:sp>
      <p:pic>
        <p:nvPicPr>
          <p:cNvPr id="5" name="Picture 6" descr="C:\Documents and Settings\Administrator\Desktop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3139" y="1549829"/>
            <a:ext cx="1270861" cy="15188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 descr="C:\Documents and Settings\Administrator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146156"/>
            <a:ext cx="1611824" cy="1859797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5681" y="4866468"/>
            <a:ext cx="1658319" cy="199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54775"/>
            <a:ext cx="719121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Methodology and Data 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8834"/>
            <a:ext cx="9144000" cy="5339166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Trends and </a:t>
            </a:r>
            <a:r>
              <a:rPr lang="en-US" dirty="0" smtClean="0">
                <a:solidFill>
                  <a:srgbClr val="002060"/>
                </a:solidFill>
              </a:rPr>
              <a:t>patterns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of expenditure under ‘project tiger’ in 28 tiger reserves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Panel regression examining the linkage between expenditure pattern and outcomes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Expenditure data: APOs (NTCA)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Outcomes-tiger population: Tiger Census (WII)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Field visits to 3 tiger reserves (</a:t>
            </a:r>
            <a:r>
              <a:rPr lang="en-US" dirty="0" err="1" smtClean="0">
                <a:solidFill>
                  <a:srgbClr val="002060"/>
                </a:solidFill>
              </a:rPr>
              <a:t>Nagarjunasagar-Srisailam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Dudhwa</a:t>
            </a:r>
            <a:r>
              <a:rPr lang="en-US" dirty="0" smtClean="0">
                <a:solidFill>
                  <a:srgbClr val="002060"/>
                </a:solidFill>
              </a:rPr>
              <a:t> and Corbett)</a:t>
            </a:r>
          </a:p>
          <a:p>
            <a:endParaRPr lang="en-US" dirty="0"/>
          </a:p>
        </p:txBody>
      </p:sp>
      <p:pic>
        <p:nvPicPr>
          <p:cNvPr id="4" name="Picture 8" descr="C:\Documents and Settings\Administrator\My Documents\My Pictures\2013-05\20130504_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49481"/>
            <a:ext cx="1720312" cy="1008519"/>
          </a:xfrm>
          <a:prstGeom prst="rect">
            <a:avLst/>
          </a:prstGeom>
          <a:noFill/>
        </p:spPr>
      </p:pic>
      <p:pic>
        <p:nvPicPr>
          <p:cNvPr id="5" name="Picture 9" descr="C:\Documents and Settings\Administrator\My Documents\My Pictures\2013-05\20130504_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8318" y="5832044"/>
            <a:ext cx="1797803" cy="1025956"/>
          </a:xfrm>
          <a:prstGeom prst="rect">
            <a:avLst/>
          </a:prstGeom>
          <a:noFill/>
        </p:spPr>
      </p:pic>
      <p:pic>
        <p:nvPicPr>
          <p:cNvPr id="6" name="Picture 9" descr="C:\Documents and Settings\Administrator\My Documents\My Pictures\2013-05\20130529_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634" y="5811864"/>
            <a:ext cx="2123268" cy="1046136"/>
          </a:xfrm>
          <a:prstGeom prst="rect">
            <a:avLst/>
          </a:prstGeom>
          <a:noFill/>
        </p:spPr>
      </p:pic>
      <p:pic>
        <p:nvPicPr>
          <p:cNvPr id="9" name="Picture 10" descr="C:\Documents and Settings\Administrator\My Documents\My Pictures\2013-03\20130314_0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2414" y="5796366"/>
            <a:ext cx="1890793" cy="1061634"/>
          </a:xfrm>
          <a:prstGeom prst="rect">
            <a:avLst/>
          </a:prstGeom>
          <a:noFill/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75716" y="5780868"/>
            <a:ext cx="1968284" cy="107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Expenditure: Project Tiger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Project Tiger is a centrally sponsored scheme and mostly funded by the central government with a little share of the state governments in which the tiger projects are located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Funds are allocated in five year plans and the annual allocations for each tiger reserve are made based on the demand for resources from respective tiger reserves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Three major heads of allocation i.e</a:t>
            </a:r>
            <a:r>
              <a:rPr lang="en-US" dirty="0" smtClean="0"/>
              <a:t>., </a:t>
            </a:r>
            <a:r>
              <a:rPr lang="en-US" dirty="0" smtClean="0">
                <a:solidFill>
                  <a:srgbClr val="7030A0"/>
                </a:solidFill>
              </a:rPr>
              <a:t>non-recurring (center)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recurring (state and center share equally)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2060"/>
                </a:solidFill>
              </a:rPr>
              <a:t>and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030A0"/>
                </a:solidFill>
              </a:rPr>
              <a:t>eco-development (center)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 Tiger reserves do to gets funds from sources other than project </a:t>
            </a:r>
            <a:r>
              <a:rPr lang="en-US" dirty="0" smtClean="0">
                <a:solidFill>
                  <a:srgbClr val="002060"/>
                </a:solidFill>
              </a:rPr>
              <a:t>tiger </a:t>
            </a:r>
            <a:endParaRPr lang="en-US" dirty="0" smtClean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IMOD First">
  <a:themeElements>
    <a:clrScheme name="Custom 1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00B050"/>
      </a:accent1>
      <a:accent2>
        <a:srgbClr val="74F884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ICIMOD welco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2206</TotalTime>
  <Words>810</Words>
  <Application>Microsoft Office PowerPoint</Application>
  <PresentationFormat>On-screen Show (4:3)</PresentationFormat>
  <Paragraphs>142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ICIMOD First</vt:lpstr>
      <vt:lpstr>Public Expenditure for Tiger Conservation in India:  Understanding the Trends and Linkages       Bibhu Prasad Nayak The Energy and Resources Institute (TERI)  New Delhi</vt:lpstr>
      <vt:lpstr>Study Objectives</vt:lpstr>
      <vt:lpstr>Project Tiger</vt:lpstr>
      <vt:lpstr>Slide 4</vt:lpstr>
      <vt:lpstr>Tiger Challenges</vt:lpstr>
      <vt:lpstr>Tiger Challenges</vt:lpstr>
      <vt:lpstr>Effectiveness Concern</vt:lpstr>
      <vt:lpstr>Methodology and Data Sources</vt:lpstr>
      <vt:lpstr>Expenditure: Project Tiger</vt:lpstr>
      <vt:lpstr>Expenditure: Others</vt:lpstr>
      <vt:lpstr>Expenditure under Project Tiger in FYPs: 1973-74 to 2011-12  (Rs. Millions in 2004-05 Prices)</vt:lpstr>
      <vt:lpstr>% Share of Project Tiger in MoEF’s Total Outlay </vt:lpstr>
      <vt:lpstr>Tiger Reserve wise Allocations </vt:lpstr>
      <vt:lpstr>Allocation Pattern: 2004-05 to 2011-12</vt:lpstr>
      <vt:lpstr>Allocation Pattern: 2004-05 to 2011-12</vt:lpstr>
      <vt:lpstr>Allocation of Non-Recurring and Recurring Expenses</vt:lpstr>
      <vt:lpstr>Allocation-Tiger Reserve wise (without Relocation) 2004-05 to 2011-12</vt:lpstr>
      <vt:lpstr>Per Sq Km  (Core Area) Allocation (Relocation Excluded) 2004-05 to 2011-12</vt:lpstr>
      <vt:lpstr>All India Tiger Population</vt:lpstr>
      <vt:lpstr>Tiger Census 2006 and 2010</vt:lpstr>
      <vt:lpstr>% Change in Tiger Population- 2006  to 2010 census</vt:lpstr>
      <vt:lpstr>% Change in Occupancy- 2006 to 2010 census</vt:lpstr>
      <vt:lpstr>Expenditure and Change in Population</vt:lpstr>
      <vt:lpstr>Expenditure and Change in Occupancy</vt:lpstr>
      <vt:lpstr>Variables (Randomized Negative Binomial Model)</vt:lpstr>
      <vt:lpstr>Slide 26</vt:lpstr>
      <vt:lpstr>Discussion</vt:lpstr>
      <vt:lpstr>Slide 28</vt:lpstr>
    </vt:vector>
  </TitlesOfParts>
  <Company>ICIMOD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ICIMOD</dc:title>
  <dc:creator>Deependra TAndukar</dc:creator>
  <cp:lastModifiedBy>BIBHU</cp:lastModifiedBy>
  <cp:revision>338</cp:revision>
  <dcterms:created xsi:type="dcterms:W3CDTF">2007-11-08T10:18:12Z</dcterms:created>
  <dcterms:modified xsi:type="dcterms:W3CDTF">2015-11-03T05:06:15Z</dcterms:modified>
</cp:coreProperties>
</file>